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7" r:id="rId2"/>
    <p:sldId id="276" r:id="rId3"/>
    <p:sldId id="280" r:id="rId4"/>
    <p:sldId id="277" r:id="rId5"/>
    <p:sldId id="285" r:id="rId6"/>
    <p:sldId id="286" r:id="rId7"/>
    <p:sldId id="288" r:id="rId8"/>
    <p:sldId id="292" r:id="rId9"/>
    <p:sldId id="290" r:id="rId10"/>
    <p:sldId id="294" r:id="rId11"/>
    <p:sldId id="291" r:id="rId12"/>
    <p:sldId id="298" r:id="rId13"/>
    <p:sldId id="279" r:id="rId14"/>
    <p:sldId id="293" r:id="rId15"/>
    <p:sldId id="263" r:id="rId16"/>
  </p:sldIdLst>
  <p:sldSz cx="12192000" cy="6858000"/>
  <p:notesSz cx="6858000" cy="9144000"/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76"/>
    <p:restoredTop sz="78662"/>
  </p:normalViewPr>
  <p:slideViewPr>
    <p:cSldViewPr snapToGrid="0" snapToObjects="1">
      <p:cViewPr>
        <p:scale>
          <a:sx n="75" d="100"/>
          <a:sy n="75" d="100"/>
        </p:scale>
        <p:origin x="5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146C6-01EE-7B41-A662-368C1EE9FF24}" type="datetimeFigureOut">
              <a:rPr kumimoji="1" lang="ko-Kore-KR" altLang="en-US" smtClean="0"/>
              <a:t>09/27/2021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1A979-2BEF-2740-BB1D-C2B9D7C20504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00712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ulticenter_tria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A8AFE7-797C-4B86-845B-7B5EF236000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524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&gt;Table 2 Primary Outcome table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•45 31 </a:t>
            </a:r>
            <a:r>
              <a:rPr kumimoji="1" lang="ko-KR" altLang="en-US" dirty="0" smtClean="0"/>
              <a:t>차이 </a:t>
            </a:r>
            <a:r>
              <a:rPr kumimoji="1" lang="en-US" altLang="ko-KR" dirty="0" smtClean="0"/>
              <a:t>14%, p value 0.10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</a:t>
            </a:r>
            <a:r>
              <a:rPr kumimoji="1" lang="ko-KR" altLang="en-US" dirty="0" smtClean="0"/>
              <a:t>위의 건 </a:t>
            </a:r>
            <a:r>
              <a:rPr kumimoji="1" lang="en-US" altLang="ko-KR" dirty="0" smtClean="0"/>
              <a:t>missing data </a:t>
            </a:r>
            <a:r>
              <a:rPr kumimoji="1" lang="ko-KR" altLang="en-US" dirty="0" smtClean="0"/>
              <a:t>언급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•intention to treat </a:t>
            </a:r>
            <a:r>
              <a:rPr kumimoji="1" lang="ko-KR" altLang="en-US" dirty="0" smtClean="0"/>
              <a:t>인데 </a:t>
            </a:r>
            <a:r>
              <a:rPr kumimoji="1" lang="en-US" altLang="ko-KR" dirty="0" smtClean="0"/>
              <a:t>per protocol</a:t>
            </a:r>
            <a:r>
              <a:rPr kumimoji="1" lang="ko-KR" altLang="en-US" dirty="0" smtClean="0"/>
              <a:t>도 큰 차이 안 난다 언급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&gt;Figure 2 Survival probability over 12 month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•</a:t>
            </a:r>
            <a:r>
              <a:rPr kumimoji="1" lang="ko-KR" altLang="en-US" baseline="0" dirty="0" smtClean="0"/>
              <a:t>시간이 지나도 </a:t>
            </a:r>
            <a:r>
              <a:rPr kumimoji="1" lang="en-US" altLang="ko-KR" baseline="0" dirty="0" smtClean="0"/>
              <a:t>cyclophosphamide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survival </a:t>
            </a:r>
            <a:r>
              <a:rPr kumimoji="1" lang="ko-KR" altLang="en-US" baseline="0" dirty="0" smtClean="0"/>
              <a:t>이 낮다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•(</a:t>
            </a:r>
            <a:r>
              <a:rPr kumimoji="1" lang="ko-KR" altLang="en-US" baseline="0" dirty="0" smtClean="0"/>
              <a:t>갈수록 </a:t>
            </a:r>
            <a:r>
              <a:rPr kumimoji="1" lang="ko-KR" altLang="en-US" baseline="0" dirty="0" err="1" smtClean="0"/>
              <a:t>좁혀짐</a:t>
            </a:r>
            <a:r>
              <a:rPr kumimoji="1" lang="en-US" altLang="ko-KR" baseline="0" dirty="0" smtClean="0"/>
              <a:t>?)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err="1" smtClean="0"/>
              <a:t>Adj</a:t>
            </a:r>
            <a:r>
              <a:rPr kumimoji="1" lang="ko-KR" altLang="en-US" baseline="0" dirty="0" smtClean="0"/>
              <a:t>은 표에는 없지만</a:t>
            </a:r>
            <a:r>
              <a:rPr kumimoji="1" lang="en-US" altLang="ko-KR" baseline="0" dirty="0" smtClean="0"/>
              <a:t>..</a:t>
            </a: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10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&gt;Table3 : Other secondary outcomes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•None of the secondary outcomes differed significantly between the two groups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•(6, 12mo survival / Death from rest. cause at 3, 6mo / Respiratory morbidity diff. before and 6mo / Variation of extend of </a:t>
            </a:r>
            <a:r>
              <a:rPr kumimoji="1" lang="en-US" altLang="ko-KR" dirty="0" err="1" smtClean="0"/>
              <a:t>Intersitial</a:t>
            </a:r>
            <a:r>
              <a:rPr kumimoji="1" lang="en-US" altLang="ko-KR" dirty="0" smtClean="0"/>
              <a:t> fibrosis feature / RF of mortality at 3mo)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•At 6 months, 29 (97%) of 30 deaths in the cyclophosphamide group and 22 (96%) of 23 deaths in the placebo group were related to a respiratory cause.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•In the adjusted analysis, independent from the treatment received, severe IPF compared with non-severe IPF was associated with a higher risk of death at 3 months (OR 2·62 [95% CI 1·12–6·12]). Baseline </a:t>
            </a:r>
            <a:r>
              <a:rPr kumimoji="1" lang="en-US" altLang="ko-KR" dirty="0" err="1" smtClean="0"/>
              <a:t>antifibrotic</a:t>
            </a:r>
            <a:r>
              <a:rPr kumimoji="1" lang="en-US" altLang="ko-KR" dirty="0" smtClean="0"/>
              <a:t> therapy before acute exacerbation of IPF was associated with a lower risk of death at 3 months (OR 0·33 [0·13–0·82]).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001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&gt;Table4 : Adverse events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•25 (42%) patients in the cyclophosphamide group and 30 (51%) in the placebo group had an adverse event by the 6 months follow-up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•Leukopenia, neutropenia, </a:t>
            </a:r>
            <a:r>
              <a:rPr kumimoji="1" lang="en-US" altLang="ko-KR" dirty="0" err="1" smtClean="0"/>
              <a:t>lymphopenia</a:t>
            </a:r>
            <a:r>
              <a:rPr kumimoji="1" lang="en-US" altLang="ko-KR" dirty="0" smtClean="0"/>
              <a:t>, </a:t>
            </a:r>
            <a:r>
              <a:rPr kumimoji="1" lang="en-US" altLang="ko-KR" dirty="0" err="1" smtClean="0"/>
              <a:t>anaemia</a:t>
            </a:r>
            <a:r>
              <a:rPr kumimoji="1" lang="en-US" altLang="ko-KR" dirty="0" smtClean="0"/>
              <a:t>, and </a:t>
            </a:r>
            <a:r>
              <a:rPr kumimoji="1" lang="en-US" altLang="ko-KR" dirty="0" err="1" smtClean="0"/>
              <a:t>thrombopenia</a:t>
            </a:r>
            <a:r>
              <a:rPr kumimoji="1" lang="en-US" altLang="ko-KR" dirty="0" smtClean="0"/>
              <a:t> were present in less than 10% of the patients.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•No </a:t>
            </a:r>
            <a:r>
              <a:rPr kumimoji="1" lang="en-US" altLang="ko-KR" dirty="0" err="1" smtClean="0"/>
              <a:t>haemorrhagic</a:t>
            </a:r>
            <a:r>
              <a:rPr kumimoji="1" lang="en-US" altLang="ko-KR" dirty="0" smtClean="0"/>
              <a:t> cystitis was observed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•The overall incidence of serious adverse events did not differ notably between groups;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 ◦111 serious adverse events occurred in 53 (88%) of 60 patients in the cyclophosphamide group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 ◦135 events in 50 (85%) of 59 patients in the placebo group.</a:t>
            </a: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838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r>
              <a:rPr lang="en-US" altLang="ko-KR" dirty="0" smtClean="0"/>
              <a:t>Increased 3-month mortality (6mo</a:t>
            </a:r>
            <a:r>
              <a:rPr lang="ko-KR" altLang="en-US" dirty="0" smtClean="0"/>
              <a:t>에선 두드러지지 않음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1786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6428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A8AFE7-797C-4B86-845B-7B5EF236000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21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study </a:t>
            </a:r>
            <a:r>
              <a:rPr lang="ko-KR" altLang="en-US" dirty="0" smtClean="0"/>
              <a:t>개시 당시에는 </a:t>
            </a:r>
            <a:r>
              <a:rPr lang="en-US" altLang="ko-KR" dirty="0" smtClean="0"/>
              <a:t>no treatment has been proven effective for acute exacerbation of IPF. </a:t>
            </a:r>
          </a:p>
          <a:p>
            <a:r>
              <a:rPr lang="en-US" altLang="ko-KR" dirty="0" smtClean="0"/>
              <a:t>◦Biological inflammatory response is frequently associated → IV MPL pulse </a:t>
            </a:r>
            <a:r>
              <a:rPr lang="ko-KR" altLang="en-US" dirty="0" smtClean="0"/>
              <a:t>같은 </a:t>
            </a:r>
            <a:r>
              <a:rPr lang="en-US" altLang="ko-KR" dirty="0" smtClean="0"/>
              <a:t>high -dose glucocorticoid </a:t>
            </a:r>
            <a:r>
              <a:rPr lang="ko-KR" altLang="en-US" dirty="0" smtClean="0"/>
              <a:t>사용을 지지</a:t>
            </a:r>
          </a:p>
          <a:p>
            <a:r>
              <a:rPr lang="ko-KR" altLang="en-US" dirty="0" smtClean="0"/>
              <a:t>◦</a:t>
            </a:r>
            <a:r>
              <a:rPr lang="en-US" altLang="ko-KR" dirty="0" err="1" smtClean="0"/>
              <a:t>thrombomodulin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alfa</a:t>
            </a:r>
            <a:r>
              <a:rPr lang="en-US" altLang="ko-KR" dirty="0" smtClean="0"/>
              <a:t> : no efficacy</a:t>
            </a:r>
          </a:p>
          <a:p>
            <a:r>
              <a:rPr lang="en-US" altLang="ko-KR" dirty="0" smtClean="0"/>
              <a:t>◦The 2011 international guidelines on IPF recommended the use of glucocorticoids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627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•Several research groups advocate administering other </a:t>
            </a:r>
            <a:r>
              <a:rPr lang="en-US" altLang="ko-KR" dirty="0" err="1" smtClean="0"/>
              <a:t>immunosuppressants</a:t>
            </a:r>
            <a:r>
              <a:rPr lang="en-US" altLang="ko-KR" dirty="0" smtClean="0"/>
              <a:t>, especially </a:t>
            </a:r>
            <a:r>
              <a:rPr lang="en-US" altLang="ko-KR" dirty="0" smtClean="0">
                <a:solidFill>
                  <a:schemeClr val="accent1"/>
                </a:solidFill>
              </a:rPr>
              <a:t>cyclophosphamide</a:t>
            </a:r>
            <a:r>
              <a:rPr lang="en-US" altLang="ko-KR" dirty="0" smtClean="0"/>
              <a:t>, as either first-line or rescue therapy when glucocorticoids do not work.</a:t>
            </a:r>
          </a:p>
          <a:p>
            <a:r>
              <a:rPr lang="en-US" altLang="ko-KR" dirty="0" smtClean="0"/>
              <a:t> (7)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Cottin</a:t>
            </a:r>
            <a:r>
              <a:rPr lang="en-US" altLang="ko-KR" dirty="0" smtClean="0"/>
              <a:t> V, </a:t>
            </a:r>
            <a:r>
              <a:rPr lang="en-US" altLang="ko-KR" dirty="0" err="1" smtClean="0"/>
              <a:t>Crestani</a:t>
            </a:r>
            <a:r>
              <a:rPr lang="en-US" altLang="ko-KR" dirty="0" smtClean="0"/>
              <a:t> B, </a:t>
            </a:r>
            <a:r>
              <a:rPr lang="en-US" altLang="ko-KR" dirty="0" err="1" smtClean="0"/>
              <a:t>Cadranel</a:t>
            </a:r>
            <a:r>
              <a:rPr lang="en-US" altLang="ko-KR" dirty="0" smtClean="0"/>
              <a:t> J, et al. French practical guidelines for the diagnosis and management of idiopathic pulmonary fibrosis—2017 update. Full-length version. Rev Mal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2017; 34: 900–68.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Phase III studies are randomized controlled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multicenter trials on large patient groups (300–3,000 or more depending upon the disease/medical condition studied) and are aimed at being the definitive assessment of how effective the drug is, in comparison with current 'gold standard' treatment. B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56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153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3569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EUBS-TBNA </a:t>
            </a:r>
            <a:r>
              <a:rPr kumimoji="1" lang="ko-KR" altLang="en-US" dirty="0" smtClean="0"/>
              <a:t>와 </a:t>
            </a:r>
            <a:r>
              <a:rPr kumimoji="1" lang="en-US" altLang="ko-KR" dirty="0" err="1" smtClean="0"/>
              <a:t>ultrasonographic</a:t>
            </a:r>
            <a:r>
              <a:rPr kumimoji="1" lang="en-US" altLang="ko-KR" dirty="0" smtClean="0"/>
              <a:t> feature </a:t>
            </a:r>
            <a:r>
              <a:rPr kumimoji="1" lang="ko-KR" altLang="en-US" dirty="0" smtClean="0"/>
              <a:t>는 </a:t>
            </a:r>
            <a:r>
              <a:rPr kumimoji="1" lang="en-US" altLang="ko-KR" baseline="0" dirty="0" smtClean="0"/>
              <a:t> 3</a:t>
            </a:r>
            <a:r>
              <a:rPr kumimoji="1" lang="ko-KR" altLang="en-US" baseline="0" dirty="0" smtClean="0"/>
              <a:t>차 병원 </a:t>
            </a:r>
            <a:r>
              <a:rPr kumimoji="1" lang="en-US" altLang="ko-KR" dirty="0" smtClean="0"/>
              <a:t>thoracic oncology </a:t>
            </a:r>
            <a:r>
              <a:rPr kumimoji="1" lang="ko-KR" altLang="en-US" dirty="0" smtClean="0"/>
              <a:t>에 의해 분석되었고 </a:t>
            </a:r>
            <a:r>
              <a:rPr kumimoji="1" lang="en-US" altLang="ko-KR" dirty="0" smtClean="0"/>
              <a:t>clinical T1b </a:t>
            </a:r>
            <a:r>
              <a:rPr kumimoji="1" lang="ko-KR" altLang="en-US" dirty="0" smtClean="0"/>
              <a:t>이거나 더 높은 경우 </a:t>
            </a:r>
            <a:r>
              <a:rPr kumimoji="1" lang="en-US" altLang="ko-KR" dirty="0" err="1" smtClean="0"/>
              <a:t>nonpheripheral</a:t>
            </a:r>
            <a:r>
              <a:rPr kumimoji="1" lang="en-US" altLang="ko-KR" baseline="0" dirty="0" smtClean="0"/>
              <a:t> T1a tumor </a:t>
            </a:r>
            <a:r>
              <a:rPr kumimoji="1" lang="ko-KR" altLang="en-US" baseline="0" dirty="0" smtClean="0"/>
              <a:t>가 있는 경우 </a:t>
            </a:r>
            <a:r>
              <a:rPr kumimoji="1" lang="en-US" altLang="ko-KR" baseline="0" dirty="0" smtClean="0"/>
              <a:t>EBUS-TBNA </a:t>
            </a:r>
            <a:r>
              <a:rPr kumimoji="1" lang="ko-KR" altLang="en-US" baseline="0" dirty="0" smtClean="0"/>
              <a:t>를 시행하였다 </a:t>
            </a:r>
            <a:r>
              <a:rPr kumimoji="1" lang="ko-KR" altLang="en-US" dirty="0" smtClean="0"/>
              <a:t> 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LN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448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sex, age, IPF severity, baseline </a:t>
            </a:r>
            <a:r>
              <a:rPr lang="en-US" altLang="ko-KR" dirty="0" err="1" smtClean="0"/>
              <a:t>antifibrotic</a:t>
            </a:r>
            <a:r>
              <a:rPr lang="en-US" altLang="ko-KR" dirty="0" smtClean="0"/>
              <a:t> therapy before acute exacerbation of IPF, C-reactive protein, partial pressure of oxygen (PaO2) to fraction of inspired oxygen (FiO2) ratio, high-resolution CT classification of acute exacerbation of IPF, </a:t>
            </a:r>
            <a:r>
              <a:rPr lang="en-US" altLang="ko-KR" dirty="0" err="1" smtClean="0"/>
              <a:t>highresolution</a:t>
            </a:r>
            <a:r>
              <a:rPr lang="en-US" altLang="ko-KR" dirty="0" smtClean="0"/>
              <a:t> CT pattern of new abnormalities in acute exacerbation of IPF (appendix p 3), and time between the first signs and symptoms and administration of treatment (methylprednisolone) for acute exacerbation of IPF.</a:t>
            </a:r>
            <a:endParaRPr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#Hypothesis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In a systematic review based on all reported series between 1993 and 2006, the 3-month mortality was estimated to be 67·1% (95% CI 56·2–76·5).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-&gt; Placebo 67%, Cyclophosphamide pulse </a:t>
            </a:r>
            <a:r>
              <a:rPr kumimoji="1" lang="en-US" altLang="ko-KR" dirty="0" err="1" smtClean="0"/>
              <a:t>wil</a:t>
            </a:r>
            <a:r>
              <a:rPr kumimoji="1" lang="en-US" altLang="ko-KR" dirty="0" smtClean="0"/>
              <a:t> decrease by 25% (42%)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571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Between Jan 22, 2016, and July 19, 2018, 183 patients were assessed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183 patients </a:t>
            </a:r>
            <a:r>
              <a:rPr kumimoji="1" lang="ko-KR" altLang="en-US" dirty="0" smtClean="0"/>
              <a:t>중 </a:t>
            </a:r>
            <a:r>
              <a:rPr kumimoji="1" lang="en-US" altLang="ko-KR" dirty="0" smtClean="0"/>
              <a:t>120</a:t>
            </a:r>
            <a:r>
              <a:rPr kumimoji="1" lang="ko-KR" altLang="en-US" dirty="0" smtClean="0"/>
              <a:t>명 </a:t>
            </a:r>
            <a:r>
              <a:rPr kumimoji="1" lang="en-US" altLang="ko-KR" dirty="0" smtClean="0"/>
              <a:t>randomly assigned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119 patients (62 [52%] with severe IPF)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•at least one dose of cyclophosphamide (n=60) or placebo (n=59)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•non-sever IPF </a:t>
            </a:r>
            <a:r>
              <a:rPr kumimoji="1" lang="ko-KR" altLang="en-US" dirty="0" smtClean="0"/>
              <a:t>중 </a:t>
            </a:r>
            <a:r>
              <a:rPr kumimoji="1" lang="en-US" altLang="ko-KR" dirty="0" smtClean="0"/>
              <a:t>1</a:t>
            </a:r>
            <a:r>
              <a:rPr kumimoji="1" lang="ko-KR" altLang="en-US" dirty="0" smtClean="0"/>
              <a:t>명은 치료 받지 않아 제외하고 계산함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•One patient died before he received treatment.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70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 mean age of patients was 72·2 years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62 (52%) patients had severe IPF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 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806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9894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2007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9923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8206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3107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6429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338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3993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4919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4380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6728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A6DB-3D5B-6C4F-AB69-F4CB5F804EE4}" type="datetimeFigureOut">
              <a:rPr kumimoji="1" lang="ko-KR" altLang="en-US" smtClean="0"/>
              <a:t>2021-09-27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7352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85F1EFD-BDF9-0E4F-88E4-708CAB6CB1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6644"/>
            <a:ext cx="4561476" cy="1004291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4" y="1727666"/>
            <a:ext cx="7917472" cy="33015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48671" y="5261978"/>
            <a:ext cx="2949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호흡기내과 </a:t>
            </a:r>
            <a:r>
              <a:rPr lang="en-US" altLang="ko-KR" dirty="0" smtClean="0"/>
              <a:t>R2 </a:t>
            </a:r>
            <a:r>
              <a:rPr lang="ko-KR" altLang="en-US" dirty="0" smtClean="0"/>
              <a:t>김지훈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77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</a:t>
            </a: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Outcome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935" y="4758879"/>
            <a:ext cx="110897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Primary outcome - adjustment </a:t>
            </a:r>
            <a:r>
              <a:rPr lang="en-US" altLang="ko-KR" b="1" dirty="0"/>
              <a:t>by IPF severity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Similar results : odds </a:t>
            </a:r>
            <a:r>
              <a:rPr lang="en-US" altLang="ko-KR" dirty="0"/>
              <a:t>ratio [OR] </a:t>
            </a:r>
            <a:r>
              <a:rPr lang="en-US" altLang="ko-KR" dirty="0" smtClean="0"/>
              <a:t>1.89 </a:t>
            </a:r>
            <a:r>
              <a:rPr lang="en-US" altLang="ko-KR" dirty="0"/>
              <a:t>[95% CI </a:t>
            </a:r>
            <a:r>
              <a:rPr lang="en-US" altLang="ko-KR" dirty="0" smtClean="0"/>
              <a:t>0.89–4.04</a:t>
            </a:r>
            <a:r>
              <a:rPr lang="en-US" altLang="ko-KR" dirty="0"/>
              <a:t>] 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Severe IPF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cyclophosphamide group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death </a:t>
            </a:r>
            <a:r>
              <a:rPr lang="ko-KR" altLang="en-US" dirty="0" smtClean="0"/>
              <a:t>가 높지만 유의미한 영향은 없었음</a:t>
            </a:r>
            <a:endParaRPr lang="en-US" altLang="ko-K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Non-severe </a:t>
            </a:r>
            <a:r>
              <a:rPr lang="en-US" altLang="ko-KR" dirty="0"/>
              <a:t>IPF, </a:t>
            </a:r>
            <a:r>
              <a:rPr lang="en-US" altLang="ko-KR" dirty="0" smtClean="0"/>
              <a:t>9 </a:t>
            </a:r>
            <a:r>
              <a:rPr lang="en-US" altLang="ko-KR" dirty="0"/>
              <a:t>deaths in each group, OR 0·97 [0·45 to 2·07</a:t>
            </a:r>
            <a:r>
              <a:rPr lang="en-US" altLang="ko-KR" dirty="0" smtClean="0"/>
              <a:t>]</a:t>
            </a: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Severe </a:t>
            </a:r>
            <a:r>
              <a:rPr lang="en-US" altLang="ko-KR" dirty="0"/>
              <a:t>IPF, 18 deaths in the cyclophosphamide group and </a:t>
            </a:r>
            <a:r>
              <a:rPr lang="en-US" altLang="ko-KR" dirty="0" smtClean="0"/>
              <a:t>9 </a:t>
            </a:r>
            <a:r>
              <a:rPr lang="en-US" altLang="ko-KR" dirty="0"/>
              <a:t>deaths in </a:t>
            </a:r>
            <a:r>
              <a:rPr lang="en-US" altLang="ko-KR" dirty="0" smtClean="0"/>
              <a:t>the placebo </a:t>
            </a:r>
            <a:r>
              <a:rPr lang="en-US" altLang="ko-KR" dirty="0"/>
              <a:t>group,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OR </a:t>
            </a:r>
            <a:r>
              <a:rPr lang="en-US" altLang="ko-KR" dirty="0"/>
              <a:t>2·00 [1·07 to 3·74]; p=0·10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1" y="1489734"/>
            <a:ext cx="7150575" cy="301579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509" y="1489734"/>
            <a:ext cx="3764685" cy="301579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435935" y="2133600"/>
            <a:ext cx="6734122" cy="449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8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4" cy="8506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Other Secondary </a:t>
            </a:r>
            <a:b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Outcomes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313" y="666487"/>
            <a:ext cx="5666243" cy="632966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795657" y="666487"/>
            <a:ext cx="1204686" cy="4819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/>
          <p:cNvCxnSpPr/>
          <p:nvPr/>
        </p:nvCxnSpPr>
        <p:spPr>
          <a:xfrm>
            <a:off x="4736374" y="1553028"/>
            <a:ext cx="16796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4736374" y="2116908"/>
            <a:ext cx="16796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622074" y="3085151"/>
            <a:ext cx="16796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622074" y="3643951"/>
            <a:ext cx="20454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4622074" y="4221801"/>
            <a:ext cx="10929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629331" y="4786951"/>
            <a:ext cx="109292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622074" y="5383851"/>
            <a:ext cx="16796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268" y="1381785"/>
            <a:ext cx="6385436" cy="521110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</a:t>
            </a: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Adverse events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150435" y="4508501"/>
            <a:ext cx="5126665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2048835" y="2146300"/>
            <a:ext cx="52282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239335" y="2374900"/>
            <a:ext cx="48091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56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302" y="1646897"/>
            <a:ext cx="110684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 </a:t>
            </a:r>
            <a:r>
              <a:rPr lang="en-US" altLang="ko-KR" dirty="0"/>
              <a:t>patients with acute exacerbation of IPF adding intravenous cyclophosphamide pulses to glucocorticoids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Did </a:t>
            </a:r>
            <a:r>
              <a:rPr lang="en-US" altLang="ko-KR" b="1" dirty="0"/>
              <a:t>not reduce all-cause mortality</a:t>
            </a:r>
            <a:r>
              <a:rPr lang="en-US" altLang="ko-KR" dirty="0"/>
              <a:t> in patients with acute exacerbation of IPF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b="1" dirty="0" smtClean="0"/>
              <a:t>Non-significant </a:t>
            </a:r>
            <a:r>
              <a:rPr lang="en-US" altLang="ko-KR" b="1" dirty="0"/>
              <a:t>higher mortality </a:t>
            </a:r>
            <a:r>
              <a:rPr lang="en-US" altLang="ko-KR" dirty="0"/>
              <a:t>at 3 month, especially in those with severe IPF</a:t>
            </a:r>
            <a:endParaRPr lang="en-US" altLang="ko-K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Consistent </a:t>
            </a:r>
            <a:r>
              <a:rPr lang="en-US" altLang="ko-KR" dirty="0"/>
              <a:t>with those of the PANTHER </a:t>
            </a:r>
            <a:r>
              <a:rPr lang="en-US" altLang="ko-KR" dirty="0" smtClean="0"/>
              <a:t>trial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Increased infection risk?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But no </a:t>
            </a:r>
            <a:r>
              <a:rPr lang="en-US" altLang="ko-KR" dirty="0"/>
              <a:t>difference in the incidence of all infectious-related serious adverse events</a:t>
            </a:r>
            <a:r>
              <a:rPr lang="en-US" altLang="ko-KR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No difference in 6 month morbidity?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Suggesting </a:t>
            </a:r>
            <a:r>
              <a:rPr lang="en-US" altLang="ko-KR" dirty="0"/>
              <a:t>the absence of a benefit of </a:t>
            </a:r>
            <a:r>
              <a:rPr lang="en-US" altLang="ko-KR" dirty="0" smtClean="0"/>
              <a:t>cyclophosphamide in </a:t>
            </a:r>
            <a:r>
              <a:rPr lang="en-US" altLang="ko-KR" dirty="0"/>
              <a:t>this subgroup of </a:t>
            </a:r>
            <a:r>
              <a:rPr lang="en-US" altLang="ko-KR" dirty="0" smtClean="0"/>
              <a:t>patients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Mechanical ventilation of excluded</a:t>
            </a:r>
          </a:p>
        </p:txBody>
      </p:sp>
    </p:spTree>
    <p:extLst>
      <p:ext uri="{BB962C8B-B14F-4D97-AF65-F5344CB8AC3E}">
        <p14:creationId xmlns:p14="http://schemas.microsoft.com/office/powerpoint/2010/main" val="27751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646897"/>
            <a:ext cx="1121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These findings </a:t>
            </a:r>
            <a:r>
              <a:rPr lang="en-US" altLang="ko-KR" b="1" dirty="0"/>
              <a:t>provide evidence against the use of intravenous </a:t>
            </a:r>
            <a:r>
              <a:rPr lang="en-US" altLang="ko-KR" b="1" dirty="0" smtClean="0"/>
              <a:t>cyclophosphamide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This is the first trial to show that in patients with acute exacerbation of IPF, cyclophosphamide has no clinical benefit.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956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63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3539" y="1646897"/>
            <a:ext cx="112737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b="1" dirty="0"/>
              <a:t>Idiopathic pulmonary fibrosis (IPF)</a:t>
            </a:r>
          </a:p>
          <a:p>
            <a:r>
              <a:rPr lang="en-US" altLang="ko-KR" dirty="0" smtClean="0"/>
              <a:t>• Worsening dyspnea </a:t>
            </a:r>
            <a:r>
              <a:rPr lang="en-US" altLang="ko-KR" dirty="0"/>
              <a:t>and a progressive loss of </a:t>
            </a:r>
            <a:r>
              <a:rPr lang="en-US" altLang="ko-KR" dirty="0" smtClean="0"/>
              <a:t>function</a:t>
            </a:r>
            <a:endParaRPr lang="en-US" altLang="ko-KR" dirty="0"/>
          </a:p>
          <a:p>
            <a:r>
              <a:rPr lang="en-US" altLang="ko-KR" dirty="0" smtClean="0"/>
              <a:t>• </a:t>
            </a:r>
            <a:r>
              <a:rPr lang="en-US" altLang="ko-KR" dirty="0" smtClean="0">
                <a:solidFill>
                  <a:schemeClr val="accent1"/>
                </a:solidFill>
              </a:rPr>
              <a:t>5–10</a:t>
            </a:r>
            <a:r>
              <a:rPr lang="en-US" altLang="ko-KR" dirty="0">
                <a:solidFill>
                  <a:schemeClr val="accent1"/>
                </a:solidFill>
              </a:rPr>
              <a:t>% annual incidence </a:t>
            </a:r>
            <a:r>
              <a:rPr lang="en-US" altLang="ko-KR" dirty="0"/>
              <a:t>of acute </a:t>
            </a:r>
            <a:r>
              <a:rPr lang="en-US" altLang="ko-KR" dirty="0" smtClean="0"/>
              <a:t>exacerbation</a:t>
            </a:r>
          </a:p>
          <a:p>
            <a:endParaRPr lang="en-US" altLang="ko-KR" dirty="0"/>
          </a:p>
          <a:p>
            <a:r>
              <a:rPr lang="en-US" altLang="ko-KR" b="1" dirty="0" smtClean="0"/>
              <a:t>Acute exacerbation</a:t>
            </a:r>
            <a:endParaRPr lang="en-US" altLang="ko-KR" b="1" dirty="0"/>
          </a:p>
          <a:p>
            <a:r>
              <a:rPr lang="en-US" altLang="ko-KR" dirty="0" smtClean="0"/>
              <a:t>• Acute</a:t>
            </a:r>
            <a:r>
              <a:rPr lang="en-US" altLang="ko-KR" dirty="0"/>
              <a:t>, clinically significant </a:t>
            </a:r>
            <a:r>
              <a:rPr lang="en-US" altLang="ko-KR" dirty="0">
                <a:solidFill>
                  <a:schemeClr val="accent1"/>
                </a:solidFill>
              </a:rPr>
              <a:t>respiratory</a:t>
            </a:r>
            <a:r>
              <a:rPr lang="ko-KR" altLang="en-US" dirty="0">
                <a:solidFill>
                  <a:schemeClr val="accent1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deteriorations</a:t>
            </a:r>
            <a:r>
              <a:rPr lang="en-US" altLang="ko-KR" dirty="0"/>
              <a:t> </a:t>
            </a:r>
            <a:r>
              <a:rPr lang="en-US" altLang="ko-KR" dirty="0" err="1"/>
              <a:t>characterised</a:t>
            </a:r>
            <a:r>
              <a:rPr lang="en-US" altLang="ko-KR" dirty="0"/>
              <a:t> by new alveolar </a:t>
            </a:r>
            <a:r>
              <a:rPr lang="en-US" altLang="ko-KR" dirty="0" smtClean="0"/>
              <a:t>opacities</a:t>
            </a:r>
          </a:p>
          <a:p>
            <a:r>
              <a:rPr lang="en-US" altLang="ko-KR" dirty="0" smtClean="0"/>
              <a:t>• The </a:t>
            </a:r>
            <a:r>
              <a:rPr lang="en-US" altLang="ko-KR" dirty="0"/>
              <a:t>cause is </a:t>
            </a:r>
            <a:r>
              <a:rPr lang="en-US" altLang="ko-KR" dirty="0" smtClean="0"/>
              <a:t>elusive : </a:t>
            </a:r>
            <a:r>
              <a:rPr lang="en-US" altLang="ko-KR" dirty="0" smtClean="0">
                <a:solidFill>
                  <a:srgbClr val="FF0000"/>
                </a:solidFill>
              </a:rPr>
              <a:t>Intrinsic </a:t>
            </a:r>
            <a:r>
              <a:rPr lang="en-US" altLang="ko-KR" dirty="0">
                <a:solidFill>
                  <a:srgbClr val="FF0000"/>
                </a:solidFill>
              </a:rPr>
              <a:t>acceleration </a:t>
            </a:r>
            <a:r>
              <a:rPr lang="en-US" altLang="ko-KR" dirty="0"/>
              <a:t>of the underlying fibrotic disease or </a:t>
            </a:r>
            <a:r>
              <a:rPr lang="en-US" altLang="ko-KR" dirty="0">
                <a:solidFill>
                  <a:srgbClr val="FF0000"/>
                </a:solidFill>
              </a:rPr>
              <a:t>acute injury</a:t>
            </a:r>
            <a:r>
              <a:rPr lang="en-US" altLang="ko-KR" dirty="0"/>
              <a:t> in response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to </a:t>
            </a:r>
            <a:r>
              <a:rPr lang="en-US" altLang="ko-KR" dirty="0"/>
              <a:t>external stimuli (</a:t>
            </a:r>
            <a:r>
              <a:rPr lang="en-US" altLang="ko-KR" dirty="0" err="1"/>
              <a:t>ie</a:t>
            </a:r>
            <a:r>
              <a:rPr lang="en-US" altLang="ko-KR" dirty="0"/>
              <a:t>, infection or micro-aspiration)</a:t>
            </a:r>
          </a:p>
          <a:p>
            <a:r>
              <a:rPr lang="en-US" altLang="ko-KR" dirty="0" smtClean="0"/>
              <a:t>• Overall </a:t>
            </a:r>
            <a:r>
              <a:rPr lang="en-US" altLang="ko-KR" dirty="0">
                <a:solidFill>
                  <a:srgbClr val="FF0000"/>
                </a:solidFill>
              </a:rPr>
              <a:t>3-month mortality of more than 50% </a:t>
            </a:r>
            <a:r>
              <a:rPr lang="en-US" altLang="ko-KR" dirty="0"/>
              <a:t>and reaching </a:t>
            </a:r>
            <a:r>
              <a:rPr lang="en-US" altLang="ko-KR" dirty="0" smtClean="0">
                <a:solidFill>
                  <a:srgbClr val="FF0000"/>
                </a:solidFill>
              </a:rPr>
              <a:t>up to 90% requiring </a:t>
            </a:r>
            <a:r>
              <a:rPr lang="en-US" altLang="ko-KR" dirty="0">
                <a:solidFill>
                  <a:srgbClr val="FF0000"/>
                </a:solidFill>
              </a:rPr>
              <a:t>mechanical ventilation</a:t>
            </a:r>
            <a:r>
              <a:rPr lang="en-US" altLang="ko-KR" dirty="0"/>
              <a:t>.</a:t>
            </a:r>
          </a:p>
          <a:p>
            <a:r>
              <a:rPr lang="en-US" altLang="ko-KR" dirty="0" smtClean="0"/>
              <a:t>• Up </a:t>
            </a:r>
            <a:r>
              <a:rPr lang="en-US" altLang="ko-KR" dirty="0"/>
              <a:t>to </a:t>
            </a:r>
            <a:r>
              <a:rPr lang="en-US" altLang="ko-KR" dirty="0">
                <a:solidFill>
                  <a:srgbClr val="FF0000"/>
                </a:solidFill>
              </a:rPr>
              <a:t>46% of deaths in patients with IPF </a:t>
            </a:r>
            <a:r>
              <a:rPr lang="en-US" altLang="ko-KR" dirty="0"/>
              <a:t>are preceded by an acute exacerbation.</a:t>
            </a:r>
          </a:p>
          <a:p>
            <a:r>
              <a:rPr lang="en-US" altLang="ko-KR" dirty="0" smtClean="0"/>
              <a:t>• No treatment </a:t>
            </a:r>
            <a:r>
              <a:rPr lang="en-US" altLang="ko-KR" dirty="0"/>
              <a:t>has been proven effective for acute exacerbation of </a:t>
            </a:r>
            <a:r>
              <a:rPr lang="en-US" altLang="ko-KR" dirty="0" smtClean="0"/>
              <a:t>IPF</a:t>
            </a:r>
          </a:p>
          <a:p>
            <a:r>
              <a:rPr lang="en-US" altLang="ko-KR" dirty="0" smtClean="0"/>
              <a:t>   </a:t>
            </a:r>
            <a:r>
              <a:rPr lang="en-US" altLang="ko-KR" dirty="0"/>
              <a:t>→ </a:t>
            </a:r>
            <a:r>
              <a:rPr lang="en-US" altLang="ko-KR" dirty="0" smtClean="0"/>
              <a:t>The </a:t>
            </a:r>
            <a:r>
              <a:rPr lang="en-US" altLang="ko-KR" dirty="0"/>
              <a:t>2011 international guidelines on IPF recommended </a:t>
            </a:r>
            <a:r>
              <a:rPr lang="en-US" altLang="ko-KR" dirty="0" smtClean="0"/>
              <a:t>the </a:t>
            </a:r>
            <a:r>
              <a:rPr lang="en-US" altLang="ko-KR" b="1" dirty="0" smtClean="0">
                <a:solidFill>
                  <a:schemeClr val="accent1"/>
                </a:solidFill>
              </a:rPr>
              <a:t>use of glucocorticoids</a:t>
            </a:r>
            <a:endParaRPr lang="en-US" altLang="ko-K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3539" y="1646897"/>
            <a:ext cx="112737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Potential </a:t>
            </a:r>
            <a:r>
              <a:rPr lang="en-US" altLang="ko-KR" b="1" dirty="0"/>
              <a:t>immunosuppressive therapy</a:t>
            </a:r>
          </a:p>
          <a:p>
            <a:r>
              <a:rPr lang="en-US" altLang="ko-KR" dirty="0" smtClean="0"/>
              <a:t>• </a:t>
            </a:r>
            <a:r>
              <a:rPr lang="en-US" altLang="ko-KR" dirty="0" smtClean="0">
                <a:solidFill>
                  <a:schemeClr val="accent1"/>
                </a:solidFill>
              </a:rPr>
              <a:t>Biological </a:t>
            </a:r>
            <a:r>
              <a:rPr lang="en-US" altLang="ko-KR" dirty="0">
                <a:solidFill>
                  <a:schemeClr val="accent1"/>
                </a:solidFill>
              </a:rPr>
              <a:t>inflammatory response </a:t>
            </a:r>
            <a:r>
              <a:rPr lang="en-US" altLang="ko-KR" dirty="0"/>
              <a:t>is frequently </a:t>
            </a:r>
            <a:r>
              <a:rPr lang="en-US" altLang="ko-KR" dirty="0" smtClean="0"/>
              <a:t>associated with acute exacerbation</a:t>
            </a:r>
          </a:p>
          <a:p>
            <a:r>
              <a:rPr lang="en-US" altLang="ko-KR" dirty="0" smtClean="0"/>
              <a:t>• Several </a:t>
            </a:r>
            <a:r>
              <a:rPr lang="en-US" altLang="ko-KR" dirty="0"/>
              <a:t>research groups </a:t>
            </a:r>
            <a:r>
              <a:rPr lang="en-US" altLang="ko-KR" dirty="0" smtClean="0"/>
              <a:t>advocate </a:t>
            </a:r>
            <a:r>
              <a:rPr lang="en-US" altLang="ko-KR" dirty="0">
                <a:solidFill>
                  <a:schemeClr val="accent1"/>
                </a:solidFill>
              </a:rPr>
              <a:t>administering </a:t>
            </a:r>
            <a:r>
              <a:rPr lang="en-US" altLang="ko-KR" dirty="0" err="1" smtClean="0">
                <a:solidFill>
                  <a:schemeClr val="accent1"/>
                </a:solidFill>
              </a:rPr>
              <a:t>immunosuppressants</a:t>
            </a:r>
            <a:r>
              <a:rPr lang="en-US" altLang="ko-KR" dirty="0"/>
              <a:t>, especially </a:t>
            </a:r>
            <a:r>
              <a:rPr lang="en-US" altLang="ko-KR" dirty="0">
                <a:solidFill>
                  <a:schemeClr val="accent1"/>
                </a:solidFill>
              </a:rPr>
              <a:t>cyclophosphamide</a:t>
            </a:r>
            <a:r>
              <a:rPr lang="en-US" altLang="ko-KR" dirty="0" smtClean="0"/>
              <a:t>,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/>
              <a:t>as either first-line or rescue therapy when glucocorticoids do not work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• </a:t>
            </a:r>
            <a:r>
              <a:rPr lang="en-US" altLang="ko-KR" b="1" dirty="0" smtClean="0"/>
              <a:t>PANTHER </a:t>
            </a:r>
            <a:r>
              <a:rPr lang="en-US" altLang="ko-KR" b="1" dirty="0"/>
              <a:t>trial </a:t>
            </a:r>
            <a:endParaRPr lang="en-US" altLang="ko-KR" b="1" dirty="0" smtClean="0"/>
          </a:p>
          <a:p>
            <a:r>
              <a:rPr lang="en-US" altLang="ko-KR" dirty="0" smtClean="0"/>
              <a:t>  ◦ Stable</a:t>
            </a:r>
            <a:r>
              <a:rPr lang="en-US" altLang="ko-KR" dirty="0"/>
              <a:t>, mild-to moderate IPF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</a:t>
            </a:r>
            <a:r>
              <a:rPr lang="en-US" altLang="ko-KR" dirty="0"/>
              <a:t>◦ </a:t>
            </a:r>
            <a:r>
              <a:rPr lang="en-US" altLang="ko-KR" dirty="0" smtClean="0"/>
              <a:t>Three-drug </a:t>
            </a:r>
            <a:r>
              <a:rPr lang="en-US" altLang="ko-KR" dirty="0"/>
              <a:t>regimen </a:t>
            </a:r>
            <a:r>
              <a:rPr lang="en-US" altLang="ko-KR" dirty="0" smtClean="0"/>
              <a:t>: Prednisone</a:t>
            </a:r>
            <a:r>
              <a:rPr lang="en-US" altLang="ko-KR" dirty="0"/>
              <a:t>, </a:t>
            </a:r>
            <a:r>
              <a:rPr lang="en-US" altLang="ko-KR" dirty="0" smtClean="0">
                <a:solidFill>
                  <a:srgbClr val="FF0000"/>
                </a:solidFill>
              </a:rPr>
              <a:t>Azathioprine</a:t>
            </a:r>
            <a:r>
              <a:rPr lang="en-US" altLang="ko-KR" dirty="0"/>
              <a:t>, and N-</a:t>
            </a:r>
            <a:r>
              <a:rPr lang="en-US" altLang="ko-KR" dirty="0" err="1"/>
              <a:t>acetylcysteine</a:t>
            </a:r>
            <a:endParaRPr lang="en-US" altLang="ko-KR" dirty="0"/>
          </a:p>
          <a:p>
            <a:r>
              <a:rPr lang="en-US" altLang="ko-KR" dirty="0" smtClean="0"/>
              <a:t>  </a:t>
            </a:r>
            <a:r>
              <a:rPr lang="en-US" altLang="ko-KR" dirty="0"/>
              <a:t>◦ </a:t>
            </a:r>
            <a:r>
              <a:rPr lang="en-US" altLang="ko-KR" b="1" dirty="0" smtClean="0">
                <a:solidFill>
                  <a:srgbClr val="FF0000"/>
                </a:solidFill>
              </a:rPr>
              <a:t>Immunosuppression </a:t>
            </a:r>
            <a:r>
              <a:rPr lang="en-US" altLang="ko-KR" b="1" dirty="0">
                <a:solidFill>
                  <a:srgbClr val="FF0000"/>
                </a:solidFill>
              </a:rPr>
              <a:t>was harmful </a:t>
            </a:r>
            <a:endParaRPr lang="en-US" altLang="ko-KR" dirty="0" smtClean="0"/>
          </a:p>
          <a:p>
            <a:r>
              <a:rPr lang="en-US" altLang="ko-KR" dirty="0" smtClean="0"/>
              <a:t>     - By all-cause </a:t>
            </a:r>
            <a:r>
              <a:rPr lang="en-US" altLang="ko-KR" dirty="0">
                <a:solidFill>
                  <a:srgbClr val="FF0000"/>
                </a:solidFill>
              </a:rPr>
              <a:t>mortality</a:t>
            </a:r>
            <a:r>
              <a:rPr lang="en-US" altLang="ko-KR" dirty="0"/>
              <a:t> at a mean follow-up of 32 </a:t>
            </a:r>
            <a:r>
              <a:rPr lang="en-US" altLang="ko-KR" dirty="0" smtClean="0"/>
              <a:t>weeks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- </a:t>
            </a:r>
            <a:r>
              <a:rPr lang="en-US" altLang="ko-KR" dirty="0" err="1" smtClean="0"/>
              <a:t>Aso</a:t>
            </a:r>
            <a:r>
              <a:rPr lang="en-US" altLang="ko-KR" dirty="0" smtClean="0"/>
              <a:t> increased </a:t>
            </a:r>
            <a:r>
              <a:rPr lang="en-US" altLang="ko-KR" dirty="0">
                <a:solidFill>
                  <a:srgbClr val="FF0000"/>
                </a:solidFill>
              </a:rPr>
              <a:t>occurrence of acute exacerbations</a:t>
            </a:r>
            <a:r>
              <a:rPr lang="en-US" altLang="ko-KR" dirty="0"/>
              <a:t> compared with placebo.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r>
              <a:rPr lang="en-US" altLang="ko-KR" b="1" dirty="0"/>
              <a:t>EXAFIP study</a:t>
            </a:r>
          </a:p>
          <a:p>
            <a:r>
              <a:rPr lang="en-US" altLang="ko-KR" dirty="0" smtClean="0"/>
              <a:t>• </a:t>
            </a:r>
            <a:r>
              <a:rPr lang="en-US" altLang="ko-KR" b="1" dirty="0" smtClean="0">
                <a:solidFill>
                  <a:schemeClr val="accent1"/>
                </a:solidFill>
              </a:rPr>
              <a:t>Cyclophosphamide</a:t>
            </a:r>
            <a:r>
              <a:rPr lang="en-US" altLang="ko-KR" dirty="0" smtClean="0"/>
              <a:t> </a:t>
            </a:r>
            <a:r>
              <a:rPr lang="en-US" altLang="ko-KR" dirty="0"/>
              <a:t>added to glucocorticoids </a:t>
            </a:r>
            <a:r>
              <a:rPr lang="en-US" altLang="ko-KR" b="1" dirty="0"/>
              <a:t>in acute exacerbation of idiopathic pulmonary fibrosis </a:t>
            </a:r>
            <a:r>
              <a:rPr lang="en-US" altLang="ko-KR" b="1" dirty="0" smtClean="0"/>
              <a:t>  </a:t>
            </a:r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(</a:t>
            </a:r>
            <a:r>
              <a:rPr lang="en-US" altLang="ko-KR" dirty="0"/>
              <a:t>EXAFIP)</a:t>
            </a:r>
          </a:p>
          <a:p>
            <a:r>
              <a:rPr lang="en-US" altLang="ko-KR" dirty="0" smtClean="0"/>
              <a:t>• Phase </a:t>
            </a:r>
            <a:r>
              <a:rPr lang="en-US" altLang="ko-KR" dirty="0"/>
              <a:t>3, investigator-initiated, </a:t>
            </a:r>
            <a:r>
              <a:rPr lang="en-US" altLang="ko-KR" dirty="0" err="1"/>
              <a:t>randomised</a:t>
            </a:r>
            <a:r>
              <a:rPr lang="en-US" altLang="ko-KR" dirty="0"/>
              <a:t>, double-blind, placebo-controlled trial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232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– Design and patient selection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0511" y="1646897"/>
            <a:ext cx="115481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Phase </a:t>
            </a:r>
            <a:r>
              <a:rPr lang="en-US" altLang="ko-KR" dirty="0"/>
              <a:t>3, investigator-initiated, </a:t>
            </a:r>
            <a:r>
              <a:rPr lang="en-US" altLang="ko-KR" dirty="0" err="1"/>
              <a:t>randomised</a:t>
            </a:r>
            <a:r>
              <a:rPr lang="en-US" altLang="ko-KR" dirty="0"/>
              <a:t>, double-blind, placebo-controlled </a:t>
            </a:r>
            <a:r>
              <a:rPr lang="en-US" altLang="ko-KR" dirty="0" smtClean="0"/>
              <a:t>trial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35 </a:t>
            </a:r>
            <a:r>
              <a:rPr lang="en-US" altLang="ko-KR" dirty="0"/>
              <a:t>departments across 31 hospitals in France 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Inclusion - Adults (</a:t>
            </a:r>
            <a:r>
              <a:rPr lang="en-US" altLang="ko-KR" dirty="0"/>
              <a:t>≥18 years) with an acute exacerbation of </a:t>
            </a:r>
            <a:r>
              <a:rPr lang="en-US" altLang="ko-KR" dirty="0" smtClean="0"/>
              <a:t>IPF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Diagnosed </a:t>
            </a:r>
            <a:r>
              <a:rPr lang="en-US" altLang="ko-KR" dirty="0"/>
              <a:t>by the investigator (all authors) using American Thoracic Society, the European Respiratory Society, the Japanese Respiratory Society, and the Latin American Thoracic Association 2011 international </a:t>
            </a:r>
            <a:r>
              <a:rPr lang="en-US" altLang="ko-KR" dirty="0" smtClean="0"/>
              <a:t>guidelines </a:t>
            </a:r>
            <a:r>
              <a:rPr lang="en-US" altLang="ko-KR" dirty="0"/>
              <a:t>and 2007 IPF Clinical Research Network </a:t>
            </a:r>
            <a:r>
              <a:rPr lang="en-US" altLang="ko-KR" dirty="0" smtClean="0"/>
              <a:t>criteria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Suspected </a:t>
            </a:r>
            <a:r>
              <a:rPr lang="en-US" altLang="ko-KR" dirty="0"/>
              <a:t>acute exacerbation of </a:t>
            </a:r>
            <a:r>
              <a:rPr lang="en-US" altLang="ko-KR" dirty="0" smtClean="0"/>
              <a:t>IPF was included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/>
              <a:t>missing CT or endotracheal aspirate or bronchoscopy data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Exclusion </a:t>
            </a:r>
            <a:endParaRPr lang="en-US" altLang="ko-K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Receiving </a:t>
            </a:r>
            <a:r>
              <a:rPr lang="en-US" altLang="ko-KR" dirty="0"/>
              <a:t>mechanical </a:t>
            </a:r>
            <a:r>
              <a:rPr lang="en-US" altLang="ko-KR" dirty="0" smtClean="0"/>
              <a:t>ventilation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Active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Active cancer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Registered </a:t>
            </a:r>
            <a:r>
              <a:rPr lang="en-US" altLang="ko-KR" dirty="0"/>
              <a:t>on the lung transplant waiting </a:t>
            </a:r>
            <a:r>
              <a:rPr lang="en-US" altLang="ko-KR" dirty="0" smtClean="0"/>
              <a:t>list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684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– </a:t>
            </a:r>
            <a:r>
              <a:rPr lang="en-US" altLang="ko-KR" sz="3200" b="1" spc="-1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Randomisation</a:t>
            </a: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Procedures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935" y="1646897"/>
            <a:ext cx="1087710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Randomly </a:t>
            </a:r>
            <a:r>
              <a:rPr lang="en-US" altLang="ko-KR" dirty="0"/>
              <a:t>assigned in a 1:1 ratio using a web-based system (</a:t>
            </a:r>
            <a:r>
              <a:rPr lang="en-US" altLang="ko-KR" dirty="0" err="1" smtClean="0"/>
              <a:t>CleanWEB</a:t>
            </a:r>
            <a:r>
              <a:rPr lang="en-US" altLang="ko-KR" dirty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According </a:t>
            </a:r>
            <a:r>
              <a:rPr lang="en-US" altLang="ko-KR" dirty="0"/>
              <a:t>to the severity of IPF(severe or non-severe)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Block-balanced </a:t>
            </a:r>
            <a:r>
              <a:rPr lang="en-US" altLang="ko-KR" dirty="0"/>
              <a:t>with variable block sizes of four or six patients</a:t>
            </a:r>
            <a:r>
              <a:rPr lang="en-US" altLang="ko-KR" dirty="0" smtClean="0"/>
              <a:t>.</a:t>
            </a:r>
          </a:p>
          <a:p>
            <a:r>
              <a:rPr lang="en-US" altLang="ko-KR" sz="1600" dirty="0" smtClean="0"/>
              <a:t>         * Severe </a:t>
            </a:r>
            <a:r>
              <a:rPr lang="en-US" altLang="ko-KR" sz="1600" dirty="0"/>
              <a:t>IPF</a:t>
            </a:r>
          </a:p>
          <a:p>
            <a:r>
              <a:rPr lang="en-US" altLang="ko-KR" sz="1600" dirty="0" smtClean="0"/>
              <a:t>          • FVC </a:t>
            </a:r>
            <a:r>
              <a:rPr lang="en-US" altLang="ko-KR" sz="1600" dirty="0"/>
              <a:t>&lt; 50% or</a:t>
            </a:r>
          </a:p>
          <a:p>
            <a:r>
              <a:rPr lang="en-US" altLang="ko-KR" sz="1600" dirty="0" smtClean="0"/>
              <a:t>          • DLCO </a:t>
            </a:r>
            <a:r>
              <a:rPr lang="en-US" altLang="ko-KR" sz="1600" dirty="0"/>
              <a:t>&lt; 35</a:t>
            </a:r>
            <a:r>
              <a:rPr lang="en-US" altLang="ko-KR" sz="1600" dirty="0" smtClean="0"/>
              <a:t>%</a:t>
            </a:r>
          </a:p>
          <a:p>
            <a:r>
              <a:rPr lang="en-US" altLang="ko-KR" sz="1600" dirty="0" smtClean="0"/>
              <a:t>          • Previously </a:t>
            </a:r>
            <a:r>
              <a:rPr lang="en-US" altLang="ko-KR" sz="1600" dirty="0"/>
              <a:t>unknown IPF, </a:t>
            </a:r>
            <a:r>
              <a:rPr lang="ko-KR" altLang="en-US" sz="1600" dirty="0"/>
              <a:t>최초 </a:t>
            </a:r>
            <a:r>
              <a:rPr lang="en-US" altLang="ko-KR" sz="1600" dirty="0"/>
              <a:t>acute exacerbation</a:t>
            </a:r>
            <a:r>
              <a:rPr lang="ko-KR" altLang="en-US" sz="1600" dirty="0"/>
              <a:t>은  </a:t>
            </a:r>
            <a:r>
              <a:rPr lang="en-US" altLang="ko-KR" sz="1600" dirty="0"/>
              <a:t>non </a:t>
            </a:r>
            <a:r>
              <a:rPr lang="en-US" altLang="ko-KR" sz="1600" dirty="0" smtClean="0"/>
              <a:t>severe</a:t>
            </a:r>
            <a:r>
              <a:rPr lang="ko-KR" altLang="en-US" sz="1600" dirty="0" smtClean="0"/>
              <a:t>로 </a:t>
            </a:r>
            <a:r>
              <a:rPr lang="ko-KR" altLang="en-US" sz="1600" dirty="0"/>
              <a:t>분류</a:t>
            </a:r>
            <a:endParaRPr lang="en-US" altLang="ko-K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Received either Cyclophosphamide or Placebo</a:t>
            </a:r>
            <a:endParaRPr lang="en-US" altLang="ko-K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Intravenous </a:t>
            </a:r>
            <a:r>
              <a:rPr lang="en-US" altLang="ko-KR" dirty="0"/>
              <a:t>pulses of *</a:t>
            </a:r>
            <a:r>
              <a:rPr lang="en-US" altLang="ko-KR" b="1" dirty="0"/>
              <a:t>cyclophosphamide</a:t>
            </a:r>
            <a:r>
              <a:rPr lang="en-US" altLang="ko-KR" dirty="0"/>
              <a:t> (600 mg/m²) plus </a:t>
            </a:r>
            <a:r>
              <a:rPr lang="en-US" altLang="ko-KR" b="1" dirty="0" err="1"/>
              <a:t>uromitexan</a:t>
            </a:r>
            <a:r>
              <a:rPr lang="en-US" altLang="ko-KR" dirty="0"/>
              <a:t> as </a:t>
            </a:r>
            <a:r>
              <a:rPr lang="en-US" altLang="ko-KR" dirty="0" err="1"/>
              <a:t>haemorrhagic</a:t>
            </a:r>
            <a:r>
              <a:rPr lang="en-US" altLang="ko-KR" dirty="0"/>
              <a:t> cystitis prophylaxis (200 mg/m²) (at the time of cyclophosphamide administration and then again, 4 h later) or placebo, at days 0, 15, 30, and 60</a:t>
            </a:r>
            <a:br>
              <a:rPr lang="en-US" altLang="ko-KR" dirty="0"/>
            </a:br>
            <a:r>
              <a:rPr lang="en-US" altLang="ko-KR" dirty="0" smtClean="0"/>
              <a:t>  *</a:t>
            </a:r>
            <a:r>
              <a:rPr lang="en-US" altLang="ko-KR" dirty="0"/>
              <a:t>adapted for age, renal function, and neutrophil count, with a maximum dose of 1·2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All patients received </a:t>
            </a:r>
            <a:r>
              <a:rPr lang="en-US" altLang="ko-KR" dirty="0" err="1"/>
              <a:t>standardised</a:t>
            </a:r>
            <a:r>
              <a:rPr lang="en-US" altLang="ko-KR" dirty="0"/>
              <a:t> </a:t>
            </a:r>
            <a:r>
              <a:rPr lang="en-US" altLang="ko-KR" b="1" dirty="0"/>
              <a:t>high-dose glucocorticoids (methylprednisolone 10 mg/kg per day for 3 days) </a:t>
            </a:r>
            <a:r>
              <a:rPr lang="en-US" altLang="ko-KR" dirty="0"/>
              <a:t>followed by a progressive tapering to </a:t>
            </a:r>
            <a:r>
              <a:rPr lang="en-US" altLang="ko-KR" u="sng" dirty="0"/>
              <a:t>10 mg per day </a:t>
            </a:r>
            <a:r>
              <a:rPr lang="en-US" altLang="ko-KR" dirty="0"/>
              <a:t>for patients weighing more than 65 kg and </a:t>
            </a:r>
            <a:r>
              <a:rPr lang="en-US" altLang="ko-KR" u="sng" dirty="0" smtClean="0"/>
              <a:t>7.5 </a:t>
            </a:r>
            <a:r>
              <a:rPr lang="en-US" altLang="ko-KR" u="sng" dirty="0"/>
              <a:t>mg per day </a:t>
            </a:r>
            <a:r>
              <a:rPr lang="en-US" altLang="ko-KR" dirty="0"/>
              <a:t>for those weighing 65 kg or less at month 6.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Received </a:t>
            </a:r>
            <a:r>
              <a:rPr lang="en-US" altLang="ko-KR" dirty="0"/>
              <a:t>prophylaxis against Pneumocystis </a:t>
            </a:r>
            <a:r>
              <a:rPr lang="en-US" altLang="ko-KR" dirty="0" err="1"/>
              <a:t>jiroveci</a:t>
            </a:r>
            <a:r>
              <a:rPr lang="en-US" altLang="ko-KR" dirty="0"/>
              <a:t> pneumonia with </a:t>
            </a:r>
            <a:r>
              <a:rPr lang="en-US" altLang="ko-KR" b="1" dirty="0"/>
              <a:t>co-</a:t>
            </a:r>
            <a:r>
              <a:rPr lang="en-US" altLang="ko-KR" b="1" dirty="0" err="1"/>
              <a:t>trimoxazole</a:t>
            </a:r>
            <a:r>
              <a:rPr lang="en-US" altLang="ko-KR" b="1" dirty="0"/>
              <a:t> or </a:t>
            </a:r>
            <a:r>
              <a:rPr lang="en-US" altLang="ko-KR" b="1" dirty="0" err="1"/>
              <a:t>atovaquone</a:t>
            </a:r>
            <a:r>
              <a:rPr lang="en-US" altLang="ko-KR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introduction of </a:t>
            </a:r>
            <a:r>
              <a:rPr lang="en-US" altLang="ko-KR" b="1" dirty="0" err="1"/>
              <a:t>pirfenidone</a:t>
            </a:r>
            <a:r>
              <a:rPr lang="en-US" altLang="ko-KR" dirty="0"/>
              <a:t> or </a:t>
            </a:r>
            <a:r>
              <a:rPr lang="en-US" altLang="ko-KR" b="1" dirty="0" err="1"/>
              <a:t>nintedanib</a:t>
            </a:r>
            <a:r>
              <a:rPr lang="en-US" altLang="ko-KR" dirty="0"/>
              <a:t> was </a:t>
            </a:r>
            <a:r>
              <a:rPr lang="en-US" altLang="ko-KR" dirty="0" err="1"/>
              <a:t>authorised</a:t>
            </a:r>
            <a:r>
              <a:rPr lang="en-US" altLang="ko-KR" dirty="0"/>
              <a:t> at any </a:t>
            </a:r>
            <a:r>
              <a:rPr lang="en-US" altLang="ko-KR" dirty="0" smtClean="0"/>
              <a:t>point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30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–  </a:t>
            </a: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511" y="1646897"/>
            <a:ext cx="115481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Assessed at day 15, 30, and 60, and month 3 and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primary outcome was </a:t>
            </a:r>
            <a:r>
              <a:rPr lang="en-US" altLang="ko-KR" b="1" dirty="0"/>
              <a:t>3-month all-cause mortality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main secondary outcomes were </a:t>
            </a:r>
            <a:r>
              <a:rPr lang="en-US" altLang="ko-KR" b="1" dirty="0"/>
              <a:t>overall survival at 6 and 12 months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Other outcomes included </a:t>
            </a:r>
            <a:r>
              <a:rPr lang="en-US" altLang="ko-KR" b="1" dirty="0"/>
              <a:t>death from respiratory cause at month 3 and 6</a:t>
            </a:r>
            <a:r>
              <a:rPr lang="en-US" altLang="ko-KR" dirty="0"/>
              <a:t>, </a:t>
            </a:r>
            <a:r>
              <a:rPr lang="en-US" altLang="ko-KR" b="1" dirty="0"/>
              <a:t>respiratory morbidity between</a:t>
            </a:r>
            <a:r>
              <a:rPr lang="en-US" altLang="ko-KR" dirty="0"/>
              <a:t> the final results available before acute exacerbation and month 6 (including worsening </a:t>
            </a:r>
            <a:r>
              <a:rPr lang="en-US" altLang="ko-KR" dirty="0" err="1"/>
              <a:t>dyspnoea</a:t>
            </a:r>
            <a:r>
              <a:rPr lang="en-US" altLang="ko-KR" dirty="0"/>
              <a:t>, worsening in gas exchanges, a decrease in FVC of ≥10% of predicted value, or a DLCO of ≥15% of predicted value), </a:t>
            </a:r>
            <a:r>
              <a:rPr lang="en-US" altLang="ko-KR" b="1" dirty="0"/>
              <a:t>variation of the extent of interstitial </a:t>
            </a:r>
            <a:r>
              <a:rPr lang="en-US" altLang="ko-KR" b="1" dirty="0" err="1"/>
              <a:t>fibrosing</a:t>
            </a:r>
            <a:r>
              <a:rPr lang="en-US" altLang="ko-KR" b="1" dirty="0"/>
              <a:t> features </a:t>
            </a:r>
            <a:r>
              <a:rPr lang="en-US" altLang="ko-KR" dirty="0"/>
              <a:t>on high-resolution CT between the final results available before acute exacerbation and month 6 (appendix p 3), and </a:t>
            </a:r>
            <a:r>
              <a:rPr lang="en-US" altLang="ko-KR" b="1" dirty="0"/>
              <a:t>analysis of risk factors of mortality at month 3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90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–  Statistical Analysis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511" y="1646897"/>
            <a:ext cx="115481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primary outcome was compared between groups with a </a:t>
            </a:r>
            <a:r>
              <a:rPr lang="en-US" altLang="ko-KR" b="1" dirty="0"/>
              <a:t>χ² test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Missing </a:t>
            </a:r>
            <a:r>
              <a:rPr lang="en-US" altLang="ko-KR" dirty="0"/>
              <a:t>primary outcome data were replaced with the worst-case (death) imputation method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For secondary outcomes, proportions between groups were compared with the exact method, and median differences were estimated with </a:t>
            </a:r>
            <a:r>
              <a:rPr lang="en-US" altLang="ko-KR" b="1" dirty="0"/>
              <a:t>Mood’s method.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Data </a:t>
            </a:r>
            <a:r>
              <a:rPr lang="en-US" altLang="ko-KR" dirty="0"/>
              <a:t>concerning worsening </a:t>
            </a:r>
            <a:r>
              <a:rPr lang="en-US" altLang="ko-KR" dirty="0" smtClean="0"/>
              <a:t>dyspnea </a:t>
            </a:r>
            <a:r>
              <a:rPr lang="en-US" altLang="ko-KR" dirty="0"/>
              <a:t>with visual analogue scale were missing in most patients and excluded from the </a:t>
            </a:r>
            <a:r>
              <a:rPr lang="en-US" altLang="ko-KR" dirty="0" smtClean="0"/>
              <a:t>analysis.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Survival </a:t>
            </a:r>
            <a:r>
              <a:rPr lang="en-US" altLang="ko-KR" dirty="0"/>
              <a:t>was estimated with the </a:t>
            </a:r>
            <a:r>
              <a:rPr lang="en-US" altLang="ko-KR" b="1" dirty="0"/>
              <a:t>Kaplan-Meier method </a:t>
            </a:r>
            <a:r>
              <a:rPr lang="en-US" altLang="ko-KR" dirty="0"/>
              <a:t>considering the time from random assignment to death by any cause, with censoring at the date of transplant or of last follow-up visit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An </a:t>
            </a:r>
            <a:r>
              <a:rPr lang="en-US" altLang="ko-KR" dirty="0"/>
              <a:t>unadjusted analysis was done to select </a:t>
            </a:r>
            <a:r>
              <a:rPr lang="en-US" altLang="ko-KR" b="1" dirty="0"/>
              <a:t>potential risk factors</a:t>
            </a:r>
            <a:r>
              <a:rPr lang="en-US" altLang="ko-KR" dirty="0"/>
              <a:t> of clinical interest at the p value threshold of </a:t>
            </a:r>
            <a:r>
              <a:rPr lang="en-US" altLang="ko-KR" dirty="0" smtClean="0"/>
              <a:t>0.2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All tests were two-sided and </a:t>
            </a:r>
            <a:r>
              <a:rPr lang="en-US" altLang="ko-KR" b="1" dirty="0"/>
              <a:t>p values of less than </a:t>
            </a:r>
            <a:r>
              <a:rPr lang="en-US" altLang="ko-KR" b="1" dirty="0" smtClean="0"/>
              <a:t>0.05</a:t>
            </a:r>
            <a:r>
              <a:rPr lang="en-US" altLang="ko-KR" dirty="0" smtClean="0"/>
              <a:t> </a:t>
            </a:r>
            <a:r>
              <a:rPr lang="en-US" altLang="ko-KR" dirty="0"/>
              <a:t>were considered significant.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47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Patient </a:t>
            </a:r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Selection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2008848" y="1265512"/>
            <a:ext cx="8174304" cy="5545247"/>
            <a:chOff x="2008848" y="1265512"/>
            <a:chExt cx="8174304" cy="554524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848" y="1265512"/>
              <a:ext cx="8174304" cy="5545247"/>
            </a:xfrm>
            <a:prstGeom prst="rect">
              <a:avLst/>
            </a:prstGeom>
          </p:spPr>
        </p:pic>
        <p:cxnSp>
          <p:nvCxnSpPr>
            <p:cNvPr id="9" name="직선 연결선 8"/>
            <p:cNvCxnSpPr/>
            <p:nvPr/>
          </p:nvCxnSpPr>
          <p:spPr>
            <a:xfrm>
              <a:off x="8657303" y="4793226"/>
              <a:ext cx="104713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35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310511" y="796267"/>
            <a:ext cx="11548114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Baseline Characteristic</a:t>
            </a:r>
            <a:endParaRPr lang="ko-KR" altLang="en-US" sz="3200" b="1" spc="-150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3178799" y="535858"/>
            <a:ext cx="5484963" cy="6322142"/>
            <a:chOff x="3178799" y="535858"/>
            <a:chExt cx="5484963" cy="6322142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8799" y="535858"/>
              <a:ext cx="5484963" cy="6322142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5921280" y="5302559"/>
              <a:ext cx="2742482" cy="15554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7"/>
            <a:ext cx="11548114" cy="4782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3389691" y="1723097"/>
            <a:ext cx="217290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295650" y="2274538"/>
            <a:ext cx="22669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3389691" y="1295484"/>
            <a:ext cx="21550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3473302" y="4714396"/>
            <a:ext cx="198452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6084568" y="2646320"/>
            <a:ext cx="230695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3295650" y="2928561"/>
            <a:ext cx="6953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6084568" y="2155930"/>
            <a:ext cx="230695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6084568" y="1143000"/>
            <a:ext cx="230695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9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3724</TotalTime>
  <Words>1822</Words>
  <Application>Microsoft Office PowerPoint</Application>
  <PresentationFormat>와이드스크린</PresentationFormat>
  <Paragraphs>174</Paragraphs>
  <Slides>15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Noto Sans CJK KR Bold</vt:lpstr>
      <vt:lpstr>맑은 고딕</vt:lpstr>
      <vt:lpstr>Arial</vt:lpstr>
      <vt:lpstr>Calibri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최현규</dc:creator>
  <cp:lastModifiedBy>김지훈(내과부)</cp:lastModifiedBy>
  <cp:revision>162</cp:revision>
  <dcterms:created xsi:type="dcterms:W3CDTF">2021-03-20T13:05:04Z</dcterms:created>
  <dcterms:modified xsi:type="dcterms:W3CDTF">2021-09-26T16:58:38Z</dcterms:modified>
</cp:coreProperties>
</file>