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77" r:id="rId15"/>
    <p:sldId id="268" r:id="rId16"/>
    <p:sldId id="279" r:id="rId17"/>
    <p:sldId id="278" r:id="rId18"/>
    <p:sldId id="269" r:id="rId19"/>
    <p:sldId id="275" r:id="rId20"/>
    <p:sldId id="281" r:id="rId21"/>
    <p:sldId id="280" r:id="rId22"/>
    <p:sldId id="270" r:id="rId23"/>
    <p:sldId id="282" r:id="rId24"/>
    <p:sldId id="271" r:id="rId25"/>
    <p:sldId id="283" r:id="rId26"/>
    <p:sldId id="272" r:id="rId27"/>
    <p:sldId id="273" r:id="rId28"/>
    <p:sldId id="274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7BA4D-C7B1-48D6-8CEE-CFE8E00D1B70}" type="datetimeFigureOut">
              <a:rPr lang="ko-KR" altLang="en-US" smtClean="0"/>
              <a:pPr/>
              <a:t>2012-08-13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9DD1B-8992-4983-B7DC-A88797BC2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/>
              <a:t>폐기능검사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(pulmonary function test)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호흡기내과</a:t>
            </a:r>
            <a:endParaRPr lang="en-US" altLang="ko-KR" dirty="0" smtClean="0"/>
          </a:p>
          <a:p>
            <a:r>
              <a:rPr lang="ko-KR" altLang="en-US" dirty="0" smtClean="0"/>
              <a:t>박선</a:t>
            </a:r>
            <a:r>
              <a:rPr lang="ko-KR" altLang="en-US" dirty="0"/>
              <a:t>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초간 </a:t>
            </a:r>
            <a:r>
              <a:rPr lang="ko-KR" altLang="en-US" dirty="0" err="1" smtClean="0"/>
              <a:t>강제호기량</a:t>
            </a:r>
            <a:r>
              <a:rPr lang="ko-KR" altLang="en-US" dirty="0" smtClean="0"/>
              <a:t> </a:t>
            </a:r>
            <a:r>
              <a:rPr lang="en-US" altLang="ko-KR" dirty="0" smtClean="0"/>
              <a:t>(FEV1, forced expiratory volume in one second)</a:t>
            </a:r>
          </a:p>
          <a:p>
            <a:pPr lvl="1"/>
            <a:r>
              <a:rPr lang="ko-KR" altLang="en-US" dirty="0" smtClean="0"/>
              <a:t>최대로 흡입한 상태에서 최대의 노력으로 호기하였을 때 첫 </a:t>
            </a:r>
            <a:r>
              <a:rPr lang="en-US" altLang="ko-KR" dirty="0" smtClean="0"/>
              <a:t>1</a:t>
            </a:r>
            <a:r>
              <a:rPr lang="ko-KR" altLang="en-US" dirty="0" smtClean="0"/>
              <a:t>초간 내뱉은 공기의 양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기류 제한의 </a:t>
            </a:r>
            <a:r>
              <a:rPr lang="ko-KR" altLang="en-US" dirty="0" err="1" smtClean="0"/>
              <a:t>중증도를</a:t>
            </a:r>
            <a:r>
              <a:rPr lang="ko-KR" altLang="en-US" dirty="0" smtClean="0"/>
              <a:t> 나타내는 가장 중요한 수치임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보통 정상 기준치의 </a:t>
            </a:r>
            <a:r>
              <a:rPr lang="ko-KR" altLang="en-US" dirty="0" err="1" smtClean="0"/>
              <a:t>예측치</a:t>
            </a:r>
            <a:r>
              <a:rPr lang="ko-KR" altLang="en-US" dirty="0" smtClean="0"/>
              <a:t> </a:t>
            </a:r>
            <a:r>
              <a:rPr lang="en-US" altLang="ko-KR" dirty="0" smtClean="0"/>
              <a:t>(%) </a:t>
            </a:r>
            <a:r>
              <a:rPr lang="ko-KR" altLang="en-US" dirty="0" smtClean="0"/>
              <a:t>로 표현됨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정상 하한선</a:t>
            </a:r>
            <a:r>
              <a:rPr lang="en-US" altLang="ko-KR" dirty="0" smtClean="0"/>
              <a:t> : 80%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강제폐활량에 대한 </a:t>
            </a:r>
            <a:r>
              <a:rPr lang="en-US" altLang="ko-KR" dirty="0" smtClean="0"/>
              <a:t>1</a:t>
            </a:r>
            <a:r>
              <a:rPr lang="ko-KR" altLang="en-US" dirty="0" smtClean="0"/>
              <a:t>초간 </a:t>
            </a:r>
            <a:r>
              <a:rPr lang="ko-KR" altLang="en-US" dirty="0" err="1" smtClean="0"/>
              <a:t>강제호기량의</a:t>
            </a:r>
            <a:r>
              <a:rPr lang="ko-KR" altLang="en-US" dirty="0" smtClean="0"/>
              <a:t> 비 </a:t>
            </a:r>
            <a:r>
              <a:rPr lang="en-US" altLang="ko-KR" dirty="0" smtClean="0"/>
              <a:t>(FEV1/FVC)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만성폐쇄성폐질환과 같은 병에서 기류제한을 확인하는 가장 중요한 수치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병의 </a:t>
            </a:r>
            <a:r>
              <a:rPr lang="ko-KR" altLang="en-US" dirty="0" err="1" smtClean="0"/>
              <a:t>중증도를</a:t>
            </a:r>
            <a:r>
              <a:rPr lang="ko-KR" altLang="en-US" dirty="0" smtClean="0"/>
              <a:t> 측정하는데 유용하지 않음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정상 </a:t>
            </a:r>
            <a:r>
              <a:rPr lang="ko-KR" altLang="en-US" dirty="0" err="1" smtClean="0"/>
              <a:t>하한치</a:t>
            </a:r>
            <a:r>
              <a:rPr lang="en-US" altLang="ko-KR" dirty="0" smtClean="0"/>
              <a:t> </a:t>
            </a:r>
            <a:r>
              <a:rPr lang="en-US" altLang="ko-KR" dirty="0" smtClean="0"/>
              <a:t>: 0.7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087" r="24397" b="51638"/>
          <a:stretch>
            <a:fillRect/>
          </a:stretch>
        </p:blipFill>
        <p:spPr>
          <a:xfrm>
            <a:off x="268181" y="1125000"/>
            <a:ext cx="8607639" cy="4608000"/>
          </a:xfrm>
        </p:spPr>
      </p:pic>
      <p:sp>
        <p:nvSpPr>
          <p:cNvPr id="5" name="모서리가 둥근 직사각형 4"/>
          <p:cNvSpPr/>
          <p:nvPr/>
        </p:nvSpPr>
        <p:spPr>
          <a:xfrm>
            <a:off x="1187624" y="1947312"/>
            <a:ext cx="1080120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기관지확장제</a:t>
            </a:r>
            <a:r>
              <a:rPr lang="ko-KR" altLang="en-US" dirty="0" smtClean="0"/>
              <a:t> 사용 후 폐활량검사 </a:t>
            </a:r>
            <a:r>
              <a:rPr lang="en-US" altLang="ko-KR" dirty="0" smtClean="0"/>
              <a:t>(post-bronchodilator </a:t>
            </a:r>
            <a:r>
              <a:rPr lang="en-US" altLang="ko-KR" dirty="0" err="1" smtClean="0"/>
              <a:t>spirometry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베타작용제</a:t>
            </a:r>
            <a:r>
              <a:rPr lang="ko-KR" altLang="en-US" dirty="0" smtClean="0"/>
              <a:t> 처치 후 검사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유의한 반응 </a:t>
            </a:r>
            <a:r>
              <a:rPr lang="en-US" altLang="ko-KR" dirty="0" smtClean="0"/>
              <a:t>: </a:t>
            </a:r>
            <a:r>
              <a:rPr lang="en-US" altLang="ko-KR" dirty="0" smtClean="0"/>
              <a:t>FVC </a:t>
            </a:r>
            <a:r>
              <a:rPr lang="en-US" altLang="ko-KR" dirty="0" smtClean="0"/>
              <a:t>(</a:t>
            </a:r>
            <a:r>
              <a:rPr lang="ko-KR" altLang="en-US" dirty="0" smtClean="0"/>
              <a:t>또</a:t>
            </a:r>
            <a:r>
              <a:rPr lang="ko-KR" altLang="en-US" dirty="0" smtClean="0"/>
              <a:t>는</a:t>
            </a:r>
            <a:r>
              <a:rPr lang="en-US" altLang="ko-KR" dirty="0" smtClean="0"/>
              <a:t> </a:t>
            </a:r>
            <a:r>
              <a:rPr lang="en-US" altLang="ko-KR" dirty="0" smtClean="0"/>
              <a:t>FEV1) 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(12</a:t>
            </a:r>
            <a:r>
              <a:rPr lang="en-US" altLang="ko-KR" dirty="0" smtClean="0"/>
              <a:t>% </a:t>
            </a:r>
            <a:r>
              <a:rPr lang="en-US" altLang="ko-KR" dirty="0" smtClean="0"/>
              <a:t>+</a:t>
            </a:r>
            <a:r>
              <a:rPr lang="en-US" altLang="ko-KR" dirty="0" smtClean="0"/>
              <a:t> </a:t>
            </a:r>
            <a:r>
              <a:rPr lang="en-US" altLang="ko-KR" dirty="0" smtClean="0"/>
              <a:t>200mL) </a:t>
            </a:r>
            <a:r>
              <a:rPr lang="ko-KR" altLang="en-US" dirty="0" smtClean="0"/>
              <a:t>이상 증가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천식과 만성폐쇄성폐질환의 감별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087" r="24397" b="51638"/>
          <a:stretch>
            <a:fillRect/>
          </a:stretch>
        </p:blipFill>
        <p:spPr>
          <a:xfrm>
            <a:off x="268181" y="1125000"/>
            <a:ext cx="8607639" cy="4608000"/>
          </a:xfrm>
        </p:spPr>
      </p:pic>
      <p:sp>
        <p:nvSpPr>
          <p:cNvPr id="5" name="모서리가 둥근 직사각형 4"/>
          <p:cNvSpPr/>
          <p:nvPr/>
        </p:nvSpPr>
        <p:spPr>
          <a:xfrm>
            <a:off x="6156176" y="1916832"/>
            <a:ext cx="2016224" cy="4758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적합성 </a:t>
            </a:r>
            <a:r>
              <a:rPr lang="en-US" altLang="ko-KR" dirty="0" smtClean="0"/>
              <a:t>(</a:t>
            </a:r>
            <a:r>
              <a:rPr lang="en-US" altLang="ko-KR" dirty="0" smtClean="0"/>
              <a:t>a</a:t>
            </a:r>
            <a:r>
              <a:rPr lang="en-US" altLang="ko-KR" dirty="0" smtClean="0"/>
              <a:t>cceptable maneuver)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최대유량까지 유량용량 곡선이 급격한 증가를 보여야 함 </a:t>
            </a:r>
            <a:r>
              <a:rPr lang="en-US" altLang="ko-KR" dirty="0" smtClean="0"/>
              <a:t>(sharp rise)</a:t>
            </a:r>
          </a:p>
          <a:p>
            <a:pPr lvl="1"/>
            <a:r>
              <a:rPr lang="ko-KR" altLang="en-US" dirty="0" smtClean="0"/>
              <a:t>호기 시간이 </a:t>
            </a:r>
            <a:r>
              <a:rPr lang="en-US" altLang="ko-KR" dirty="0" smtClean="0"/>
              <a:t>6</a:t>
            </a:r>
            <a:r>
              <a:rPr lang="ko-KR" altLang="en-US" dirty="0" smtClean="0"/>
              <a:t>초 이상이어야 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적어도 </a:t>
            </a:r>
            <a:r>
              <a:rPr lang="en-US" altLang="ko-KR" dirty="0" smtClean="0"/>
              <a:t>3</a:t>
            </a:r>
            <a:r>
              <a:rPr lang="ko-KR" altLang="en-US" dirty="0" smtClean="0"/>
              <a:t>회 이상의 검사를 시행함</a:t>
            </a:r>
            <a:endParaRPr lang="en-US" altLang="ko-KR" dirty="0" smtClean="0"/>
          </a:p>
          <a:p>
            <a:r>
              <a:rPr lang="ko-KR" altLang="en-US" dirty="0" err="1" smtClean="0"/>
              <a:t>재현성</a:t>
            </a:r>
            <a:r>
              <a:rPr lang="ko-KR" altLang="en-US" dirty="0" smtClean="0"/>
              <a:t> </a:t>
            </a:r>
            <a:r>
              <a:rPr lang="en-US" altLang="ko-KR" dirty="0" smtClean="0"/>
              <a:t>(reproducibility)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FVC (and </a:t>
            </a:r>
            <a:r>
              <a:rPr lang="en-US" altLang="ko-KR" dirty="0" smtClean="0"/>
              <a:t>FVE1) </a:t>
            </a:r>
            <a:r>
              <a:rPr lang="ko-KR" altLang="en-US" dirty="0" smtClean="0"/>
              <a:t>의 가장 큰 두 개의 값이 서로 </a:t>
            </a:r>
            <a:r>
              <a:rPr lang="en-US" altLang="ko-KR" dirty="0" smtClean="0"/>
              <a:t>0.15 liter </a:t>
            </a:r>
            <a:r>
              <a:rPr lang="ko-KR" altLang="en-US" dirty="0" smtClean="0"/>
              <a:t>이상 차이가 나면 안 됨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128" t="39775" r="34452" b="37951"/>
          <a:stretch>
            <a:fillRect/>
          </a:stretch>
        </p:blipFill>
        <p:spPr>
          <a:xfrm>
            <a:off x="3707904" y="1917012"/>
            <a:ext cx="5184576" cy="3023976"/>
          </a:xfrm>
        </p:spPr>
      </p:pic>
      <p:pic>
        <p:nvPicPr>
          <p:cNvPr id="5" name="내용 개체 틀 3" descr="PFT.JPG"/>
          <p:cNvPicPr>
            <a:picLocks noChangeAspect="1"/>
          </p:cNvPicPr>
          <p:nvPr/>
        </p:nvPicPr>
        <p:blipFill>
          <a:blip r:embed="rId2" cstate="print"/>
          <a:srcRect l="24091" t="4773" r="58612" b="76610"/>
          <a:stretch>
            <a:fillRect/>
          </a:stretch>
        </p:blipFill>
        <p:spPr>
          <a:xfrm>
            <a:off x="467544" y="1269000"/>
            <a:ext cx="3101532" cy="432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9953" r="12939" b="16636"/>
          <a:stretch>
            <a:fillRect/>
          </a:stretch>
        </p:blipFill>
        <p:spPr>
          <a:xfrm>
            <a:off x="41553" y="1179000"/>
            <a:ext cx="9060895" cy="4500000"/>
          </a:xfrm>
        </p:spPr>
      </p:pic>
      <p:sp>
        <p:nvSpPr>
          <p:cNvPr id="5" name="모서리가 둥근 직사각형 4"/>
          <p:cNvSpPr/>
          <p:nvPr/>
        </p:nvSpPr>
        <p:spPr>
          <a:xfrm>
            <a:off x="3347864" y="2060848"/>
            <a:ext cx="2016224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Spirometry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1506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188" y="189000"/>
            <a:ext cx="7363624" cy="64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기도 과민증 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기도 </a:t>
            </a:r>
            <a:r>
              <a:rPr lang="ko-KR" altLang="en-US" dirty="0" smtClean="0"/>
              <a:t>과민증 검사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메타콜린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methacholine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양</a:t>
            </a:r>
            <a:r>
              <a:rPr lang="ko-KR" altLang="en-US" dirty="0" smtClean="0"/>
              <a:t>성</a:t>
            </a:r>
            <a:r>
              <a:rPr lang="en-US" altLang="ko-KR" dirty="0" smtClean="0"/>
              <a:t> </a:t>
            </a:r>
            <a:r>
              <a:rPr lang="en-US" altLang="ko-KR" dirty="0" smtClean="0"/>
              <a:t>: 8mg/ml </a:t>
            </a:r>
            <a:r>
              <a:rPr lang="ko-KR" altLang="en-US" dirty="0" smtClean="0"/>
              <a:t>이하에서 </a:t>
            </a:r>
            <a:r>
              <a:rPr lang="en-US" altLang="ko-KR" dirty="0" smtClean="0"/>
              <a:t>FEV1 </a:t>
            </a:r>
            <a:r>
              <a:rPr lang="ko-KR" altLang="en-US" dirty="0" smtClean="0"/>
              <a:t>이 기저치의 </a:t>
            </a:r>
            <a:r>
              <a:rPr lang="en-US" altLang="ko-KR" dirty="0" smtClean="0"/>
              <a:t>20% </a:t>
            </a:r>
            <a:r>
              <a:rPr lang="ko-KR" altLang="en-US" dirty="0" smtClean="0"/>
              <a:t>이상 </a:t>
            </a:r>
            <a:r>
              <a:rPr lang="ko-KR" altLang="en-US" dirty="0" smtClean="0"/>
              <a:t>감소</a:t>
            </a:r>
            <a:endParaRPr lang="ko-KR" alt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적응증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폐활량검사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Spirometry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호흡곤란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증상 있는 흡연자</a:t>
            </a:r>
            <a:r>
              <a:rPr lang="en-US" altLang="ko-KR" dirty="0" smtClean="0"/>
              <a:t> &gt; 45 yrs</a:t>
            </a:r>
          </a:p>
          <a:p>
            <a:pPr lvl="1" latinLnBrk="0"/>
            <a:r>
              <a:rPr lang="ko-KR" altLang="en-US" dirty="0" smtClean="0"/>
              <a:t>천식이나</a:t>
            </a:r>
            <a:r>
              <a:rPr lang="en-US" altLang="ko-KR" dirty="0" smtClean="0"/>
              <a:t> </a:t>
            </a:r>
            <a:r>
              <a:rPr lang="ko-KR" altLang="en-US" dirty="0" smtClean="0"/>
              <a:t>만성폐쇄성폐질환의 급성악화로부터 회복기</a:t>
            </a:r>
            <a:endParaRPr lang="en-US" altLang="ko-KR" dirty="0" smtClean="0"/>
          </a:p>
          <a:p>
            <a:r>
              <a:rPr lang="ko-KR" altLang="en-US" dirty="0" smtClean="0"/>
              <a:t>기관지 </a:t>
            </a:r>
            <a:r>
              <a:rPr lang="ko-KR" altLang="en-US" dirty="0" err="1" smtClean="0"/>
              <a:t>확장제를</a:t>
            </a:r>
            <a:r>
              <a:rPr lang="ko-KR" altLang="en-US" dirty="0" smtClean="0"/>
              <a:t> 사용한 폐활량검사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Spirometry</a:t>
            </a:r>
            <a:r>
              <a:rPr lang="en-US" altLang="ko-KR" dirty="0" smtClean="0"/>
              <a:t> with BD)</a:t>
            </a:r>
          </a:p>
          <a:p>
            <a:pPr lvl="1"/>
            <a:r>
              <a:rPr lang="ko-KR" altLang="en-US" dirty="0" smtClean="0"/>
              <a:t>만성 기침이나</a:t>
            </a:r>
            <a:r>
              <a:rPr lang="en-US" altLang="ko-KR" dirty="0" smtClean="0"/>
              <a:t> </a:t>
            </a:r>
            <a:r>
              <a:rPr lang="ko-KR" altLang="en-US" dirty="0" smtClean="0"/>
              <a:t>흉부 압박 증상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천식</a:t>
            </a:r>
            <a:r>
              <a:rPr lang="en-US" altLang="ko-KR" dirty="0" smtClean="0"/>
              <a:t> </a:t>
            </a:r>
            <a:r>
              <a:rPr lang="ko-KR" altLang="en-US" dirty="0" smtClean="0"/>
              <a:t>만성 폐쇄성폐질환 의심 시에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6399" r="14211" b="14593"/>
          <a:stretch>
            <a:fillRect/>
          </a:stretch>
        </p:blipFill>
        <p:spPr>
          <a:xfrm>
            <a:off x="1286605" y="9000"/>
            <a:ext cx="6570790" cy="6840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6542" r="12897" b="13974"/>
          <a:stretch>
            <a:fillRect/>
          </a:stretch>
        </p:blipFill>
        <p:spPr>
          <a:xfrm>
            <a:off x="1259147" y="9000"/>
            <a:ext cx="6625707" cy="6840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폐용적</a:t>
            </a:r>
            <a:r>
              <a:rPr lang="ko-KR" altLang="en-US" dirty="0" smtClean="0"/>
              <a:t> </a:t>
            </a:r>
            <a:r>
              <a:rPr lang="en-US" altLang="ko-KR" dirty="0" smtClean="0"/>
              <a:t>(lung volume)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체적변동기록법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 smtClean="0"/>
              <a:t>b</a:t>
            </a:r>
            <a:r>
              <a:rPr lang="en-US" altLang="ko-KR" dirty="0" smtClean="0"/>
              <a:t>ody </a:t>
            </a:r>
            <a:r>
              <a:rPr lang="en-US" altLang="ko-KR" dirty="0" err="1" smtClean="0"/>
              <a:t>plethysmography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r>
              <a:rPr lang="ko-KR" altLang="en-US" dirty="0" err="1" smtClean="0"/>
              <a:t>총폐용량</a:t>
            </a:r>
            <a:r>
              <a:rPr lang="ko-KR" altLang="en-US" dirty="0" smtClean="0"/>
              <a:t> </a:t>
            </a:r>
            <a:r>
              <a:rPr lang="en-US" altLang="ko-KR" dirty="0" smtClean="0"/>
              <a:t>(t</a:t>
            </a:r>
            <a:r>
              <a:rPr lang="en-US" altLang="ko-KR" dirty="0" smtClean="0"/>
              <a:t>otal </a:t>
            </a:r>
            <a:r>
              <a:rPr lang="en-US" altLang="ko-KR" dirty="0" smtClean="0"/>
              <a:t>lung </a:t>
            </a:r>
            <a:r>
              <a:rPr lang="en-US" altLang="ko-KR" dirty="0" smtClean="0"/>
              <a:t>capacity, TLC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폐활량 </a:t>
            </a:r>
            <a:r>
              <a:rPr lang="en-US" altLang="ko-KR" dirty="0" smtClean="0"/>
              <a:t>(VC) </a:t>
            </a:r>
            <a:r>
              <a:rPr lang="ko-KR" altLang="en-US" dirty="0" smtClean="0"/>
              <a:t>가 감소되어 있을 경우 유용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ko-KR" altLang="en-US" dirty="0" smtClean="0"/>
              <a:t>폐활량이 감소되어 있는 만성폐쇄성폐질환의 검사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371" r="27272" b="39624"/>
          <a:stretch>
            <a:fillRect/>
          </a:stretch>
        </p:blipFill>
        <p:spPr>
          <a:xfrm>
            <a:off x="573156" y="369000"/>
            <a:ext cx="7997689" cy="6120000"/>
          </a:xfrm>
        </p:spPr>
      </p:pic>
      <p:sp>
        <p:nvSpPr>
          <p:cNvPr id="5" name="모서리가 둥근 직사각형 4"/>
          <p:cNvSpPr/>
          <p:nvPr/>
        </p:nvSpPr>
        <p:spPr>
          <a:xfrm>
            <a:off x="899160" y="3291840"/>
            <a:ext cx="1264920" cy="259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폐확산능</a:t>
            </a:r>
            <a:r>
              <a:rPr lang="ko-KR" altLang="en-US" dirty="0" smtClean="0"/>
              <a:t> </a:t>
            </a:r>
            <a:r>
              <a:rPr lang="en-US" altLang="ko-KR" dirty="0" smtClean="0"/>
              <a:t>(diffusing capacity)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일산화탄소의 </a:t>
            </a:r>
            <a:r>
              <a:rPr lang="ko-KR" altLang="en-US" dirty="0" err="1" smtClean="0"/>
              <a:t>폐확상능을</a:t>
            </a:r>
            <a:r>
              <a:rPr lang="ko-KR" altLang="en-US" dirty="0" smtClean="0"/>
              <a:t> 검사 </a:t>
            </a:r>
            <a:r>
              <a:rPr lang="en-US" altLang="ko-KR" dirty="0" smtClean="0"/>
              <a:t>(diffusing </a:t>
            </a:r>
            <a:r>
              <a:rPr lang="en-US" altLang="ko-KR" dirty="0" smtClean="0"/>
              <a:t>capacity for carbon </a:t>
            </a:r>
            <a:r>
              <a:rPr lang="en-US" altLang="ko-KR" dirty="0" smtClean="0"/>
              <a:t>monoxide, DLCO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정</a:t>
            </a:r>
            <a:r>
              <a:rPr lang="ko-KR" altLang="en-US" dirty="0" smtClean="0"/>
              <a:t>상</a:t>
            </a:r>
            <a:r>
              <a:rPr lang="en-US" altLang="ko-KR" dirty="0" smtClean="0"/>
              <a:t> </a:t>
            </a:r>
            <a:r>
              <a:rPr lang="en-US" altLang="ko-KR" dirty="0" smtClean="0"/>
              <a:t>: 80-140%</a:t>
            </a:r>
          </a:p>
          <a:p>
            <a:r>
              <a:rPr lang="ko-KR" altLang="en-US" dirty="0" smtClean="0"/>
              <a:t>제한성 장애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내인성</a:t>
            </a:r>
            <a:r>
              <a:rPr lang="ko-KR" altLang="en-US" dirty="0" smtClean="0"/>
              <a:t> 폐질환</a:t>
            </a:r>
            <a:r>
              <a:rPr lang="en-US" altLang="ko-KR" dirty="0" smtClean="0"/>
              <a:t> </a:t>
            </a:r>
            <a:r>
              <a:rPr lang="en-US" altLang="ko-KR" dirty="0" smtClean="0"/>
              <a:t>(↓)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 외</a:t>
            </a:r>
            <a:r>
              <a:rPr lang="en-US" altLang="ko-KR" dirty="0" smtClean="0"/>
              <a:t> (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r>
              <a:rPr lang="ko-KR" altLang="en-US" dirty="0" smtClean="0"/>
              <a:t>폐쇄성 장애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폐기</a:t>
            </a:r>
            <a:r>
              <a:rPr lang="ko-KR" altLang="en-US" dirty="0" smtClean="0"/>
              <a:t>종</a:t>
            </a:r>
            <a:r>
              <a:rPr lang="en-US" altLang="ko-KR" dirty="0" smtClean="0"/>
              <a:t> </a:t>
            </a:r>
            <a:r>
              <a:rPr lang="en-US" altLang="ko-KR" dirty="0" smtClean="0"/>
              <a:t>(↓)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 외</a:t>
            </a:r>
            <a:r>
              <a:rPr lang="en-US" altLang="ko-KR" dirty="0" smtClean="0"/>
              <a:t> (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 </a:t>
            </a:r>
            <a:r>
              <a:rPr lang="en-US" altLang="ko-KR" dirty="0" smtClean="0"/>
              <a:t>or ↑)</a:t>
            </a:r>
            <a:endParaRPr lang="en-US" altLang="ko-K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PF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371" r="27272" b="39624"/>
          <a:stretch>
            <a:fillRect/>
          </a:stretch>
        </p:blipFill>
        <p:spPr>
          <a:xfrm>
            <a:off x="573156" y="369000"/>
            <a:ext cx="7997689" cy="6120000"/>
          </a:xfrm>
        </p:spPr>
      </p:pic>
      <p:sp>
        <p:nvSpPr>
          <p:cNvPr id="5" name="모서리가 둥근 직사각형 4"/>
          <p:cNvSpPr/>
          <p:nvPr/>
        </p:nvSpPr>
        <p:spPr>
          <a:xfrm>
            <a:off x="888544" y="4884400"/>
            <a:ext cx="158417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폐확산능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폐혈관질환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폐확산능</a:t>
            </a:r>
            <a:r>
              <a:rPr lang="ko-KR" altLang="en-US" dirty="0" smtClean="0"/>
              <a:t> 감소</a:t>
            </a:r>
            <a:endParaRPr lang="en-US" altLang="ko-KR" dirty="0" smtClean="0"/>
          </a:p>
          <a:p>
            <a:r>
              <a:rPr lang="ko-KR" altLang="en-US" dirty="0" err="1" smtClean="0"/>
              <a:t>폐절제수술전</a:t>
            </a:r>
            <a:r>
              <a:rPr lang="ko-KR" altLang="en-US" dirty="0" smtClean="0"/>
              <a:t> 검사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수술전</a:t>
            </a:r>
            <a:r>
              <a:rPr lang="ko-KR" altLang="en-US" dirty="0" smtClean="0"/>
              <a:t> </a:t>
            </a:r>
            <a:r>
              <a:rPr lang="en-US" altLang="ko-KR" dirty="0" smtClean="0"/>
              <a:t>DLCO </a:t>
            </a:r>
            <a:r>
              <a:rPr lang="en-US" altLang="ko-KR" dirty="0" smtClean="0"/>
              <a:t>: &gt; 80</a:t>
            </a:r>
            <a:r>
              <a:rPr lang="en-US" altLang="ko-KR" dirty="0" smtClean="0"/>
              <a:t>% </a:t>
            </a:r>
          </a:p>
          <a:p>
            <a:pPr lvl="1"/>
            <a:r>
              <a:rPr lang="ko-KR" altLang="en-US" dirty="0" smtClean="0"/>
              <a:t>수술 후 예측 </a:t>
            </a:r>
            <a:r>
              <a:rPr lang="en-US" altLang="ko-KR" dirty="0" smtClean="0"/>
              <a:t>DLCO </a:t>
            </a:r>
            <a:r>
              <a:rPr lang="en-US" altLang="ko-KR" dirty="0" smtClean="0"/>
              <a:t>: </a:t>
            </a:r>
            <a:r>
              <a:rPr lang="en-US" altLang="ko-KR" dirty="0" smtClean="0"/>
              <a:t>&gt; 40%</a:t>
            </a:r>
            <a:endParaRPr lang="ko-KR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폐확산능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낮은 </a:t>
            </a:r>
            <a:r>
              <a:rPr lang="en-US" altLang="ko-KR" dirty="0" smtClean="0"/>
              <a:t>DLCO + </a:t>
            </a:r>
            <a:r>
              <a:rPr lang="ko-KR" altLang="en-US" dirty="0" smtClean="0"/>
              <a:t>폐쇄성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폐기</a:t>
            </a:r>
            <a:r>
              <a:rPr lang="ko-KR" altLang="en-US" dirty="0" smtClean="0"/>
              <a:t>종</a:t>
            </a:r>
            <a:endParaRPr lang="en-US" altLang="ko-KR" dirty="0" smtClean="0"/>
          </a:p>
          <a:p>
            <a:r>
              <a:rPr lang="ko-KR" altLang="en-US" dirty="0" smtClean="0"/>
              <a:t>낮은</a:t>
            </a:r>
            <a:r>
              <a:rPr lang="en-US" altLang="ko-KR" dirty="0" smtClean="0"/>
              <a:t> </a:t>
            </a:r>
            <a:r>
              <a:rPr lang="en-US" altLang="ko-KR" dirty="0" smtClean="0"/>
              <a:t>DLCO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제한성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간질성폐질환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pneumonitis</a:t>
            </a:r>
            <a:endParaRPr lang="en-US" altLang="ko-KR" dirty="0" smtClean="0"/>
          </a:p>
          <a:p>
            <a:r>
              <a:rPr lang="ko-KR" altLang="en-US" dirty="0" smtClean="0"/>
              <a:t>낮은</a:t>
            </a:r>
            <a:r>
              <a:rPr lang="en-US" altLang="ko-KR" dirty="0" smtClean="0"/>
              <a:t> </a:t>
            </a:r>
            <a:r>
              <a:rPr lang="en-US" altLang="ko-KR" dirty="0" smtClean="0"/>
              <a:t>DLCO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정상 폐활량검사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폐혈관장애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조기 </a:t>
            </a:r>
            <a:r>
              <a:rPr lang="ko-KR" altLang="en-US" dirty="0" err="1" smtClean="0"/>
              <a:t>간질성폐질환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빈혈</a:t>
            </a:r>
            <a:endParaRPr lang="en-US" altLang="ko-KR" dirty="0" smtClean="0"/>
          </a:p>
          <a:p>
            <a:r>
              <a:rPr lang="ko-KR" altLang="en-US" dirty="0" smtClean="0"/>
              <a:t>높은 </a:t>
            </a:r>
            <a:r>
              <a:rPr lang="en-US" altLang="ko-KR" dirty="0" smtClean="0"/>
              <a:t>DLCO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심한 비만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천식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적혈구증가증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폐출혈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좌우심장내션트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폐확산능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DLCO/VA</a:t>
            </a:r>
          </a:p>
          <a:p>
            <a:pPr lvl="1"/>
            <a:r>
              <a:rPr lang="ko-KR" altLang="en-US" dirty="0" err="1" smtClean="0"/>
              <a:t>폐포</a:t>
            </a:r>
            <a:r>
              <a:rPr lang="ko-KR" altLang="en-US" dirty="0" smtClean="0"/>
              <a:t> 용적으로 보정한 </a:t>
            </a:r>
            <a:r>
              <a:rPr lang="en-US" altLang="ko-KR" dirty="0" smtClean="0"/>
              <a:t>DLCO</a:t>
            </a:r>
          </a:p>
          <a:p>
            <a:pPr lvl="1"/>
            <a:r>
              <a:rPr lang="ko-KR" altLang="en-US" dirty="0" smtClean="0"/>
              <a:t>실제 임상질병과 상관성이 적어</a:t>
            </a:r>
            <a:r>
              <a:rPr lang="en-US" altLang="ko-KR" dirty="0" smtClean="0"/>
              <a:t> </a:t>
            </a:r>
            <a:r>
              <a:rPr lang="ko-KR" altLang="en-US" dirty="0" smtClean="0"/>
              <a:t>잘 이용하지 않음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적응증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폐확산능</a:t>
            </a:r>
            <a:r>
              <a:rPr lang="ko-KR" altLang="en-US" dirty="0" smtClean="0"/>
              <a:t> </a:t>
            </a:r>
            <a:r>
              <a:rPr lang="en-US" altLang="ko-KR" dirty="0" smtClean="0"/>
              <a:t>(DLCO, diffusing capacity for carbon monoxide)</a:t>
            </a:r>
          </a:p>
          <a:p>
            <a:pPr lvl="1"/>
            <a:r>
              <a:rPr lang="ko-KR" altLang="en-US" dirty="0" smtClean="0"/>
              <a:t>호흡곤란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단순흉부방사선사진 상 </a:t>
            </a:r>
            <a:r>
              <a:rPr lang="ko-KR" altLang="en-US" dirty="0" err="1" smtClean="0"/>
              <a:t>미만성</a:t>
            </a:r>
            <a:r>
              <a:rPr lang="ko-KR" altLang="en-US" dirty="0" smtClean="0"/>
              <a:t> 음영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폐혈관질환의 의심될 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폐쇄성</a:t>
            </a:r>
            <a:r>
              <a:rPr lang="en-US" altLang="ko-KR" dirty="0" smtClean="0"/>
              <a:t> (</a:t>
            </a:r>
            <a:r>
              <a:rPr lang="ko-KR" altLang="en-US" dirty="0" smtClean="0"/>
              <a:t>천식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만성폐쇄성폐질환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제한성 환기장애</a:t>
            </a:r>
            <a:r>
              <a:rPr lang="en-US" altLang="ko-KR" dirty="0" smtClean="0"/>
              <a:t> (</a:t>
            </a:r>
            <a:r>
              <a:rPr lang="ko-KR" altLang="en-US" dirty="0" err="1" smtClean="0"/>
              <a:t>간질성폐질환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흉벽의 문제</a:t>
            </a:r>
            <a:r>
              <a:rPr lang="en-US" altLang="ko-KR" dirty="0" smtClean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적응증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err="1" smtClean="0"/>
              <a:t>폐용적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폐활량 검사상 낮은 </a:t>
            </a:r>
            <a:r>
              <a:rPr lang="en-US" altLang="ko-KR" dirty="0" smtClean="0"/>
              <a:t>FVC (restriction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hyperinflation)</a:t>
            </a:r>
          </a:p>
          <a:p>
            <a:r>
              <a:rPr lang="ko-KR" altLang="en-US" dirty="0" smtClean="0"/>
              <a:t>기도유발검사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천식</a:t>
            </a:r>
            <a:endParaRPr lang="en-US" altLang="ko-KR" dirty="0" smtClean="0"/>
          </a:p>
          <a:p>
            <a:r>
              <a:rPr lang="ko-KR" altLang="en-US" dirty="0" smtClean="0"/>
              <a:t>유량용량곡선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흡기시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협착음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stridor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상부 기도</a:t>
            </a:r>
            <a:r>
              <a:rPr lang="en-US" altLang="ko-KR" dirty="0" smtClean="0"/>
              <a:t> (</a:t>
            </a:r>
            <a:r>
              <a:rPr lang="ko-KR" altLang="en-US" dirty="0" smtClean="0"/>
              <a:t>성대 마비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기관 협착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원인 불명의 호흡곤란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11" y="1916832"/>
            <a:ext cx="9052979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8434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628" y="526368"/>
            <a:ext cx="8876745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9458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09000"/>
            <a:ext cx="4165719" cy="3240000"/>
          </a:xfrm>
          <a:prstGeom prst="rect">
            <a:avLst/>
          </a:prstGeom>
          <a:noFill/>
        </p:spPr>
      </p:pic>
      <p:pic>
        <p:nvPicPr>
          <p:cNvPr id="5" name="Picture 2" descr="Imag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674" y="1809000"/>
            <a:ext cx="4158806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spirometry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강제 호기시의 유량과 용적을 측정함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호흡기 증상 </a:t>
            </a:r>
            <a:r>
              <a:rPr lang="en-US" altLang="ko-KR" dirty="0" smtClean="0"/>
              <a:t>(</a:t>
            </a:r>
            <a:r>
              <a:rPr lang="ko-KR" altLang="en-US" dirty="0" smtClean="0"/>
              <a:t>호흡곤란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기침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천명음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이나 호흡기계 질환의 위험요소 </a:t>
            </a:r>
            <a:r>
              <a:rPr lang="en-US" altLang="ko-KR" dirty="0" smtClean="0"/>
              <a:t>(</a:t>
            </a:r>
            <a:r>
              <a:rPr lang="ko-KR" altLang="en-US" dirty="0" smtClean="0"/>
              <a:t>흡연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직업 노출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가족력</a:t>
            </a:r>
            <a:r>
              <a:rPr lang="en-US" altLang="ko-KR" dirty="0" smtClean="0"/>
              <a:t>) </a:t>
            </a:r>
            <a:r>
              <a:rPr lang="ko-KR" altLang="en-US" dirty="0" smtClean="0"/>
              <a:t>가 있는 환자에서 검사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폐활량검사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강제폐활량 </a:t>
            </a:r>
            <a:r>
              <a:rPr lang="en-US" altLang="ko-KR" dirty="0" smtClean="0"/>
              <a:t>(FVC, forced vital capacity)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최대로 흡입한 상태에서 최대의 노력으로 호기하여 내보낸 공기의 최대 양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노력이 부족하거나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기류에 제한이 있거나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제한성 환기 장애 등에 의해 감소될 수 있음</a:t>
            </a:r>
            <a:endParaRPr lang="en-US" altLang="ko-K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504</Words>
  <Application>Microsoft Office PowerPoint</Application>
  <PresentationFormat>화면 슬라이드 쇼(4:3)</PresentationFormat>
  <Paragraphs>94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폐기능검사 (pulmonary function test)</vt:lpstr>
      <vt:lpstr>적응증</vt:lpstr>
      <vt:lpstr>적응증</vt:lpstr>
      <vt:lpstr>적응증</vt:lpstr>
      <vt:lpstr>슬라이드 5</vt:lpstr>
      <vt:lpstr>슬라이드 6</vt:lpstr>
      <vt:lpstr>슬라이드 7</vt:lpstr>
      <vt:lpstr>폐활량검사 (spirometry)</vt:lpstr>
      <vt:lpstr>폐활량검사</vt:lpstr>
      <vt:lpstr>폐활량검사</vt:lpstr>
      <vt:lpstr>폐활량검사</vt:lpstr>
      <vt:lpstr>슬라이드 12</vt:lpstr>
      <vt:lpstr>폐활량검사</vt:lpstr>
      <vt:lpstr>슬라이드 14</vt:lpstr>
      <vt:lpstr>폐활량검사</vt:lpstr>
      <vt:lpstr>슬라이드 16</vt:lpstr>
      <vt:lpstr>슬라이드 17</vt:lpstr>
      <vt:lpstr>Spirometry</vt:lpstr>
      <vt:lpstr>기도 과민증 검사</vt:lpstr>
      <vt:lpstr>슬라이드 20</vt:lpstr>
      <vt:lpstr>슬라이드 21</vt:lpstr>
      <vt:lpstr>폐용적 (lung volume)</vt:lpstr>
      <vt:lpstr>슬라이드 23</vt:lpstr>
      <vt:lpstr>폐확산능 (diffusing capacity)</vt:lpstr>
      <vt:lpstr>슬라이드 25</vt:lpstr>
      <vt:lpstr>폐확산능</vt:lpstr>
      <vt:lpstr>폐확산능</vt:lpstr>
      <vt:lpstr>폐확산능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Pulmonary function test</dc:title>
  <dc:creator>박선철</dc:creator>
  <cp:lastModifiedBy>박선철</cp:lastModifiedBy>
  <cp:revision>32</cp:revision>
  <dcterms:created xsi:type="dcterms:W3CDTF">2012-08-07T09:05:37Z</dcterms:created>
  <dcterms:modified xsi:type="dcterms:W3CDTF">2012-08-13T09:32:59Z</dcterms:modified>
</cp:coreProperties>
</file>