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3" r:id="rId3"/>
    <p:sldId id="275" r:id="rId4"/>
    <p:sldId id="274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77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9144000" cy="6858000" type="screen4x3"/>
  <p:notesSz cx="6858000" cy="9144000"/>
  <p:photoAlbum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ACDD-CDFF-4E26-A4DC-DF0D35575C9A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DF53-DD95-4EB2-9816-5F6F69CDC5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6120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ACDD-CDFF-4E26-A4DC-DF0D35575C9A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DF53-DD95-4EB2-9816-5F6F69CDC5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1008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ACDD-CDFF-4E26-A4DC-DF0D35575C9A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DF53-DD95-4EB2-9816-5F6F69CDC5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1071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2019-12-18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5492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2019-12-18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515346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2019-12-18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8740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2019-12-18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6050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2019-12-18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886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2019-12-18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84981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2019-12-18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137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2019-12-18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980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ACDD-CDFF-4E26-A4DC-DF0D35575C9A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DF53-DD95-4EB2-9816-5F6F69CDC5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2117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2019-12-18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29082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2019-12-18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252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2019-12-18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516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ACDD-CDFF-4E26-A4DC-DF0D35575C9A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DF53-DD95-4EB2-9816-5F6F69CDC5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190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ACDD-CDFF-4E26-A4DC-DF0D35575C9A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DF53-DD95-4EB2-9816-5F6F69CDC5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8544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ACDD-CDFF-4E26-A4DC-DF0D35575C9A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DF53-DD95-4EB2-9816-5F6F69CDC5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7595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ACDD-CDFF-4E26-A4DC-DF0D35575C9A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DF53-DD95-4EB2-9816-5F6F69CDC5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8702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ACDD-CDFF-4E26-A4DC-DF0D35575C9A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DF53-DD95-4EB2-9816-5F6F69CDC5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9202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ACDD-CDFF-4E26-A4DC-DF0D35575C9A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DF53-DD95-4EB2-9816-5F6F69CDC5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9625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ACDD-CDFF-4E26-A4DC-DF0D35575C9A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DF53-DD95-4EB2-9816-5F6F69CDC5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2461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DACDD-CDFF-4E26-A4DC-DF0D35575C9A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4DF53-DD95-4EB2-9816-5F6F69CDC5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1244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8DC20-EE93-488D-AE35-1C7F2FB45EFA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2019-12-18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DE436-55AB-4D02-8F0A-5B8F2AC6C60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99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5400" dirty="0" smtClean="0"/>
              <a:t>Chest conference </a:t>
            </a:r>
            <a:endParaRPr lang="ko-KR" altLang="en-US" sz="5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1947066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2019.12.19</a:t>
            </a:r>
            <a:endParaRPr lang="en-US" altLang="ko-KR" sz="2800" dirty="0" smtClean="0"/>
          </a:p>
          <a:p>
            <a:endParaRPr lang="en-US" altLang="ko-KR" sz="1000" dirty="0" smtClean="0"/>
          </a:p>
          <a:p>
            <a:r>
              <a:rPr lang="en-US" altLang="ko-KR" dirty="0" smtClean="0"/>
              <a:t>Department of Pathology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257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30552 -07 SC18-1739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91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714375" y="1268760"/>
            <a:ext cx="7715250" cy="39244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b="1" dirty="0" smtClean="0">
                <a:effectLst/>
              </a:rPr>
              <a:t>CASE 3</a:t>
            </a:r>
            <a:r>
              <a:rPr lang="en-US" altLang="ko-KR" sz="3600" dirty="0" smtClean="0">
                <a:effectLst/>
              </a:rPr>
              <a:t> </a:t>
            </a:r>
            <a:r>
              <a:rPr lang="en-US" altLang="ko-KR" sz="3600" dirty="0">
                <a:effectLst/>
              </a:rPr>
              <a:t/>
            </a:r>
            <a:br>
              <a:rPr lang="en-US" altLang="ko-KR" sz="3600" dirty="0">
                <a:effectLst/>
              </a:rPr>
            </a:br>
            <a:r>
              <a:rPr lang="ko-KR" altLang="ko-KR" sz="3600" dirty="0" err="1">
                <a:effectLst/>
              </a:rPr>
              <a:t>김ㅇ숙</a:t>
            </a:r>
            <a:r>
              <a:rPr lang="en-US" altLang="ko-KR" sz="3600" dirty="0">
                <a:effectLst/>
              </a:rPr>
              <a:t> F/52 #2332145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29221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35999 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639547"/>
              </p:ext>
            </p:extLst>
          </p:nvPr>
        </p:nvGraphicFramePr>
        <p:xfrm>
          <a:off x="372618" y="297974"/>
          <a:ext cx="6256782" cy="365760"/>
        </p:xfrm>
        <a:graphic>
          <a:graphicData uri="http://schemas.openxmlformats.org/drawingml/2006/table">
            <a:tbl>
              <a:tblPr/>
              <a:tblGrid>
                <a:gridCol w="1307577">
                  <a:extLst>
                    <a:ext uri="{9D8B030D-6E8A-4147-A177-3AD203B41FA5}">
                      <a16:colId xmlns:a16="http://schemas.microsoft.com/office/drawing/2014/main" val="3730228152"/>
                    </a:ext>
                  </a:extLst>
                </a:gridCol>
                <a:gridCol w="4949205">
                  <a:extLst>
                    <a:ext uri="{9D8B030D-6E8A-4147-A177-3AD203B41FA5}">
                      <a16:colId xmlns:a16="http://schemas.microsoft.com/office/drawing/2014/main" val="19126252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SS19-35999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Lung, right, </a:t>
                      </a:r>
                      <a:r>
                        <a:rPr lang="en-US" b="1" dirty="0" err="1"/>
                        <a:t>transbronchial</a:t>
                      </a:r>
                      <a:r>
                        <a:rPr lang="en-US" b="1" dirty="0"/>
                        <a:t> lung biopsy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681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2574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35999 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434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35999 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469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35999 0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994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35999 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057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35999 0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012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36684 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231326"/>
              </p:ext>
            </p:extLst>
          </p:nvPr>
        </p:nvGraphicFramePr>
        <p:xfrm>
          <a:off x="354330" y="407702"/>
          <a:ext cx="6521958" cy="365760"/>
        </p:xfrm>
        <a:graphic>
          <a:graphicData uri="http://schemas.openxmlformats.org/drawingml/2006/table">
            <a:tbl>
              <a:tblPr/>
              <a:tblGrid>
                <a:gridCol w="1362995">
                  <a:extLst>
                    <a:ext uri="{9D8B030D-6E8A-4147-A177-3AD203B41FA5}">
                      <a16:colId xmlns:a16="http://schemas.microsoft.com/office/drawing/2014/main" val="1004814656"/>
                    </a:ext>
                  </a:extLst>
                </a:gridCol>
                <a:gridCol w="5158963">
                  <a:extLst>
                    <a:ext uri="{9D8B030D-6E8A-4147-A177-3AD203B41FA5}">
                      <a16:colId xmlns:a16="http://schemas.microsoft.com/office/drawing/2014/main" val="487689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SS19-36684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Lung, right </a:t>
                      </a:r>
                      <a:r>
                        <a:rPr lang="en-US" b="1" dirty="0" err="1"/>
                        <a:t>lowre</a:t>
                      </a:r>
                      <a:r>
                        <a:rPr lang="en-US" b="1" dirty="0"/>
                        <a:t> lobe, lung biopsy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5394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78120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36684 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23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714375" y="1268760"/>
            <a:ext cx="7715250" cy="3924436"/>
          </a:xfrm>
        </p:spPr>
        <p:txBody>
          <a:bodyPr>
            <a:normAutofit/>
          </a:bodyPr>
          <a:lstStyle/>
          <a:p>
            <a:r>
              <a:rPr lang="en-US" altLang="ko-KR" b="1" dirty="0">
                <a:effectLst/>
              </a:rPr>
              <a:t>Cases</a:t>
            </a:r>
            <a:r>
              <a:rPr lang="ko-KR" altLang="ko-KR" dirty="0">
                <a:effectLst/>
              </a:rPr>
              <a:t/>
            </a:r>
            <a:br>
              <a:rPr lang="ko-KR" altLang="ko-KR" dirty="0">
                <a:effectLst/>
              </a:rPr>
            </a:br>
            <a:r>
              <a:rPr lang="en-US" altLang="ko-KR" dirty="0">
                <a:effectLst/>
              </a:rPr>
              <a:t>1. </a:t>
            </a:r>
            <a:r>
              <a:rPr lang="ko-KR" altLang="ko-KR" dirty="0">
                <a:effectLst/>
              </a:rPr>
              <a:t>문ㅇ자</a:t>
            </a:r>
            <a:r>
              <a:rPr lang="en-US" altLang="ko-KR" dirty="0">
                <a:effectLst/>
              </a:rPr>
              <a:t> F/46 #5093946</a:t>
            </a:r>
            <a:r>
              <a:rPr lang="ko-KR" altLang="ko-KR" dirty="0">
                <a:effectLst/>
              </a:rPr>
              <a:t/>
            </a:r>
            <a:br>
              <a:rPr lang="ko-KR" altLang="ko-KR" dirty="0">
                <a:effectLst/>
              </a:rPr>
            </a:br>
            <a:r>
              <a:rPr lang="en-US" altLang="ko-KR" dirty="0">
                <a:effectLst/>
              </a:rPr>
              <a:t>2. </a:t>
            </a:r>
            <a:r>
              <a:rPr lang="ko-KR" altLang="ko-KR" dirty="0">
                <a:effectLst/>
              </a:rPr>
              <a:t>전ㅇ애</a:t>
            </a:r>
            <a:r>
              <a:rPr lang="en-US" altLang="ko-KR" dirty="0">
                <a:effectLst/>
              </a:rPr>
              <a:t> F/59 #2741356</a:t>
            </a:r>
            <a:r>
              <a:rPr lang="ko-KR" altLang="ko-KR" dirty="0">
                <a:effectLst/>
              </a:rPr>
              <a:t/>
            </a:r>
            <a:br>
              <a:rPr lang="ko-KR" altLang="ko-KR" dirty="0">
                <a:effectLst/>
              </a:rPr>
            </a:br>
            <a:r>
              <a:rPr lang="en-US" altLang="ko-KR" dirty="0">
                <a:effectLst/>
              </a:rPr>
              <a:t>3. </a:t>
            </a:r>
            <a:r>
              <a:rPr lang="ko-KR" altLang="ko-KR" dirty="0">
                <a:effectLst/>
              </a:rPr>
              <a:t>김ㅇ숙</a:t>
            </a:r>
            <a:r>
              <a:rPr lang="en-US" altLang="ko-KR" dirty="0">
                <a:effectLst/>
              </a:rPr>
              <a:t> F/52 #2332145</a:t>
            </a:r>
            <a:endParaRPr lang="ko-KR" altLang="ko-K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2530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9-36684 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238252" y="6367971"/>
            <a:ext cx="2803525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</a:rPr>
              <a:t>Charcot-Leyden crystals</a:t>
            </a:r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6364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714375" y="1268760"/>
            <a:ext cx="7715250" cy="39244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b="1" dirty="0" smtClean="0">
                <a:effectLst/>
              </a:rPr>
              <a:t>CASE 2</a:t>
            </a:r>
            <a:r>
              <a:rPr lang="en-US" altLang="ko-KR" sz="3600" dirty="0" smtClean="0">
                <a:effectLst/>
              </a:rPr>
              <a:t> </a:t>
            </a:r>
            <a:r>
              <a:rPr lang="en-US" altLang="ko-KR" sz="3600" dirty="0">
                <a:effectLst/>
              </a:rPr>
              <a:t/>
            </a:r>
            <a:br>
              <a:rPr lang="en-US" altLang="ko-KR" sz="3600" dirty="0">
                <a:effectLst/>
              </a:rPr>
            </a:br>
            <a:r>
              <a:rPr lang="ko-KR" altLang="ko-KR" sz="3600" dirty="0" err="1" smtClean="0">
                <a:effectLst/>
              </a:rPr>
              <a:t>전ㅇ애</a:t>
            </a:r>
            <a:r>
              <a:rPr lang="en-US" altLang="ko-KR" sz="3600" dirty="0" smtClean="0">
                <a:effectLst/>
              </a:rPr>
              <a:t> </a:t>
            </a:r>
            <a:r>
              <a:rPr lang="en-US" altLang="ko-KR" sz="3600" dirty="0">
                <a:effectLst/>
              </a:rPr>
              <a:t>F/59 #2741356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24159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30552 -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977288"/>
              </p:ext>
            </p:extLst>
          </p:nvPr>
        </p:nvGraphicFramePr>
        <p:xfrm>
          <a:off x="235458" y="361982"/>
          <a:ext cx="7034022" cy="365760"/>
        </p:xfrm>
        <a:graphic>
          <a:graphicData uri="http://schemas.openxmlformats.org/drawingml/2006/table">
            <a:tbl>
              <a:tblPr/>
              <a:tblGrid>
                <a:gridCol w="1347678">
                  <a:extLst>
                    <a:ext uri="{9D8B030D-6E8A-4147-A177-3AD203B41FA5}">
                      <a16:colId xmlns:a16="http://schemas.microsoft.com/office/drawing/2014/main" val="2411482887"/>
                    </a:ext>
                  </a:extLst>
                </a:gridCol>
                <a:gridCol w="5686344">
                  <a:extLst>
                    <a:ext uri="{9D8B030D-6E8A-4147-A177-3AD203B41FA5}">
                      <a16:colId xmlns:a16="http://schemas.microsoft.com/office/drawing/2014/main" val="29821864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SS18-30552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Bronchus, right upper lobe (RB3), </a:t>
                      </a:r>
                      <a:r>
                        <a:rPr lang="en-US" b="1" dirty="0" err="1"/>
                        <a:t>endobrochial</a:t>
                      </a:r>
                      <a:r>
                        <a:rPr lang="en-US" b="1" dirty="0"/>
                        <a:t> biopsy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729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540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30552 -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28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30552 -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25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30552 -04 SC18-1739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654518"/>
              </p:ext>
            </p:extLst>
          </p:nvPr>
        </p:nvGraphicFramePr>
        <p:xfrm>
          <a:off x="299466" y="444278"/>
          <a:ext cx="7886700" cy="365760"/>
        </p:xfrm>
        <a:graphic>
          <a:graphicData uri="http://schemas.openxmlformats.org/drawingml/2006/table">
            <a:tbl>
              <a:tblPr/>
              <a:tblGrid>
                <a:gridCol w="1639062">
                  <a:extLst>
                    <a:ext uri="{9D8B030D-6E8A-4147-A177-3AD203B41FA5}">
                      <a16:colId xmlns:a16="http://schemas.microsoft.com/office/drawing/2014/main" val="2297921774"/>
                    </a:ext>
                  </a:extLst>
                </a:gridCol>
                <a:gridCol w="6247638">
                  <a:extLst>
                    <a:ext uri="{9D8B030D-6E8A-4147-A177-3AD203B41FA5}">
                      <a16:colId xmlns:a16="http://schemas.microsoft.com/office/drawing/2014/main" val="3806684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SC18-17398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1" dirty="0" err="1"/>
                        <a:t>검체유형</a:t>
                      </a:r>
                      <a:r>
                        <a:rPr lang="en-US" altLang="ko-KR" b="1" dirty="0"/>
                        <a:t>: </a:t>
                      </a:r>
                      <a:r>
                        <a:rPr lang="en-US" b="1" dirty="0"/>
                        <a:t>Bronchial Washing-Liquid Based Cytology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3386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834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30552 -05 SC18-1739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12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S18-30552 -06 SC18-1739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26061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고구려 벽화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사용자 지정 2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48</Words>
  <Application>Microsoft Office PowerPoint</Application>
  <PresentationFormat>화면 슬라이드 쇼(4:3)</PresentationFormat>
  <Paragraphs>16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20</vt:i4>
      </vt:variant>
    </vt:vector>
  </HeadingPairs>
  <TitlesOfParts>
    <vt:vector size="27" baseType="lpstr">
      <vt:lpstr>맑은 고딕</vt:lpstr>
      <vt:lpstr>Arial</vt:lpstr>
      <vt:lpstr>Calibri</vt:lpstr>
      <vt:lpstr>Calibri Light</vt:lpstr>
      <vt:lpstr>Wingdings</vt:lpstr>
      <vt:lpstr>Office 테마</vt:lpstr>
      <vt:lpstr>고구려 벽화</vt:lpstr>
      <vt:lpstr>Chest conference </vt:lpstr>
      <vt:lpstr>Cases 1. 문ㅇ자 F/46 #5093946 2. 전ㅇ애 F/59 #2741356 3. 김ㅇ숙 F/52 #2332145</vt:lpstr>
      <vt:lpstr>CASE 2  전ㅇ애 F/59 #2741356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CASE 3  김ㅇ숙 F/52 #2332145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YONSEI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사진 앨범</dc:title>
  <dc:creator>심효섭(병리학교실)</dc:creator>
  <cp:lastModifiedBy>심효섭(병리학교실)</cp:lastModifiedBy>
  <cp:revision>4</cp:revision>
  <dcterms:created xsi:type="dcterms:W3CDTF">2019-12-18T09:27:13Z</dcterms:created>
  <dcterms:modified xsi:type="dcterms:W3CDTF">2019-12-18T09:40:32Z</dcterms:modified>
</cp:coreProperties>
</file>