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8" r:id="rId2"/>
    <p:sldId id="288" r:id="rId3"/>
    <p:sldId id="289" r:id="rId4"/>
    <p:sldId id="279" r:id="rId5"/>
    <p:sldId id="280" r:id="rId6"/>
    <p:sldId id="290" r:id="rId7"/>
    <p:sldId id="291" r:id="rId8"/>
    <p:sldId id="292" r:id="rId9"/>
    <p:sldId id="293" r:id="rId10"/>
    <p:sldId id="301" r:id="rId11"/>
    <p:sldId id="281" r:id="rId12"/>
    <p:sldId id="282" r:id="rId13"/>
    <p:sldId id="284" r:id="rId14"/>
    <p:sldId id="283" r:id="rId15"/>
    <p:sldId id="285" r:id="rId16"/>
    <p:sldId id="286" r:id="rId17"/>
    <p:sldId id="287" r:id="rId18"/>
    <p:sldId id="294" r:id="rId19"/>
    <p:sldId id="295" r:id="rId20"/>
    <p:sldId id="296" r:id="rId21"/>
    <p:sldId id="297" r:id="rId22"/>
    <p:sldId id="298" r:id="rId23"/>
    <p:sldId id="299" r:id="rId24"/>
    <p:sldId id="300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75287" autoAdjust="0"/>
  </p:normalViewPr>
  <p:slideViewPr>
    <p:cSldViewPr snapToGrid="0">
      <p:cViewPr varScale="1">
        <p:scale>
          <a:sx n="87" d="100"/>
          <a:sy n="87" d="100"/>
        </p:scale>
        <p:origin x="15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C8642-3705-425B-AE37-59533079B3B0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1243C-7BB5-4513-803A-29FEF676C6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1987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안녕하세요</a:t>
            </a:r>
            <a:r>
              <a:rPr lang="en-US" altLang="ko-KR" dirty="0"/>
              <a:t>? </a:t>
            </a:r>
            <a:r>
              <a:rPr lang="ko-KR" altLang="en-US" dirty="0"/>
              <a:t>금일</a:t>
            </a:r>
            <a:r>
              <a:rPr lang="en-US" altLang="ko-KR" dirty="0"/>
              <a:t> </a:t>
            </a:r>
            <a:r>
              <a:rPr lang="ko-KR" altLang="en-US" dirty="0"/>
              <a:t>호흡기내과</a:t>
            </a:r>
            <a:r>
              <a:rPr lang="en-US" altLang="ko-KR" dirty="0"/>
              <a:t> </a:t>
            </a:r>
            <a:r>
              <a:rPr lang="ko-KR" altLang="en-US" dirty="0"/>
              <a:t>저널</a:t>
            </a:r>
            <a:r>
              <a:rPr lang="en-US" altLang="ko-KR" dirty="0"/>
              <a:t> </a:t>
            </a:r>
            <a:r>
              <a:rPr lang="ko-KR" altLang="en-US" dirty="0"/>
              <a:t>발표</a:t>
            </a:r>
            <a:r>
              <a:rPr lang="en-US" altLang="ko-KR" dirty="0"/>
              <a:t> </a:t>
            </a:r>
            <a:r>
              <a:rPr lang="ko-KR" altLang="en-US" dirty="0"/>
              <a:t>맡게</a:t>
            </a:r>
            <a:r>
              <a:rPr lang="en-US" altLang="ko-KR" dirty="0"/>
              <a:t> </a:t>
            </a:r>
            <a:r>
              <a:rPr lang="ko-KR" altLang="en-US" dirty="0"/>
              <a:t>된</a:t>
            </a:r>
            <a:r>
              <a:rPr lang="en-US" altLang="ko-KR" dirty="0"/>
              <a:t> </a:t>
            </a:r>
            <a:r>
              <a:rPr lang="ko-KR" altLang="en-US" dirty="0"/>
              <a:t>호흡기내과</a:t>
            </a:r>
            <a:r>
              <a:rPr lang="en-US" altLang="ko-KR" dirty="0"/>
              <a:t> 2</a:t>
            </a:r>
            <a:r>
              <a:rPr lang="ko-KR" altLang="en-US" dirty="0"/>
              <a:t>년차</a:t>
            </a:r>
            <a:r>
              <a:rPr lang="en-US" altLang="ko-KR" dirty="0"/>
              <a:t> </a:t>
            </a:r>
            <a:r>
              <a:rPr lang="ko-KR" altLang="en-US" dirty="0"/>
              <a:t>전공의</a:t>
            </a:r>
            <a:r>
              <a:rPr lang="en-US" altLang="ko-KR" dirty="0"/>
              <a:t> </a:t>
            </a:r>
            <a:r>
              <a:rPr lang="ko-KR" altLang="en-US" dirty="0"/>
              <a:t>박신영입니다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금번</a:t>
            </a:r>
            <a:r>
              <a:rPr lang="en-US" altLang="ko-KR" dirty="0"/>
              <a:t> </a:t>
            </a:r>
            <a:r>
              <a:rPr lang="ko-KR" altLang="en-US" dirty="0"/>
              <a:t>발표할</a:t>
            </a:r>
            <a:r>
              <a:rPr lang="en-US" altLang="ko-KR" dirty="0"/>
              <a:t> </a:t>
            </a:r>
            <a:r>
              <a:rPr lang="ko-KR" altLang="en-US" dirty="0"/>
              <a:t>논문은</a:t>
            </a:r>
            <a:r>
              <a:rPr lang="en-US" altLang="ko-KR" dirty="0"/>
              <a:t> indoor air pollution and susceptibility ot tuberculosis infection in urban vietnamese children </a:t>
            </a:r>
            <a:r>
              <a:rPr lang="ko-KR" altLang="en-US" dirty="0"/>
              <a:t>입니다</a:t>
            </a:r>
            <a:r>
              <a:rPr lang="en-US" altLang="ko-KR" dirty="0"/>
              <a:t>. </a:t>
            </a:r>
            <a:r>
              <a:rPr lang="ko-KR" altLang="en-US" dirty="0"/>
              <a:t>이</a:t>
            </a:r>
            <a:r>
              <a:rPr lang="en-US" altLang="ko-KR" dirty="0"/>
              <a:t> </a:t>
            </a:r>
            <a:r>
              <a:rPr lang="ko-KR" altLang="en-US" dirty="0"/>
              <a:t>논문은</a:t>
            </a:r>
            <a:r>
              <a:rPr lang="en-US" altLang="ko-KR" dirty="0"/>
              <a:t> </a:t>
            </a:r>
            <a:r>
              <a:rPr lang="ko-KR" altLang="en-US" dirty="0"/>
              <a:t>실내</a:t>
            </a:r>
            <a:r>
              <a:rPr lang="en-US" altLang="ko-KR" dirty="0"/>
              <a:t> </a:t>
            </a:r>
            <a:r>
              <a:rPr lang="ko-KR" altLang="en-US" dirty="0"/>
              <a:t>공기감염원</a:t>
            </a:r>
            <a:r>
              <a:rPr lang="en-US" altLang="ko-KR" dirty="0"/>
              <a:t>, </a:t>
            </a:r>
            <a:r>
              <a:rPr lang="ko-KR" altLang="en-US" dirty="0"/>
              <a:t>대표적으로</a:t>
            </a:r>
            <a:r>
              <a:rPr lang="en-US" altLang="ko-KR" dirty="0"/>
              <a:t> </a:t>
            </a:r>
            <a:r>
              <a:rPr lang="ko-KR" altLang="en-US" dirty="0"/>
              <a:t>간접흡연</a:t>
            </a:r>
            <a:r>
              <a:rPr lang="en-US" altLang="ko-KR" dirty="0"/>
              <a:t>, </a:t>
            </a:r>
            <a:r>
              <a:rPr lang="ko-KR" altLang="en-US" dirty="0"/>
              <a:t>실내</a:t>
            </a:r>
            <a:r>
              <a:rPr lang="en-US" altLang="ko-KR" dirty="0"/>
              <a:t> </a:t>
            </a:r>
            <a:r>
              <a:rPr lang="ko-KR" altLang="en-US" dirty="0"/>
              <a:t>오토바이</a:t>
            </a:r>
            <a:r>
              <a:rPr lang="en-US" altLang="ko-KR" dirty="0"/>
              <a:t> </a:t>
            </a:r>
            <a:r>
              <a:rPr lang="ko-KR" altLang="en-US" dirty="0"/>
              <a:t>공해와</a:t>
            </a:r>
            <a:r>
              <a:rPr lang="en-US" altLang="ko-KR" dirty="0"/>
              <a:t> </a:t>
            </a:r>
            <a:r>
              <a:rPr lang="ko-KR" altLang="en-US" dirty="0"/>
              <a:t>생활하면서</a:t>
            </a:r>
            <a:r>
              <a:rPr lang="en-US" altLang="ko-KR" dirty="0"/>
              <a:t> </a:t>
            </a:r>
            <a:r>
              <a:rPr lang="ko-KR" altLang="en-US" dirty="0"/>
              <a:t>사용하게</a:t>
            </a:r>
            <a:r>
              <a:rPr lang="en-US" altLang="ko-KR" dirty="0"/>
              <a:t> </a:t>
            </a:r>
            <a:r>
              <a:rPr lang="ko-KR" altLang="en-US" dirty="0"/>
              <a:t>되는</a:t>
            </a:r>
            <a:r>
              <a:rPr lang="en-US" altLang="ko-KR" dirty="0"/>
              <a:t> </a:t>
            </a:r>
            <a:r>
              <a:rPr lang="ko-KR" altLang="en-US" dirty="0"/>
              <a:t>연료들이</a:t>
            </a:r>
            <a:r>
              <a:rPr lang="en-US" altLang="ko-KR" dirty="0"/>
              <a:t> latent TB </a:t>
            </a:r>
            <a:r>
              <a:rPr lang="ko-KR" altLang="en-US" dirty="0"/>
              <a:t>감염에</a:t>
            </a:r>
            <a:r>
              <a:rPr lang="en-US" altLang="ko-KR" dirty="0"/>
              <a:t> </a:t>
            </a:r>
            <a:r>
              <a:rPr lang="ko-KR" altLang="en-US" dirty="0"/>
              <a:t>미치는</a:t>
            </a:r>
            <a:r>
              <a:rPr lang="en-US" altLang="ko-KR" dirty="0"/>
              <a:t> </a:t>
            </a:r>
            <a:r>
              <a:rPr lang="ko-KR" altLang="en-US" dirty="0"/>
              <a:t>영향에</a:t>
            </a:r>
            <a:r>
              <a:rPr lang="en-US" altLang="ko-KR" dirty="0"/>
              <a:t> </a:t>
            </a:r>
            <a:r>
              <a:rPr lang="ko-KR" altLang="en-US" dirty="0"/>
              <a:t>대하여</a:t>
            </a:r>
            <a:r>
              <a:rPr lang="en-US" altLang="ko-KR" dirty="0"/>
              <a:t> </a:t>
            </a:r>
            <a:r>
              <a:rPr lang="ko-KR" altLang="en-US" dirty="0"/>
              <a:t>조사한</a:t>
            </a:r>
            <a:r>
              <a:rPr lang="en-US" altLang="ko-KR" dirty="0"/>
              <a:t> </a:t>
            </a:r>
            <a:r>
              <a:rPr lang="ko-KR" altLang="en-US" dirty="0"/>
              <a:t>논문입니다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96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  <a:p>
            <a:pPr marL="171450" indent="-171450">
              <a:buFontTx/>
              <a:buChar char="-"/>
            </a:pPr>
            <a:r>
              <a:rPr lang="ko-KR" altLang="en-US" baseline="0" dirty="0"/>
              <a:t>이 중에 유의미한 값은 </a:t>
            </a:r>
            <a:r>
              <a:rPr lang="en-US" altLang="ko-KR" baseline="0" dirty="0"/>
              <a:t>more household members </a:t>
            </a:r>
            <a:r>
              <a:rPr lang="ko-KR" altLang="en-US" baseline="0" dirty="0"/>
              <a:t>와 </a:t>
            </a:r>
            <a:r>
              <a:rPr lang="ko-KR" altLang="en-US" baseline="0" dirty="0" err="1"/>
              <a:t>같이살고</a:t>
            </a:r>
            <a:r>
              <a:rPr lang="ko-KR" altLang="en-US" baseline="0" dirty="0"/>
              <a:t> 있는 아이들 </a:t>
            </a:r>
            <a:r>
              <a:rPr lang="en-US" altLang="ko-KR" baseline="0" dirty="0"/>
              <a:t>(p=0.04), higher</a:t>
            </a:r>
            <a:r>
              <a:rPr lang="ko-KR" altLang="en-US" baseline="0" dirty="0"/>
              <a:t> </a:t>
            </a:r>
            <a:r>
              <a:rPr lang="en-US" altLang="ko-KR" baseline="0" dirty="0"/>
              <a:t>smear grade (p=0.01) </a:t>
            </a:r>
            <a:r>
              <a:rPr lang="ko-KR" altLang="en-US" baseline="0" dirty="0"/>
              <a:t>이 </a:t>
            </a:r>
            <a:r>
              <a:rPr lang="en-US" altLang="ko-KR" baseline="0" dirty="0"/>
              <a:t>LTBI</a:t>
            </a:r>
            <a:r>
              <a:rPr lang="ko-KR" altLang="en-US" baseline="0" dirty="0"/>
              <a:t> 없는 아이들과 비교했을 때 유의미하게</a:t>
            </a:r>
            <a:r>
              <a:rPr lang="en-US" altLang="ko-KR" baseline="0" dirty="0"/>
              <a:t> </a:t>
            </a:r>
            <a:r>
              <a:rPr lang="ko-KR" altLang="en-US" baseline="0" dirty="0"/>
              <a:t>높았습니다</a:t>
            </a:r>
            <a:r>
              <a:rPr lang="en-US" altLang="ko-KR" baseline="0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928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세개의</a:t>
            </a:r>
            <a:r>
              <a:rPr lang="ko-KR" altLang="en-US" dirty="0"/>
              <a:t> </a:t>
            </a:r>
            <a:r>
              <a:rPr lang="en-US" altLang="ko-KR" dirty="0" err="1"/>
              <a:t>airpollution</a:t>
            </a:r>
            <a:r>
              <a:rPr lang="en-US" altLang="ko-KR" dirty="0"/>
              <a:t> </a:t>
            </a:r>
            <a:r>
              <a:rPr lang="en-US" altLang="ko-KR" dirty="0" err="1"/>
              <a:t>souce</a:t>
            </a:r>
            <a:r>
              <a:rPr lang="en-US" altLang="ko-KR" dirty="0"/>
              <a:t> </a:t>
            </a:r>
            <a:r>
              <a:rPr lang="ko-KR" altLang="en-US" dirty="0" err="1"/>
              <a:t>에대하여</a:t>
            </a:r>
            <a:r>
              <a:rPr lang="ko-KR" altLang="en-US" dirty="0"/>
              <a:t> 조사된 것 </a:t>
            </a:r>
            <a:r>
              <a:rPr lang="en-US" altLang="ko-KR" dirty="0"/>
              <a:t>: SHS, motorcycle emissions, LPG cooking emission</a:t>
            </a:r>
          </a:p>
          <a:p>
            <a:r>
              <a:rPr lang="en-US" altLang="ko-KR" dirty="0"/>
              <a:t>SHS : LTBI</a:t>
            </a:r>
            <a:r>
              <a:rPr lang="en-US" altLang="ko-KR" baseline="0" dirty="0"/>
              <a:t> </a:t>
            </a:r>
            <a:r>
              <a:rPr lang="ko-KR" altLang="en-US" baseline="0" dirty="0"/>
              <a:t>증가시키는 가장 </a:t>
            </a:r>
            <a:r>
              <a:rPr lang="en-US" altLang="ko-KR" baseline="0" dirty="0"/>
              <a:t>robust </a:t>
            </a:r>
            <a:r>
              <a:rPr lang="ko-KR" altLang="en-US" baseline="0" dirty="0"/>
              <a:t>한 </a:t>
            </a:r>
            <a:r>
              <a:rPr lang="en-US" altLang="ko-KR" baseline="0" dirty="0"/>
              <a:t>risk factor </a:t>
            </a:r>
            <a:r>
              <a:rPr lang="ko-KR" altLang="en-US" baseline="0" dirty="0"/>
              <a:t>였음</a:t>
            </a:r>
            <a:r>
              <a:rPr lang="en-US" altLang="ko-KR" baseline="0" dirty="0"/>
              <a:t>…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045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2 </a:t>
            </a:r>
            <a:r>
              <a:rPr lang="ko-KR" altLang="en-US" dirty="0"/>
              <a:t>에 보면 </a:t>
            </a:r>
            <a:r>
              <a:rPr lang="en-US" altLang="ko-KR" dirty="0"/>
              <a:t>smoker </a:t>
            </a:r>
            <a:r>
              <a:rPr lang="ko-KR" altLang="en-US" dirty="0"/>
              <a:t>와 </a:t>
            </a:r>
            <a:r>
              <a:rPr lang="ko-KR" altLang="en-US" dirty="0" err="1"/>
              <a:t>같이사는</a:t>
            </a:r>
            <a:r>
              <a:rPr lang="ko-KR" altLang="en-US" dirty="0"/>
              <a:t> 아이들의 </a:t>
            </a:r>
            <a:r>
              <a:rPr lang="en-US" altLang="ko-KR" dirty="0"/>
              <a:t>61%</a:t>
            </a:r>
            <a:r>
              <a:rPr lang="ko-KR" altLang="en-US" dirty="0"/>
              <a:t>가 </a:t>
            </a:r>
            <a:r>
              <a:rPr lang="en-US" altLang="ko-KR" dirty="0"/>
              <a:t>LTBI </a:t>
            </a:r>
            <a:r>
              <a:rPr lang="ko-KR" altLang="en-US" dirty="0"/>
              <a:t>진단되었고</a:t>
            </a:r>
            <a:r>
              <a:rPr lang="en-US" altLang="ko-KR" dirty="0"/>
              <a:t>, </a:t>
            </a:r>
            <a:r>
              <a:rPr lang="ko-KR" altLang="en-US" dirty="0"/>
              <a:t>흡연자가 집에 없는 경우와 비교했을 때 </a:t>
            </a:r>
            <a:r>
              <a:rPr lang="en-US" altLang="ko-KR" dirty="0"/>
              <a:t>95% </a:t>
            </a:r>
            <a:r>
              <a:rPr lang="ko-KR" altLang="en-US" dirty="0"/>
              <a:t>신뢰구간으로 </a:t>
            </a:r>
            <a:r>
              <a:rPr lang="en-US" altLang="ko-KR" dirty="0"/>
              <a:t>2.56</a:t>
            </a:r>
            <a:r>
              <a:rPr lang="ko-KR" altLang="en-US" dirty="0"/>
              <a:t>배 더 많다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이는 </a:t>
            </a:r>
            <a:r>
              <a:rPr lang="en-US" altLang="ko-KR" dirty="0"/>
              <a:t>infectivity </a:t>
            </a:r>
            <a:r>
              <a:rPr lang="ko-KR" altLang="en-US" dirty="0"/>
              <a:t>와 </a:t>
            </a:r>
            <a:r>
              <a:rPr lang="ko-KR" altLang="en-US" dirty="0" smtClean="0"/>
              <a:t>비슷한데</a:t>
            </a:r>
            <a:r>
              <a:rPr lang="en-US" altLang="ko-KR" dirty="0" smtClean="0"/>
              <a:t>, </a:t>
            </a:r>
            <a:r>
              <a:rPr lang="en-US" altLang="ko-KR" dirty="0" err="1"/>
              <a:t>cavitary</a:t>
            </a:r>
            <a:r>
              <a:rPr lang="en-US" altLang="ko-KR" dirty="0"/>
              <a:t> TB </a:t>
            </a:r>
            <a:r>
              <a:rPr lang="ko-KR" altLang="en-US" dirty="0"/>
              <a:t>를 가진 환자들의 경우 </a:t>
            </a:r>
            <a:r>
              <a:rPr lang="en-US" altLang="ko-KR" dirty="0"/>
              <a:t>2.71</a:t>
            </a:r>
            <a:r>
              <a:rPr lang="ko-KR" altLang="en-US" dirty="0"/>
              <a:t>배</a:t>
            </a:r>
            <a:r>
              <a:rPr lang="en-US" altLang="ko-KR" dirty="0"/>
              <a:t>, </a:t>
            </a:r>
            <a:r>
              <a:rPr lang="ko-KR" altLang="en-US" dirty="0"/>
              <a:t>그리고 </a:t>
            </a:r>
            <a:r>
              <a:rPr lang="en-US" altLang="ko-KR" dirty="0"/>
              <a:t>AFB smear </a:t>
            </a:r>
            <a:r>
              <a:rPr lang="en-US" altLang="ko-KR" dirty="0" smtClean="0"/>
              <a:t>grade </a:t>
            </a:r>
            <a:r>
              <a:rPr lang="ko-KR" altLang="en-US" dirty="0"/>
              <a:t>더 높은 경우 </a:t>
            </a:r>
            <a:r>
              <a:rPr lang="en-US" altLang="ko-KR" dirty="0"/>
              <a:t>2.67</a:t>
            </a:r>
            <a:r>
              <a:rPr lang="ko-KR" altLang="en-US" dirty="0"/>
              <a:t>배 된다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Dose response</a:t>
            </a:r>
            <a:r>
              <a:rPr lang="en-US" altLang="ko-KR" baseline="0" dirty="0"/>
              <a:t> </a:t>
            </a:r>
            <a:r>
              <a:rPr lang="ko-KR" altLang="en-US" baseline="0" dirty="0"/>
              <a:t>도 </a:t>
            </a:r>
            <a:r>
              <a:rPr lang="ko-KR" altLang="en-US" baseline="0" dirty="0" err="1"/>
              <a:t>관찰되는데</a:t>
            </a:r>
            <a:r>
              <a:rPr lang="en-US" altLang="ko-KR" baseline="0" dirty="0"/>
              <a:t>, </a:t>
            </a:r>
            <a:r>
              <a:rPr lang="ko-KR" altLang="en-US" baseline="0" dirty="0"/>
              <a:t>집안에 </a:t>
            </a:r>
            <a:r>
              <a:rPr lang="ko-KR" altLang="en-US" baseline="0" dirty="0" smtClean="0"/>
              <a:t>한 명의 </a:t>
            </a:r>
            <a:r>
              <a:rPr lang="ko-KR" altLang="en-US" baseline="0" dirty="0"/>
              <a:t>흡연자가 있을 경우 </a:t>
            </a:r>
            <a:r>
              <a:rPr lang="en-US" altLang="ko-KR" baseline="0" dirty="0"/>
              <a:t>3.17</a:t>
            </a:r>
            <a:r>
              <a:rPr lang="ko-KR" altLang="en-US" baseline="0" dirty="0"/>
              <a:t>배 이지만</a:t>
            </a:r>
            <a:r>
              <a:rPr lang="en-US" altLang="ko-KR" baseline="0" dirty="0"/>
              <a:t>, 2</a:t>
            </a:r>
            <a:r>
              <a:rPr lang="ko-KR" altLang="en-US" baseline="0" dirty="0"/>
              <a:t>명의 흡연자가 있을 경우 </a:t>
            </a:r>
            <a:r>
              <a:rPr lang="en-US" altLang="ko-KR" baseline="0" dirty="0"/>
              <a:t>5.36</a:t>
            </a:r>
            <a:r>
              <a:rPr lang="ko-KR" altLang="en-US" baseline="0" dirty="0"/>
              <a:t>배 더 높은 확률을 보였다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더욱이 가정</a:t>
            </a:r>
            <a:r>
              <a:rPr lang="ko-KR" altLang="en-US" baseline="0" dirty="0" err="1"/>
              <a:t>내</a:t>
            </a:r>
            <a:r>
              <a:rPr lang="ko-KR" altLang="en-US" baseline="0" dirty="0"/>
              <a:t> 간접흡연의 경우 야외 간접흡연보다 더 위험했다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밖에서 흡연하는 경우 </a:t>
            </a:r>
            <a:r>
              <a:rPr lang="en-US" altLang="ko-KR" baseline="0" dirty="0"/>
              <a:t>LTBI odd </a:t>
            </a:r>
            <a:r>
              <a:rPr lang="ko-KR" altLang="en-US" baseline="0" dirty="0"/>
              <a:t>를 많이 증가시키지 않았다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4</a:t>
            </a:r>
            <a:r>
              <a:rPr lang="ko-KR" altLang="en-US" baseline="0" dirty="0"/>
              <a:t>세 미만의 아이들의 경우 원내 흡연에 </a:t>
            </a:r>
            <a:r>
              <a:rPr lang="ko-KR" altLang="en-US" baseline="0" dirty="0" err="1"/>
              <a:t>노출되</a:t>
            </a:r>
            <a:r>
              <a:rPr lang="ko-KR" altLang="en-US" baseline="0" dirty="0"/>
              <a:t> 경우 </a:t>
            </a:r>
            <a:r>
              <a:rPr lang="en-US" altLang="ko-KR" baseline="0" dirty="0"/>
              <a:t>LTBI </a:t>
            </a:r>
            <a:r>
              <a:rPr lang="ko-KR" altLang="en-US" baseline="0" dirty="0"/>
              <a:t>의 위험성이 가장 컸다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5-15</a:t>
            </a:r>
            <a:r>
              <a:rPr lang="ko-KR" altLang="en-US" baseline="0" dirty="0"/>
              <a:t>세의 경우 </a:t>
            </a:r>
            <a:r>
              <a:rPr lang="ko-KR" altLang="en-US" baseline="0" dirty="0" smtClean="0"/>
              <a:t>간접 흡연해도 </a:t>
            </a:r>
            <a:r>
              <a:rPr lang="en-US" altLang="ko-KR" baseline="0" dirty="0"/>
              <a:t>1.94</a:t>
            </a:r>
            <a:r>
              <a:rPr lang="ko-KR" altLang="en-US" baseline="0" dirty="0"/>
              <a:t>배만 증가시키지만 </a:t>
            </a:r>
            <a:r>
              <a:rPr lang="en-US" altLang="ko-KR" baseline="0" dirty="0"/>
              <a:t>5</a:t>
            </a:r>
            <a:r>
              <a:rPr lang="ko-KR" altLang="en-US" baseline="0" dirty="0"/>
              <a:t>세 미만의 경우 </a:t>
            </a:r>
            <a:r>
              <a:rPr lang="en-US" altLang="ko-KR" baseline="0" dirty="0"/>
              <a:t>6.05</a:t>
            </a:r>
            <a:r>
              <a:rPr lang="ko-KR" altLang="en-US" baseline="0" dirty="0"/>
              <a:t>배까지 증가시킨다</a:t>
            </a:r>
            <a:r>
              <a:rPr lang="en-US" altLang="ko-KR" baseline="0" dirty="0"/>
              <a:t>. Figure 2</a:t>
            </a:r>
          </a:p>
          <a:p>
            <a:r>
              <a:rPr lang="en-US" altLang="ko-KR" baseline="0" dirty="0"/>
              <a:t>Manufactured </a:t>
            </a:r>
            <a:r>
              <a:rPr lang="en-US" altLang="ko-KR" baseline="0" dirty="0" err="1"/>
              <a:t>cigareette</a:t>
            </a:r>
            <a:r>
              <a:rPr lang="ko-KR" altLang="en-US" baseline="0" dirty="0"/>
              <a:t>에 의한 간접흡연은 </a:t>
            </a:r>
            <a:r>
              <a:rPr lang="en-US" altLang="ko-KR" baseline="0" dirty="0" err="1"/>
              <a:t>waterpipe</a:t>
            </a:r>
            <a:r>
              <a:rPr lang="en-US" altLang="ko-KR" baseline="0" dirty="0"/>
              <a:t> SHS </a:t>
            </a:r>
            <a:r>
              <a:rPr lang="ko-KR" altLang="en-US" baseline="0" dirty="0"/>
              <a:t>보다 위험했다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그러나 </a:t>
            </a:r>
            <a:r>
              <a:rPr lang="en-US" altLang="ko-KR" baseline="0" dirty="0"/>
              <a:t>13</a:t>
            </a:r>
            <a:r>
              <a:rPr lang="ko-KR" altLang="en-US" baseline="0" dirty="0"/>
              <a:t>명의 아이들만 </a:t>
            </a:r>
            <a:r>
              <a:rPr lang="en-US" altLang="ko-KR" baseline="0" dirty="0" err="1"/>
              <a:t>waterpipe</a:t>
            </a:r>
            <a:r>
              <a:rPr lang="en-US" altLang="ko-KR" baseline="0" dirty="0"/>
              <a:t> </a:t>
            </a:r>
            <a:r>
              <a:rPr lang="ko-KR" altLang="en-US" baseline="0" dirty="0"/>
              <a:t>에 노출되어 연관성이 확실하게 입증되지는 않았다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마지막으로</a:t>
            </a:r>
            <a:r>
              <a:rPr lang="en-US" altLang="ko-KR" baseline="0" dirty="0"/>
              <a:t>, </a:t>
            </a:r>
            <a:r>
              <a:rPr lang="ko-KR" altLang="en-US" baseline="0" dirty="0"/>
              <a:t>흡연을 </a:t>
            </a:r>
            <a:r>
              <a:rPr lang="ko-KR" altLang="en-US" baseline="0" dirty="0" smtClean="0"/>
              <a:t>하는 것은 </a:t>
            </a:r>
            <a:r>
              <a:rPr lang="en-US" altLang="ko-KR" baseline="0" dirty="0"/>
              <a:t>LTBI </a:t>
            </a:r>
            <a:r>
              <a:rPr lang="ko-KR" altLang="en-US" baseline="0" dirty="0"/>
              <a:t>를 한사람이 </a:t>
            </a:r>
            <a:r>
              <a:rPr lang="ko-KR" altLang="en-US" baseline="0" dirty="0" smtClean="0"/>
              <a:t>간접 </a:t>
            </a:r>
            <a:r>
              <a:rPr lang="ko-KR" altLang="en-US" baseline="0" dirty="0" err="1" smtClean="0"/>
              <a:t>흡연했을때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만큼의 증가시키는 </a:t>
            </a:r>
            <a:r>
              <a:rPr lang="ko-KR" altLang="en-US" baseline="0" dirty="0"/>
              <a:t>독립인자가 될 수 있다 </a:t>
            </a:r>
            <a:r>
              <a:rPr lang="en-US" altLang="ko-KR" baseline="0" dirty="0"/>
              <a:t>(2.68</a:t>
            </a:r>
            <a:r>
              <a:rPr lang="ko-KR" altLang="en-US" baseline="0" dirty="0"/>
              <a:t>배</a:t>
            </a:r>
            <a:r>
              <a:rPr lang="en-US" altLang="ko-KR" baseline="0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3651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Table</a:t>
            </a:r>
            <a:r>
              <a:rPr lang="en-US" altLang="ko-KR" baseline="0" dirty="0"/>
              <a:t> 2</a:t>
            </a:r>
            <a:r>
              <a:rPr lang="ko-KR" altLang="en-US" baseline="0" dirty="0"/>
              <a:t>에서 </a:t>
            </a:r>
            <a:r>
              <a:rPr lang="en-US" altLang="ko-KR" baseline="0" dirty="0"/>
              <a:t>indoor motorcycle </a:t>
            </a:r>
            <a:r>
              <a:rPr lang="en-US" altLang="ko-KR" baseline="0" dirty="0" err="1" smtClean="0"/>
              <a:t>exhaus</a:t>
            </a:r>
            <a:r>
              <a:rPr lang="ko-KR" altLang="en-US" baseline="0" dirty="0" err="1" smtClean="0"/>
              <a:t>ㅅ</a:t>
            </a:r>
            <a:r>
              <a:rPr lang="en-US" altLang="ko-KR" baseline="0" dirty="0" smtClean="0"/>
              <a:t> </a:t>
            </a:r>
            <a:r>
              <a:rPr lang="en-US" altLang="ko-KR" baseline="0" dirty="0"/>
              <a:t>emission </a:t>
            </a:r>
            <a:r>
              <a:rPr lang="ko-KR" altLang="en-US" baseline="0" dirty="0"/>
              <a:t>이 거리에서 집으로 </a:t>
            </a:r>
            <a:r>
              <a:rPr lang="ko-KR" altLang="en-US" baseline="0" dirty="0" err="1"/>
              <a:t>드어와서</a:t>
            </a:r>
            <a:r>
              <a:rPr lang="ko-KR" altLang="en-US" baseline="0" dirty="0"/>
              <a:t> 노출되는 것에 대하여 </a:t>
            </a:r>
            <a:r>
              <a:rPr lang="en-US" altLang="ko-KR" baseline="0" dirty="0"/>
              <a:t>::</a:t>
            </a:r>
          </a:p>
          <a:p>
            <a:r>
              <a:rPr lang="ko-KR" altLang="en-US" baseline="0" dirty="0"/>
              <a:t>땅</a:t>
            </a:r>
            <a:r>
              <a:rPr lang="en-US" altLang="ko-KR" baseline="0" dirty="0"/>
              <a:t> </a:t>
            </a:r>
            <a:r>
              <a:rPr lang="ko-KR" altLang="en-US" baseline="0" dirty="0"/>
              <a:t>가까이에 사는 친구들의 경우에 더 영향을 많이 받을 것이라고 가정하였다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39%</a:t>
            </a:r>
            <a:r>
              <a:rPr lang="ko-KR" altLang="en-US" baseline="0" dirty="0"/>
              <a:t>는 땅에서 살고</a:t>
            </a:r>
            <a:r>
              <a:rPr lang="en-US" altLang="ko-KR" baseline="0" dirty="0"/>
              <a:t>, 28%</a:t>
            </a:r>
            <a:r>
              <a:rPr lang="ko-KR" altLang="en-US" baseline="0" dirty="0"/>
              <a:t>는 </a:t>
            </a:r>
            <a:r>
              <a:rPr lang="en-US" altLang="ko-KR" baseline="0" dirty="0" err="1"/>
              <a:t>gorund</a:t>
            </a:r>
            <a:r>
              <a:rPr lang="en-US" altLang="ko-KR" baseline="0" dirty="0"/>
              <a:t> floor </a:t>
            </a:r>
            <a:r>
              <a:rPr lang="ko-KR" altLang="en-US" baseline="0" dirty="0"/>
              <a:t>에서 잤다</a:t>
            </a:r>
            <a:r>
              <a:rPr lang="en-US" altLang="ko-KR" baseline="0" dirty="0"/>
              <a:t>. 84%</a:t>
            </a:r>
            <a:r>
              <a:rPr lang="ko-KR" altLang="en-US" baseline="0" dirty="0"/>
              <a:t>는 그들이 </a:t>
            </a:r>
            <a:r>
              <a:rPr lang="ko-KR" altLang="en-US" baseline="0" dirty="0" err="1"/>
              <a:t>사는층에서</a:t>
            </a:r>
            <a:r>
              <a:rPr lang="ko-KR" altLang="en-US" baseline="0" dirty="0"/>
              <a:t> 잤고</a:t>
            </a:r>
            <a:r>
              <a:rPr lang="en-US" altLang="ko-KR" baseline="0" dirty="0"/>
              <a:t>, 16%</a:t>
            </a:r>
            <a:r>
              <a:rPr lang="ko-KR" altLang="en-US" baseline="0" dirty="0"/>
              <a:t>는 </a:t>
            </a:r>
            <a:r>
              <a:rPr lang="ko-KR" altLang="en-US" baseline="0" dirty="0" err="1"/>
              <a:t>사는곳보다</a:t>
            </a:r>
            <a:r>
              <a:rPr lang="ko-KR" altLang="en-US" baseline="0" dirty="0"/>
              <a:t> </a:t>
            </a:r>
            <a:r>
              <a:rPr lang="ko-KR" altLang="en-US" baseline="0" dirty="0" smtClean="0"/>
              <a:t>더 </a:t>
            </a:r>
            <a:r>
              <a:rPr lang="ko-KR" altLang="en-US" baseline="0" dirty="0" err="1" smtClean="0"/>
              <a:t>높은곳에서</a:t>
            </a:r>
            <a:r>
              <a:rPr lang="ko-KR" altLang="en-US" baseline="0" dirty="0" smtClean="0"/>
              <a:t> </a:t>
            </a:r>
            <a:r>
              <a:rPr lang="ko-KR" altLang="en-US" baseline="0" dirty="0"/>
              <a:t>잤다</a:t>
            </a:r>
            <a:r>
              <a:rPr lang="en-US" altLang="ko-KR" baseline="0" dirty="0"/>
              <a:t>. Ground floor </a:t>
            </a:r>
            <a:r>
              <a:rPr lang="ko-KR" altLang="en-US" baseline="0" dirty="0"/>
              <a:t>에서 자고 살고 했던 친구들이 </a:t>
            </a:r>
            <a:r>
              <a:rPr lang="ko-KR" altLang="en-US" baseline="0" dirty="0" err="1"/>
              <a:t>낮동안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사는곳이나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자는곳이</a:t>
            </a:r>
            <a:r>
              <a:rPr lang="ko-KR" altLang="en-US" baseline="0" dirty="0"/>
              <a:t> 더 높을 수록 </a:t>
            </a:r>
            <a:r>
              <a:rPr lang="en-US" altLang="ko-KR" baseline="0" dirty="0"/>
              <a:t>LTBI </a:t>
            </a:r>
            <a:r>
              <a:rPr lang="ko-KR" altLang="en-US" baseline="0" dirty="0"/>
              <a:t>에 걸릴 위험이 낮아졌다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이는 다른 사회적 변수 </a:t>
            </a:r>
            <a:r>
              <a:rPr lang="en-US" altLang="ko-KR" baseline="0" dirty="0"/>
              <a:t>(</a:t>
            </a:r>
            <a:r>
              <a:rPr lang="en-US" altLang="ko-KR" baseline="0" dirty="0" err="1"/>
              <a:t>socieconomic</a:t>
            </a:r>
            <a:r>
              <a:rPr lang="en-US" altLang="ko-KR" baseline="0" dirty="0"/>
              <a:t>, </a:t>
            </a:r>
            <a:r>
              <a:rPr lang="en-US" altLang="ko-KR" baseline="0" dirty="0" err="1"/>
              <a:t>decmographic</a:t>
            </a:r>
            <a:r>
              <a:rPr lang="en-US" altLang="ko-KR" baseline="0" dirty="0"/>
              <a:t>, clinical factor )</a:t>
            </a:r>
            <a:r>
              <a:rPr lang="ko-KR" altLang="en-US" baseline="0" dirty="0"/>
              <a:t>를</a:t>
            </a:r>
            <a:r>
              <a:rPr lang="en-US" altLang="ko-KR" baseline="0" dirty="0"/>
              <a:t> </a:t>
            </a:r>
            <a:r>
              <a:rPr lang="ko-KR" altLang="en-US" baseline="0" dirty="0"/>
              <a:t>통제한</a:t>
            </a:r>
            <a:r>
              <a:rPr lang="en-US" altLang="ko-KR" baseline="0" dirty="0"/>
              <a:t> adjusted OR </a:t>
            </a:r>
            <a:r>
              <a:rPr lang="ko-KR" altLang="en-US" baseline="0" dirty="0"/>
              <a:t>에서도</a:t>
            </a:r>
            <a:r>
              <a:rPr lang="en-US" altLang="ko-KR" baseline="0" dirty="0"/>
              <a:t> dose-dependent </a:t>
            </a:r>
            <a:r>
              <a:rPr lang="ko-KR" altLang="en-US" baseline="0" dirty="0"/>
              <a:t>하게</a:t>
            </a:r>
            <a:r>
              <a:rPr lang="en-US" altLang="ko-KR" baseline="0" dirty="0"/>
              <a:t> LTBI </a:t>
            </a:r>
            <a:r>
              <a:rPr lang="ko-KR" altLang="en-US" baseline="0" dirty="0"/>
              <a:t>감염률이</a:t>
            </a:r>
            <a:r>
              <a:rPr lang="en-US" altLang="ko-KR" baseline="0" dirty="0"/>
              <a:t> </a:t>
            </a:r>
            <a:r>
              <a:rPr lang="ko-KR" altLang="en-US" baseline="0" dirty="0"/>
              <a:t>낮아지는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것을</a:t>
            </a:r>
            <a:r>
              <a:rPr lang="en-US" altLang="ko-KR" baseline="0" dirty="0"/>
              <a:t> </a:t>
            </a:r>
            <a:r>
              <a:rPr lang="ko-KR" altLang="en-US" baseline="0" dirty="0"/>
              <a:t>볼</a:t>
            </a:r>
            <a:r>
              <a:rPr lang="en-US" altLang="ko-KR" baseline="0" dirty="0"/>
              <a:t> </a:t>
            </a:r>
            <a:r>
              <a:rPr lang="ko-KR" altLang="en-US" baseline="0" dirty="0"/>
              <a:t>수</a:t>
            </a:r>
            <a:r>
              <a:rPr lang="en-US" altLang="ko-KR" baseline="0" dirty="0"/>
              <a:t> </a:t>
            </a:r>
            <a:r>
              <a:rPr lang="ko-KR" altLang="en-US" baseline="0" dirty="0"/>
              <a:t>있스빈다</a:t>
            </a:r>
            <a:r>
              <a:rPr lang="en-US" altLang="ko-KR" baseline="0" dirty="0"/>
              <a:t>.</a:t>
            </a:r>
          </a:p>
          <a:p>
            <a:r>
              <a:rPr lang="en-US" altLang="ko-KR" baseline="0" dirty="0"/>
              <a:t>Figure 2</a:t>
            </a:r>
            <a:r>
              <a:rPr lang="ko-KR" altLang="en-US" baseline="0" dirty="0"/>
              <a:t>에서같은 결과를 보였다</a:t>
            </a:r>
            <a:r>
              <a:rPr lang="en-US" altLang="ko-KR" baseline="0" dirty="0"/>
              <a:t>. </a:t>
            </a:r>
            <a:r>
              <a:rPr lang="ko-KR" altLang="en-US" baseline="0" dirty="0" err="1"/>
              <a:t>낮동안</a:t>
            </a:r>
            <a:r>
              <a:rPr lang="ko-KR" altLang="en-US" baseline="0" dirty="0"/>
              <a:t> 주거하는 층이 거리보다 높을 경우</a:t>
            </a:r>
            <a:r>
              <a:rPr lang="en-US" altLang="ko-KR" baseline="0" dirty="0"/>
              <a:t> adjusted Or</a:t>
            </a:r>
            <a:r>
              <a:rPr lang="ko-KR" altLang="en-US" baseline="0" dirty="0"/>
              <a:t>이</a:t>
            </a:r>
            <a:r>
              <a:rPr lang="en-US" altLang="ko-KR" baseline="0" dirty="0"/>
              <a:t> 0.64</a:t>
            </a:r>
            <a:r>
              <a:rPr lang="ko-KR" altLang="en-US" baseline="0" dirty="0"/>
              <a:t>로 </a:t>
            </a:r>
            <a:r>
              <a:rPr lang="en-US" altLang="ko-KR" baseline="0" dirty="0"/>
              <a:t>36% </a:t>
            </a:r>
            <a:r>
              <a:rPr lang="ko-KR" altLang="en-US" baseline="0" dirty="0"/>
              <a:t>씩 </a:t>
            </a:r>
            <a:r>
              <a:rPr lang="en-US" altLang="ko-KR" baseline="0" dirty="0"/>
              <a:t>LTBI </a:t>
            </a:r>
            <a:r>
              <a:rPr lang="ko-KR" altLang="en-US" baseline="0" dirty="0"/>
              <a:t>걸릴 위험이 낮아졌고</a:t>
            </a:r>
            <a:r>
              <a:rPr lang="en-US" altLang="ko-KR" baseline="0" dirty="0"/>
              <a:t>, </a:t>
            </a:r>
            <a:r>
              <a:rPr lang="ko-KR" altLang="en-US" baseline="0" dirty="0" err="1"/>
              <a:t>침실층이</a:t>
            </a:r>
            <a:r>
              <a:rPr lang="ko-KR" altLang="en-US" baseline="0" dirty="0"/>
              <a:t> 더 높아질수록 </a:t>
            </a:r>
            <a:r>
              <a:rPr lang="en-US" altLang="ko-KR" baseline="0" dirty="0"/>
              <a:t>adjusted OR 0.67</a:t>
            </a:r>
            <a:r>
              <a:rPr lang="ko-KR" altLang="en-US" baseline="0" dirty="0"/>
              <a:t>로</a:t>
            </a:r>
            <a:r>
              <a:rPr lang="en-US" altLang="ko-KR" baseline="0" dirty="0"/>
              <a:t> 37% </a:t>
            </a:r>
            <a:r>
              <a:rPr lang="ko-KR" altLang="en-US" baseline="0" dirty="0"/>
              <a:t>더 낮아졌다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오토바이는 해로운 오염물질을 뿜어대고</a:t>
            </a:r>
            <a:r>
              <a:rPr lang="en-US" altLang="ko-KR" baseline="0" dirty="0"/>
              <a:t>, </a:t>
            </a:r>
            <a:r>
              <a:rPr lang="ko-KR" altLang="en-US" baseline="0" dirty="0"/>
              <a:t>집에 시동을 끄고 주차되었을 때 조차도 그렇다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연구에 참여한 </a:t>
            </a:r>
            <a:r>
              <a:rPr lang="en-US" altLang="ko-KR" baseline="0" dirty="0"/>
              <a:t>54% </a:t>
            </a:r>
            <a:r>
              <a:rPr lang="ko-KR" altLang="en-US" baseline="0" dirty="0"/>
              <a:t>의 아동들이 집안에서 오토바이와 함께 살고 있었고 </a:t>
            </a:r>
            <a:r>
              <a:rPr lang="en-US" altLang="ko-KR" baseline="0" dirty="0"/>
              <a:t>3</a:t>
            </a:r>
            <a:r>
              <a:rPr lang="ko-KR" altLang="en-US" baseline="0" dirty="0"/>
              <a:t>개 이상의 오토바이와 함께 </a:t>
            </a:r>
            <a:r>
              <a:rPr lang="ko-KR" altLang="en-US" baseline="0" dirty="0" err="1"/>
              <a:t>살고있는</a:t>
            </a:r>
            <a:r>
              <a:rPr lang="ko-KR" altLang="en-US" baseline="0" dirty="0"/>
              <a:t> 경우 </a:t>
            </a:r>
            <a:r>
              <a:rPr lang="en-US" altLang="ko-KR" baseline="0" dirty="0"/>
              <a:t>3.53</a:t>
            </a:r>
            <a:r>
              <a:rPr lang="ko-KR" altLang="en-US" baseline="0" dirty="0"/>
              <a:t>배의 확률로 </a:t>
            </a:r>
            <a:r>
              <a:rPr lang="en-US" altLang="ko-KR" baseline="0" dirty="0"/>
              <a:t>OTBI </a:t>
            </a:r>
            <a:r>
              <a:rPr lang="ko-KR" altLang="en-US" baseline="0" dirty="0"/>
              <a:t>에 걸렸다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 </a:t>
            </a:r>
          </a:p>
          <a:p>
            <a:endParaRPr lang="en-US" altLang="ko-KR" baseline="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4644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LPG </a:t>
            </a:r>
            <a:r>
              <a:rPr lang="ko-KR" altLang="en-US" dirty="0"/>
              <a:t>나</a:t>
            </a:r>
            <a:r>
              <a:rPr lang="en-US" altLang="ko-KR" dirty="0"/>
              <a:t> </a:t>
            </a:r>
            <a:r>
              <a:rPr lang="ko-KR" altLang="en-US" dirty="0"/>
              <a:t>전기를 요리하는 연료로 썼는데</a:t>
            </a:r>
            <a:r>
              <a:rPr lang="en-US" altLang="ko-KR" dirty="0"/>
              <a:t>, </a:t>
            </a:r>
            <a:r>
              <a:rPr lang="ko-KR" altLang="en-US" dirty="0"/>
              <a:t>한 가정만 나무로 요리를 했다</a:t>
            </a:r>
            <a:r>
              <a:rPr lang="en-US" altLang="ko-KR" dirty="0"/>
              <a:t>. LPG </a:t>
            </a:r>
            <a:r>
              <a:rPr lang="ko-KR" altLang="en-US" dirty="0" err="1"/>
              <a:t>이용하는경우</a:t>
            </a:r>
            <a:r>
              <a:rPr lang="en-US" altLang="ko-KR" dirty="0"/>
              <a:t>LTBI </a:t>
            </a:r>
            <a:r>
              <a:rPr lang="ko-KR" altLang="en-US" dirty="0"/>
              <a:t>감염될</a:t>
            </a:r>
            <a:r>
              <a:rPr lang="en-US" altLang="ko-KR" dirty="0"/>
              <a:t> </a:t>
            </a:r>
            <a:r>
              <a:rPr lang="ko-KR" altLang="en-US" dirty="0"/>
              <a:t>확률을</a:t>
            </a:r>
            <a:r>
              <a:rPr lang="en-US" altLang="ko-KR" dirty="0"/>
              <a:t> 2.49</a:t>
            </a:r>
            <a:r>
              <a:rPr lang="ko-KR" altLang="en-US" dirty="0"/>
              <a:t>배 증가시켰다</a:t>
            </a:r>
            <a:r>
              <a:rPr lang="en-US" altLang="ko-KR" dirty="0"/>
              <a:t>. </a:t>
            </a:r>
            <a:r>
              <a:rPr lang="ko-KR" altLang="en-US" dirty="0"/>
              <a:t>부엌의 </a:t>
            </a:r>
            <a:r>
              <a:rPr lang="en-US" altLang="ko-KR" dirty="0" err="1"/>
              <a:t>ventiliation</a:t>
            </a:r>
            <a:r>
              <a:rPr lang="en-US" altLang="ko-KR" dirty="0"/>
              <a:t> </a:t>
            </a:r>
            <a:r>
              <a:rPr lang="ko-KR" altLang="en-US" dirty="0"/>
              <a:t>이 </a:t>
            </a:r>
            <a:r>
              <a:rPr lang="en-US" altLang="ko-KR" dirty="0"/>
              <a:t>LPG </a:t>
            </a:r>
            <a:r>
              <a:rPr lang="ko-KR" altLang="en-US" dirty="0"/>
              <a:t>의 </a:t>
            </a:r>
            <a:r>
              <a:rPr lang="en-US" altLang="ko-KR" dirty="0"/>
              <a:t>LTBI </a:t>
            </a:r>
            <a:r>
              <a:rPr lang="ko-KR" altLang="en-US" dirty="0"/>
              <a:t>에 대한 효과에</a:t>
            </a:r>
            <a:r>
              <a:rPr lang="en-US" altLang="ko-KR" dirty="0"/>
              <a:t> </a:t>
            </a:r>
            <a:r>
              <a:rPr lang="ko-KR" altLang="en-US" dirty="0"/>
              <a:t>영향을</a:t>
            </a:r>
            <a:r>
              <a:rPr lang="en-US" altLang="ko-KR" dirty="0"/>
              <a:t> </a:t>
            </a:r>
            <a:r>
              <a:rPr lang="ko-KR" altLang="en-US" dirty="0"/>
              <a:t>미쳤는데</a:t>
            </a:r>
            <a:r>
              <a:rPr lang="en-US" altLang="ko-KR" dirty="0"/>
              <a:t>, </a:t>
            </a:r>
            <a:r>
              <a:rPr lang="ko-KR" altLang="en-US" dirty="0"/>
              <a:t>부엌환기 안하고 </a:t>
            </a:r>
            <a:r>
              <a:rPr lang="en-US" altLang="ko-KR" dirty="0"/>
              <a:t>LPG </a:t>
            </a:r>
            <a:r>
              <a:rPr lang="ko-KR" altLang="en-US" dirty="0"/>
              <a:t>이용하여 요리하는 경우 </a:t>
            </a:r>
            <a:r>
              <a:rPr lang="en-US" altLang="ko-KR" dirty="0"/>
              <a:t>8.9</a:t>
            </a:r>
            <a:r>
              <a:rPr lang="ko-KR" altLang="en-US" dirty="0"/>
              <a:t>배 더 높게 </a:t>
            </a:r>
            <a:r>
              <a:rPr lang="en-US" altLang="ko-KR" dirty="0"/>
              <a:t>LTBI </a:t>
            </a:r>
            <a:r>
              <a:rPr lang="ko-KR" altLang="en-US" dirty="0"/>
              <a:t>가 나타났고</a:t>
            </a:r>
            <a:r>
              <a:rPr lang="en-US" altLang="ko-KR" dirty="0"/>
              <a:t>, </a:t>
            </a:r>
            <a:r>
              <a:rPr lang="ko-KR" altLang="en-US" dirty="0"/>
              <a:t>부엌 </a:t>
            </a:r>
            <a:r>
              <a:rPr lang="ko-KR" altLang="en-US" dirty="0" err="1"/>
              <a:t>환기한느</a:t>
            </a:r>
            <a:r>
              <a:rPr lang="ko-KR" altLang="en-US" dirty="0"/>
              <a:t> 경우에는 </a:t>
            </a:r>
            <a:r>
              <a:rPr lang="en-US" altLang="ko-KR" dirty="0"/>
              <a:t>1.5</a:t>
            </a:r>
            <a:r>
              <a:rPr lang="ko-KR" altLang="en-US" dirty="0"/>
              <a:t>배 더 높게 측정되었다</a:t>
            </a:r>
            <a:r>
              <a:rPr lang="en-US" altLang="ko-KR" dirty="0"/>
              <a:t>. </a:t>
            </a:r>
            <a:r>
              <a:rPr lang="ko-KR" altLang="en-US" dirty="0" err="1"/>
              <a:t>ㅡ러나</a:t>
            </a:r>
            <a:r>
              <a:rPr lang="ko-KR" altLang="en-US" dirty="0"/>
              <a:t> </a:t>
            </a:r>
            <a:r>
              <a:rPr lang="en-US" altLang="ko-KR" dirty="0"/>
              <a:t>p=0.19</a:t>
            </a:r>
            <a:r>
              <a:rPr lang="ko-KR" altLang="en-US" dirty="0"/>
              <a:t>로 통계학적으로 유의하지 않다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198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Personal</a:t>
            </a:r>
            <a:r>
              <a:rPr lang="en-US" altLang="ko-KR" baseline="0" dirty="0"/>
              <a:t> PM2.5</a:t>
            </a:r>
            <a:r>
              <a:rPr lang="ko-KR" altLang="en-US" baseline="0" dirty="0"/>
              <a:t>의 경우 </a:t>
            </a:r>
            <a:r>
              <a:rPr lang="en-US" altLang="ko-KR" baseline="0" dirty="0"/>
              <a:t>indoor air pollution </a:t>
            </a:r>
            <a:r>
              <a:rPr lang="en-US" altLang="ko-KR" baseline="0" dirty="0" err="1"/>
              <a:t>souce</a:t>
            </a:r>
            <a:r>
              <a:rPr lang="en-US" altLang="ko-KR" baseline="0" dirty="0"/>
              <a:t> </a:t>
            </a:r>
            <a:r>
              <a:rPr lang="ko-KR" altLang="en-US" baseline="0" dirty="0"/>
              <a:t>의 설문지 바탕으로 결정되었는데</a:t>
            </a:r>
            <a:r>
              <a:rPr lang="en-US" altLang="ko-KR" baseline="0" dirty="0"/>
              <a:t>, PM2.5 exposure</a:t>
            </a:r>
            <a:r>
              <a:rPr lang="ko-KR" altLang="en-US" baseline="0" dirty="0"/>
              <a:t> 는 </a:t>
            </a:r>
            <a:r>
              <a:rPr lang="en-US" altLang="ko-KR" baseline="0" dirty="0"/>
              <a:t>household smoker, smoking inside home vs. outside, motorcycle parked inside home, LPG cooking fuel usage </a:t>
            </a:r>
            <a:r>
              <a:rPr lang="ko-KR" altLang="en-US" baseline="0" dirty="0"/>
              <a:t>일수록</a:t>
            </a:r>
            <a:r>
              <a:rPr lang="en-US" altLang="ko-KR" baseline="0" dirty="0"/>
              <a:t> PM1.5 exposure </a:t>
            </a:r>
            <a:r>
              <a:rPr lang="ko-KR" altLang="en-US" baseline="0" dirty="0"/>
              <a:t>가 더 높게 나왔고</a:t>
            </a:r>
            <a:r>
              <a:rPr lang="en-US" altLang="ko-KR" baseline="0" dirty="0"/>
              <a:t>, </a:t>
            </a:r>
            <a:r>
              <a:rPr lang="ko-KR" altLang="en-US" baseline="0" dirty="0"/>
              <a:t>반면에 더 높은 층에 거주하거나</a:t>
            </a:r>
            <a:r>
              <a:rPr lang="en-US" altLang="ko-KR" baseline="0" dirty="0"/>
              <a:t>, </a:t>
            </a:r>
            <a:r>
              <a:rPr lang="ko-KR" altLang="en-US" baseline="0" dirty="0" err="1"/>
              <a:t>부엌환기하거나</a:t>
            </a:r>
            <a:r>
              <a:rPr lang="en-US" altLang="ko-KR" baseline="0" dirty="0"/>
              <a:t>, </a:t>
            </a:r>
            <a:r>
              <a:rPr lang="ko-KR" altLang="en-US" baseline="0" dirty="0" err="1"/>
              <a:t>공기환기하는</a:t>
            </a:r>
            <a:r>
              <a:rPr lang="ko-KR" altLang="en-US" baseline="0" dirty="0"/>
              <a:t> 경우 </a:t>
            </a:r>
            <a:r>
              <a:rPr lang="en-US" altLang="ko-KR" baseline="0" dirty="0"/>
              <a:t>PM 2.5</a:t>
            </a:r>
            <a:r>
              <a:rPr lang="ko-KR" altLang="en-US" baseline="0" dirty="0"/>
              <a:t>가</a:t>
            </a:r>
            <a:r>
              <a:rPr lang="en-US" altLang="ko-KR" baseline="0" dirty="0"/>
              <a:t> </a:t>
            </a:r>
            <a:r>
              <a:rPr lang="ko-KR" altLang="en-US" baseline="0" dirty="0"/>
              <a:t>더 낮게 나왔다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그러나 통계학적으로 유의하다고</a:t>
            </a:r>
            <a:r>
              <a:rPr lang="en-US" altLang="ko-KR" baseline="0" dirty="0"/>
              <a:t> </a:t>
            </a:r>
            <a:r>
              <a:rPr lang="ko-KR" altLang="en-US" baseline="0" dirty="0"/>
              <a:t>보기는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어렵습니다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더욱이 개인적인 </a:t>
            </a:r>
            <a:r>
              <a:rPr lang="en-US" altLang="ko-KR" baseline="0" dirty="0"/>
              <a:t>PM 2.5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LTBI </a:t>
            </a:r>
            <a:r>
              <a:rPr lang="ko-KR" altLang="en-US" baseline="0" dirty="0"/>
              <a:t>에 독립적으로 영향을 준다고 생각하기 어렵다</a:t>
            </a:r>
            <a:r>
              <a:rPr lang="en-US" altLang="ko-KR" baseline="0" dirty="0"/>
              <a:t>…table 2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127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Active TB </a:t>
            </a:r>
            <a:r>
              <a:rPr lang="ko-KR" altLang="en-US"/>
              <a:t>환자가</a:t>
            </a:r>
            <a:r>
              <a:rPr lang="en-US" altLang="ko-KR"/>
              <a:t> </a:t>
            </a:r>
            <a:r>
              <a:rPr lang="ko-KR" altLang="en-US"/>
              <a:t>가정내</a:t>
            </a:r>
            <a:r>
              <a:rPr lang="en-US" altLang="ko-KR"/>
              <a:t> </a:t>
            </a:r>
            <a:r>
              <a:rPr lang="ko-KR" altLang="en-US"/>
              <a:t>접촉자들에게</a:t>
            </a:r>
            <a:r>
              <a:rPr lang="en-US" altLang="ko-KR"/>
              <a:t> </a:t>
            </a:r>
            <a:r>
              <a:rPr lang="ko-KR" altLang="en-US"/>
              <a:t>전파될</a:t>
            </a:r>
            <a:r>
              <a:rPr lang="en-US" altLang="ko-KR"/>
              <a:t> </a:t>
            </a:r>
            <a:r>
              <a:rPr lang="ko-KR" altLang="en-US"/>
              <a:t>때</a:t>
            </a:r>
            <a:r>
              <a:rPr lang="en-US" altLang="ko-KR"/>
              <a:t> </a:t>
            </a:r>
            <a:r>
              <a:rPr lang="ko-KR" altLang="en-US"/>
              <a:t>어떤</a:t>
            </a:r>
            <a:r>
              <a:rPr lang="en-US" altLang="ko-KR"/>
              <a:t> </a:t>
            </a:r>
            <a:r>
              <a:rPr lang="ko-KR" altLang="en-US"/>
              <a:t>변수가</a:t>
            </a:r>
            <a:r>
              <a:rPr lang="en-US" altLang="ko-KR"/>
              <a:t> </a:t>
            </a:r>
            <a:r>
              <a:rPr lang="ko-KR" altLang="en-US"/>
              <a:t>영향을</a:t>
            </a:r>
            <a:r>
              <a:rPr lang="en-US" altLang="ko-KR"/>
              <a:t> </a:t>
            </a:r>
            <a:r>
              <a:rPr lang="ko-KR" altLang="en-US"/>
              <a:t>미치는</a:t>
            </a:r>
            <a:r>
              <a:rPr lang="en-US" altLang="ko-KR"/>
              <a:t> </a:t>
            </a:r>
            <a:r>
              <a:rPr lang="ko-KR" altLang="en-US"/>
              <a:t>지</a:t>
            </a:r>
            <a:r>
              <a:rPr lang="en-US" altLang="ko-KR"/>
              <a:t> </a:t>
            </a:r>
            <a:r>
              <a:rPr lang="ko-KR" altLang="en-US"/>
              <a:t>정리하였습니다</a:t>
            </a:r>
            <a:r>
              <a:rPr lang="en-US" altLang="ko-KR"/>
              <a:t>.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때</a:t>
            </a:r>
            <a:r>
              <a:rPr lang="en-US" altLang="ko-KR"/>
              <a:t> </a:t>
            </a:r>
            <a:r>
              <a:rPr lang="ko-KR" altLang="en-US"/>
              <a:t>간접흡연이</a:t>
            </a:r>
            <a:r>
              <a:rPr lang="en-US" altLang="ko-KR"/>
              <a:t> </a:t>
            </a:r>
            <a:r>
              <a:rPr lang="ko-KR" altLang="en-US"/>
              <a:t>가장</a:t>
            </a:r>
            <a:r>
              <a:rPr lang="en-US" altLang="ko-KR"/>
              <a:t> </a:t>
            </a:r>
            <a:r>
              <a:rPr lang="ko-KR" altLang="en-US"/>
              <a:t>유의미한</a:t>
            </a:r>
            <a:r>
              <a:rPr lang="en-US" altLang="ko-KR"/>
              <a:t> </a:t>
            </a:r>
            <a:r>
              <a:rPr lang="ko-KR" altLang="en-US"/>
              <a:t>변수라고</a:t>
            </a:r>
            <a:r>
              <a:rPr lang="en-US" altLang="ko-KR"/>
              <a:t> </a:t>
            </a:r>
            <a:r>
              <a:rPr lang="ko-KR" altLang="en-US"/>
              <a:t>할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논문은</a:t>
            </a:r>
            <a:r>
              <a:rPr lang="en-US" altLang="ko-KR"/>
              <a:t> </a:t>
            </a:r>
            <a:r>
              <a:rPr lang="ko-KR" altLang="en-US"/>
              <a:t>아시아</a:t>
            </a:r>
            <a:r>
              <a:rPr lang="en-US" altLang="ko-KR"/>
              <a:t> </a:t>
            </a:r>
            <a:r>
              <a:rPr lang="ko-KR" altLang="en-US"/>
              <a:t>문화적</a:t>
            </a:r>
            <a:r>
              <a:rPr lang="en-US" altLang="ko-KR"/>
              <a:t> </a:t>
            </a:r>
            <a:r>
              <a:rPr lang="ko-KR" altLang="en-US"/>
              <a:t>특성을</a:t>
            </a:r>
            <a:r>
              <a:rPr lang="en-US" altLang="ko-KR"/>
              <a:t> </a:t>
            </a:r>
            <a:r>
              <a:rPr lang="ko-KR" altLang="en-US"/>
              <a:t>감안하여</a:t>
            </a:r>
            <a:r>
              <a:rPr lang="en-US" altLang="ko-KR"/>
              <a:t> </a:t>
            </a:r>
            <a:r>
              <a:rPr lang="ko-KR" altLang="en-US"/>
              <a:t>간접흡연</a:t>
            </a:r>
            <a:r>
              <a:rPr lang="en-US" altLang="ko-KR"/>
              <a:t> </a:t>
            </a:r>
            <a:r>
              <a:rPr lang="ko-KR" altLang="en-US"/>
              <a:t>중에서도</a:t>
            </a:r>
            <a:r>
              <a:rPr lang="en-US" altLang="ko-KR"/>
              <a:t> </a:t>
            </a:r>
            <a:r>
              <a:rPr lang="ko-KR" altLang="en-US"/>
              <a:t>베트남</a:t>
            </a:r>
            <a:r>
              <a:rPr lang="en-US" altLang="ko-KR"/>
              <a:t> </a:t>
            </a:r>
            <a:r>
              <a:rPr lang="ko-KR" altLang="en-US"/>
              <a:t>전통의</a:t>
            </a:r>
            <a:r>
              <a:rPr lang="en-US" altLang="ko-KR"/>
              <a:t> waterpipe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변수에</a:t>
            </a:r>
            <a:r>
              <a:rPr lang="en-US" altLang="ko-KR"/>
              <a:t> </a:t>
            </a:r>
            <a:r>
              <a:rPr lang="ko-KR" altLang="en-US"/>
              <a:t>포함시켜</a:t>
            </a:r>
            <a:r>
              <a:rPr lang="en-US" altLang="ko-KR"/>
              <a:t> </a:t>
            </a:r>
            <a:r>
              <a:rPr lang="ko-KR" altLang="en-US"/>
              <a:t>간접흡연을</a:t>
            </a:r>
            <a:r>
              <a:rPr lang="en-US" altLang="ko-KR"/>
              <a:t> </a:t>
            </a:r>
            <a:r>
              <a:rPr lang="ko-KR" altLang="en-US"/>
              <a:t>디테일화</a:t>
            </a:r>
            <a:r>
              <a:rPr lang="en-US" altLang="ko-KR"/>
              <a:t> </a:t>
            </a:r>
            <a:r>
              <a:rPr lang="ko-KR" altLang="en-US"/>
              <a:t>시켰다는</a:t>
            </a:r>
            <a:r>
              <a:rPr lang="en-US" altLang="ko-KR"/>
              <a:t> </a:t>
            </a:r>
            <a:r>
              <a:rPr lang="ko-KR" altLang="en-US"/>
              <a:t>것에서</a:t>
            </a:r>
            <a:r>
              <a:rPr lang="en-US" altLang="ko-KR"/>
              <a:t> </a:t>
            </a:r>
            <a:r>
              <a:rPr lang="ko-KR" altLang="en-US"/>
              <a:t>의미를</a:t>
            </a:r>
            <a:r>
              <a:rPr lang="en-US" altLang="ko-KR"/>
              <a:t> </a:t>
            </a:r>
            <a:r>
              <a:rPr lang="ko-KR" altLang="en-US"/>
              <a:t>ㅊ자을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있겠습니다</a:t>
            </a:r>
            <a:r>
              <a:rPr lang="en-US" altLang="ko-KR"/>
              <a:t>. </a:t>
            </a:r>
            <a:r>
              <a:rPr lang="ko-KR" altLang="en-US"/>
              <a:t>또한</a:t>
            </a:r>
            <a:r>
              <a:rPr lang="en-US" altLang="ko-KR"/>
              <a:t> </a:t>
            </a:r>
            <a:r>
              <a:rPr lang="ko-KR" altLang="en-US"/>
              <a:t>야외에서</a:t>
            </a:r>
            <a:r>
              <a:rPr lang="en-US" altLang="ko-KR"/>
              <a:t> </a:t>
            </a:r>
            <a:r>
              <a:rPr lang="ko-KR" altLang="en-US"/>
              <a:t>흡연하는</a:t>
            </a:r>
            <a:r>
              <a:rPr lang="en-US" altLang="ko-KR"/>
              <a:t> </a:t>
            </a:r>
            <a:r>
              <a:rPr lang="ko-KR" altLang="en-US"/>
              <a:t>것보다</a:t>
            </a:r>
            <a:r>
              <a:rPr lang="en-US" altLang="ko-KR"/>
              <a:t> </a:t>
            </a:r>
            <a:r>
              <a:rPr lang="ko-KR" altLang="en-US"/>
              <a:t>실내에서</a:t>
            </a:r>
            <a:r>
              <a:rPr lang="en-US" altLang="ko-KR"/>
              <a:t> </a:t>
            </a:r>
            <a:r>
              <a:rPr lang="ko-KR" altLang="en-US"/>
              <a:t>흡연하는</a:t>
            </a:r>
            <a:r>
              <a:rPr lang="en-US" altLang="ko-KR"/>
              <a:t> </a:t>
            </a:r>
            <a:r>
              <a:rPr lang="ko-KR" altLang="en-US"/>
              <a:t>것이</a:t>
            </a:r>
            <a:r>
              <a:rPr lang="en-US" altLang="ko-KR"/>
              <a:t> LTBI </a:t>
            </a:r>
            <a:r>
              <a:rPr lang="ko-KR" altLang="en-US"/>
              <a:t>발생률을</a:t>
            </a:r>
            <a:r>
              <a:rPr lang="en-US" altLang="ko-KR"/>
              <a:t> </a:t>
            </a:r>
            <a:r>
              <a:rPr lang="ko-KR" altLang="en-US"/>
              <a:t>유의미하게</a:t>
            </a:r>
            <a:r>
              <a:rPr lang="en-US" altLang="ko-KR"/>
              <a:t> </a:t>
            </a:r>
            <a:r>
              <a:rPr lang="ko-KR" altLang="en-US"/>
              <a:t>증가시켰습니다</a:t>
            </a:r>
            <a:r>
              <a:rPr lang="en-US" altLang="ko-KR"/>
              <a:t>. 5</a:t>
            </a:r>
            <a:r>
              <a:rPr lang="ko-KR" altLang="en-US"/>
              <a:t>세</a:t>
            </a:r>
            <a:r>
              <a:rPr lang="en-US" altLang="ko-KR"/>
              <a:t> </a:t>
            </a:r>
            <a:r>
              <a:rPr lang="ko-KR" altLang="en-US"/>
              <a:t>미만의</a:t>
            </a:r>
            <a:r>
              <a:rPr lang="en-US" altLang="ko-KR"/>
              <a:t> </a:t>
            </a:r>
            <a:r>
              <a:rPr lang="ko-KR" altLang="en-US"/>
              <a:t>아이들은</a:t>
            </a:r>
            <a:r>
              <a:rPr lang="en-US" altLang="ko-KR"/>
              <a:t> </a:t>
            </a:r>
            <a:r>
              <a:rPr lang="ko-KR" altLang="en-US"/>
              <a:t>간접흡연에</a:t>
            </a:r>
            <a:r>
              <a:rPr lang="en-US" altLang="ko-KR"/>
              <a:t> </a:t>
            </a:r>
            <a:r>
              <a:rPr lang="ko-KR" altLang="en-US"/>
              <a:t>가장</a:t>
            </a:r>
            <a:r>
              <a:rPr lang="en-US" altLang="ko-KR"/>
              <a:t> </a:t>
            </a:r>
            <a:r>
              <a:rPr lang="ko-KR" altLang="en-US"/>
              <a:t>취약했으며</a:t>
            </a:r>
            <a:r>
              <a:rPr lang="en-US" altLang="ko-KR"/>
              <a:t>, </a:t>
            </a:r>
            <a:r>
              <a:rPr lang="ko-KR" altLang="en-US"/>
              <a:t>이는</a:t>
            </a:r>
            <a:r>
              <a:rPr lang="en-US" altLang="ko-KR"/>
              <a:t> </a:t>
            </a:r>
            <a:r>
              <a:rPr lang="ko-KR" altLang="en-US"/>
              <a:t>흡연자들과</a:t>
            </a:r>
            <a:r>
              <a:rPr lang="en-US" altLang="ko-KR"/>
              <a:t> </a:t>
            </a:r>
            <a:r>
              <a:rPr lang="ko-KR" altLang="en-US"/>
              <a:t>더</a:t>
            </a:r>
            <a:r>
              <a:rPr lang="en-US" altLang="ko-KR"/>
              <a:t> </a:t>
            </a:r>
            <a:r>
              <a:rPr lang="ko-KR" altLang="en-US"/>
              <a:t>많은</a:t>
            </a:r>
            <a:r>
              <a:rPr lang="en-US" altLang="ko-KR"/>
              <a:t> </a:t>
            </a:r>
            <a:r>
              <a:rPr lang="ko-KR" altLang="en-US"/>
              <a:t>시간을</a:t>
            </a:r>
            <a:r>
              <a:rPr lang="en-US" altLang="ko-KR"/>
              <a:t> </a:t>
            </a:r>
            <a:r>
              <a:rPr lang="ko-KR" altLang="en-US"/>
              <a:t>보내기</a:t>
            </a:r>
            <a:r>
              <a:rPr lang="en-US" altLang="ko-KR"/>
              <a:t> </a:t>
            </a:r>
            <a:r>
              <a:rPr lang="ko-KR" altLang="en-US"/>
              <a:t>때문일수도</a:t>
            </a:r>
            <a:r>
              <a:rPr lang="en-US" altLang="ko-KR"/>
              <a:t> </a:t>
            </a:r>
            <a:r>
              <a:rPr lang="ko-KR" altLang="en-US"/>
              <a:t>있고</a:t>
            </a:r>
            <a:r>
              <a:rPr lang="en-US" altLang="ko-KR"/>
              <a:t> </a:t>
            </a:r>
            <a:r>
              <a:rPr lang="ko-KR" altLang="en-US"/>
              <a:t>또한</a:t>
            </a:r>
            <a:r>
              <a:rPr lang="en-US" altLang="ko-KR"/>
              <a:t> </a:t>
            </a:r>
            <a:r>
              <a:rPr lang="ko-KR" altLang="en-US"/>
              <a:t>간접흡연에</a:t>
            </a:r>
            <a:r>
              <a:rPr lang="en-US" altLang="ko-KR"/>
              <a:t> </a:t>
            </a:r>
            <a:r>
              <a:rPr lang="ko-KR" altLang="en-US"/>
              <a:t>의한</a:t>
            </a:r>
            <a:r>
              <a:rPr lang="en-US" altLang="ko-KR"/>
              <a:t> immunotoxic effect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가장</a:t>
            </a:r>
            <a:r>
              <a:rPr lang="en-US" altLang="ko-KR"/>
              <a:t> </a:t>
            </a:r>
            <a:r>
              <a:rPr lang="ko-KR" altLang="en-US"/>
              <a:t>취약하기</a:t>
            </a:r>
            <a:r>
              <a:rPr lang="en-US" altLang="ko-KR"/>
              <a:t> </a:t>
            </a:r>
            <a:r>
              <a:rPr lang="ko-KR" altLang="en-US"/>
              <a:t>때문일</a:t>
            </a:r>
            <a:r>
              <a:rPr lang="en-US" altLang="ko-KR"/>
              <a:t> </a:t>
            </a:r>
            <a:r>
              <a:rPr lang="ko-KR" altLang="en-US"/>
              <a:t>수도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r>
              <a:rPr lang="ko-KR" altLang="en-US"/>
              <a:t>연구에서</a:t>
            </a:r>
            <a:r>
              <a:rPr lang="en-US" altLang="ko-KR"/>
              <a:t> waterpipe SHS </a:t>
            </a:r>
            <a:r>
              <a:rPr lang="ko-KR" altLang="en-US"/>
              <a:t>보다</a:t>
            </a:r>
            <a:r>
              <a:rPr lang="en-US" altLang="ko-KR"/>
              <a:t> manufactured cigarette 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의한</a:t>
            </a:r>
            <a:r>
              <a:rPr lang="en-US" altLang="ko-KR"/>
              <a:t> </a:t>
            </a:r>
            <a:r>
              <a:rPr lang="ko-KR" altLang="en-US"/>
              <a:t>간접흡연이</a:t>
            </a:r>
            <a:r>
              <a:rPr lang="en-US" altLang="ko-KR"/>
              <a:t> </a:t>
            </a:r>
            <a:r>
              <a:rPr lang="ko-KR" altLang="en-US"/>
              <a:t>더</a:t>
            </a:r>
            <a:r>
              <a:rPr lang="en-US" altLang="ko-KR"/>
              <a:t> </a:t>
            </a:r>
            <a:r>
              <a:rPr lang="ko-KR" altLang="en-US"/>
              <a:t>나빴는데</a:t>
            </a:r>
            <a:r>
              <a:rPr lang="en-US" altLang="ko-KR"/>
              <a:t>, </a:t>
            </a:r>
            <a:r>
              <a:rPr lang="ko-KR" altLang="en-US"/>
              <a:t>이는</a:t>
            </a:r>
            <a:r>
              <a:rPr lang="en-US" altLang="ko-KR"/>
              <a:t> waterpipe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charcoal filtration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사용되지</a:t>
            </a:r>
            <a:r>
              <a:rPr lang="en-US" altLang="ko-KR"/>
              <a:t> </a:t>
            </a:r>
            <a:r>
              <a:rPr lang="ko-KR" altLang="en-US"/>
              <a:t>않았으며</a:t>
            </a:r>
            <a:r>
              <a:rPr lang="en-US" altLang="ko-KR"/>
              <a:t> N. tabacum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아닌</a:t>
            </a:r>
            <a:r>
              <a:rPr lang="en-US" altLang="ko-KR"/>
              <a:t> nicotinan rustica </a:t>
            </a:r>
            <a:r>
              <a:rPr lang="ko-KR" altLang="en-US"/>
              <a:t>라는</a:t>
            </a:r>
            <a:r>
              <a:rPr lang="en-US" altLang="ko-KR"/>
              <a:t> </a:t>
            </a:r>
            <a:r>
              <a:rPr lang="ko-KR" altLang="en-US"/>
              <a:t>원료를</a:t>
            </a:r>
            <a:r>
              <a:rPr lang="en-US" altLang="ko-KR"/>
              <a:t> </a:t>
            </a:r>
            <a:r>
              <a:rPr lang="ko-KR" altLang="en-US"/>
              <a:t>쓰기</a:t>
            </a:r>
            <a:r>
              <a:rPr lang="en-US" altLang="ko-KR"/>
              <a:t> </a:t>
            </a:r>
            <a:r>
              <a:rPr lang="ko-KR" altLang="en-US"/>
              <a:t>때문일</a:t>
            </a:r>
            <a:r>
              <a:rPr lang="en-US" altLang="ko-KR"/>
              <a:t> </a:t>
            </a:r>
            <a:r>
              <a:rPr lang="ko-KR" altLang="en-US"/>
              <a:t>수도</a:t>
            </a:r>
            <a:r>
              <a:rPr lang="en-US" altLang="ko-KR"/>
              <a:t> </a:t>
            </a:r>
            <a:r>
              <a:rPr lang="ko-KR" altLang="en-US"/>
              <a:t>있을</a:t>
            </a:r>
            <a:r>
              <a:rPr lang="en-US" altLang="ko-KR"/>
              <a:t> </a:t>
            </a:r>
            <a:r>
              <a:rPr lang="ko-KR" altLang="en-US"/>
              <a:t>것입니다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5539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오토바이</a:t>
            </a:r>
            <a:r>
              <a:rPr lang="en-US" altLang="ko-KR"/>
              <a:t> </a:t>
            </a:r>
            <a:r>
              <a:rPr lang="ko-KR" altLang="en-US"/>
              <a:t>공해의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</a:t>
            </a:r>
            <a:r>
              <a:rPr lang="ko-KR" altLang="en-US"/>
              <a:t>베트남</a:t>
            </a:r>
            <a:r>
              <a:rPr lang="en-US" altLang="ko-KR"/>
              <a:t> </a:t>
            </a:r>
            <a:r>
              <a:rPr lang="ko-KR" altLang="en-US"/>
              <a:t>탈것의</a:t>
            </a:r>
            <a:r>
              <a:rPr lang="en-US" altLang="ko-KR"/>
              <a:t> 96%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오토바이로</a:t>
            </a:r>
            <a:r>
              <a:rPr lang="en-US" altLang="ko-KR"/>
              <a:t> </a:t>
            </a:r>
            <a:r>
              <a:rPr lang="ko-KR" altLang="en-US"/>
              <a:t>되어있기</a:t>
            </a:r>
            <a:r>
              <a:rPr lang="en-US" altLang="ko-KR"/>
              <a:t> </a:t>
            </a:r>
            <a:r>
              <a:rPr lang="ko-KR" altLang="en-US"/>
              <a:t>때문에</a:t>
            </a:r>
            <a:r>
              <a:rPr lang="en-US" altLang="ko-KR"/>
              <a:t> </a:t>
            </a:r>
            <a:r>
              <a:rPr lang="ko-KR" altLang="en-US"/>
              <a:t>조사할</a:t>
            </a:r>
            <a:r>
              <a:rPr lang="en-US" altLang="ko-KR"/>
              <a:t> </a:t>
            </a:r>
            <a:r>
              <a:rPr lang="ko-KR" altLang="en-US"/>
              <a:t>만한</a:t>
            </a:r>
            <a:r>
              <a:rPr lang="en-US" altLang="ko-KR"/>
              <a:t> </a:t>
            </a:r>
            <a:r>
              <a:rPr lang="ko-KR" altLang="en-US"/>
              <a:t>가치가</a:t>
            </a:r>
            <a:r>
              <a:rPr lang="en-US" altLang="ko-KR"/>
              <a:t> </a:t>
            </a:r>
            <a:r>
              <a:rPr lang="ko-KR" altLang="en-US"/>
              <a:t>있으며</a:t>
            </a:r>
            <a:r>
              <a:rPr lang="en-US" altLang="ko-KR"/>
              <a:t> traffic related total suspending particle </a:t>
            </a:r>
            <a:r>
              <a:rPr lang="ko-KR" altLang="en-US"/>
              <a:t>의</a:t>
            </a:r>
            <a:r>
              <a:rPr lang="en-US" altLang="ko-KR"/>
              <a:t> 70%, volatile organic compounds, </a:t>
            </a:r>
            <a:r>
              <a:rPr lang="ko-KR" altLang="en-US"/>
              <a:t>즉</a:t>
            </a:r>
            <a:r>
              <a:rPr lang="en-US" altLang="ko-KR"/>
              <a:t> VOC </a:t>
            </a:r>
            <a:r>
              <a:rPr lang="ko-KR" altLang="en-US"/>
              <a:t>의</a:t>
            </a:r>
            <a:r>
              <a:rPr lang="en-US" altLang="ko-KR"/>
              <a:t> 95% </a:t>
            </a:r>
            <a:r>
              <a:rPr lang="ko-KR" altLang="en-US"/>
              <a:t>이상을</a:t>
            </a:r>
            <a:r>
              <a:rPr lang="en-US" altLang="ko-KR"/>
              <a:t> </a:t>
            </a:r>
            <a:r>
              <a:rPr lang="ko-KR" altLang="en-US"/>
              <a:t>오토바이</a:t>
            </a:r>
            <a:r>
              <a:rPr lang="en-US" altLang="ko-KR"/>
              <a:t> </a:t>
            </a:r>
            <a:r>
              <a:rPr lang="ko-KR" altLang="en-US"/>
              <a:t>공해가</a:t>
            </a:r>
            <a:r>
              <a:rPr lang="en-US" altLang="ko-KR"/>
              <a:t> </a:t>
            </a:r>
            <a:r>
              <a:rPr lang="ko-KR" altLang="en-US"/>
              <a:t>차지한다는</a:t>
            </a:r>
            <a:r>
              <a:rPr lang="en-US" altLang="ko-KR"/>
              <a:t> </a:t>
            </a:r>
            <a:r>
              <a:rPr lang="ko-KR" altLang="en-US"/>
              <a:t>점에서</a:t>
            </a:r>
            <a:r>
              <a:rPr lang="en-US" altLang="ko-KR"/>
              <a:t> </a:t>
            </a:r>
            <a:r>
              <a:rPr lang="ko-KR" altLang="en-US"/>
              <a:t>더</a:t>
            </a:r>
            <a:r>
              <a:rPr lang="en-US" altLang="ko-KR"/>
              <a:t> </a:t>
            </a:r>
            <a:r>
              <a:rPr lang="ko-KR" altLang="en-US"/>
              <a:t>유의미</a:t>
            </a:r>
            <a:r>
              <a:rPr lang="en-US" altLang="ko-KR"/>
              <a:t> </a:t>
            </a:r>
            <a:r>
              <a:rPr lang="ko-KR" altLang="en-US"/>
              <a:t>할것입니다</a:t>
            </a:r>
            <a:r>
              <a:rPr lang="en-US" altLang="ko-KR"/>
              <a:t>. </a:t>
            </a:r>
            <a:r>
              <a:rPr lang="ko-KR" altLang="en-US"/>
              <a:t>층이</a:t>
            </a:r>
            <a:r>
              <a:rPr lang="en-US" altLang="ko-KR"/>
              <a:t> </a:t>
            </a:r>
            <a:r>
              <a:rPr lang="ko-KR" altLang="en-US"/>
              <a:t>낮을수록</a:t>
            </a:r>
            <a:r>
              <a:rPr lang="en-US" altLang="ko-KR"/>
              <a:t> </a:t>
            </a:r>
            <a:r>
              <a:rPr lang="ko-KR" altLang="en-US"/>
              <a:t>오토바이가</a:t>
            </a:r>
            <a:r>
              <a:rPr lang="en-US" altLang="ko-KR"/>
              <a:t> </a:t>
            </a:r>
            <a:r>
              <a:rPr lang="ko-KR" altLang="en-US"/>
              <a:t>뿜어내는</a:t>
            </a:r>
            <a:r>
              <a:rPr lang="en-US" altLang="ko-KR"/>
              <a:t> </a:t>
            </a:r>
            <a:r>
              <a:rPr lang="ko-KR" altLang="en-US"/>
              <a:t>공해에</a:t>
            </a:r>
            <a:r>
              <a:rPr lang="en-US" altLang="ko-KR"/>
              <a:t> </a:t>
            </a:r>
            <a:r>
              <a:rPr lang="ko-KR" altLang="en-US"/>
              <a:t>의해</a:t>
            </a:r>
            <a:r>
              <a:rPr lang="en-US" altLang="ko-KR"/>
              <a:t> indoor exposure 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증가하게</a:t>
            </a:r>
            <a:r>
              <a:rPr lang="en-US" altLang="ko-KR"/>
              <a:t> </a:t>
            </a:r>
            <a:r>
              <a:rPr lang="ko-KR" altLang="en-US"/>
              <a:t>되고</a:t>
            </a:r>
            <a:r>
              <a:rPr lang="en-US" altLang="ko-KR"/>
              <a:t>, </a:t>
            </a:r>
            <a:r>
              <a:rPr lang="ko-KR" altLang="en-US"/>
              <a:t>하노이에서는</a:t>
            </a:r>
            <a:r>
              <a:rPr lang="en-US" altLang="ko-KR"/>
              <a:t> </a:t>
            </a:r>
            <a:r>
              <a:rPr lang="ko-KR" altLang="en-US"/>
              <a:t>대기역전현상이</a:t>
            </a:r>
            <a:r>
              <a:rPr lang="en-US" altLang="ko-KR"/>
              <a:t> </a:t>
            </a:r>
            <a:r>
              <a:rPr lang="ko-KR" altLang="en-US"/>
              <a:t>잘</a:t>
            </a:r>
            <a:r>
              <a:rPr lang="en-US" altLang="ko-KR"/>
              <a:t> </a:t>
            </a:r>
            <a:r>
              <a:rPr lang="ko-KR" altLang="en-US"/>
              <a:t>발생하지</a:t>
            </a:r>
            <a:r>
              <a:rPr lang="en-US" altLang="ko-KR"/>
              <a:t> </a:t>
            </a:r>
            <a:r>
              <a:rPr lang="ko-KR" altLang="en-US"/>
              <a:t>않기</a:t>
            </a:r>
            <a:r>
              <a:rPr lang="en-US" altLang="ko-KR"/>
              <a:t> </a:t>
            </a:r>
            <a:r>
              <a:rPr lang="ko-KR" altLang="en-US"/>
              <a:t>때문에</a:t>
            </a:r>
            <a:r>
              <a:rPr lang="en-US" altLang="ko-KR"/>
              <a:t> </a:t>
            </a:r>
            <a:r>
              <a:rPr lang="ko-KR" altLang="en-US"/>
              <a:t>낮은층일수록</a:t>
            </a:r>
            <a:r>
              <a:rPr lang="en-US" altLang="ko-KR"/>
              <a:t> </a:t>
            </a:r>
            <a:r>
              <a:rPr lang="ko-KR" altLang="en-US"/>
              <a:t>노출도가</a:t>
            </a:r>
            <a:r>
              <a:rPr lang="en-US" altLang="ko-KR"/>
              <a:t> </a:t>
            </a:r>
            <a:r>
              <a:rPr lang="ko-KR" altLang="en-US"/>
              <a:t>더</a:t>
            </a:r>
            <a:r>
              <a:rPr lang="en-US" altLang="ko-KR"/>
              <a:t> </a:t>
            </a:r>
            <a:r>
              <a:rPr lang="ko-KR" altLang="en-US"/>
              <a:t>증가한다는</a:t>
            </a:r>
            <a:r>
              <a:rPr lang="en-US" altLang="ko-KR"/>
              <a:t> </a:t>
            </a:r>
            <a:r>
              <a:rPr lang="ko-KR" altLang="en-US"/>
              <a:t>가정이</a:t>
            </a:r>
            <a:r>
              <a:rPr lang="en-US" altLang="ko-KR"/>
              <a:t> </a:t>
            </a:r>
            <a:r>
              <a:rPr lang="ko-KR" altLang="en-US"/>
              <a:t>어느정도</a:t>
            </a:r>
            <a:r>
              <a:rPr lang="en-US" altLang="ko-KR"/>
              <a:t> </a:t>
            </a:r>
            <a:r>
              <a:rPr lang="ko-KR" altLang="en-US"/>
              <a:t>성립합니다</a:t>
            </a:r>
            <a:r>
              <a:rPr lang="en-US" altLang="ko-KR"/>
              <a:t>. </a:t>
            </a:r>
            <a:r>
              <a:rPr lang="ko-KR" altLang="en-US"/>
              <a:t>높은</a:t>
            </a:r>
            <a:r>
              <a:rPr lang="en-US" altLang="ko-KR"/>
              <a:t> </a:t>
            </a:r>
            <a:r>
              <a:rPr lang="ko-KR" altLang="en-US"/>
              <a:t>층에</a:t>
            </a:r>
            <a:r>
              <a:rPr lang="en-US" altLang="ko-KR"/>
              <a:t> </a:t>
            </a:r>
            <a:r>
              <a:rPr lang="ko-KR" altLang="en-US"/>
              <a:t>사는</a:t>
            </a:r>
            <a:r>
              <a:rPr lang="en-US" altLang="ko-KR"/>
              <a:t> </a:t>
            </a:r>
            <a:r>
              <a:rPr lang="ko-KR" altLang="en-US"/>
              <a:t>아이들의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</a:t>
            </a:r>
            <a:r>
              <a:rPr lang="ko-KR" altLang="en-US"/>
              <a:t>잠복결핵</a:t>
            </a:r>
            <a:r>
              <a:rPr lang="en-US" altLang="ko-KR"/>
              <a:t> </a:t>
            </a:r>
            <a:r>
              <a:rPr lang="ko-KR" altLang="en-US"/>
              <a:t>감염률이</a:t>
            </a:r>
            <a:r>
              <a:rPr lang="en-US" altLang="ko-KR"/>
              <a:t> </a:t>
            </a:r>
            <a:r>
              <a:rPr lang="ko-KR" altLang="en-US"/>
              <a:t>더</a:t>
            </a:r>
            <a:r>
              <a:rPr lang="en-US" altLang="ko-KR"/>
              <a:t> </a:t>
            </a:r>
            <a:r>
              <a:rPr lang="ko-KR" altLang="en-US"/>
              <a:t>낮았습니다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165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LPG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</a:t>
            </a:r>
            <a:r>
              <a:rPr lang="ko-KR" altLang="en-US"/>
              <a:t>충분히</a:t>
            </a:r>
            <a:r>
              <a:rPr lang="en-US" altLang="ko-KR"/>
              <a:t> </a:t>
            </a:r>
            <a:r>
              <a:rPr lang="ko-KR" altLang="en-US"/>
              <a:t>환기를</a:t>
            </a:r>
            <a:r>
              <a:rPr lang="en-US" altLang="ko-KR"/>
              <a:t> </a:t>
            </a:r>
            <a:r>
              <a:rPr lang="ko-KR" altLang="en-US"/>
              <a:t>시키지</a:t>
            </a:r>
            <a:r>
              <a:rPr lang="en-US" altLang="ko-KR"/>
              <a:t> </a:t>
            </a:r>
            <a:r>
              <a:rPr lang="ko-KR" altLang="en-US"/>
              <a:t>않은</a:t>
            </a:r>
            <a:r>
              <a:rPr lang="en-US" altLang="ko-KR"/>
              <a:t> </a:t>
            </a:r>
            <a:r>
              <a:rPr lang="ko-KR" altLang="en-US"/>
              <a:t>부엌에서</a:t>
            </a:r>
            <a:r>
              <a:rPr lang="en-US" altLang="ko-KR"/>
              <a:t> </a:t>
            </a:r>
            <a:r>
              <a:rPr lang="ko-KR" altLang="en-US"/>
              <a:t>요리를</a:t>
            </a:r>
            <a:r>
              <a:rPr lang="en-US" altLang="ko-KR"/>
              <a:t> </a:t>
            </a:r>
            <a:r>
              <a:rPr lang="ko-KR" altLang="en-US"/>
              <a:t>할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WHO</a:t>
            </a:r>
            <a:r>
              <a:rPr lang="ko-KR" altLang="en-US"/>
              <a:t>에서</a:t>
            </a:r>
            <a:r>
              <a:rPr lang="en-US" altLang="ko-KR"/>
              <a:t> </a:t>
            </a:r>
            <a:r>
              <a:rPr lang="ko-KR" altLang="en-US"/>
              <a:t>정한</a:t>
            </a:r>
            <a:r>
              <a:rPr lang="en-US" altLang="ko-KR"/>
              <a:t> NO2 guideline </a:t>
            </a:r>
            <a:r>
              <a:rPr lang="ko-KR" altLang="en-US"/>
              <a:t>을</a:t>
            </a:r>
            <a:r>
              <a:rPr lang="en-US" altLang="ko-KR"/>
              <a:t> </a:t>
            </a:r>
            <a:r>
              <a:rPr lang="ko-KR" altLang="en-US"/>
              <a:t>초과할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r>
              <a:rPr lang="ko-KR" altLang="en-US"/>
              <a:t>따라서</a:t>
            </a:r>
            <a:r>
              <a:rPr lang="en-US" altLang="ko-KR"/>
              <a:t> </a:t>
            </a:r>
            <a:r>
              <a:rPr lang="ko-KR" altLang="en-US"/>
              <a:t>부엌을</a:t>
            </a:r>
            <a:r>
              <a:rPr lang="en-US" altLang="ko-KR"/>
              <a:t> </a:t>
            </a:r>
            <a:r>
              <a:rPr lang="ko-KR" altLang="en-US"/>
              <a:t>환기시킴으로써</a:t>
            </a:r>
            <a:r>
              <a:rPr lang="en-US" altLang="ko-KR"/>
              <a:t> </a:t>
            </a:r>
            <a:r>
              <a:rPr lang="ko-KR" altLang="en-US"/>
              <a:t>위험도를</a:t>
            </a:r>
            <a:r>
              <a:rPr lang="en-US" altLang="ko-KR"/>
              <a:t> </a:t>
            </a:r>
            <a:r>
              <a:rPr lang="ko-KR" altLang="en-US"/>
              <a:t>감소시키는</a:t>
            </a:r>
            <a:r>
              <a:rPr lang="en-US" altLang="ko-KR"/>
              <a:t> </a:t>
            </a:r>
            <a:r>
              <a:rPr lang="ko-KR" altLang="en-US"/>
              <a:t>것이</a:t>
            </a:r>
            <a:r>
              <a:rPr lang="en-US" altLang="ko-KR"/>
              <a:t> </a:t>
            </a:r>
            <a:r>
              <a:rPr lang="ko-KR" altLang="en-US"/>
              <a:t>중요한데</a:t>
            </a:r>
            <a:r>
              <a:rPr lang="en-US" altLang="ko-KR"/>
              <a:t>, LPG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전기</a:t>
            </a:r>
            <a:r>
              <a:rPr lang="en-US" altLang="ko-KR"/>
              <a:t> </a:t>
            </a:r>
            <a:r>
              <a:rPr lang="ko-KR" altLang="en-US"/>
              <a:t>사용할</a:t>
            </a:r>
            <a:r>
              <a:rPr lang="en-US" altLang="ko-KR"/>
              <a:t> </a:t>
            </a:r>
            <a:r>
              <a:rPr lang="ko-KR" altLang="en-US"/>
              <a:t>때와</a:t>
            </a:r>
            <a:r>
              <a:rPr lang="en-US" altLang="ko-KR"/>
              <a:t> </a:t>
            </a:r>
            <a:r>
              <a:rPr lang="ko-KR" altLang="en-US"/>
              <a:t>비교하여</a:t>
            </a:r>
            <a:r>
              <a:rPr lang="en-US" altLang="ko-KR"/>
              <a:t> </a:t>
            </a:r>
            <a:r>
              <a:rPr lang="ko-KR" altLang="en-US"/>
              <a:t>공기오염도와</a:t>
            </a:r>
            <a:r>
              <a:rPr lang="en-US" altLang="ko-KR"/>
              <a:t> TB 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연관성에</a:t>
            </a:r>
            <a:r>
              <a:rPr lang="en-US" altLang="ko-KR"/>
              <a:t> </a:t>
            </a:r>
            <a:r>
              <a:rPr lang="ko-KR" altLang="en-US"/>
              <a:t>대해</a:t>
            </a:r>
            <a:r>
              <a:rPr lang="en-US" altLang="ko-KR"/>
              <a:t> </a:t>
            </a:r>
            <a:r>
              <a:rPr lang="ko-KR" altLang="en-US"/>
              <a:t>조사한</a:t>
            </a:r>
            <a:r>
              <a:rPr lang="en-US" altLang="ko-KR"/>
              <a:t> </a:t>
            </a:r>
            <a:r>
              <a:rPr lang="ko-KR" altLang="en-US"/>
              <a:t>논문은</a:t>
            </a:r>
            <a:r>
              <a:rPr lang="en-US" altLang="ko-KR"/>
              <a:t> </a:t>
            </a:r>
            <a:r>
              <a:rPr lang="ko-KR" altLang="en-US"/>
              <a:t>없었으나</a:t>
            </a:r>
            <a:r>
              <a:rPr lang="en-US" altLang="ko-KR"/>
              <a:t> Large Nepali case control study </a:t>
            </a:r>
            <a:r>
              <a:rPr lang="ko-KR" altLang="en-US"/>
              <a:t>데</a:t>
            </a:r>
            <a:r>
              <a:rPr lang="en-US" altLang="ko-KR"/>
              <a:t> </a:t>
            </a:r>
            <a:r>
              <a:rPr lang="ko-KR" altLang="en-US"/>
              <a:t>따르면</a:t>
            </a:r>
            <a:r>
              <a:rPr lang="en-US" altLang="ko-KR"/>
              <a:t> LPG</a:t>
            </a:r>
            <a:r>
              <a:rPr lang="ko-KR" altLang="en-US"/>
              <a:t>는</a:t>
            </a:r>
            <a:r>
              <a:rPr lang="en-US" altLang="ko-KR"/>
              <a:t> active TB </a:t>
            </a:r>
            <a:r>
              <a:rPr lang="ko-KR" altLang="en-US"/>
              <a:t>위험성은</a:t>
            </a:r>
            <a:r>
              <a:rPr lang="en-US" altLang="ko-KR"/>
              <a:t> </a:t>
            </a:r>
            <a:r>
              <a:rPr lang="ko-KR" altLang="en-US"/>
              <a:t>증가시키나</a:t>
            </a:r>
            <a:r>
              <a:rPr lang="en-US" altLang="ko-KR"/>
              <a:t> LTBI </a:t>
            </a:r>
            <a:r>
              <a:rPr lang="ko-KR" altLang="en-US"/>
              <a:t>는</a:t>
            </a:r>
            <a:r>
              <a:rPr lang="en-US" altLang="ko-KR"/>
              <a:t> solid fuel</a:t>
            </a:r>
            <a:r>
              <a:rPr lang="ko-KR" altLang="en-US"/>
              <a:t>사용</a:t>
            </a:r>
            <a:r>
              <a:rPr lang="en-US" altLang="ko-KR"/>
              <a:t> </a:t>
            </a:r>
            <a:r>
              <a:rPr lang="ko-KR" altLang="en-US"/>
              <a:t>할</a:t>
            </a:r>
            <a:r>
              <a:rPr lang="en-US" altLang="ko-KR"/>
              <a:t> </a:t>
            </a:r>
            <a:r>
              <a:rPr lang="ko-KR" altLang="en-US"/>
              <a:t>때와</a:t>
            </a:r>
            <a:r>
              <a:rPr lang="en-US" altLang="ko-KR"/>
              <a:t> </a:t>
            </a:r>
            <a:r>
              <a:rPr lang="ko-KR" altLang="en-US"/>
              <a:t>비교하여</a:t>
            </a:r>
            <a:r>
              <a:rPr lang="en-US" altLang="ko-KR"/>
              <a:t> </a:t>
            </a:r>
            <a:r>
              <a:rPr lang="ko-KR" altLang="en-US"/>
              <a:t>유의미하게</a:t>
            </a:r>
            <a:r>
              <a:rPr lang="en-US" altLang="ko-KR"/>
              <a:t> </a:t>
            </a:r>
            <a:r>
              <a:rPr lang="ko-KR" altLang="en-US"/>
              <a:t>증가시키지</a:t>
            </a:r>
            <a:r>
              <a:rPr lang="en-US" altLang="ko-KR"/>
              <a:t> </a:t>
            </a:r>
            <a:r>
              <a:rPr lang="ko-KR" altLang="en-US"/>
              <a:t>않았습니다</a:t>
            </a:r>
            <a:r>
              <a:rPr lang="en-US" altLang="ko-KR"/>
              <a:t>. </a:t>
            </a:r>
            <a:r>
              <a:rPr lang="ko-KR" altLang="en-US"/>
              <a:t>따라서</a:t>
            </a:r>
            <a:r>
              <a:rPr lang="en-US" altLang="ko-KR"/>
              <a:t> LPG ventilation </a:t>
            </a:r>
            <a:r>
              <a:rPr lang="ko-KR" altLang="en-US"/>
              <a:t>과</a:t>
            </a:r>
            <a:r>
              <a:rPr lang="en-US" altLang="ko-KR"/>
              <a:t> </a:t>
            </a:r>
            <a:r>
              <a:rPr lang="ko-KR" altLang="en-US"/>
              <a:t>건강에</a:t>
            </a:r>
            <a:r>
              <a:rPr lang="en-US" altLang="ko-KR"/>
              <a:t> </a:t>
            </a:r>
            <a:r>
              <a:rPr lang="ko-KR" altLang="en-US"/>
              <a:t>대한</a:t>
            </a:r>
            <a:r>
              <a:rPr lang="en-US" altLang="ko-KR"/>
              <a:t> further research 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앞으로</a:t>
            </a:r>
            <a:r>
              <a:rPr lang="en-US" altLang="ko-KR"/>
              <a:t> </a:t>
            </a:r>
            <a:r>
              <a:rPr lang="ko-KR" altLang="en-US"/>
              <a:t>부엌</a:t>
            </a:r>
            <a:r>
              <a:rPr lang="en-US" altLang="ko-KR"/>
              <a:t> </a:t>
            </a:r>
            <a:r>
              <a:rPr lang="ko-KR" altLang="en-US"/>
              <a:t>환기를</a:t>
            </a:r>
            <a:r>
              <a:rPr lang="en-US" altLang="ko-KR"/>
              <a:t> </a:t>
            </a:r>
            <a:r>
              <a:rPr lang="ko-KR" altLang="en-US"/>
              <a:t>활성화시키고</a:t>
            </a:r>
            <a:r>
              <a:rPr lang="en-US" altLang="ko-KR"/>
              <a:t> LPG </a:t>
            </a:r>
            <a:r>
              <a:rPr lang="ko-KR" altLang="en-US"/>
              <a:t>와</a:t>
            </a:r>
            <a:r>
              <a:rPr lang="en-US" altLang="ko-KR"/>
              <a:t> natural gas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대체가능한</a:t>
            </a:r>
            <a:r>
              <a:rPr lang="en-US" altLang="ko-KR"/>
              <a:t> </a:t>
            </a:r>
            <a:r>
              <a:rPr lang="ko-KR" altLang="en-US"/>
              <a:t>새로운</a:t>
            </a:r>
            <a:r>
              <a:rPr lang="en-US" altLang="ko-KR"/>
              <a:t> </a:t>
            </a:r>
            <a:r>
              <a:rPr lang="ko-KR" altLang="en-US"/>
              <a:t>에너지를</a:t>
            </a:r>
            <a:r>
              <a:rPr lang="en-US" altLang="ko-KR"/>
              <a:t> </a:t>
            </a:r>
            <a:r>
              <a:rPr lang="ko-KR" altLang="en-US"/>
              <a:t>개발하는</a:t>
            </a:r>
            <a:r>
              <a:rPr lang="en-US" altLang="ko-KR"/>
              <a:t> </a:t>
            </a:r>
            <a:r>
              <a:rPr lang="ko-KR" altLang="en-US"/>
              <a:t>데</a:t>
            </a:r>
            <a:r>
              <a:rPr lang="en-US" altLang="ko-KR"/>
              <a:t> </a:t>
            </a:r>
            <a:r>
              <a:rPr lang="ko-KR" altLang="en-US"/>
              <a:t>참고될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있도록</a:t>
            </a:r>
            <a:r>
              <a:rPr lang="en-US" altLang="ko-KR"/>
              <a:t> </a:t>
            </a:r>
            <a:r>
              <a:rPr lang="ko-KR" altLang="en-US"/>
              <a:t>진행되어야</a:t>
            </a:r>
            <a:r>
              <a:rPr lang="en-US" altLang="ko-KR"/>
              <a:t> </a:t>
            </a:r>
            <a:r>
              <a:rPr lang="ko-KR" altLang="en-US"/>
              <a:t>할</a:t>
            </a:r>
            <a:r>
              <a:rPr lang="en-US" altLang="ko-KR"/>
              <a:t> </a:t>
            </a:r>
            <a:r>
              <a:rPr lang="ko-KR" altLang="en-US"/>
              <a:t>것입니다</a:t>
            </a:r>
            <a:r>
              <a:rPr lang="en-US" altLang="ko-KR"/>
              <a:t>. </a:t>
            </a:r>
          </a:p>
          <a:p>
            <a:r>
              <a:rPr lang="en-US" altLang="ko-KR"/>
              <a:t>PM2.5</a:t>
            </a:r>
            <a:r>
              <a:rPr lang="ko-KR" altLang="en-US"/>
              <a:t>는</a:t>
            </a:r>
            <a:r>
              <a:rPr lang="en-US" altLang="ko-KR"/>
              <a:t> </a:t>
            </a:r>
            <a:r>
              <a:rPr lang="ko-KR" altLang="en-US"/>
              <a:t>처음</a:t>
            </a:r>
            <a:r>
              <a:rPr lang="en-US" altLang="ko-KR"/>
              <a:t> </a:t>
            </a:r>
            <a:r>
              <a:rPr lang="ko-KR" altLang="en-US"/>
              <a:t>가정했던</a:t>
            </a:r>
            <a:r>
              <a:rPr lang="en-US" altLang="ko-KR"/>
              <a:t> </a:t>
            </a:r>
            <a:r>
              <a:rPr lang="ko-KR" altLang="en-US"/>
              <a:t>것처럼</a:t>
            </a:r>
            <a:r>
              <a:rPr lang="en-US" altLang="ko-KR"/>
              <a:t> LTBI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영향을</a:t>
            </a:r>
            <a:r>
              <a:rPr lang="en-US" altLang="ko-KR"/>
              <a:t> </a:t>
            </a:r>
            <a:r>
              <a:rPr lang="ko-KR" altLang="en-US"/>
              <a:t>미치는</a:t>
            </a:r>
            <a:r>
              <a:rPr lang="en-US" altLang="ko-KR"/>
              <a:t> </a:t>
            </a:r>
            <a:r>
              <a:rPr lang="ko-KR" altLang="en-US"/>
              <a:t>독립인자가</a:t>
            </a:r>
            <a:r>
              <a:rPr lang="en-US" altLang="ko-KR"/>
              <a:t> </a:t>
            </a:r>
            <a:r>
              <a:rPr lang="ko-KR" altLang="en-US"/>
              <a:t>되지</a:t>
            </a:r>
            <a:r>
              <a:rPr lang="en-US" altLang="ko-KR"/>
              <a:t> </a:t>
            </a:r>
            <a:r>
              <a:rPr lang="ko-KR" altLang="en-US"/>
              <a:t>못했는데</a:t>
            </a:r>
            <a:r>
              <a:rPr lang="en-US" altLang="ko-KR"/>
              <a:t>, </a:t>
            </a:r>
            <a:r>
              <a:rPr lang="ko-KR" altLang="en-US"/>
              <a:t>이는</a:t>
            </a:r>
            <a:r>
              <a:rPr lang="en-US" altLang="ko-KR"/>
              <a:t> </a:t>
            </a:r>
            <a:r>
              <a:rPr lang="ko-KR" altLang="en-US"/>
              <a:t>다른</a:t>
            </a:r>
            <a:r>
              <a:rPr lang="en-US" altLang="ko-KR"/>
              <a:t> </a:t>
            </a:r>
            <a:r>
              <a:rPr lang="ko-KR" altLang="en-US"/>
              <a:t>측정되지</a:t>
            </a:r>
            <a:r>
              <a:rPr lang="en-US" altLang="ko-KR"/>
              <a:t> </a:t>
            </a:r>
            <a:r>
              <a:rPr lang="ko-KR" altLang="en-US"/>
              <a:t>않는</a:t>
            </a:r>
            <a:r>
              <a:rPr lang="en-US" altLang="ko-KR"/>
              <a:t> </a:t>
            </a:r>
            <a:r>
              <a:rPr lang="ko-KR" altLang="en-US"/>
              <a:t>공기오염물질들의</a:t>
            </a:r>
            <a:r>
              <a:rPr lang="en-US" altLang="ko-KR"/>
              <a:t> </a:t>
            </a:r>
            <a:r>
              <a:rPr lang="ko-KR" altLang="en-US"/>
              <a:t>존재때문일</a:t>
            </a:r>
            <a:r>
              <a:rPr lang="en-US" altLang="ko-KR"/>
              <a:t> </a:t>
            </a:r>
            <a:r>
              <a:rPr lang="ko-KR" altLang="en-US"/>
              <a:t>것으로</a:t>
            </a:r>
            <a:r>
              <a:rPr lang="en-US" altLang="ko-KR"/>
              <a:t> </a:t>
            </a:r>
            <a:r>
              <a:rPr lang="ko-KR" altLang="en-US"/>
              <a:t>생각됩니다</a:t>
            </a:r>
            <a:r>
              <a:rPr lang="en-US" altLang="ko-KR"/>
              <a:t>. </a:t>
            </a:r>
            <a:r>
              <a:rPr lang="ko-KR" altLang="en-US"/>
              <a:t>예를들면</a:t>
            </a:r>
            <a:r>
              <a:rPr lang="en-US" altLang="ko-KR"/>
              <a:t> VOC</a:t>
            </a:r>
            <a:r>
              <a:rPr lang="ko-KR" altLang="en-US"/>
              <a:t>나</a:t>
            </a:r>
            <a:r>
              <a:rPr lang="en-US" altLang="ko-KR"/>
              <a:t> nitrogen gas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r>
              <a:rPr lang="ko-KR" altLang="en-US"/>
              <a:t>또한</a:t>
            </a:r>
            <a:r>
              <a:rPr lang="en-US" altLang="ko-KR"/>
              <a:t> </a:t>
            </a:r>
            <a:r>
              <a:rPr lang="ko-KR" altLang="en-US"/>
              <a:t>사람마다</a:t>
            </a:r>
            <a:r>
              <a:rPr lang="en-US" altLang="ko-KR"/>
              <a:t> PM2.5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노출된</a:t>
            </a:r>
            <a:r>
              <a:rPr lang="en-US" altLang="ko-KR"/>
              <a:t> </a:t>
            </a:r>
            <a:r>
              <a:rPr lang="ko-KR" altLang="en-US"/>
              <a:t>정도가</a:t>
            </a:r>
            <a:r>
              <a:rPr lang="en-US" altLang="ko-KR"/>
              <a:t> </a:t>
            </a:r>
            <a:r>
              <a:rPr lang="ko-KR" altLang="en-US"/>
              <a:t>정확하게</a:t>
            </a:r>
            <a:r>
              <a:rPr lang="en-US" altLang="ko-KR"/>
              <a:t> </a:t>
            </a:r>
            <a:r>
              <a:rPr lang="ko-KR" altLang="en-US"/>
              <a:t>반영되지</a:t>
            </a:r>
            <a:r>
              <a:rPr lang="en-US" altLang="ko-KR"/>
              <a:t> </a:t>
            </a:r>
            <a:r>
              <a:rPr lang="ko-KR" altLang="en-US"/>
              <a:t>않아을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있어</a:t>
            </a:r>
            <a:r>
              <a:rPr lang="en-US" altLang="ko-KR"/>
              <a:t> exposure 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대한</a:t>
            </a:r>
            <a:r>
              <a:rPr lang="en-US" altLang="ko-KR"/>
              <a:t> misclasification, selection bias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작용했을</a:t>
            </a:r>
            <a:r>
              <a:rPr lang="en-US" altLang="ko-KR"/>
              <a:t> </a:t>
            </a:r>
            <a:r>
              <a:rPr lang="ko-KR" altLang="en-US"/>
              <a:t>것으로</a:t>
            </a:r>
            <a:r>
              <a:rPr lang="en-US" altLang="ko-KR"/>
              <a:t> </a:t>
            </a:r>
            <a:r>
              <a:rPr lang="ko-KR" altLang="en-US"/>
              <a:t>생각됩니다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92628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오토바이</a:t>
            </a:r>
            <a:r>
              <a:rPr lang="en-US" altLang="ko-KR"/>
              <a:t> </a:t>
            </a:r>
            <a:r>
              <a:rPr lang="ko-KR" altLang="en-US"/>
              <a:t>공해나</a:t>
            </a:r>
            <a:r>
              <a:rPr lang="en-US" altLang="ko-KR"/>
              <a:t> LPG </a:t>
            </a:r>
            <a:r>
              <a:rPr lang="ko-KR" altLang="en-US"/>
              <a:t>공해</a:t>
            </a:r>
            <a:r>
              <a:rPr lang="en-US" altLang="ko-KR"/>
              <a:t> </a:t>
            </a:r>
            <a:r>
              <a:rPr lang="ko-KR" altLang="en-US"/>
              <a:t>혹은</a:t>
            </a:r>
            <a:r>
              <a:rPr lang="en-US" altLang="ko-KR"/>
              <a:t> </a:t>
            </a:r>
            <a:r>
              <a:rPr lang="ko-KR" altLang="en-US"/>
              <a:t>간접흡연은</a:t>
            </a:r>
            <a:r>
              <a:rPr lang="en-US" altLang="ko-KR"/>
              <a:t> VOC</a:t>
            </a:r>
            <a:r>
              <a:rPr lang="ko-KR" altLang="en-US"/>
              <a:t>등과</a:t>
            </a:r>
            <a:r>
              <a:rPr lang="en-US" altLang="ko-KR"/>
              <a:t> </a:t>
            </a:r>
            <a:r>
              <a:rPr lang="ko-KR" altLang="en-US"/>
              <a:t>같은</a:t>
            </a:r>
            <a:r>
              <a:rPr lang="en-US" altLang="ko-KR"/>
              <a:t> </a:t>
            </a:r>
            <a:r>
              <a:rPr lang="ko-KR" altLang="en-US"/>
              <a:t>화학물질과</a:t>
            </a:r>
            <a:r>
              <a:rPr lang="en-US" altLang="ko-KR"/>
              <a:t> </a:t>
            </a:r>
            <a:r>
              <a:rPr lang="ko-KR" altLang="en-US"/>
              <a:t>마찬가지로</a:t>
            </a:r>
            <a:r>
              <a:rPr lang="en-US" altLang="ko-KR"/>
              <a:t> </a:t>
            </a:r>
            <a:r>
              <a:rPr lang="ko-KR" altLang="en-US"/>
              <a:t>잠재적인</a:t>
            </a:r>
            <a:r>
              <a:rPr lang="en-US" altLang="ko-KR"/>
              <a:t> immunotixocity </a:t>
            </a:r>
            <a:r>
              <a:rPr lang="ko-KR" altLang="en-US"/>
              <a:t>갖고있는데</a:t>
            </a:r>
            <a:r>
              <a:rPr lang="en-US" altLang="ko-KR"/>
              <a:t>, airborne toxicant</a:t>
            </a:r>
            <a:r>
              <a:rPr lang="ko-KR" altLang="en-US"/>
              <a:t>는</a:t>
            </a:r>
            <a:r>
              <a:rPr lang="en-US" altLang="ko-KR"/>
              <a:t> household contact</a:t>
            </a:r>
            <a:r>
              <a:rPr lang="ko-KR" altLang="en-US"/>
              <a:t>들이</a:t>
            </a:r>
            <a:r>
              <a:rPr lang="en-US" altLang="ko-KR"/>
              <a:t> TB </a:t>
            </a:r>
            <a:r>
              <a:rPr lang="ko-KR" altLang="en-US"/>
              <a:t>에걸리는</a:t>
            </a:r>
            <a:r>
              <a:rPr lang="en-US" altLang="ko-KR"/>
              <a:t> </a:t>
            </a:r>
            <a:r>
              <a:rPr lang="ko-KR" altLang="en-US"/>
              <a:t>것을</a:t>
            </a:r>
            <a:r>
              <a:rPr lang="en-US" altLang="ko-KR"/>
              <a:t> </a:t>
            </a:r>
            <a:r>
              <a:rPr lang="ko-KR" altLang="en-US"/>
              <a:t>방지해주는</a:t>
            </a:r>
            <a:r>
              <a:rPr lang="en-US" altLang="ko-KR"/>
              <a:t> </a:t>
            </a:r>
            <a:r>
              <a:rPr lang="ko-KR" altLang="en-US"/>
              <a:t>중요한</a:t>
            </a:r>
            <a:r>
              <a:rPr lang="en-US" altLang="ko-KR"/>
              <a:t> early immune response</a:t>
            </a:r>
            <a:r>
              <a:rPr lang="ko-KR" altLang="en-US"/>
              <a:t>들에</a:t>
            </a:r>
            <a:r>
              <a:rPr lang="en-US" altLang="ko-KR"/>
              <a:t> </a:t>
            </a:r>
            <a:r>
              <a:rPr lang="ko-KR" altLang="en-US"/>
              <a:t>간섭하는</a:t>
            </a:r>
            <a:r>
              <a:rPr lang="en-US" altLang="ko-KR"/>
              <a:t> </a:t>
            </a:r>
            <a:r>
              <a:rPr lang="ko-KR" altLang="en-US"/>
              <a:t>것으로</a:t>
            </a:r>
            <a:r>
              <a:rPr lang="en-US" altLang="ko-KR"/>
              <a:t> </a:t>
            </a:r>
            <a:r>
              <a:rPr lang="ko-KR" altLang="en-US"/>
              <a:t>생각됩니다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19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Intoduction </a:t>
            </a:r>
            <a:r>
              <a:rPr lang="ko-KR" altLang="en-US"/>
              <a:t>입니다</a:t>
            </a:r>
            <a:r>
              <a:rPr lang="en-US" altLang="ko-KR"/>
              <a:t>. Mycobacterium tuberculosis </a:t>
            </a:r>
            <a:r>
              <a:rPr lang="ko-KR" altLang="en-US"/>
              <a:t>는</a:t>
            </a:r>
            <a:r>
              <a:rPr lang="en-US" altLang="ko-KR"/>
              <a:t> lantent TB 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원인균이며</a:t>
            </a:r>
            <a:r>
              <a:rPr lang="en-US" altLang="ko-KR"/>
              <a:t>, </a:t>
            </a:r>
            <a:r>
              <a:rPr lang="ko-KR" altLang="en-US"/>
              <a:t>전세계</a:t>
            </a:r>
            <a:r>
              <a:rPr lang="en-US" altLang="ko-KR"/>
              <a:t> </a:t>
            </a:r>
            <a:r>
              <a:rPr lang="ko-KR" altLang="en-US"/>
              <a:t>인구의</a:t>
            </a:r>
            <a:r>
              <a:rPr lang="en-US" altLang="ko-KR"/>
              <a:t> ¼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차지하고</a:t>
            </a:r>
            <a:r>
              <a:rPr lang="en-US" altLang="ko-KR"/>
              <a:t> </a:t>
            </a:r>
            <a:r>
              <a:rPr lang="ko-KR" altLang="en-US"/>
              <a:t>있고</a:t>
            </a:r>
            <a:r>
              <a:rPr lang="en-US" altLang="ko-KR"/>
              <a:t> </a:t>
            </a:r>
            <a:r>
              <a:rPr lang="ko-KR" altLang="en-US"/>
              <a:t>해마다</a:t>
            </a:r>
            <a:r>
              <a:rPr lang="en-US" altLang="ko-KR"/>
              <a:t> 1000</a:t>
            </a:r>
            <a:r>
              <a:rPr lang="ko-KR" altLang="en-US"/>
              <a:t>만명이</a:t>
            </a:r>
            <a:r>
              <a:rPr lang="en-US" altLang="ko-KR"/>
              <a:t> active TB 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감염되며</a:t>
            </a:r>
            <a:r>
              <a:rPr lang="en-US" altLang="ko-KR"/>
              <a:t>, 2019</a:t>
            </a:r>
            <a:r>
              <a:rPr lang="ko-KR" altLang="en-US"/>
              <a:t>년에는</a:t>
            </a:r>
            <a:r>
              <a:rPr lang="en-US" altLang="ko-KR"/>
              <a:t> active TB </a:t>
            </a:r>
            <a:r>
              <a:rPr lang="ko-KR" altLang="en-US"/>
              <a:t>환자의</a:t>
            </a:r>
            <a:r>
              <a:rPr lang="en-US" altLang="ko-KR"/>
              <a:t> 50%</a:t>
            </a:r>
            <a:r>
              <a:rPr lang="ko-KR" altLang="en-US"/>
              <a:t>가</a:t>
            </a:r>
            <a:r>
              <a:rPr lang="en-US" altLang="ko-KR"/>
              <a:t> asian </a:t>
            </a:r>
            <a:r>
              <a:rPr lang="ko-KR" altLang="en-US"/>
              <a:t>이었으며</a:t>
            </a:r>
            <a:r>
              <a:rPr lang="en-US" altLang="ko-KR"/>
              <a:t>, </a:t>
            </a:r>
            <a:r>
              <a:rPr lang="ko-KR" altLang="en-US"/>
              <a:t>베트남이</a:t>
            </a:r>
            <a:r>
              <a:rPr lang="en-US" altLang="ko-KR"/>
              <a:t> TB </a:t>
            </a:r>
            <a:r>
              <a:rPr lang="ko-KR" altLang="en-US"/>
              <a:t>가장</a:t>
            </a:r>
            <a:r>
              <a:rPr lang="en-US" altLang="ko-KR"/>
              <a:t> </a:t>
            </a:r>
            <a:r>
              <a:rPr lang="ko-KR" altLang="en-US"/>
              <a:t>많이</a:t>
            </a:r>
            <a:r>
              <a:rPr lang="en-US" altLang="ko-KR"/>
              <a:t> </a:t>
            </a:r>
            <a:r>
              <a:rPr lang="ko-KR" altLang="en-US"/>
              <a:t>감염되는</a:t>
            </a:r>
            <a:r>
              <a:rPr lang="en-US" altLang="ko-KR"/>
              <a:t> </a:t>
            </a:r>
            <a:r>
              <a:rPr lang="ko-KR" altLang="en-US"/>
              <a:t>나라의</a:t>
            </a:r>
            <a:r>
              <a:rPr lang="en-US" altLang="ko-KR"/>
              <a:t> 30</a:t>
            </a:r>
            <a:r>
              <a:rPr lang="ko-KR" altLang="en-US"/>
              <a:t>순위</a:t>
            </a:r>
            <a:r>
              <a:rPr lang="en-US" altLang="ko-KR"/>
              <a:t> </a:t>
            </a:r>
            <a:r>
              <a:rPr lang="ko-KR" altLang="en-US"/>
              <a:t>안으로</a:t>
            </a:r>
            <a:r>
              <a:rPr lang="en-US" altLang="ko-KR"/>
              <a:t> </a:t>
            </a:r>
            <a:r>
              <a:rPr lang="ko-KR" altLang="en-US"/>
              <a:t>들고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r>
              <a:rPr lang="ko-KR" altLang="en-US"/>
              <a:t>따라서</a:t>
            </a:r>
            <a:r>
              <a:rPr lang="en-US" altLang="ko-KR"/>
              <a:t> </a:t>
            </a:r>
            <a:r>
              <a:rPr lang="ko-KR" altLang="en-US"/>
              <a:t>결핵의</a:t>
            </a:r>
            <a:r>
              <a:rPr lang="en-US" altLang="ko-KR"/>
              <a:t> </a:t>
            </a:r>
            <a:r>
              <a:rPr lang="ko-KR" altLang="en-US"/>
              <a:t>감염에</a:t>
            </a:r>
            <a:r>
              <a:rPr lang="en-US" altLang="ko-KR"/>
              <a:t> </a:t>
            </a:r>
            <a:r>
              <a:rPr lang="ko-KR" altLang="en-US"/>
              <a:t>영향을</a:t>
            </a:r>
            <a:r>
              <a:rPr lang="en-US" altLang="ko-KR"/>
              <a:t> </a:t>
            </a:r>
            <a:r>
              <a:rPr lang="ko-KR" altLang="en-US"/>
              <a:t>미치는</a:t>
            </a:r>
            <a:r>
              <a:rPr lang="en-US" altLang="ko-KR"/>
              <a:t> </a:t>
            </a:r>
            <a:r>
              <a:rPr lang="ko-KR" altLang="en-US"/>
              <a:t>환경적</a:t>
            </a:r>
            <a:r>
              <a:rPr lang="en-US" altLang="ko-KR"/>
              <a:t> </a:t>
            </a:r>
            <a:r>
              <a:rPr lang="ko-KR" altLang="en-US"/>
              <a:t>요소들을</a:t>
            </a:r>
            <a:r>
              <a:rPr lang="en-US" altLang="ko-KR"/>
              <a:t> </a:t>
            </a:r>
            <a:r>
              <a:rPr lang="ko-KR" altLang="en-US"/>
              <a:t>파악하는</a:t>
            </a:r>
            <a:r>
              <a:rPr lang="en-US" altLang="ko-KR"/>
              <a:t> </a:t>
            </a:r>
            <a:r>
              <a:rPr lang="ko-KR" altLang="en-US"/>
              <a:t>것이</a:t>
            </a:r>
            <a:r>
              <a:rPr lang="en-US" altLang="ko-KR"/>
              <a:t> </a:t>
            </a:r>
            <a:r>
              <a:rPr lang="ko-KR" altLang="en-US"/>
              <a:t>중요하다고</a:t>
            </a:r>
            <a:r>
              <a:rPr lang="en-US" altLang="ko-KR"/>
              <a:t> </a:t>
            </a:r>
            <a:r>
              <a:rPr lang="ko-KR" altLang="en-US"/>
              <a:t>할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있겠습니다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6355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예를들면</a:t>
            </a:r>
            <a:r>
              <a:rPr lang="en-US" altLang="ko-KR"/>
              <a:t> particulate matter</a:t>
            </a:r>
            <a:r>
              <a:rPr lang="ko-KR" altLang="en-US"/>
              <a:t>는</a:t>
            </a:r>
            <a:r>
              <a:rPr lang="en-US" altLang="ko-KR"/>
              <a:t> invtiro study </a:t>
            </a:r>
            <a:r>
              <a:rPr lang="ko-KR" altLang="en-US"/>
              <a:t>에서</a:t>
            </a:r>
            <a:r>
              <a:rPr lang="en-US" altLang="ko-KR"/>
              <a:t> M. Tb 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반하는</a:t>
            </a:r>
            <a:r>
              <a:rPr lang="en-US" altLang="ko-KR"/>
              <a:t> </a:t>
            </a:r>
            <a:r>
              <a:rPr lang="ko-KR" altLang="en-US"/>
              <a:t>작용을</a:t>
            </a:r>
            <a:r>
              <a:rPr lang="en-US" altLang="ko-KR"/>
              <a:t> </a:t>
            </a:r>
            <a:r>
              <a:rPr lang="ko-KR" altLang="en-US"/>
              <a:t>하고</a:t>
            </a:r>
            <a:r>
              <a:rPr lang="en-US" altLang="ko-KR"/>
              <a:t> macrophage phagocytosis 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변화시키는</a:t>
            </a:r>
            <a:r>
              <a:rPr lang="en-US" altLang="ko-KR"/>
              <a:t> </a:t>
            </a:r>
            <a:r>
              <a:rPr lang="ko-KR" altLang="en-US"/>
              <a:t>기도</a:t>
            </a:r>
            <a:r>
              <a:rPr lang="en-US" altLang="ko-KR"/>
              <a:t> </a:t>
            </a:r>
            <a:r>
              <a:rPr lang="ko-KR" altLang="en-US"/>
              <a:t>내</a:t>
            </a:r>
            <a:r>
              <a:rPr lang="en-US" altLang="ko-KR"/>
              <a:t> </a:t>
            </a:r>
            <a:r>
              <a:rPr lang="ko-KR" altLang="en-US"/>
              <a:t>상피세포의</a:t>
            </a:r>
            <a:r>
              <a:rPr lang="en-US" altLang="ko-KR"/>
              <a:t> antimicrobial eptide activity 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억제하는</a:t>
            </a:r>
            <a:r>
              <a:rPr lang="en-US" altLang="ko-KR"/>
              <a:t> </a:t>
            </a:r>
            <a:r>
              <a:rPr lang="ko-KR" altLang="en-US"/>
              <a:t>것으로</a:t>
            </a:r>
            <a:r>
              <a:rPr lang="en-US" altLang="ko-KR"/>
              <a:t> </a:t>
            </a:r>
            <a:r>
              <a:rPr lang="ko-KR" altLang="en-US"/>
              <a:t>생각됩니다</a:t>
            </a:r>
            <a:r>
              <a:rPr lang="en-US" altLang="ko-KR"/>
              <a:t>. </a:t>
            </a:r>
            <a:r>
              <a:rPr lang="ko-KR" altLang="en-US"/>
              <a:t>최근</a:t>
            </a:r>
            <a:r>
              <a:rPr lang="en-US" altLang="ko-KR"/>
              <a:t> </a:t>
            </a:r>
            <a:r>
              <a:rPr lang="ko-KR" altLang="en-US"/>
              <a:t>한</a:t>
            </a:r>
            <a:r>
              <a:rPr lang="en-US" altLang="ko-KR"/>
              <a:t> </a:t>
            </a:r>
            <a:r>
              <a:rPr lang="ko-KR" altLang="en-US"/>
              <a:t>연구에서는</a:t>
            </a:r>
            <a:r>
              <a:rPr lang="en-US" altLang="ko-KR"/>
              <a:t> natural killer T cell </a:t>
            </a:r>
            <a:r>
              <a:rPr lang="ko-KR" altLang="en-US"/>
              <a:t>이나</a:t>
            </a:r>
            <a:r>
              <a:rPr lang="en-US" altLang="ko-KR"/>
              <a:t> mucosal associated invariant T cell</a:t>
            </a:r>
            <a:r>
              <a:rPr lang="ko-KR" altLang="en-US"/>
              <a:t>과</a:t>
            </a:r>
            <a:r>
              <a:rPr lang="en-US" altLang="ko-KR"/>
              <a:t> </a:t>
            </a:r>
            <a:r>
              <a:rPr lang="ko-KR" altLang="en-US"/>
              <a:t>같은</a:t>
            </a:r>
            <a:r>
              <a:rPr lang="en-US" altLang="ko-KR"/>
              <a:t> nonconventional T cell</a:t>
            </a:r>
            <a:r>
              <a:rPr lang="ko-KR" altLang="en-US"/>
              <a:t>과</a:t>
            </a:r>
            <a:r>
              <a:rPr lang="en-US" altLang="ko-KR"/>
              <a:t> innate lymphoid cell, </a:t>
            </a:r>
            <a:r>
              <a:rPr lang="ko-KR" altLang="en-US"/>
              <a:t>즉</a:t>
            </a:r>
            <a:r>
              <a:rPr lang="en-US" altLang="ko-KR"/>
              <a:t> killer cell </a:t>
            </a:r>
            <a:r>
              <a:rPr lang="ko-KR" altLang="en-US"/>
              <a:t>이나</a:t>
            </a:r>
            <a:r>
              <a:rPr lang="en-US" altLang="ko-KR"/>
              <a:t> lymphoid cell type 3</a:t>
            </a:r>
            <a:r>
              <a:rPr lang="ko-KR" altLang="en-US"/>
              <a:t>과</a:t>
            </a:r>
            <a:r>
              <a:rPr lang="en-US" altLang="ko-KR"/>
              <a:t> </a:t>
            </a:r>
            <a:r>
              <a:rPr lang="ko-KR" altLang="en-US"/>
              <a:t>같은</a:t>
            </a:r>
            <a:r>
              <a:rPr lang="en-US" altLang="ko-KR"/>
              <a:t> </a:t>
            </a:r>
            <a:r>
              <a:rPr lang="ko-KR" altLang="en-US"/>
              <a:t>애들이</a:t>
            </a:r>
            <a:r>
              <a:rPr lang="en-US" altLang="ko-KR"/>
              <a:t> </a:t>
            </a:r>
            <a:r>
              <a:rPr lang="ko-KR" altLang="en-US"/>
              <a:t>폐에</a:t>
            </a:r>
            <a:r>
              <a:rPr lang="en-US" altLang="ko-KR"/>
              <a:t> </a:t>
            </a:r>
            <a:r>
              <a:rPr lang="ko-KR" altLang="en-US"/>
              <a:t>살면서</a:t>
            </a:r>
            <a:r>
              <a:rPr lang="en-US" altLang="ko-KR"/>
              <a:t> TB </a:t>
            </a:r>
            <a:r>
              <a:rPr lang="ko-KR" altLang="en-US"/>
              <a:t>감염을</a:t>
            </a:r>
            <a:r>
              <a:rPr lang="en-US" altLang="ko-KR"/>
              <a:t> </a:t>
            </a:r>
            <a:r>
              <a:rPr lang="ko-KR" altLang="en-US"/>
              <a:t>막아주는</a:t>
            </a:r>
            <a:r>
              <a:rPr lang="en-US" altLang="ko-KR"/>
              <a:t> early role </a:t>
            </a:r>
            <a:r>
              <a:rPr lang="ko-KR" altLang="en-US"/>
              <a:t>을</a:t>
            </a:r>
            <a:r>
              <a:rPr lang="en-US" altLang="ko-KR"/>
              <a:t> </a:t>
            </a:r>
            <a:r>
              <a:rPr lang="ko-KR" altLang="en-US"/>
              <a:t>수행하고</a:t>
            </a:r>
            <a:r>
              <a:rPr lang="en-US" altLang="ko-KR"/>
              <a:t> </a:t>
            </a:r>
            <a:r>
              <a:rPr lang="ko-KR" altLang="en-US"/>
              <a:t>있다고</a:t>
            </a:r>
            <a:r>
              <a:rPr lang="en-US" altLang="ko-KR"/>
              <a:t> </a:t>
            </a:r>
            <a:r>
              <a:rPr lang="ko-KR" altLang="en-US"/>
              <a:t>생각되나</a:t>
            </a:r>
            <a:r>
              <a:rPr lang="en-US" altLang="ko-KR"/>
              <a:t>, </a:t>
            </a:r>
            <a:r>
              <a:rPr lang="ko-KR" altLang="en-US"/>
              <a:t>공해물질들이</a:t>
            </a:r>
            <a:r>
              <a:rPr lang="en-US" altLang="ko-KR"/>
              <a:t>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기전에</a:t>
            </a:r>
            <a:r>
              <a:rPr lang="en-US" altLang="ko-KR"/>
              <a:t> </a:t>
            </a:r>
            <a:r>
              <a:rPr lang="ko-KR" altLang="en-US"/>
              <a:t>어떻게</a:t>
            </a:r>
            <a:r>
              <a:rPr lang="en-US" altLang="ko-KR"/>
              <a:t> </a:t>
            </a:r>
            <a:r>
              <a:rPr lang="ko-KR" altLang="en-US"/>
              <a:t>작용하는지는</a:t>
            </a:r>
            <a:r>
              <a:rPr lang="en-US" altLang="ko-KR"/>
              <a:t> clear</a:t>
            </a:r>
            <a:r>
              <a:rPr lang="ko-KR" altLang="en-US"/>
              <a:t>하지</a:t>
            </a:r>
            <a:r>
              <a:rPr lang="en-US" altLang="ko-KR"/>
              <a:t> </a:t>
            </a:r>
            <a:r>
              <a:rPr lang="ko-KR" altLang="en-US"/>
              <a:t>않아</a:t>
            </a:r>
            <a:r>
              <a:rPr lang="en-US" altLang="ko-KR"/>
              <a:t> </a:t>
            </a:r>
            <a:r>
              <a:rPr lang="ko-KR" altLang="en-US"/>
              <a:t>더</a:t>
            </a:r>
            <a:r>
              <a:rPr lang="en-US" altLang="ko-KR"/>
              <a:t> </a:t>
            </a:r>
            <a:r>
              <a:rPr lang="ko-KR" altLang="en-US"/>
              <a:t>연구할</a:t>
            </a:r>
            <a:r>
              <a:rPr lang="en-US" altLang="ko-KR"/>
              <a:t> </a:t>
            </a:r>
            <a:r>
              <a:rPr lang="ko-KR" altLang="en-US"/>
              <a:t>필요가</a:t>
            </a:r>
            <a:r>
              <a:rPr lang="en-US" altLang="ko-KR"/>
              <a:t> </a:t>
            </a:r>
            <a:r>
              <a:rPr lang="ko-KR" altLang="en-US"/>
              <a:t>있다고</a:t>
            </a:r>
            <a:r>
              <a:rPr lang="en-US" altLang="ko-KR"/>
              <a:t> </a:t>
            </a:r>
            <a:r>
              <a:rPr lang="ko-KR" altLang="en-US"/>
              <a:t>생각됩니다</a:t>
            </a:r>
            <a:r>
              <a:rPr lang="en-US" altLang="ko-KR"/>
              <a:t>. </a:t>
            </a:r>
          </a:p>
          <a:p>
            <a:r>
              <a:rPr lang="ko-KR" altLang="en-US"/>
              <a:t>비면역학적인</a:t>
            </a:r>
            <a:r>
              <a:rPr lang="en-US" altLang="ko-KR"/>
              <a:t> </a:t>
            </a:r>
            <a:r>
              <a:rPr lang="ko-KR" altLang="en-US"/>
              <a:t>기전으로도</a:t>
            </a:r>
            <a:r>
              <a:rPr lang="en-US" altLang="ko-KR"/>
              <a:t> </a:t>
            </a:r>
            <a:r>
              <a:rPr lang="ko-KR" altLang="en-US"/>
              <a:t>공해물질은</a:t>
            </a:r>
            <a:r>
              <a:rPr lang="en-US" altLang="ko-KR"/>
              <a:t> TB </a:t>
            </a:r>
            <a:r>
              <a:rPr lang="ko-KR" altLang="en-US"/>
              <a:t>감염력을</a:t>
            </a:r>
            <a:r>
              <a:rPr lang="en-US" altLang="ko-KR"/>
              <a:t> </a:t>
            </a:r>
            <a:r>
              <a:rPr lang="ko-KR" altLang="en-US"/>
              <a:t>증가시킬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있는데</a:t>
            </a:r>
            <a:r>
              <a:rPr lang="en-US" altLang="ko-KR"/>
              <a:t>, </a:t>
            </a:r>
            <a:r>
              <a:rPr lang="ko-KR" altLang="en-US"/>
              <a:t>공해물질이</a:t>
            </a:r>
            <a:r>
              <a:rPr lang="en-US" altLang="ko-KR"/>
              <a:t> </a:t>
            </a:r>
            <a:r>
              <a:rPr lang="ko-KR" altLang="en-US"/>
              <a:t>기도를</a:t>
            </a:r>
            <a:r>
              <a:rPr lang="en-US" altLang="ko-KR"/>
              <a:t> </a:t>
            </a:r>
            <a:r>
              <a:rPr lang="ko-KR" altLang="en-US"/>
              <a:t>자극함으로써</a:t>
            </a:r>
            <a:r>
              <a:rPr lang="en-US" altLang="ko-KR"/>
              <a:t> </a:t>
            </a:r>
            <a:r>
              <a:rPr lang="ko-KR" altLang="en-US"/>
              <a:t>기침</a:t>
            </a:r>
            <a:r>
              <a:rPr lang="en-US" altLang="ko-KR"/>
              <a:t> </a:t>
            </a:r>
            <a:r>
              <a:rPr lang="ko-KR" altLang="en-US"/>
              <a:t>빈도와</a:t>
            </a:r>
            <a:r>
              <a:rPr lang="en-US" altLang="ko-KR"/>
              <a:t> </a:t>
            </a:r>
            <a:r>
              <a:rPr lang="ko-KR" altLang="en-US"/>
              <a:t>강도를</a:t>
            </a:r>
            <a:r>
              <a:rPr lang="en-US" altLang="ko-KR"/>
              <a:t> </a:t>
            </a:r>
            <a:r>
              <a:rPr lang="ko-KR" altLang="en-US"/>
              <a:t>올리게</a:t>
            </a:r>
            <a:r>
              <a:rPr lang="en-US" altLang="ko-KR"/>
              <a:t> </a:t>
            </a:r>
            <a:r>
              <a:rPr lang="ko-KR" altLang="en-US"/>
              <a:t>되고</a:t>
            </a:r>
            <a:r>
              <a:rPr lang="en-US" altLang="ko-KR"/>
              <a:t> </a:t>
            </a:r>
            <a:r>
              <a:rPr lang="ko-KR" altLang="en-US"/>
              <a:t>전파력이</a:t>
            </a:r>
            <a:r>
              <a:rPr lang="en-US" altLang="ko-KR"/>
              <a:t> </a:t>
            </a:r>
            <a:r>
              <a:rPr lang="ko-KR" altLang="en-US"/>
              <a:t>강해질</a:t>
            </a:r>
            <a:r>
              <a:rPr lang="en-US" altLang="ko-KR"/>
              <a:t> </a:t>
            </a:r>
            <a:r>
              <a:rPr lang="ko-KR" altLang="en-US"/>
              <a:t>수도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4158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연구의</a:t>
            </a:r>
            <a:r>
              <a:rPr lang="en-US" altLang="ko-KR"/>
              <a:t> </a:t>
            </a:r>
            <a:r>
              <a:rPr lang="ko-KR" altLang="en-US"/>
              <a:t>한계는</a:t>
            </a:r>
            <a:r>
              <a:rPr lang="en-US" altLang="ko-KR"/>
              <a:t> sample size 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적다는</a:t>
            </a:r>
            <a:r>
              <a:rPr lang="en-US" altLang="ko-KR"/>
              <a:t> </a:t>
            </a:r>
            <a:r>
              <a:rPr lang="ko-KR" altLang="en-US"/>
              <a:t>것입니다</a:t>
            </a:r>
            <a:r>
              <a:rPr lang="en-US" altLang="ko-KR"/>
              <a:t>. Sample size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많았다면</a:t>
            </a:r>
            <a:r>
              <a:rPr lang="en-US" altLang="ko-KR"/>
              <a:t> houlsehold exposure assessment 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좀</a:t>
            </a:r>
            <a:r>
              <a:rPr lang="en-US" altLang="ko-KR"/>
              <a:t> </a:t>
            </a:r>
            <a:r>
              <a:rPr lang="ko-KR" altLang="en-US"/>
              <a:t>더</a:t>
            </a:r>
            <a:r>
              <a:rPr lang="en-US" altLang="ko-KR"/>
              <a:t> </a:t>
            </a:r>
            <a:r>
              <a:rPr lang="ko-KR" altLang="en-US"/>
              <a:t>세부적으로</a:t>
            </a:r>
            <a:r>
              <a:rPr lang="en-US" altLang="ko-KR"/>
              <a:t> </a:t>
            </a:r>
            <a:r>
              <a:rPr lang="ko-KR" altLang="en-US"/>
              <a:t>파고들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있었을</a:t>
            </a:r>
            <a:r>
              <a:rPr lang="en-US" altLang="ko-KR"/>
              <a:t> </a:t>
            </a:r>
            <a:r>
              <a:rPr lang="ko-KR" altLang="en-US"/>
              <a:t>것입니다</a:t>
            </a:r>
            <a:r>
              <a:rPr lang="en-US" altLang="ko-KR"/>
              <a:t>. </a:t>
            </a:r>
            <a:r>
              <a:rPr lang="ko-KR" altLang="en-US"/>
              <a:t>또한</a:t>
            </a:r>
            <a:r>
              <a:rPr lang="en-US" altLang="ko-KR"/>
              <a:t> BCG vaccination</a:t>
            </a:r>
            <a:r>
              <a:rPr lang="ko-KR" altLang="en-US"/>
              <a:t>을</a:t>
            </a:r>
            <a:r>
              <a:rPr lang="en-US" altLang="ko-KR"/>
              <a:t> </a:t>
            </a:r>
            <a:r>
              <a:rPr lang="ko-KR" altLang="en-US"/>
              <a:t>시행한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TST</a:t>
            </a:r>
            <a:r>
              <a:rPr lang="ko-KR" altLang="en-US"/>
              <a:t>에서</a:t>
            </a:r>
            <a:r>
              <a:rPr lang="en-US" altLang="ko-KR"/>
              <a:t> </a:t>
            </a:r>
            <a:r>
              <a:rPr lang="ko-KR" altLang="en-US"/>
              <a:t>위</a:t>
            </a:r>
            <a:r>
              <a:rPr lang="en-US" altLang="ko-KR"/>
              <a:t>-</a:t>
            </a:r>
            <a:r>
              <a:rPr lang="ko-KR" altLang="en-US"/>
              <a:t>양성</a:t>
            </a:r>
            <a:r>
              <a:rPr lang="en-US" altLang="ko-KR"/>
              <a:t> </a:t>
            </a:r>
            <a:r>
              <a:rPr lang="ko-KR" altLang="en-US"/>
              <a:t>소견이</a:t>
            </a:r>
            <a:r>
              <a:rPr lang="en-US" altLang="ko-KR"/>
              <a:t> </a:t>
            </a:r>
            <a:r>
              <a:rPr lang="ko-KR" altLang="en-US"/>
              <a:t>관찰될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LTBI </a:t>
            </a:r>
            <a:r>
              <a:rPr lang="ko-KR" altLang="en-US"/>
              <a:t>감염군과</a:t>
            </a:r>
            <a:r>
              <a:rPr lang="en-US" altLang="ko-KR"/>
              <a:t> </a:t>
            </a:r>
            <a:r>
              <a:rPr lang="ko-KR" altLang="en-US"/>
              <a:t>비감염군에서</a:t>
            </a:r>
            <a:r>
              <a:rPr lang="en-US" altLang="ko-KR"/>
              <a:t> BCG vaccination </a:t>
            </a:r>
            <a:r>
              <a:rPr lang="ko-KR" altLang="en-US"/>
              <a:t>시행한</a:t>
            </a:r>
            <a:r>
              <a:rPr lang="en-US" altLang="ko-KR"/>
              <a:t> </a:t>
            </a:r>
            <a:r>
              <a:rPr lang="ko-KR" altLang="en-US"/>
              <a:t>분율은</a:t>
            </a:r>
            <a:r>
              <a:rPr lang="en-US" altLang="ko-KR"/>
              <a:t> </a:t>
            </a:r>
            <a:r>
              <a:rPr lang="ko-KR" altLang="en-US"/>
              <a:t>같았습니다</a:t>
            </a:r>
            <a:r>
              <a:rPr lang="en-US" altLang="ko-KR"/>
              <a:t>. </a:t>
            </a:r>
            <a:r>
              <a:rPr lang="ko-KR" altLang="en-US"/>
              <a:t>몇몇</a:t>
            </a:r>
            <a:r>
              <a:rPr lang="en-US" altLang="ko-KR"/>
              <a:t> </a:t>
            </a:r>
            <a:r>
              <a:rPr lang="ko-KR" altLang="en-US"/>
              <a:t>가족들은</a:t>
            </a:r>
            <a:r>
              <a:rPr lang="en-US" altLang="ko-KR"/>
              <a:t> </a:t>
            </a:r>
            <a:r>
              <a:rPr lang="ko-KR" altLang="en-US"/>
              <a:t>참여하기를</a:t>
            </a:r>
            <a:r>
              <a:rPr lang="en-US" altLang="ko-KR"/>
              <a:t> </a:t>
            </a:r>
            <a:r>
              <a:rPr lang="ko-KR" altLang="en-US"/>
              <a:t>거부하여</a:t>
            </a:r>
            <a:r>
              <a:rPr lang="en-US" altLang="ko-KR"/>
              <a:t> selection bias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ㅂ라생했을</a:t>
            </a:r>
            <a:r>
              <a:rPr lang="en-US" altLang="ko-KR"/>
              <a:t> </a:t>
            </a:r>
            <a:r>
              <a:rPr lang="ko-KR" altLang="en-US"/>
              <a:t>수도</a:t>
            </a:r>
            <a:r>
              <a:rPr lang="en-US" altLang="ko-KR"/>
              <a:t> </a:t>
            </a:r>
            <a:r>
              <a:rPr lang="ko-KR" altLang="en-US"/>
              <a:t>있으며</a:t>
            </a:r>
            <a:r>
              <a:rPr lang="en-US" altLang="ko-KR"/>
              <a:t>, </a:t>
            </a:r>
            <a:r>
              <a:rPr lang="ko-KR" altLang="en-US"/>
              <a:t>다른</a:t>
            </a:r>
            <a:r>
              <a:rPr lang="en-US" altLang="ko-KR"/>
              <a:t> </a:t>
            </a:r>
            <a:r>
              <a:rPr lang="ko-KR" altLang="en-US"/>
              <a:t>공기오염물질</a:t>
            </a:r>
            <a:r>
              <a:rPr lang="en-US" altLang="ko-KR"/>
              <a:t> 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대해서는</a:t>
            </a:r>
            <a:r>
              <a:rPr lang="en-US" altLang="ko-KR"/>
              <a:t> </a:t>
            </a:r>
            <a:r>
              <a:rPr lang="ko-KR" altLang="en-US"/>
              <a:t>측정하지</a:t>
            </a:r>
            <a:r>
              <a:rPr lang="en-US" altLang="ko-KR"/>
              <a:t> </a:t>
            </a:r>
            <a:r>
              <a:rPr lang="ko-KR" altLang="en-US"/>
              <a:t>않았다는</a:t>
            </a:r>
            <a:r>
              <a:rPr lang="en-US" altLang="ko-KR"/>
              <a:t> </a:t>
            </a:r>
            <a:r>
              <a:rPr lang="ko-KR" altLang="en-US"/>
              <a:t>한계도</a:t>
            </a:r>
            <a:r>
              <a:rPr lang="en-US" altLang="ko-KR"/>
              <a:t> </a:t>
            </a:r>
            <a:r>
              <a:rPr lang="ko-KR" altLang="en-US"/>
              <a:t>갖고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r>
              <a:rPr lang="ko-KR" altLang="en-US"/>
              <a:t>또한</a:t>
            </a:r>
            <a:r>
              <a:rPr lang="en-US" altLang="ko-KR"/>
              <a:t> index case</a:t>
            </a:r>
            <a:r>
              <a:rPr lang="ko-KR" altLang="en-US"/>
              <a:t>가</a:t>
            </a:r>
            <a:r>
              <a:rPr lang="en-US" altLang="ko-KR"/>
              <a:t> active TB </a:t>
            </a:r>
            <a:r>
              <a:rPr lang="ko-KR" altLang="en-US"/>
              <a:t>로</a:t>
            </a:r>
            <a:r>
              <a:rPr lang="en-US" altLang="ko-KR"/>
              <a:t> progression </a:t>
            </a:r>
            <a:r>
              <a:rPr lang="ko-KR" altLang="en-US"/>
              <a:t>한</a:t>
            </a:r>
            <a:r>
              <a:rPr lang="en-US" altLang="ko-KR"/>
              <a:t> </a:t>
            </a:r>
            <a:r>
              <a:rPr lang="ko-KR" altLang="en-US"/>
              <a:t>정확한</a:t>
            </a:r>
            <a:r>
              <a:rPr lang="en-US" altLang="ko-KR"/>
              <a:t> </a:t>
            </a:r>
            <a:r>
              <a:rPr lang="ko-KR" altLang="en-US"/>
              <a:t>타이밍을</a:t>
            </a:r>
            <a:r>
              <a:rPr lang="en-US" altLang="ko-KR"/>
              <a:t> </a:t>
            </a:r>
            <a:r>
              <a:rPr lang="ko-KR" altLang="en-US"/>
              <a:t>모른다는</a:t>
            </a:r>
            <a:r>
              <a:rPr lang="en-US" altLang="ko-KR"/>
              <a:t> </a:t>
            </a:r>
            <a:r>
              <a:rPr lang="ko-KR" altLang="en-US"/>
              <a:t>ㅎ나계가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3327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결론적으로</a:t>
            </a:r>
            <a:r>
              <a:rPr lang="en-US" altLang="ko-KR"/>
              <a:t> TB</a:t>
            </a:r>
            <a:r>
              <a:rPr lang="ko-KR" altLang="en-US"/>
              <a:t>환자</a:t>
            </a:r>
            <a:r>
              <a:rPr lang="en-US" altLang="ko-KR"/>
              <a:t> 72</a:t>
            </a:r>
            <a:r>
              <a:rPr lang="ko-KR" altLang="en-US"/>
              <a:t>명과</a:t>
            </a:r>
            <a:r>
              <a:rPr lang="en-US" altLang="ko-KR"/>
              <a:t> </a:t>
            </a:r>
            <a:r>
              <a:rPr lang="ko-KR" altLang="en-US"/>
              <a:t>같이</a:t>
            </a:r>
            <a:r>
              <a:rPr lang="en-US" altLang="ko-KR"/>
              <a:t> </a:t>
            </a:r>
            <a:r>
              <a:rPr lang="ko-KR" altLang="en-US"/>
              <a:t>살고있는</a:t>
            </a:r>
            <a:r>
              <a:rPr lang="en-US" altLang="ko-KR"/>
              <a:t> </a:t>
            </a:r>
            <a:r>
              <a:rPr lang="ko-KR" altLang="en-US"/>
              <a:t>아이들</a:t>
            </a:r>
            <a:r>
              <a:rPr lang="en-US" altLang="ko-KR"/>
              <a:t> 109</a:t>
            </a:r>
            <a:r>
              <a:rPr lang="ko-KR" altLang="en-US"/>
              <a:t>명중</a:t>
            </a:r>
            <a:r>
              <a:rPr lang="en-US" altLang="ko-KR"/>
              <a:t> 58</a:t>
            </a:r>
            <a:r>
              <a:rPr lang="ko-KR" altLang="en-US"/>
              <a:t>명</a:t>
            </a:r>
            <a:r>
              <a:rPr lang="en-US" altLang="ko-KR"/>
              <a:t> (53%)</a:t>
            </a:r>
            <a:r>
              <a:rPr lang="ko-KR" altLang="en-US"/>
              <a:t>가</a:t>
            </a:r>
            <a:r>
              <a:rPr lang="en-US" altLang="ko-KR"/>
              <a:t> LTBI </a:t>
            </a:r>
            <a:r>
              <a:rPr lang="ko-KR" altLang="en-US"/>
              <a:t>진단되었으며</a:t>
            </a:r>
            <a:r>
              <a:rPr lang="en-US" altLang="ko-KR"/>
              <a:t>, </a:t>
            </a:r>
            <a:r>
              <a:rPr lang="ko-KR" altLang="en-US"/>
              <a:t>집안에</a:t>
            </a:r>
            <a:r>
              <a:rPr lang="en-US" altLang="ko-KR"/>
              <a:t> smoker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있다면</a:t>
            </a:r>
            <a:r>
              <a:rPr lang="en-US" altLang="ko-KR"/>
              <a:t> 2.56</a:t>
            </a:r>
            <a:r>
              <a:rPr lang="ko-KR" altLang="en-US"/>
              <a:t>배로</a:t>
            </a:r>
            <a:r>
              <a:rPr lang="en-US" altLang="ko-KR"/>
              <a:t> latent TB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진단되었고</a:t>
            </a:r>
            <a:r>
              <a:rPr lang="en-US" altLang="ko-KR"/>
              <a:t>, </a:t>
            </a:r>
            <a:r>
              <a:rPr lang="ko-KR" altLang="en-US"/>
              <a:t>특히</a:t>
            </a:r>
            <a:r>
              <a:rPr lang="en-US" altLang="ko-KR"/>
              <a:t> 5</a:t>
            </a:r>
            <a:r>
              <a:rPr lang="ko-KR" altLang="en-US"/>
              <a:t>세</a:t>
            </a:r>
            <a:r>
              <a:rPr lang="en-US" altLang="ko-KR"/>
              <a:t> </a:t>
            </a:r>
            <a:r>
              <a:rPr lang="ko-KR" altLang="en-US"/>
              <a:t>이하의</a:t>
            </a:r>
            <a:r>
              <a:rPr lang="en-US" altLang="ko-KR"/>
              <a:t> </a:t>
            </a:r>
            <a:r>
              <a:rPr lang="ko-KR" altLang="en-US"/>
              <a:t>아이들이</a:t>
            </a:r>
            <a:r>
              <a:rPr lang="en-US" altLang="ko-KR"/>
              <a:t> </a:t>
            </a:r>
            <a:r>
              <a:rPr lang="ko-KR" altLang="en-US"/>
              <a:t>취약하였습니다</a:t>
            </a:r>
            <a:r>
              <a:rPr lang="en-US" altLang="ko-KR"/>
              <a:t>. Street level </a:t>
            </a:r>
            <a:r>
              <a:rPr lang="ko-KR" altLang="en-US"/>
              <a:t>이상의</a:t>
            </a:r>
            <a:r>
              <a:rPr lang="en-US" altLang="ko-KR"/>
              <a:t> residential floor 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LTBI </a:t>
            </a:r>
            <a:r>
              <a:rPr lang="ko-KR" altLang="en-US"/>
              <a:t>감염될</a:t>
            </a:r>
            <a:r>
              <a:rPr lang="en-US" altLang="ko-KR"/>
              <a:t> </a:t>
            </a:r>
            <a:r>
              <a:rPr lang="ko-KR" altLang="en-US"/>
              <a:t>확률을</a:t>
            </a:r>
            <a:r>
              <a:rPr lang="en-US" altLang="ko-KR"/>
              <a:t> 36% </a:t>
            </a:r>
            <a:r>
              <a:rPr lang="ko-KR" altLang="en-US"/>
              <a:t>감소시켰으며</a:t>
            </a:r>
            <a:r>
              <a:rPr lang="en-US" altLang="ko-KR"/>
              <a:t>, motorcyle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집안에</a:t>
            </a:r>
            <a:r>
              <a:rPr lang="en-US" altLang="ko-KR"/>
              <a:t> </a:t>
            </a:r>
            <a:r>
              <a:rPr lang="ko-KR" altLang="en-US"/>
              <a:t>주차되어</a:t>
            </a:r>
            <a:r>
              <a:rPr lang="en-US" altLang="ko-KR"/>
              <a:t> </a:t>
            </a:r>
            <a:r>
              <a:rPr lang="ko-KR" altLang="en-US"/>
              <a:t>있거나</a:t>
            </a:r>
            <a:r>
              <a:rPr lang="en-US" altLang="ko-KR"/>
              <a:t> LPG</a:t>
            </a:r>
            <a:r>
              <a:rPr lang="ko-KR" altLang="en-US"/>
              <a:t>로</a:t>
            </a:r>
            <a:r>
              <a:rPr lang="en-US" altLang="ko-KR"/>
              <a:t> ventilation </a:t>
            </a:r>
            <a:r>
              <a:rPr lang="ko-KR" altLang="en-US"/>
              <a:t>하지</a:t>
            </a:r>
            <a:r>
              <a:rPr lang="en-US" altLang="ko-KR"/>
              <a:t> </a:t>
            </a:r>
            <a:r>
              <a:rPr lang="ko-KR" altLang="en-US"/>
              <a:t>않고</a:t>
            </a:r>
            <a:r>
              <a:rPr lang="en-US" altLang="ko-KR"/>
              <a:t> </a:t>
            </a:r>
            <a:r>
              <a:rPr lang="ko-KR" altLang="en-US"/>
              <a:t>요리하는</a:t>
            </a:r>
            <a:r>
              <a:rPr lang="en-US" altLang="ko-KR"/>
              <a:t> </a:t>
            </a:r>
            <a:r>
              <a:rPr lang="ko-KR" altLang="en-US"/>
              <a:t>경우</a:t>
            </a:r>
            <a:r>
              <a:rPr lang="en-US" altLang="ko-KR"/>
              <a:t> latent TB </a:t>
            </a:r>
            <a:r>
              <a:rPr lang="ko-KR" altLang="en-US"/>
              <a:t>확률을</a:t>
            </a:r>
            <a:r>
              <a:rPr lang="en-US" altLang="ko-KR"/>
              <a:t> </a:t>
            </a:r>
            <a:r>
              <a:rPr lang="ko-KR" altLang="en-US"/>
              <a:t>증가시켰습니다</a:t>
            </a:r>
            <a:r>
              <a:rPr lang="en-US" altLang="ko-KR"/>
              <a:t>. </a:t>
            </a:r>
          </a:p>
          <a:p>
            <a:r>
              <a:rPr lang="en-US" altLang="ko-KR"/>
              <a:t>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논문을</a:t>
            </a:r>
            <a:r>
              <a:rPr lang="en-US" altLang="ko-KR"/>
              <a:t> </a:t>
            </a:r>
            <a:r>
              <a:rPr lang="ko-KR" altLang="en-US"/>
              <a:t>바탕으로</a:t>
            </a:r>
            <a:r>
              <a:rPr lang="en-US" altLang="ko-KR"/>
              <a:t> </a:t>
            </a:r>
            <a:r>
              <a:rPr lang="ko-KR" altLang="en-US"/>
              <a:t>금연</a:t>
            </a:r>
            <a:r>
              <a:rPr lang="en-US" altLang="ko-KR"/>
              <a:t> </a:t>
            </a:r>
            <a:r>
              <a:rPr lang="ko-KR" altLang="en-US"/>
              <a:t>교육이</a:t>
            </a:r>
            <a:r>
              <a:rPr lang="en-US" altLang="ko-KR"/>
              <a:t> </a:t>
            </a:r>
            <a:r>
              <a:rPr lang="ko-KR" altLang="en-US"/>
              <a:t>활성화되고</a:t>
            </a:r>
            <a:r>
              <a:rPr lang="en-US" altLang="ko-KR"/>
              <a:t> </a:t>
            </a:r>
            <a:r>
              <a:rPr lang="ko-KR" altLang="en-US"/>
              <a:t>오토바이</a:t>
            </a:r>
            <a:r>
              <a:rPr lang="en-US" altLang="ko-KR"/>
              <a:t> </a:t>
            </a:r>
            <a:r>
              <a:rPr lang="ko-KR" altLang="en-US"/>
              <a:t>공해에</a:t>
            </a:r>
            <a:r>
              <a:rPr lang="en-US" altLang="ko-KR"/>
              <a:t> </a:t>
            </a:r>
            <a:r>
              <a:rPr lang="ko-KR" altLang="en-US"/>
              <a:t>대한</a:t>
            </a:r>
            <a:r>
              <a:rPr lang="en-US" altLang="ko-KR"/>
              <a:t> </a:t>
            </a:r>
            <a:r>
              <a:rPr lang="ko-KR" altLang="en-US"/>
              <a:t>제제가</a:t>
            </a:r>
            <a:r>
              <a:rPr lang="en-US" altLang="ko-KR"/>
              <a:t> </a:t>
            </a:r>
            <a:r>
              <a:rPr lang="ko-KR" altLang="en-US"/>
              <a:t>강화되며</a:t>
            </a:r>
            <a:r>
              <a:rPr lang="en-US" altLang="ko-KR"/>
              <a:t> </a:t>
            </a:r>
            <a:r>
              <a:rPr lang="ko-KR" altLang="en-US"/>
              <a:t>부엌의</a:t>
            </a:r>
            <a:r>
              <a:rPr lang="en-US" altLang="ko-KR"/>
              <a:t> </a:t>
            </a:r>
            <a:r>
              <a:rPr lang="ko-KR" altLang="en-US"/>
              <a:t>환기를</a:t>
            </a:r>
            <a:r>
              <a:rPr lang="en-US" altLang="ko-KR"/>
              <a:t> </a:t>
            </a:r>
            <a:r>
              <a:rPr lang="ko-KR" altLang="en-US"/>
              <a:t>활성화</a:t>
            </a:r>
            <a:r>
              <a:rPr lang="en-US" altLang="ko-KR"/>
              <a:t> </a:t>
            </a:r>
            <a:r>
              <a:rPr lang="ko-KR" altLang="en-US"/>
              <a:t>시키는</a:t>
            </a:r>
            <a:r>
              <a:rPr lang="en-US" altLang="ko-KR"/>
              <a:t> </a:t>
            </a:r>
            <a:r>
              <a:rPr lang="ko-KR" altLang="en-US"/>
              <a:t>근거가</a:t>
            </a:r>
            <a:r>
              <a:rPr lang="en-US" altLang="ko-KR"/>
              <a:t> </a:t>
            </a:r>
            <a:r>
              <a:rPr lang="ko-KR" altLang="en-US"/>
              <a:t>되었으면</a:t>
            </a:r>
            <a:r>
              <a:rPr lang="en-US" altLang="ko-KR"/>
              <a:t> </a:t>
            </a:r>
            <a:r>
              <a:rPr lang="ko-KR" altLang="en-US"/>
              <a:t>좋겠습니다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202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결핵의</a:t>
            </a:r>
            <a:r>
              <a:rPr lang="en-US" altLang="ko-KR"/>
              <a:t> </a:t>
            </a:r>
            <a:r>
              <a:rPr lang="ko-KR" altLang="en-US"/>
              <a:t>감염은</a:t>
            </a:r>
            <a:r>
              <a:rPr lang="en-US" altLang="ko-KR"/>
              <a:t> highly infection TB </a:t>
            </a:r>
            <a:r>
              <a:rPr lang="ko-KR" altLang="en-US"/>
              <a:t>환자들과</a:t>
            </a:r>
            <a:r>
              <a:rPr lang="en-US" altLang="ko-KR"/>
              <a:t> </a:t>
            </a:r>
            <a:r>
              <a:rPr lang="ko-KR" altLang="en-US"/>
              <a:t>가까이</a:t>
            </a:r>
            <a:r>
              <a:rPr lang="en-US" altLang="ko-KR"/>
              <a:t> </a:t>
            </a:r>
            <a:r>
              <a:rPr lang="ko-KR" altLang="en-US"/>
              <a:t>접촉할</a:t>
            </a:r>
            <a:r>
              <a:rPr lang="en-US" altLang="ko-KR"/>
              <a:t> </a:t>
            </a:r>
            <a:r>
              <a:rPr lang="ko-KR" altLang="en-US"/>
              <a:t>때</a:t>
            </a:r>
            <a:r>
              <a:rPr lang="en-US" altLang="ko-KR"/>
              <a:t> </a:t>
            </a:r>
            <a:r>
              <a:rPr lang="ko-KR" altLang="en-US"/>
              <a:t>가장</a:t>
            </a:r>
            <a:r>
              <a:rPr lang="en-US" altLang="ko-KR"/>
              <a:t> </a:t>
            </a:r>
            <a:r>
              <a:rPr lang="ko-KR" altLang="en-US"/>
              <a:t>호라발히</a:t>
            </a:r>
            <a:r>
              <a:rPr lang="en-US" altLang="ko-KR"/>
              <a:t> </a:t>
            </a:r>
            <a:r>
              <a:rPr lang="ko-KR" altLang="en-US"/>
              <a:t>이루어지는데</a:t>
            </a:r>
            <a:r>
              <a:rPr lang="en-US" altLang="ko-KR"/>
              <a:t>, </a:t>
            </a:r>
            <a:r>
              <a:rPr lang="ko-KR" altLang="en-US"/>
              <a:t>특히</a:t>
            </a:r>
            <a:r>
              <a:rPr lang="en-US" altLang="ko-KR"/>
              <a:t> cavitary pulmonary TB, highly sputum smear mycobacetrium load, </a:t>
            </a:r>
            <a:r>
              <a:rPr lang="ko-KR" altLang="en-US"/>
              <a:t>환경적</a:t>
            </a:r>
            <a:r>
              <a:rPr lang="en-US" altLang="ko-KR"/>
              <a:t> </a:t>
            </a:r>
            <a:r>
              <a:rPr lang="ko-KR" altLang="en-US"/>
              <a:t>용소로는</a:t>
            </a:r>
            <a:r>
              <a:rPr lang="en-US" altLang="ko-KR"/>
              <a:t> </a:t>
            </a:r>
            <a:r>
              <a:rPr lang="ko-KR" altLang="en-US"/>
              <a:t>실내감염이</a:t>
            </a:r>
            <a:r>
              <a:rPr lang="en-US" altLang="ko-KR"/>
              <a:t> LTBI, active TB </a:t>
            </a:r>
            <a:r>
              <a:rPr lang="ko-KR" altLang="en-US"/>
              <a:t>와</a:t>
            </a:r>
            <a:r>
              <a:rPr lang="en-US" altLang="ko-KR"/>
              <a:t> </a:t>
            </a:r>
            <a:r>
              <a:rPr lang="ko-KR" altLang="en-US"/>
              <a:t>연관이</a:t>
            </a:r>
            <a:r>
              <a:rPr lang="en-US" altLang="ko-KR"/>
              <a:t> </a:t>
            </a:r>
            <a:r>
              <a:rPr lang="ko-KR" altLang="en-US"/>
              <a:t>있을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</a:p>
          <a:p>
            <a:r>
              <a:rPr lang="ko-KR" altLang="en-US"/>
              <a:t>첫번째로</a:t>
            </a:r>
            <a:r>
              <a:rPr lang="en-US" altLang="ko-KR"/>
              <a:t> </a:t>
            </a:r>
            <a:r>
              <a:rPr lang="ko-KR" altLang="en-US"/>
              <a:t>오토바이에</a:t>
            </a:r>
            <a:r>
              <a:rPr lang="en-US" altLang="ko-KR"/>
              <a:t> </a:t>
            </a:r>
            <a:r>
              <a:rPr lang="ko-KR" altLang="en-US"/>
              <a:t>의한</a:t>
            </a:r>
            <a:r>
              <a:rPr lang="en-US" altLang="ko-KR"/>
              <a:t> </a:t>
            </a:r>
            <a:r>
              <a:rPr lang="ko-KR" altLang="en-US"/>
              <a:t>공기오염은</a:t>
            </a:r>
            <a:r>
              <a:rPr lang="en-US" altLang="ko-KR"/>
              <a:t> </a:t>
            </a:r>
            <a:r>
              <a:rPr lang="ko-KR" altLang="en-US"/>
              <a:t>베트남</a:t>
            </a:r>
            <a:r>
              <a:rPr lang="en-US" altLang="ko-KR"/>
              <a:t> </a:t>
            </a:r>
            <a:r>
              <a:rPr lang="ko-KR" altLang="en-US"/>
              <a:t>탈</a:t>
            </a:r>
            <a:r>
              <a:rPr lang="en-US" altLang="ko-KR"/>
              <a:t> </a:t>
            </a:r>
            <a:r>
              <a:rPr lang="ko-KR" altLang="en-US"/>
              <a:t>것의</a:t>
            </a:r>
            <a:r>
              <a:rPr lang="en-US" altLang="ko-KR"/>
              <a:t> 95% </a:t>
            </a:r>
            <a:r>
              <a:rPr lang="ko-KR" altLang="en-US"/>
              <a:t>이상이</a:t>
            </a:r>
            <a:r>
              <a:rPr lang="en-US" altLang="ko-KR"/>
              <a:t> </a:t>
            </a:r>
            <a:r>
              <a:rPr lang="ko-KR" altLang="en-US"/>
              <a:t>오토바이로</a:t>
            </a:r>
            <a:r>
              <a:rPr lang="en-US" altLang="ko-KR"/>
              <a:t> </a:t>
            </a:r>
            <a:r>
              <a:rPr lang="ko-KR" altLang="en-US"/>
              <a:t>이루어져있고</a:t>
            </a:r>
            <a:r>
              <a:rPr lang="en-US" altLang="ko-KR"/>
              <a:t> 700</a:t>
            </a:r>
            <a:r>
              <a:rPr lang="ko-KR" altLang="en-US"/>
              <a:t>만명이상의</a:t>
            </a:r>
            <a:r>
              <a:rPr lang="en-US" altLang="ko-KR"/>
              <a:t> </a:t>
            </a:r>
            <a:r>
              <a:rPr lang="ko-KR" altLang="en-US"/>
              <a:t>사람들이</a:t>
            </a:r>
            <a:r>
              <a:rPr lang="en-US" altLang="ko-KR"/>
              <a:t> </a:t>
            </a:r>
            <a:r>
              <a:rPr lang="ko-KR" altLang="en-US"/>
              <a:t>오토바이를</a:t>
            </a:r>
            <a:r>
              <a:rPr lang="en-US" altLang="ko-KR"/>
              <a:t> </a:t>
            </a:r>
            <a:r>
              <a:rPr lang="ko-KR" altLang="en-US"/>
              <a:t>사용한다는</a:t>
            </a:r>
            <a:r>
              <a:rPr lang="en-US" altLang="ko-KR"/>
              <a:t> </a:t>
            </a:r>
            <a:r>
              <a:rPr lang="ko-KR" altLang="en-US"/>
              <a:t>점을</a:t>
            </a:r>
            <a:r>
              <a:rPr lang="en-US" altLang="ko-KR"/>
              <a:t> </a:t>
            </a:r>
            <a:r>
              <a:rPr lang="ko-KR" altLang="en-US"/>
              <a:t>고려하면</a:t>
            </a:r>
            <a:r>
              <a:rPr lang="en-US" altLang="ko-KR"/>
              <a:t> </a:t>
            </a:r>
            <a:r>
              <a:rPr lang="ko-KR" altLang="en-US"/>
              <a:t>공기감염의</a:t>
            </a:r>
            <a:r>
              <a:rPr lang="en-US" altLang="ko-KR"/>
              <a:t> </a:t>
            </a:r>
            <a:r>
              <a:rPr lang="ko-KR" altLang="en-US"/>
              <a:t>중요한</a:t>
            </a:r>
            <a:r>
              <a:rPr lang="en-US" altLang="ko-KR"/>
              <a:t> portion </a:t>
            </a:r>
            <a:r>
              <a:rPr lang="ko-KR" altLang="en-US"/>
              <a:t>을</a:t>
            </a:r>
            <a:r>
              <a:rPr lang="en-US" altLang="ko-KR"/>
              <a:t> </a:t>
            </a:r>
            <a:r>
              <a:rPr lang="ko-KR" altLang="en-US"/>
              <a:t>차지하고</a:t>
            </a:r>
            <a:r>
              <a:rPr lang="en-US" altLang="ko-KR"/>
              <a:t> </a:t>
            </a:r>
            <a:r>
              <a:rPr lang="ko-KR" altLang="en-US"/>
              <a:t>있음을</a:t>
            </a:r>
            <a:r>
              <a:rPr lang="en-US" altLang="ko-KR"/>
              <a:t> </a:t>
            </a:r>
            <a:r>
              <a:rPr lang="ko-KR" altLang="en-US"/>
              <a:t>알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있습니다</a:t>
            </a:r>
            <a:r>
              <a:rPr lang="en-US" altLang="ko-KR"/>
              <a:t>. </a:t>
            </a:r>
            <a:r>
              <a:rPr lang="ko-KR" altLang="en-US"/>
              <a:t>오토바이들로</a:t>
            </a:r>
            <a:r>
              <a:rPr lang="en-US" altLang="ko-KR"/>
              <a:t> </a:t>
            </a:r>
            <a:r>
              <a:rPr lang="ko-KR" altLang="en-US"/>
              <a:t>정체된</a:t>
            </a:r>
            <a:r>
              <a:rPr lang="en-US" altLang="ko-KR"/>
              <a:t> </a:t>
            </a:r>
            <a:r>
              <a:rPr lang="ko-KR" altLang="en-US"/>
              <a:t>도로위에서</a:t>
            </a:r>
            <a:r>
              <a:rPr lang="en-US" altLang="ko-KR"/>
              <a:t> </a:t>
            </a:r>
            <a:r>
              <a:rPr lang="ko-KR" altLang="en-US"/>
              <a:t>가정집들은</a:t>
            </a:r>
            <a:r>
              <a:rPr lang="en-US" altLang="ko-KR"/>
              <a:t> </a:t>
            </a:r>
            <a:r>
              <a:rPr lang="ko-KR" altLang="en-US"/>
              <a:t>창문과</a:t>
            </a:r>
            <a:r>
              <a:rPr lang="en-US" altLang="ko-KR"/>
              <a:t> </a:t>
            </a:r>
            <a:r>
              <a:rPr lang="ko-KR" altLang="en-US"/>
              <a:t>문을</a:t>
            </a:r>
            <a:r>
              <a:rPr lang="en-US" altLang="ko-KR"/>
              <a:t> </a:t>
            </a:r>
            <a:r>
              <a:rPr lang="ko-KR" altLang="en-US"/>
              <a:t>활짝</a:t>
            </a:r>
            <a:r>
              <a:rPr lang="en-US" altLang="ko-KR"/>
              <a:t> </a:t>
            </a:r>
            <a:r>
              <a:rPr lang="ko-KR" altLang="en-US"/>
              <a:t>열려있고</a:t>
            </a:r>
            <a:r>
              <a:rPr lang="en-US" altLang="ko-KR"/>
              <a:t>, </a:t>
            </a:r>
            <a:r>
              <a:rPr lang="ko-KR" altLang="en-US"/>
              <a:t>또한</a:t>
            </a:r>
            <a:r>
              <a:rPr lang="en-US" altLang="ko-KR"/>
              <a:t> </a:t>
            </a:r>
            <a:r>
              <a:rPr lang="ko-KR" altLang="en-US"/>
              <a:t>오토바이는</a:t>
            </a:r>
            <a:r>
              <a:rPr lang="en-US" altLang="ko-KR"/>
              <a:t> </a:t>
            </a:r>
            <a:r>
              <a:rPr lang="ko-KR" altLang="en-US"/>
              <a:t>일상적으로</a:t>
            </a:r>
            <a:r>
              <a:rPr lang="en-US" altLang="ko-KR"/>
              <a:t> </a:t>
            </a:r>
            <a:r>
              <a:rPr lang="ko-KR" altLang="en-US"/>
              <a:t>주거지</a:t>
            </a:r>
            <a:r>
              <a:rPr lang="en-US" altLang="ko-KR"/>
              <a:t> </a:t>
            </a:r>
            <a:r>
              <a:rPr lang="ko-KR" altLang="en-US"/>
              <a:t>안에</a:t>
            </a:r>
            <a:r>
              <a:rPr lang="en-US" altLang="ko-KR"/>
              <a:t> </a:t>
            </a:r>
            <a:r>
              <a:rPr lang="ko-KR" altLang="en-US"/>
              <a:t>주차되어</a:t>
            </a:r>
            <a:r>
              <a:rPr lang="en-US" altLang="ko-KR"/>
              <a:t> </a:t>
            </a:r>
            <a:r>
              <a:rPr lang="ko-KR" altLang="en-US"/>
              <a:t>있기때문에</a:t>
            </a:r>
            <a:r>
              <a:rPr lang="en-US" altLang="ko-KR"/>
              <a:t> TB outcome 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연관이</a:t>
            </a:r>
            <a:r>
              <a:rPr lang="en-US" altLang="ko-KR"/>
              <a:t> </a:t>
            </a:r>
            <a:r>
              <a:rPr lang="ko-KR" altLang="en-US"/>
              <a:t>있을</a:t>
            </a:r>
            <a:r>
              <a:rPr lang="en-US" altLang="ko-KR"/>
              <a:t> </a:t>
            </a:r>
            <a:r>
              <a:rPr lang="ko-KR" altLang="en-US"/>
              <a:t>것으로</a:t>
            </a:r>
            <a:r>
              <a:rPr lang="en-US" altLang="ko-KR"/>
              <a:t> </a:t>
            </a:r>
            <a:r>
              <a:rPr lang="ko-KR" altLang="en-US"/>
              <a:t>생각하였습니다</a:t>
            </a:r>
            <a:r>
              <a:rPr lang="en-US" altLang="ko-KR"/>
              <a:t>. </a:t>
            </a:r>
          </a:p>
          <a:p>
            <a:r>
              <a:rPr lang="ko-KR" altLang="en-US"/>
              <a:t>간접흡연은</a:t>
            </a:r>
            <a:r>
              <a:rPr lang="en-US" altLang="ko-KR"/>
              <a:t> southeast asia </a:t>
            </a:r>
            <a:r>
              <a:rPr lang="ko-KR" altLang="en-US"/>
              <a:t>에서</a:t>
            </a:r>
            <a:r>
              <a:rPr lang="en-US" altLang="ko-KR"/>
              <a:t> </a:t>
            </a:r>
            <a:r>
              <a:rPr lang="ko-KR" altLang="en-US"/>
              <a:t>또</a:t>
            </a:r>
            <a:r>
              <a:rPr lang="en-US" altLang="ko-KR"/>
              <a:t> </a:t>
            </a:r>
            <a:r>
              <a:rPr lang="ko-KR" altLang="en-US"/>
              <a:t>다른</a:t>
            </a:r>
            <a:r>
              <a:rPr lang="en-US" altLang="ko-KR"/>
              <a:t> </a:t>
            </a:r>
            <a:r>
              <a:rPr lang="ko-KR" altLang="en-US"/>
              <a:t>실내공기감염의</a:t>
            </a:r>
            <a:r>
              <a:rPr lang="en-US" altLang="ko-KR"/>
              <a:t> </a:t>
            </a:r>
            <a:r>
              <a:rPr lang="ko-KR" altLang="en-US"/>
              <a:t>주범입니다</a:t>
            </a:r>
            <a:r>
              <a:rPr lang="en-US" altLang="ko-KR"/>
              <a:t>. </a:t>
            </a:r>
            <a:r>
              <a:rPr lang="ko-KR" altLang="en-US"/>
              <a:t>매주</a:t>
            </a:r>
            <a:r>
              <a:rPr lang="en-US" altLang="ko-KR"/>
              <a:t> 70%</a:t>
            </a:r>
            <a:r>
              <a:rPr lang="ko-KR" altLang="en-US"/>
              <a:t>이상의</a:t>
            </a:r>
            <a:r>
              <a:rPr lang="en-US" altLang="ko-KR"/>
              <a:t> </a:t>
            </a:r>
            <a:r>
              <a:rPr lang="ko-KR" altLang="en-US"/>
              <a:t>성인과</a:t>
            </a:r>
            <a:r>
              <a:rPr lang="en-US" altLang="ko-KR"/>
              <a:t> 10</a:t>
            </a:r>
            <a:r>
              <a:rPr lang="ko-KR" altLang="en-US"/>
              <a:t>대들이</a:t>
            </a:r>
            <a:r>
              <a:rPr lang="en-US" altLang="ko-KR"/>
              <a:t> </a:t>
            </a:r>
            <a:r>
              <a:rPr lang="ko-KR" altLang="en-US"/>
              <a:t>간접흡연에</a:t>
            </a:r>
            <a:r>
              <a:rPr lang="en-US" altLang="ko-KR"/>
              <a:t> </a:t>
            </a:r>
            <a:r>
              <a:rPr lang="ko-KR" altLang="en-US"/>
              <a:t>노출되고</a:t>
            </a:r>
            <a:r>
              <a:rPr lang="en-US" altLang="ko-KR"/>
              <a:t> </a:t>
            </a:r>
            <a:r>
              <a:rPr lang="ko-KR" altLang="en-US"/>
              <a:t>있으며</a:t>
            </a:r>
            <a:r>
              <a:rPr lang="en-US" altLang="ko-KR"/>
              <a:t>, </a:t>
            </a:r>
            <a:r>
              <a:rPr lang="ko-KR" altLang="en-US"/>
              <a:t>성인</a:t>
            </a:r>
            <a:r>
              <a:rPr lang="en-US" altLang="ko-KR"/>
              <a:t> </a:t>
            </a:r>
            <a:r>
              <a:rPr lang="ko-KR" altLang="en-US"/>
              <a:t>남성의</a:t>
            </a:r>
            <a:r>
              <a:rPr lang="en-US" altLang="ko-KR"/>
              <a:t> 47%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흡연중이기</a:t>
            </a:r>
            <a:r>
              <a:rPr lang="en-US" altLang="ko-KR"/>
              <a:t> </a:t>
            </a:r>
            <a:r>
              <a:rPr lang="ko-KR" altLang="en-US"/>
              <a:t>때문에</a:t>
            </a:r>
            <a:r>
              <a:rPr lang="en-US" altLang="ko-KR"/>
              <a:t> </a:t>
            </a:r>
            <a:r>
              <a:rPr lang="ko-KR" altLang="en-US"/>
              <a:t>베트남에서</a:t>
            </a:r>
            <a:r>
              <a:rPr lang="en-US" altLang="ko-KR"/>
              <a:t> </a:t>
            </a:r>
            <a:r>
              <a:rPr lang="ko-KR" altLang="en-US"/>
              <a:t>중요한</a:t>
            </a:r>
            <a:r>
              <a:rPr lang="en-US" altLang="ko-KR"/>
              <a:t> </a:t>
            </a:r>
            <a:r>
              <a:rPr lang="ko-KR" altLang="en-US"/>
              <a:t>실내오염의</a:t>
            </a:r>
            <a:r>
              <a:rPr lang="en-US" altLang="ko-KR"/>
              <a:t> risk factor </a:t>
            </a:r>
            <a:r>
              <a:rPr lang="ko-KR" altLang="en-US"/>
              <a:t>입니다</a:t>
            </a:r>
            <a:r>
              <a:rPr lang="en-US" altLang="ko-KR"/>
              <a:t>. </a:t>
            </a:r>
            <a:r>
              <a:rPr lang="ko-KR" altLang="en-US"/>
              <a:t>본</a:t>
            </a:r>
            <a:r>
              <a:rPr lang="en-US" altLang="ko-KR"/>
              <a:t> </a:t>
            </a:r>
            <a:r>
              <a:rPr lang="ko-KR" altLang="en-US"/>
              <a:t>논문에서는</a:t>
            </a:r>
            <a:r>
              <a:rPr lang="en-US" altLang="ko-KR"/>
              <a:t> </a:t>
            </a:r>
            <a:r>
              <a:rPr lang="ko-KR" altLang="en-US"/>
              <a:t>간접흡연과</a:t>
            </a:r>
            <a:r>
              <a:rPr lang="en-US" altLang="ko-KR"/>
              <a:t> </a:t>
            </a:r>
            <a:r>
              <a:rPr lang="ko-KR" altLang="en-US"/>
              <a:t>잠복결핵</a:t>
            </a:r>
            <a:r>
              <a:rPr lang="en-US" altLang="ko-KR"/>
              <a:t> </a:t>
            </a:r>
            <a:r>
              <a:rPr lang="ko-KR" altLang="en-US"/>
              <a:t>감염의</a:t>
            </a:r>
            <a:r>
              <a:rPr lang="en-US" altLang="ko-KR"/>
              <a:t> </a:t>
            </a:r>
            <a:r>
              <a:rPr lang="ko-KR" altLang="en-US"/>
              <a:t>연관성</a:t>
            </a:r>
            <a:r>
              <a:rPr lang="en-US" altLang="ko-KR"/>
              <a:t> </a:t>
            </a:r>
            <a:r>
              <a:rPr lang="ko-KR" altLang="en-US"/>
              <a:t>말고도</a:t>
            </a:r>
            <a:r>
              <a:rPr lang="en-US" altLang="ko-KR"/>
              <a:t> </a:t>
            </a:r>
            <a:r>
              <a:rPr lang="ko-KR" altLang="en-US"/>
              <a:t>어떠한</a:t>
            </a:r>
            <a:r>
              <a:rPr lang="en-US" altLang="ko-KR"/>
              <a:t> </a:t>
            </a:r>
            <a:r>
              <a:rPr lang="ko-KR" altLang="en-US"/>
              <a:t>흡연의</a:t>
            </a:r>
            <a:r>
              <a:rPr lang="en-US" altLang="ko-KR"/>
              <a:t> </a:t>
            </a:r>
            <a:r>
              <a:rPr lang="ko-KR" altLang="en-US"/>
              <a:t>형태가</a:t>
            </a:r>
            <a:r>
              <a:rPr lang="en-US" altLang="ko-KR"/>
              <a:t> </a:t>
            </a:r>
            <a:r>
              <a:rPr lang="ko-KR" altLang="en-US"/>
              <a:t>특히</a:t>
            </a:r>
            <a:r>
              <a:rPr lang="en-US" altLang="ko-KR"/>
              <a:t> risky </a:t>
            </a:r>
            <a:r>
              <a:rPr lang="ko-KR" altLang="en-US"/>
              <a:t>한지</a:t>
            </a:r>
            <a:r>
              <a:rPr lang="en-US" altLang="ko-KR"/>
              <a:t> </a:t>
            </a:r>
            <a:r>
              <a:rPr lang="ko-KR" altLang="en-US"/>
              <a:t>다뤘다는</a:t>
            </a:r>
            <a:r>
              <a:rPr lang="en-US" altLang="ko-KR"/>
              <a:t> </a:t>
            </a:r>
            <a:r>
              <a:rPr lang="ko-KR" altLang="en-US"/>
              <a:t>점에서</a:t>
            </a:r>
            <a:r>
              <a:rPr lang="en-US" altLang="ko-KR"/>
              <a:t> </a:t>
            </a:r>
            <a:r>
              <a:rPr lang="ko-KR" altLang="en-US"/>
              <a:t>다른</a:t>
            </a:r>
            <a:r>
              <a:rPr lang="en-US" altLang="ko-KR"/>
              <a:t> </a:t>
            </a:r>
            <a:r>
              <a:rPr lang="ko-KR" altLang="en-US"/>
              <a:t>논문과</a:t>
            </a:r>
            <a:r>
              <a:rPr lang="en-US" altLang="ko-KR"/>
              <a:t> </a:t>
            </a:r>
            <a:r>
              <a:rPr lang="ko-KR" altLang="en-US"/>
              <a:t>차이를</a:t>
            </a:r>
            <a:r>
              <a:rPr lang="en-US" altLang="ko-KR"/>
              <a:t> </a:t>
            </a:r>
            <a:r>
              <a:rPr lang="ko-KR" altLang="en-US"/>
              <a:t>보입니다</a:t>
            </a:r>
            <a:r>
              <a:rPr lang="en-US" altLang="ko-KR"/>
              <a:t>. </a:t>
            </a:r>
          </a:p>
          <a:p>
            <a:r>
              <a:rPr lang="ko-KR" altLang="en-US"/>
              <a:t>세번째는</a:t>
            </a:r>
            <a:r>
              <a:rPr lang="en-US" altLang="ko-KR"/>
              <a:t> LPG emission </a:t>
            </a:r>
            <a:r>
              <a:rPr lang="ko-KR" altLang="en-US"/>
              <a:t>입니다</a:t>
            </a:r>
            <a:r>
              <a:rPr lang="en-US" altLang="ko-KR"/>
              <a:t>. </a:t>
            </a:r>
          </a:p>
          <a:p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논문의</a:t>
            </a:r>
            <a:r>
              <a:rPr lang="en-US" altLang="ko-KR"/>
              <a:t> </a:t>
            </a:r>
            <a:r>
              <a:rPr lang="ko-KR" altLang="en-US"/>
              <a:t>기본</a:t>
            </a:r>
            <a:r>
              <a:rPr lang="en-US" altLang="ko-KR"/>
              <a:t> </a:t>
            </a:r>
            <a:r>
              <a:rPr lang="ko-KR" altLang="en-US"/>
              <a:t>가정은</a:t>
            </a:r>
            <a:r>
              <a:rPr lang="en-US" altLang="ko-KR"/>
              <a:t> SHS, motorycle, LPG emission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가정내에서</a:t>
            </a:r>
            <a:r>
              <a:rPr lang="en-US" altLang="ko-KR"/>
              <a:t> </a:t>
            </a:r>
            <a:r>
              <a:rPr lang="ko-KR" altLang="en-US"/>
              <a:t>아이들의</a:t>
            </a:r>
            <a:r>
              <a:rPr lang="en-US" altLang="ko-KR"/>
              <a:t> LTBI</a:t>
            </a:r>
            <a:r>
              <a:rPr lang="ko-KR" altLang="en-US"/>
              <a:t>증가와</a:t>
            </a:r>
            <a:r>
              <a:rPr lang="en-US" altLang="ko-KR"/>
              <a:t> </a:t>
            </a:r>
            <a:r>
              <a:rPr lang="ko-KR" altLang="en-US"/>
              <a:t>관련이</a:t>
            </a:r>
            <a:r>
              <a:rPr lang="en-US" altLang="ko-KR"/>
              <a:t> </a:t>
            </a:r>
            <a:r>
              <a:rPr lang="ko-KR" altLang="en-US"/>
              <a:t>있다는</a:t>
            </a:r>
            <a:r>
              <a:rPr lang="en-US" altLang="ko-KR"/>
              <a:t> </a:t>
            </a:r>
            <a:r>
              <a:rPr lang="ko-KR" altLang="en-US"/>
              <a:t>추측에서</a:t>
            </a:r>
            <a:r>
              <a:rPr lang="en-US" altLang="ko-KR"/>
              <a:t> </a:t>
            </a:r>
            <a:r>
              <a:rPr lang="ko-KR" altLang="en-US"/>
              <a:t>시작합니다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7504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Study design </a:t>
            </a:r>
            <a:r>
              <a:rPr lang="ko-KR" altLang="en-US"/>
              <a:t>입니다</a:t>
            </a:r>
            <a:r>
              <a:rPr lang="en-US" altLang="ko-KR"/>
              <a:t>. </a:t>
            </a:r>
            <a:r>
              <a:rPr lang="ko-KR" altLang="en-US"/>
              <a:t>연구는</a:t>
            </a:r>
            <a:r>
              <a:rPr lang="en-US" altLang="ko-KR"/>
              <a:t> active TB</a:t>
            </a:r>
            <a:r>
              <a:rPr lang="ko-KR" altLang="en-US"/>
              <a:t>환자와</a:t>
            </a:r>
            <a:r>
              <a:rPr lang="en-US" altLang="ko-KR"/>
              <a:t> </a:t>
            </a:r>
            <a:r>
              <a:rPr lang="ko-KR" altLang="en-US"/>
              <a:t>같이</a:t>
            </a:r>
            <a:r>
              <a:rPr lang="en-US" altLang="ko-KR"/>
              <a:t> </a:t>
            </a:r>
            <a:r>
              <a:rPr lang="ko-KR" altLang="en-US"/>
              <a:t>살고있는</a:t>
            </a:r>
            <a:r>
              <a:rPr lang="en-US" altLang="ko-KR"/>
              <a:t> </a:t>
            </a:r>
            <a:r>
              <a:rPr lang="ko-KR" altLang="en-US"/>
              <a:t>아이들을</a:t>
            </a:r>
            <a:r>
              <a:rPr lang="en-US" altLang="ko-KR"/>
              <a:t> </a:t>
            </a:r>
            <a:r>
              <a:rPr lang="ko-KR" altLang="en-US"/>
              <a:t>대상으로</a:t>
            </a:r>
            <a:r>
              <a:rPr lang="en-US" altLang="ko-KR"/>
              <a:t> prospective cohort study 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형태로</a:t>
            </a:r>
            <a:r>
              <a:rPr lang="en-US" altLang="ko-KR"/>
              <a:t> </a:t>
            </a:r>
            <a:r>
              <a:rPr lang="ko-KR" altLang="en-US"/>
              <a:t>연구되었습니다</a:t>
            </a:r>
            <a:r>
              <a:rPr lang="en-US" altLang="ko-KR"/>
              <a:t>. Dstricting health center 5</a:t>
            </a:r>
            <a:r>
              <a:rPr lang="ko-KR" altLang="en-US"/>
              <a:t>군데가</a:t>
            </a:r>
            <a:r>
              <a:rPr lang="en-US" altLang="ko-KR"/>
              <a:t> </a:t>
            </a:r>
            <a:r>
              <a:rPr lang="ko-KR" altLang="en-US"/>
              <a:t>참여했으며</a:t>
            </a:r>
            <a:r>
              <a:rPr lang="en-US" altLang="ko-KR"/>
              <a:t>, </a:t>
            </a:r>
            <a:r>
              <a:rPr lang="ko-KR" altLang="en-US"/>
              <a:t>베트남어로</a:t>
            </a:r>
            <a:r>
              <a:rPr lang="en-US" altLang="ko-KR"/>
              <a:t> </a:t>
            </a:r>
            <a:r>
              <a:rPr lang="ko-KR" altLang="en-US"/>
              <a:t>된</a:t>
            </a:r>
            <a:r>
              <a:rPr lang="en-US" altLang="ko-KR"/>
              <a:t> </a:t>
            </a:r>
            <a:r>
              <a:rPr lang="ko-KR" altLang="en-US"/>
              <a:t>동의서를</a:t>
            </a:r>
            <a:r>
              <a:rPr lang="en-US" altLang="ko-KR"/>
              <a:t> </a:t>
            </a:r>
            <a:r>
              <a:rPr lang="ko-KR" altLang="en-US"/>
              <a:t>작성하였고</a:t>
            </a:r>
            <a:r>
              <a:rPr lang="en-US" altLang="ko-KR"/>
              <a:t> </a:t>
            </a:r>
            <a:r>
              <a:rPr lang="ko-KR" altLang="en-US"/>
              <a:t>다음의</a:t>
            </a:r>
            <a:r>
              <a:rPr lang="en-US" altLang="ko-KR"/>
              <a:t> </a:t>
            </a:r>
            <a:r>
              <a:rPr lang="ko-KR" altLang="en-US"/>
              <a:t>연구기관들에서</a:t>
            </a:r>
            <a:r>
              <a:rPr lang="en-US" altLang="ko-KR"/>
              <a:t> </a:t>
            </a:r>
            <a:r>
              <a:rPr lang="ko-KR" altLang="en-US"/>
              <a:t>승인을</a:t>
            </a:r>
            <a:r>
              <a:rPr lang="en-US" altLang="ko-KR"/>
              <a:t> </a:t>
            </a:r>
            <a:r>
              <a:rPr lang="ko-KR" altLang="en-US"/>
              <a:t>받았습니다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9857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참여자들입니다</a:t>
            </a:r>
            <a:r>
              <a:rPr lang="en-US" altLang="ko-KR"/>
              <a:t>. Index case </a:t>
            </a:r>
            <a:r>
              <a:rPr lang="ko-KR" altLang="en-US"/>
              <a:t>란</a:t>
            </a:r>
            <a:r>
              <a:rPr lang="en-US" altLang="ko-KR"/>
              <a:t> 16</a:t>
            </a:r>
            <a:r>
              <a:rPr lang="ko-KR" altLang="en-US"/>
              <a:t>세</a:t>
            </a:r>
            <a:r>
              <a:rPr lang="en-US" altLang="ko-KR"/>
              <a:t> </a:t>
            </a:r>
            <a:r>
              <a:rPr lang="ko-KR" altLang="en-US"/>
              <a:t>이하의</a:t>
            </a:r>
            <a:r>
              <a:rPr lang="en-US" altLang="ko-KR"/>
              <a:t> </a:t>
            </a:r>
            <a:r>
              <a:rPr lang="ko-KR" altLang="en-US"/>
              <a:t>아이들과</a:t>
            </a:r>
            <a:r>
              <a:rPr lang="en-US" altLang="ko-KR"/>
              <a:t> </a:t>
            </a:r>
            <a:r>
              <a:rPr lang="ko-KR" altLang="en-US"/>
              <a:t>같이</a:t>
            </a:r>
            <a:r>
              <a:rPr lang="en-US" altLang="ko-KR"/>
              <a:t> </a:t>
            </a:r>
            <a:r>
              <a:rPr lang="ko-KR" altLang="en-US"/>
              <a:t>살고있고</a:t>
            </a:r>
            <a:r>
              <a:rPr lang="en-US" altLang="ko-KR"/>
              <a:t> </a:t>
            </a:r>
            <a:r>
              <a:rPr lang="ko-KR" altLang="en-US"/>
              <a:t>연구</a:t>
            </a:r>
            <a:r>
              <a:rPr lang="en-US" altLang="ko-KR"/>
              <a:t> </a:t>
            </a:r>
            <a:r>
              <a:rPr lang="ko-KR" altLang="en-US"/>
              <a:t>참여</a:t>
            </a:r>
            <a:r>
              <a:rPr lang="en-US" altLang="ko-KR"/>
              <a:t> 2</a:t>
            </a:r>
            <a:r>
              <a:rPr lang="ko-KR" altLang="en-US"/>
              <a:t>개월</a:t>
            </a:r>
            <a:r>
              <a:rPr lang="en-US" altLang="ko-KR"/>
              <a:t> </a:t>
            </a:r>
            <a:r>
              <a:rPr lang="ko-KR" altLang="en-US"/>
              <a:t>이내에</a:t>
            </a:r>
            <a:r>
              <a:rPr lang="en-US" altLang="ko-KR"/>
              <a:t> active pulmonary Tb</a:t>
            </a:r>
            <a:r>
              <a:rPr lang="ko-KR" altLang="en-US"/>
              <a:t>를</a:t>
            </a:r>
            <a:r>
              <a:rPr lang="en-US" altLang="ko-KR"/>
              <a:t> </a:t>
            </a:r>
            <a:r>
              <a:rPr lang="ko-KR" altLang="en-US"/>
              <a:t>진단받은</a:t>
            </a:r>
            <a:r>
              <a:rPr lang="en-US" altLang="ko-KR"/>
              <a:t> </a:t>
            </a:r>
            <a:r>
              <a:rPr lang="ko-KR" altLang="en-US"/>
              <a:t>환자이고</a:t>
            </a:r>
            <a:r>
              <a:rPr lang="en-US" altLang="ko-KR"/>
              <a:t>, </a:t>
            </a:r>
            <a:r>
              <a:rPr lang="ko-KR" altLang="en-US"/>
              <a:t>여기서</a:t>
            </a:r>
            <a:r>
              <a:rPr lang="en-US" altLang="ko-KR"/>
              <a:t> TB </a:t>
            </a:r>
            <a:r>
              <a:rPr lang="ko-KR" altLang="en-US"/>
              <a:t>는</a:t>
            </a:r>
            <a:r>
              <a:rPr lang="en-US" altLang="ko-KR"/>
              <a:t>WHO</a:t>
            </a:r>
            <a:r>
              <a:rPr lang="ko-KR" altLang="en-US"/>
              <a:t>기준에</a:t>
            </a:r>
            <a:r>
              <a:rPr lang="en-US" altLang="ko-KR"/>
              <a:t> </a:t>
            </a:r>
            <a:r>
              <a:rPr lang="ko-KR" altLang="en-US"/>
              <a:t>따라</a:t>
            </a:r>
            <a:r>
              <a:rPr lang="en-US" altLang="ko-KR"/>
              <a:t> </a:t>
            </a:r>
            <a:r>
              <a:rPr lang="ko-KR" altLang="en-US"/>
              <a:t>영상학적으로</a:t>
            </a:r>
            <a:r>
              <a:rPr lang="en-US" altLang="ko-KR"/>
              <a:t> TB </a:t>
            </a:r>
            <a:r>
              <a:rPr lang="ko-KR" altLang="en-US"/>
              <a:t>소견이</a:t>
            </a:r>
            <a:r>
              <a:rPr lang="en-US" altLang="ko-KR"/>
              <a:t> </a:t>
            </a:r>
            <a:r>
              <a:rPr lang="ko-KR" altLang="en-US"/>
              <a:t>보이고</a:t>
            </a:r>
            <a:r>
              <a:rPr lang="en-US" altLang="ko-KR"/>
              <a:t> </a:t>
            </a:r>
            <a:r>
              <a:rPr lang="ko-KR" altLang="en-US"/>
              <a:t>적어도</a:t>
            </a:r>
            <a:r>
              <a:rPr lang="en-US" altLang="ko-KR"/>
              <a:t> </a:t>
            </a:r>
            <a:r>
              <a:rPr lang="ko-KR" altLang="en-US"/>
              <a:t>하나의</a:t>
            </a:r>
            <a:r>
              <a:rPr lang="en-US" altLang="ko-KR"/>
              <a:t> AFB</a:t>
            </a:r>
            <a:r>
              <a:rPr lang="ko-KR" altLang="en-US"/>
              <a:t>검사</a:t>
            </a:r>
            <a:r>
              <a:rPr lang="en-US" altLang="ko-KR"/>
              <a:t> </a:t>
            </a:r>
            <a:r>
              <a:rPr lang="ko-KR" altLang="en-US"/>
              <a:t>혹은</a:t>
            </a:r>
            <a:r>
              <a:rPr lang="en-US" altLang="ko-KR"/>
              <a:t> GeneXpert PCR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양성이</a:t>
            </a:r>
            <a:r>
              <a:rPr lang="en-US" altLang="ko-KR"/>
              <a:t> </a:t>
            </a:r>
            <a:r>
              <a:rPr lang="ko-KR" altLang="en-US"/>
              <a:t>나온</a:t>
            </a:r>
            <a:r>
              <a:rPr lang="en-US" altLang="ko-KR"/>
              <a:t> </a:t>
            </a:r>
            <a:r>
              <a:rPr lang="ko-KR" altLang="en-US"/>
              <a:t>경우입니다</a:t>
            </a:r>
            <a:r>
              <a:rPr lang="en-US" altLang="ko-KR"/>
              <a:t>.  </a:t>
            </a:r>
          </a:p>
          <a:p>
            <a:r>
              <a:rPr lang="en-US" altLang="ko-KR"/>
              <a:t>House hold contacts </a:t>
            </a:r>
            <a:r>
              <a:rPr lang="ko-KR" altLang="en-US"/>
              <a:t>란</a:t>
            </a:r>
            <a:r>
              <a:rPr lang="en-US" altLang="ko-KR"/>
              <a:t> index case </a:t>
            </a:r>
            <a:r>
              <a:rPr lang="ko-KR" altLang="en-US"/>
              <a:t>와</a:t>
            </a:r>
            <a:r>
              <a:rPr lang="en-US" altLang="ko-KR"/>
              <a:t> </a:t>
            </a:r>
            <a:r>
              <a:rPr lang="ko-KR" altLang="en-US"/>
              <a:t>함께</a:t>
            </a:r>
            <a:r>
              <a:rPr lang="en-US" altLang="ko-KR"/>
              <a:t> </a:t>
            </a:r>
            <a:r>
              <a:rPr lang="ko-KR" altLang="en-US"/>
              <a:t>살고있는</a:t>
            </a:r>
            <a:r>
              <a:rPr lang="en-US" altLang="ko-KR"/>
              <a:t> 16</a:t>
            </a:r>
            <a:r>
              <a:rPr lang="ko-KR" altLang="en-US"/>
              <a:t>세</a:t>
            </a:r>
            <a:r>
              <a:rPr lang="en-US" altLang="ko-KR"/>
              <a:t> </a:t>
            </a:r>
            <a:r>
              <a:rPr lang="ko-KR" altLang="en-US"/>
              <a:t>미만의</a:t>
            </a:r>
            <a:r>
              <a:rPr lang="en-US" altLang="ko-KR"/>
              <a:t> </a:t>
            </a:r>
            <a:r>
              <a:rPr lang="ko-KR" altLang="en-US"/>
              <a:t>어린이들입니다</a:t>
            </a:r>
            <a:r>
              <a:rPr lang="en-US" altLang="ko-KR"/>
              <a:t>. </a:t>
            </a:r>
            <a:r>
              <a:rPr lang="ko-KR" altLang="en-US"/>
              <a:t>만약</a:t>
            </a:r>
            <a:r>
              <a:rPr lang="en-US" altLang="ko-KR"/>
              <a:t> TST</a:t>
            </a:r>
            <a:r>
              <a:rPr lang="ko-KR" altLang="en-US"/>
              <a:t>결과가</a:t>
            </a:r>
            <a:r>
              <a:rPr lang="en-US" altLang="ko-KR"/>
              <a:t> </a:t>
            </a:r>
            <a:r>
              <a:rPr lang="ko-KR" altLang="en-US"/>
              <a:t>연구참여</a:t>
            </a:r>
            <a:r>
              <a:rPr lang="en-US" altLang="ko-KR"/>
              <a:t> </a:t>
            </a:r>
            <a:r>
              <a:rPr lang="ko-KR" altLang="en-US"/>
              <a:t>이전에</a:t>
            </a:r>
            <a:r>
              <a:rPr lang="en-US" altLang="ko-KR"/>
              <a:t> </a:t>
            </a:r>
            <a:r>
              <a:rPr lang="ko-KR" altLang="en-US"/>
              <a:t>양성이면</a:t>
            </a:r>
            <a:r>
              <a:rPr lang="en-US" altLang="ko-KR"/>
              <a:t> </a:t>
            </a:r>
            <a:r>
              <a:rPr lang="ko-KR" altLang="en-US"/>
              <a:t>제외되었습니다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7037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사용된</a:t>
            </a:r>
            <a:r>
              <a:rPr lang="en-US" altLang="ko-KR"/>
              <a:t> </a:t>
            </a:r>
            <a:r>
              <a:rPr lang="ko-KR" altLang="en-US"/>
              <a:t>실내감염의</a:t>
            </a:r>
            <a:r>
              <a:rPr lang="en-US" altLang="ko-KR"/>
              <a:t> </a:t>
            </a:r>
            <a:r>
              <a:rPr lang="ko-KR" altLang="en-US"/>
              <a:t>세가지</a:t>
            </a:r>
            <a:r>
              <a:rPr lang="en-US" altLang="ko-KR"/>
              <a:t> </a:t>
            </a:r>
            <a:r>
              <a:rPr lang="ko-KR" altLang="en-US"/>
              <a:t>요소는</a:t>
            </a:r>
            <a:r>
              <a:rPr lang="en-US" altLang="ko-KR"/>
              <a:t> </a:t>
            </a:r>
            <a:r>
              <a:rPr lang="ko-KR" altLang="en-US"/>
              <a:t>다음과</a:t>
            </a:r>
            <a:r>
              <a:rPr lang="en-US" altLang="ko-KR"/>
              <a:t> </a:t>
            </a:r>
            <a:r>
              <a:rPr lang="ko-KR" altLang="en-US"/>
              <a:t>같습니다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7511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간접흡연을</a:t>
            </a:r>
            <a:r>
              <a:rPr lang="en-US" altLang="ko-KR"/>
              <a:t> </a:t>
            </a:r>
            <a:r>
              <a:rPr lang="ko-KR" altLang="en-US"/>
              <a:t>측정하는</a:t>
            </a:r>
            <a:r>
              <a:rPr lang="en-US" altLang="ko-KR"/>
              <a:t> </a:t>
            </a:r>
            <a:r>
              <a:rPr lang="ko-KR" altLang="en-US"/>
              <a:t>방식은</a:t>
            </a:r>
            <a:r>
              <a:rPr lang="en-US" altLang="ko-KR"/>
              <a:t> </a:t>
            </a:r>
            <a:r>
              <a:rPr lang="ko-KR" altLang="en-US"/>
              <a:t>가정</a:t>
            </a:r>
            <a:r>
              <a:rPr lang="en-US" altLang="ko-KR"/>
              <a:t> </a:t>
            </a:r>
            <a:r>
              <a:rPr lang="ko-KR" altLang="en-US"/>
              <a:t>내</a:t>
            </a:r>
            <a:r>
              <a:rPr lang="en-US" altLang="ko-KR"/>
              <a:t> </a:t>
            </a:r>
            <a:r>
              <a:rPr lang="ko-KR" altLang="en-US"/>
              <a:t>모든</a:t>
            </a:r>
            <a:r>
              <a:rPr lang="en-US" altLang="ko-KR"/>
              <a:t> </a:t>
            </a:r>
            <a:r>
              <a:rPr lang="ko-KR" altLang="en-US"/>
              <a:t>멤버들의</a:t>
            </a:r>
            <a:r>
              <a:rPr lang="en-US" altLang="ko-KR"/>
              <a:t> </a:t>
            </a:r>
            <a:r>
              <a:rPr lang="ko-KR" altLang="en-US"/>
              <a:t>흡연상태</a:t>
            </a:r>
            <a:r>
              <a:rPr lang="en-US" altLang="ko-KR"/>
              <a:t>, </a:t>
            </a:r>
            <a:r>
              <a:rPr lang="ko-KR" altLang="en-US"/>
              <a:t>즉</a:t>
            </a:r>
            <a:r>
              <a:rPr lang="en-US" altLang="ko-KR"/>
              <a:t> </a:t>
            </a:r>
            <a:r>
              <a:rPr lang="ko-KR" altLang="en-US"/>
              <a:t>가정</a:t>
            </a:r>
            <a:r>
              <a:rPr lang="en-US" altLang="ko-KR"/>
              <a:t> </a:t>
            </a:r>
            <a:r>
              <a:rPr lang="ko-KR" altLang="en-US"/>
              <a:t>내에서</a:t>
            </a:r>
            <a:r>
              <a:rPr lang="en-US" altLang="ko-KR"/>
              <a:t> </a:t>
            </a:r>
            <a:r>
              <a:rPr lang="ko-KR" altLang="en-US"/>
              <a:t>피는지</a:t>
            </a:r>
            <a:r>
              <a:rPr lang="en-US" altLang="ko-KR"/>
              <a:t>, </a:t>
            </a:r>
            <a:r>
              <a:rPr lang="ko-KR" altLang="en-US"/>
              <a:t>밖에서</a:t>
            </a:r>
            <a:r>
              <a:rPr lang="en-US" altLang="ko-KR"/>
              <a:t> </a:t>
            </a:r>
            <a:r>
              <a:rPr lang="ko-KR" altLang="en-US"/>
              <a:t>피는지</a:t>
            </a:r>
            <a:r>
              <a:rPr lang="en-US" altLang="ko-KR"/>
              <a:t>, </a:t>
            </a:r>
            <a:r>
              <a:rPr lang="ko-KR" altLang="en-US"/>
              <a:t>인위적으로</a:t>
            </a:r>
            <a:r>
              <a:rPr lang="en-US" altLang="ko-KR"/>
              <a:t> </a:t>
            </a:r>
            <a:r>
              <a:rPr lang="ko-KR" altLang="en-US"/>
              <a:t>가공된</a:t>
            </a:r>
            <a:r>
              <a:rPr lang="en-US" altLang="ko-KR"/>
              <a:t> </a:t>
            </a:r>
            <a:r>
              <a:rPr lang="ko-KR" altLang="en-US"/>
              <a:t>담배를</a:t>
            </a:r>
            <a:r>
              <a:rPr lang="en-US" altLang="ko-KR"/>
              <a:t> </a:t>
            </a:r>
            <a:r>
              <a:rPr lang="ko-KR" altLang="en-US"/>
              <a:t>피는지</a:t>
            </a:r>
            <a:r>
              <a:rPr lang="en-US" altLang="ko-KR"/>
              <a:t>, </a:t>
            </a:r>
            <a:r>
              <a:rPr lang="ko-KR" altLang="en-US"/>
              <a:t>집에서</a:t>
            </a:r>
            <a:r>
              <a:rPr lang="en-US" altLang="ko-KR"/>
              <a:t> </a:t>
            </a:r>
            <a:r>
              <a:rPr lang="ko-KR" altLang="en-US"/>
              <a:t>말아서</a:t>
            </a:r>
            <a:r>
              <a:rPr lang="en-US" altLang="ko-KR"/>
              <a:t> </a:t>
            </a:r>
            <a:r>
              <a:rPr lang="ko-KR" altLang="en-US"/>
              <a:t>피우느지</a:t>
            </a:r>
            <a:r>
              <a:rPr lang="en-US" altLang="ko-KR"/>
              <a:t>, water pipe</a:t>
            </a:r>
            <a:r>
              <a:rPr lang="ko-KR" altLang="en-US"/>
              <a:t>라는</a:t>
            </a:r>
            <a:r>
              <a:rPr lang="en-US" altLang="ko-KR"/>
              <a:t> </a:t>
            </a:r>
            <a:r>
              <a:rPr lang="ko-KR" altLang="en-US"/>
              <a:t>베트남식</a:t>
            </a:r>
            <a:r>
              <a:rPr lang="en-US" altLang="ko-KR"/>
              <a:t> </a:t>
            </a:r>
            <a:r>
              <a:rPr lang="ko-KR" altLang="en-US"/>
              <a:t>담배를</a:t>
            </a:r>
            <a:r>
              <a:rPr lang="en-US" altLang="ko-KR"/>
              <a:t> </a:t>
            </a:r>
            <a:r>
              <a:rPr lang="ko-KR" altLang="en-US"/>
              <a:t>피우는지</a:t>
            </a:r>
            <a:r>
              <a:rPr lang="en-US" altLang="ko-KR"/>
              <a:t>, </a:t>
            </a:r>
            <a:r>
              <a:rPr lang="ko-KR" altLang="en-US"/>
              <a:t>등등이며</a:t>
            </a:r>
            <a:r>
              <a:rPr lang="en-US" altLang="ko-KR"/>
              <a:t>, </a:t>
            </a:r>
            <a:r>
              <a:rPr lang="ko-KR" altLang="en-US"/>
              <a:t>하루에</a:t>
            </a:r>
            <a:r>
              <a:rPr lang="en-US" altLang="ko-KR"/>
              <a:t> </a:t>
            </a:r>
            <a:r>
              <a:rPr lang="ko-KR" altLang="en-US"/>
              <a:t>몇번</a:t>
            </a:r>
            <a:r>
              <a:rPr lang="en-US" altLang="ko-KR"/>
              <a:t> </a:t>
            </a:r>
            <a:r>
              <a:rPr lang="ko-KR" altLang="en-US"/>
              <a:t>흡연하는</a:t>
            </a:r>
            <a:r>
              <a:rPr lang="en-US" altLang="ko-KR"/>
              <a:t> </a:t>
            </a:r>
            <a:r>
              <a:rPr lang="ko-KR" altLang="en-US"/>
              <a:t>지</a:t>
            </a:r>
            <a:r>
              <a:rPr lang="en-US" altLang="ko-KR"/>
              <a:t> </a:t>
            </a:r>
            <a:r>
              <a:rPr lang="ko-KR" altLang="en-US"/>
              <a:t>입니다</a:t>
            </a:r>
            <a:r>
              <a:rPr lang="en-US" altLang="ko-KR"/>
              <a:t>. </a:t>
            </a:r>
          </a:p>
          <a:p>
            <a:r>
              <a:rPr lang="ko-KR" altLang="en-US"/>
              <a:t>두번째로</a:t>
            </a:r>
            <a:r>
              <a:rPr lang="en-US" altLang="ko-KR"/>
              <a:t> cooking exposure </a:t>
            </a:r>
            <a:r>
              <a:rPr lang="ko-KR" altLang="en-US"/>
              <a:t>는</a:t>
            </a:r>
            <a:r>
              <a:rPr lang="en-US" altLang="ko-KR"/>
              <a:t> fuel type</a:t>
            </a:r>
            <a:r>
              <a:rPr lang="ko-KR" altLang="en-US"/>
              <a:t>을</a:t>
            </a:r>
            <a:r>
              <a:rPr lang="en-US" altLang="ko-KR"/>
              <a:t> </a:t>
            </a:r>
            <a:r>
              <a:rPr lang="ko-KR" altLang="en-US"/>
              <a:t>이용한</a:t>
            </a:r>
            <a:r>
              <a:rPr lang="en-US" altLang="ko-KR"/>
              <a:t> </a:t>
            </a:r>
            <a:r>
              <a:rPr lang="ko-KR" altLang="en-US"/>
              <a:t>요리를</a:t>
            </a:r>
            <a:r>
              <a:rPr lang="en-US" altLang="ko-KR"/>
              <a:t> </a:t>
            </a:r>
            <a:r>
              <a:rPr lang="ko-KR" altLang="en-US"/>
              <a:t>하루</a:t>
            </a:r>
            <a:r>
              <a:rPr lang="en-US" altLang="ko-KR"/>
              <a:t> </a:t>
            </a:r>
            <a:r>
              <a:rPr lang="ko-KR" altLang="en-US"/>
              <a:t>몇시간</a:t>
            </a:r>
            <a:r>
              <a:rPr lang="en-US" altLang="ko-KR"/>
              <a:t> </a:t>
            </a:r>
            <a:r>
              <a:rPr lang="ko-KR" altLang="en-US"/>
              <a:t>정도</a:t>
            </a:r>
            <a:r>
              <a:rPr lang="en-US" altLang="ko-KR"/>
              <a:t> </a:t>
            </a:r>
            <a:r>
              <a:rPr lang="ko-KR" altLang="en-US"/>
              <a:t>하는지</a:t>
            </a:r>
            <a:r>
              <a:rPr lang="en-US" altLang="ko-KR"/>
              <a:t>, </a:t>
            </a:r>
            <a:r>
              <a:rPr lang="ko-KR" altLang="en-US"/>
              <a:t>또</a:t>
            </a:r>
            <a:r>
              <a:rPr lang="en-US" altLang="ko-KR"/>
              <a:t> </a:t>
            </a:r>
            <a:r>
              <a:rPr lang="ko-KR" altLang="en-US"/>
              <a:t>부엌에서</a:t>
            </a:r>
            <a:r>
              <a:rPr lang="en-US" altLang="ko-KR"/>
              <a:t> </a:t>
            </a:r>
            <a:r>
              <a:rPr lang="ko-KR" altLang="en-US"/>
              <a:t>환기는</a:t>
            </a:r>
            <a:r>
              <a:rPr lang="en-US" altLang="ko-KR"/>
              <a:t> </a:t>
            </a:r>
            <a:r>
              <a:rPr lang="ko-KR" altLang="en-US"/>
              <a:t>얼마나</a:t>
            </a:r>
            <a:r>
              <a:rPr lang="en-US" altLang="ko-KR"/>
              <a:t> </a:t>
            </a:r>
            <a:r>
              <a:rPr lang="ko-KR" altLang="en-US"/>
              <a:t>시키는지를</a:t>
            </a:r>
            <a:r>
              <a:rPr lang="en-US" altLang="ko-KR"/>
              <a:t> </a:t>
            </a:r>
            <a:r>
              <a:rPr lang="ko-KR" altLang="en-US"/>
              <a:t>근거로</a:t>
            </a:r>
            <a:r>
              <a:rPr lang="en-US" altLang="ko-KR"/>
              <a:t> estimation </a:t>
            </a:r>
            <a:r>
              <a:rPr lang="ko-KR" altLang="en-US"/>
              <a:t>하였습니다</a:t>
            </a:r>
            <a:r>
              <a:rPr lang="en-US" altLang="ko-KR"/>
              <a:t>. </a:t>
            </a:r>
          </a:p>
          <a:p>
            <a:r>
              <a:rPr lang="ko-KR" altLang="en-US"/>
              <a:t>마지막으로</a:t>
            </a:r>
            <a:r>
              <a:rPr lang="en-US" altLang="ko-KR"/>
              <a:t> motorcycle emission </a:t>
            </a:r>
            <a:r>
              <a:rPr lang="ko-KR" altLang="en-US"/>
              <a:t>측정은</a:t>
            </a:r>
            <a:r>
              <a:rPr lang="en-US" altLang="ko-KR"/>
              <a:t> </a:t>
            </a:r>
            <a:r>
              <a:rPr lang="ko-KR" altLang="en-US"/>
              <a:t>주거자의</a:t>
            </a:r>
            <a:r>
              <a:rPr lang="en-US" altLang="ko-KR"/>
              <a:t> </a:t>
            </a:r>
            <a:r>
              <a:rPr lang="ko-KR" altLang="en-US"/>
              <a:t>층이</a:t>
            </a:r>
            <a:r>
              <a:rPr lang="en-US" altLang="ko-KR"/>
              <a:t> </a:t>
            </a:r>
            <a:r>
              <a:rPr lang="ko-KR" altLang="en-US"/>
              <a:t>높으면</a:t>
            </a:r>
            <a:r>
              <a:rPr lang="en-US" altLang="ko-KR"/>
              <a:t> exposure 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덜하다고</a:t>
            </a:r>
            <a:r>
              <a:rPr lang="en-US" altLang="ko-KR"/>
              <a:t> </a:t>
            </a:r>
            <a:r>
              <a:rPr lang="ko-KR" altLang="en-US"/>
              <a:t>가정하였고</a:t>
            </a:r>
            <a:r>
              <a:rPr lang="en-US" altLang="ko-KR"/>
              <a:t>, </a:t>
            </a:r>
            <a:r>
              <a:rPr lang="ko-KR" altLang="en-US"/>
              <a:t>또</a:t>
            </a:r>
            <a:r>
              <a:rPr lang="en-US" altLang="ko-KR"/>
              <a:t> </a:t>
            </a:r>
            <a:r>
              <a:rPr lang="ko-KR" altLang="en-US"/>
              <a:t>주차된</a:t>
            </a:r>
            <a:r>
              <a:rPr lang="en-US" altLang="ko-KR"/>
              <a:t> </a:t>
            </a:r>
            <a:r>
              <a:rPr lang="ko-KR" altLang="en-US"/>
              <a:t>평균</a:t>
            </a:r>
            <a:r>
              <a:rPr lang="en-US" altLang="ko-KR"/>
              <a:t> </a:t>
            </a:r>
            <a:r>
              <a:rPr lang="ko-KR" altLang="en-US"/>
              <a:t>오토바이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기준으로</a:t>
            </a:r>
            <a:r>
              <a:rPr lang="en-US" altLang="ko-KR"/>
              <a:t> </a:t>
            </a:r>
            <a:r>
              <a:rPr lang="ko-KR" altLang="en-US"/>
              <a:t>측정하였습니다</a:t>
            </a:r>
            <a:r>
              <a:rPr lang="en-US" altLang="ko-KR"/>
              <a:t>. </a:t>
            </a:r>
            <a:endParaRPr lang="ko-KR" altLang="en-US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5150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연구기간은</a:t>
            </a:r>
            <a:r>
              <a:rPr lang="en-US" altLang="ko-KR"/>
              <a:t> 2017</a:t>
            </a:r>
            <a:r>
              <a:rPr lang="ko-KR" altLang="en-US"/>
              <a:t>년</a:t>
            </a:r>
            <a:r>
              <a:rPr lang="en-US" altLang="ko-KR"/>
              <a:t> 7</a:t>
            </a:r>
            <a:r>
              <a:rPr lang="ko-KR" altLang="en-US"/>
              <a:t>월부터</a:t>
            </a:r>
            <a:r>
              <a:rPr lang="en-US" altLang="ko-KR"/>
              <a:t> 2019</a:t>
            </a:r>
            <a:r>
              <a:rPr lang="ko-KR" altLang="en-US"/>
              <a:t>년</a:t>
            </a:r>
            <a:r>
              <a:rPr lang="en-US" altLang="ko-KR"/>
              <a:t> 12</a:t>
            </a:r>
            <a:r>
              <a:rPr lang="ko-KR" altLang="en-US"/>
              <a:t>월까지였으며</a:t>
            </a:r>
            <a:r>
              <a:rPr lang="en-US" altLang="ko-KR"/>
              <a:t>, index case </a:t>
            </a:r>
            <a:r>
              <a:rPr lang="ko-KR" altLang="en-US"/>
              <a:t>는</a:t>
            </a:r>
            <a:r>
              <a:rPr lang="en-US" altLang="ko-KR"/>
              <a:t> </a:t>
            </a:r>
            <a:r>
              <a:rPr lang="ko-KR" altLang="en-US"/>
              <a:t>총</a:t>
            </a:r>
            <a:r>
              <a:rPr lang="en-US" altLang="ko-KR"/>
              <a:t> 73</a:t>
            </a:r>
            <a:r>
              <a:rPr lang="ko-KR" altLang="en-US"/>
              <a:t>명으로</a:t>
            </a:r>
            <a:r>
              <a:rPr lang="en-US" altLang="ko-KR"/>
              <a:t> </a:t>
            </a:r>
            <a:r>
              <a:rPr lang="ko-KR" altLang="en-US"/>
              <a:t>베트남</a:t>
            </a:r>
            <a:r>
              <a:rPr lang="en-US" altLang="ko-KR"/>
              <a:t> </a:t>
            </a:r>
            <a:r>
              <a:rPr lang="ko-KR" altLang="en-US"/>
              <a:t>하노이의</a:t>
            </a:r>
            <a:r>
              <a:rPr lang="en-US" altLang="ko-KR"/>
              <a:t> 5</a:t>
            </a:r>
            <a:r>
              <a:rPr lang="ko-KR" altLang="en-US"/>
              <a:t>개의</a:t>
            </a:r>
            <a:r>
              <a:rPr lang="en-US" altLang="ko-KR"/>
              <a:t> district heatl center </a:t>
            </a:r>
            <a:r>
              <a:rPr lang="ko-KR" altLang="en-US"/>
              <a:t>에</a:t>
            </a:r>
            <a:r>
              <a:rPr lang="en-US" altLang="ko-KR"/>
              <a:t> </a:t>
            </a:r>
            <a:r>
              <a:rPr lang="ko-KR" altLang="en-US"/>
              <a:t>등록된</a:t>
            </a:r>
            <a:r>
              <a:rPr lang="en-US" altLang="ko-KR"/>
              <a:t> mibrobiologically confirm </a:t>
            </a:r>
            <a:r>
              <a:rPr lang="ko-KR" altLang="en-US"/>
              <a:t>된</a:t>
            </a:r>
            <a:r>
              <a:rPr lang="en-US" altLang="ko-KR"/>
              <a:t> active pulmonary TB </a:t>
            </a:r>
            <a:r>
              <a:rPr lang="ko-KR" altLang="en-US"/>
              <a:t>환자들이었습니다</a:t>
            </a:r>
            <a:r>
              <a:rPr lang="en-US" altLang="ko-KR"/>
              <a:t>. </a:t>
            </a:r>
            <a:r>
              <a:rPr lang="ko-KR" altLang="en-US"/>
              <a:t>그러나</a:t>
            </a:r>
            <a:r>
              <a:rPr lang="en-US" altLang="ko-KR"/>
              <a:t> </a:t>
            </a:r>
            <a:r>
              <a:rPr lang="ko-KR" altLang="en-US"/>
              <a:t>한</a:t>
            </a:r>
            <a:r>
              <a:rPr lang="en-US" altLang="ko-KR"/>
              <a:t> </a:t>
            </a:r>
            <a:r>
              <a:rPr lang="ko-KR" altLang="en-US"/>
              <a:t>집이</a:t>
            </a:r>
            <a:r>
              <a:rPr lang="en-US" altLang="ko-KR"/>
              <a:t> </a:t>
            </a:r>
            <a:r>
              <a:rPr lang="ko-KR" altLang="en-US"/>
              <a:t>하노이에서</a:t>
            </a:r>
            <a:r>
              <a:rPr lang="en-US" altLang="ko-KR"/>
              <a:t> </a:t>
            </a:r>
            <a:r>
              <a:rPr lang="ko-KR" altLang="en-US"/>
              <a:t>이사하는</a:t>
            </a:r>
            <a:r>
              <a:rPr lang="en-US" altLang="ko-KR"/>
              <a:t> </a:t>
            </a:r>
            <a:r>
              <a:rPr lang="ko-KR" altLang="en-US"/>
              <a:t>바람에</a:t>
            </a:r>
            <a:r>
              <a:rPr lang="en-US" altLang="ko-KR"/>
              <a:t> 72</a:t>
            </a:r>
            <a:r>
              <a:rPr lang="ko-KR" altLang="en-US"/>
              <a:t>개의</a:t>
            </a:r>
            <a:r>
              <a:rPr lang="en-US" altLang="ko-KR"/>
              <a:t> index case</a:t>
            </a:r>
            <a:r>
              <a:rPr lang="ko-KR" altLang="en-US"/>
              <a:t>와</a:t>
            </a:r>
            <a:r>
              <a:rPr lang="en-US" altLang="ko-KR"/>
              <a:t> 109</a:t>
            </a:r>
            <a:r>
              <a:rPr lang="ko-KR" altLang="en-US"/>
              <a:t>명의</a:t>
            </a:r>
            <a:r>
              <a:rPr lang="en-US" altLang="ko-KR"/>
              <a:t> household contacts </a:t>
            </a:r>
            <a:r>
              <a:rPr lang="ko-KR" altLang="en-US"/>
              <a:t>가</a:t>
            </a:r>
            <a:r>
              <a:rPr lang="en-US" altLang="ko-KR"/>
              <a:t> 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실험에</a:t>
            </a:r>
            <a:r>
              <a:rPr lang="en-US" altLang="ko-KR"/>
              <a:t> </a:t>
            </a:r>
            <a:r>
              <a:rPr lang="ko-KR" altLang="en-US"/>
              <a:t>참여한</a:t>
            </a:r>
            <a:r>
              <a:rPr lang="en-US" altLang="ko-KR"/>
              <a:t> </a:t>
            </a:r>
            <a:r>
              <a:rPr lang="ko-KR" altLang="en-US"/>
              <a:t>실험자들입니다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796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Index case </a:t>
            </a:r>
            <a:r>
              <a:rPr lang="ko-KR" altLang="en-US" baseline="0" dirty="0"/>
              <a:t>의 </a:t>
            </a:r>
            <a:r>
              <a:rPr lang="en-US" altLang="ko-KR" baseline="0" dirty="0"/>
              <a:t>61% </a:t>
            </a:r>
            <a:r>
              <a:rPr lang="ko-KR" altLang="en-US" baseline="0" dirty="0"/>
              <a:t>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남성</a:t>
            </a:r>
            <a:r>
              <a:rPr lang="en-US" altLang="ko-KR" baseline="0" dirty="0"/>
              <a:t>, </a:t>
            </a:r>
            <a:r>
              <a:rPr lang="en-US" altLang="ko-KR" baseline="0" dirty="0" err="1"/>
              <a:t>cavitary</a:t>
            </a:r>
            <a:r>
              <a:rPr lang="en-US" altLang="ko-KR" baseline="0" dirty="0"/>
              <a:t> TB 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67</a:t>
            </a:r>
            <a:r>
              <a:rPr lang="ko-KR" altLang="en-US" baseline="0" dirty="0"/>
              <a:t>명 중에서 </a:t>
            </a:r>
            <a:r>
              <a:rPr lang="en-US" altLang="ko-KR" baseline="0" dirty="0"/>
              <a:t>18</a:t>
            </a:r>
            <a:r>
              <a:rPr lang="ko-KR" altLang="en-US" baseline="0" dirty="0"/>
              <a:t>명에게서 </a:t>
            </a:r>
            <a:r>
              <a:rPr lang="ko-KR" altLang="en-US" baseline="0" dirty="0" smtClean="0"/>
              <a:t>진단 당시 관찰되어 </a:t>
            </a:r>
            <a:r>
              <a:rPr lang="en-US" altLang="ko-KR" baseline="0" dirty="0" smtClean="0"/>
              <a:t>AFB </a:t>
            </a:r>
            <a:r>
              <a:rPr lang="en-US" altLang="ko-KR" baseline="0" dirty="0"/>
              <a:t>smear </a:t>
            </a:r>
            <a:r>
              <a:rPr lang="en-US" altLang="ko-KR" baseline="0" dirty="0" smtClean="0"/>
              <a:t>grade 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66</a:t>
            </a:r>
            <a:r>
              <a:rPr lang="ko-KR" altLang="en-US" baseline="0" dirty="0"/>
              <a:t>명 </a:t>
            </a:r>
            <a:r>
              <a:rPr lang="ko-KR" altLang="en-US" baseline="0" dirty="0" smtClean="0"/>
              <a:t>대상으로 평가되었으며</a:t>
            </a:r>
            <a:r>
              <a:rPr lang="en-US" altLang="ko-KR" baseline="0" dirty="0" smtClean="0"/>
              <a:t>, 9</a:t>
            </a:r>
            <a:r>
              <a:rPr lang="ko-KR" altLang="en-US" baseline="0" dirty="0"/>
              <a:t>명은</a:t>
            </a:r>
            <a:r>
              <a:rPr lang="en-US" altLang="ko-KR" baseline="0" dirty="0"/>
              <a:t> </a:t>
            </a:r>
            <a:r>
              <a:rPr lang="ko-KR" altLang="en-US" baseline="0" dirty="0"/>
              <a:t>진단당시</a:t>
            </a:r>
            <a:r>
              <a:rPr lang="en-US" altLang="ko-KR" baseline="0" dirty="0"/>
              <a:t> cxr</a:t>
            </a:r>
            <a:r>
              <a:rPr lang="ko-KR" altLang="en-US" baseline="0" dirty="0"/>
              <a:t>을</a:t>
            </a:r>
            <a:r>
              <a:rPr lang="en-US" altLang="ko-KR" baseline="0" dirty="0"/>
              <a:t> </a:t>
            </a:r>
            <a:r>
              <a:rPr lang="ko-KR" altLang="en-US" baseline="0" dirty="0"/>
              <a:t>시행하지</a:t>
            </a:r>
            <a:r>
              <a:rPr lang="en-US" altLang="ko-KR" baseline="0" dirty="0"/>
              <a:t> </a:t>
            </a:r>
            <a:r>
              <a:rPr lang="ko-KR" altLang="en-US" baseline="0" dirty="0"/>
              <a:t>않아</a:t>
            </a:r>
            <a:r>
              <a:rPr lang="en-US" altLang="ko-KR" baseline="0" dirty="0"/>
              <a:t> cxr</a:t>
            </a:r>
            <a:r>
              <a:rPr lang="ko-KR" altLang="en-US" baseline="0" dirty="0"/>
              <a:t>자료가</a:t>
            </a:r>
            <a:r>
              <a:rPr lang="en-US" altLang="ko-KR" baseline="0" dirty="0"/>
              <a:t> </a:t>
            </a:r>
            <a:r>
              <a:rPr lang="ko-KR" altLang="en-US" baseline="0" dirty="0"/>
              <a:t>없고</a:t>
            </a:r>
            <a:r>
              <a:rPr lang="en-US" altLang="ko-KR" baseline="0" dirty="0"/>
              <a:t>, 11</a:t>
            </a:r>
            <a:r>
              <a:rPr lang="ko-KR" altLang="en-US" baseline="0" dirty="0"/>
              <a:t>명은</a:t>
            </a:r>
            <a:r>
              <a:rPr lang="en-US" altLang="ko-KR" baseline="0" dirty="0"/>
              <a:t> AFB smear </a:t>
            </a:r>
            <a:r>
              <a:rPr lang="ko-KR" altLang="en-US" baseline="0" dirty="0"/>
              <a:t>검사를</a:t>
            </a:r>
            <a:r>
              <a:rPr lang="en-US" altLang="ko-KR" baseline="0" dirty="0"/>
              <a:t> </a:t>
            </a:r>
            <a:r>
              <a:rPr lang="ko-KR" altLang="en-US" baseline="0" dirty="0"/>
              <a:t>못하거나</a:t>
            </a:r>
            <a:r>
              <a:rPr lang="en-US" altLang="ko-KR" baseline="0" dirty="0"/>
              <a:t> </a:t>
            </a:r>
            <a:r>
              <a:rPr lang="ko-KR" altLang="en-US" baseline="0" dirty="0"/>
              <a:t>하지</a:t>
            </a:r>
            <a:r>
              <a:rPr lang="en-US" altLang="ko-KR" baseline="0" dirty="0"/>
              <a:t> </a:t>
            </a:r>
            <a:r>
              <a:rPr lang="ko-KR" altLang="en-US" baseline="0" dirty="0"/>
              <a:t>못하는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상황으로</a:t>
            </a:r>
            <a:r>
              <a:rPr lang="en-US" altLang="ko-KR" baseline="0" dirty="0"/>
              <a:t> data</a:t>
            </a:r>
            <a:r>
              <a:rPr lang="ko-KR" altLang="en-US" baseline="0" dirty="0"/>
              <a:t>가</a:t>
            </a:r>
            <a:r>
              <a:rPr lang="en-US" altLang="ko-KR" baseline="0" dirty="0"/>
              <a:t> </a:t>
            </a:r>
            <a:r>
              <a:rPr lang="ko-KR" altLang="en-US" baseline="0" dirty="0"/>
              <a:t>소실되었다</a:t>
            </a:r>
            <a:r>
              <a:rPr lang="en-US" altLang="ko-KR" baseline="0" dirty="0"/>
              <a:t>.   Negative =4, scant n=9, 1+ n=31, 2+=13, 3+=9, </a:t>
            </a:r>
          </a:p>
          <a:p>
            <a:r>
              <a:rPr lang="ko-KR" altLang="en-US" baseline="0" dirty="0" smtClean="0"/>
              <a:t>여성 중 에 </a:t>
            </a:r>
            <a:r>
              <a:rPr lang="ko-KR" altLang="en-US" baseline="0" dirty="0"/>
              <a:t>흡연자는 없었으며</a:t>
            </a:r>
            <a:r>
              <a:rPr lang="en-US" altLang="ko-KR" baseline="0" dirty="0"/>
              <a:t>, </a:t>
            </a:r>
            <a:r>
              <a:rPr lang="ko-KR" altLang="en-US" baseline="0" dirty="0" smtClean="0"/>
              <a:t>남성 중 </a:t>
            </a:r>
            <a:r>
              <a:rPr lang="en-US" altLang="ko-KR" baseline="0" dirty="0"/>
              <a:t>30</a:t>
            </a:r>
            <a:r>
              <a:rPr lang="ko-KR" altLang="en-US" baseline="0" dirty="0"/>
              <a:t>명 </a:t>
            </a:r>
            <a:r>
              <a:rPr lang="en-US" altLang="ko-KR" baseline="0" dirty="0"/>
              <a:t>(68%) </a:t>
            </a:r>
            <a:r>
              <a:rPr lang="ko-KR" altLang="en-US" baseline="0" dirty="0"/>
              <a:t>는 </a:t>
            </a:r>
            <a:r>
              <a:rPr lang="ko-KR" altLang="en-US" baseline="0" dirty="0" err="1"/>
              <a:t>흡연중이었음</a:t>
            </a:r>
            <a:r>
              <a:rPr lang="en-US" altLang="ko-KR" baseline="0" dirty="0"/>
              <a:t>. Index case 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15~83</a:t>
            </a:r>
            <a:r>
              <a:rPr lang="ko-KR" altLang="en-US" baseline="0" dirty="0"/>
              <a:t>세 </a:t>
            </a:r>
            <a:r>
              <a:rPr lang="en-US" altLang="ko-KR" baseline="0" dirty="0"/>
              <a:t>(median </a:t>
            </a:r>
            <a:r>
              <a:rPr lang="ko-KR" altLang="en-US" baseline="0" dirty="0"/>
              <a:t>값은 </a:t>
            </a:r>
            <a:r>
              <a:rPr lang="en-US" altLang="ko-KR" baseline="0" dirty="0"/>
              <a:t>41),</a:t>
            </a:r>
            <a:r>
              <a:rPr lang="ko-KR" altLang="en-US" baseline="0" dirty="0" smtClean="0"/>
              <a:t>가정 내 </a:t>
            </a:r>
            <a:r>
              <a:rPr lang="ko-KR" altLang="en-US" baseline="0" dirty="0" err="1"/>
              <a:t>접촉자</a:t>
            </a:r>
            <a:r>
              <a:rPr lang="ko-KR" altLang="en-US" baseline="0" dirty="0"/>
              <a:t> 나이는 </a:t>
            </a:r>
            <a:r>
              <a:rPr lang="en-US" altLang="ko-KR" baseline="0" dirty="0"/>
              <a:t>9</a:t>
            </a:r>
            <a:r>
              <a:rPr lang="ko-KR" altLang="en-US" baseline="0" dirty="0"/>
              <a:t>개월 </a:t>
            </a:r>
            <a:r>
              <a:rPr lang="en-US" altLang="ko-KR" baseline="0" dirty="0"/>
              <a:t>~ 15</a:t>
            </a:r>
            <a:r>
              <a:rPr lang="ko-KR" altLang="en-US" baseline="0" dirty="0"/>
              <a:t>세까지 다양했고 </a:t>
            </a:r>
            <a:r>
              <a:rPr lang="en-US" altLang="ko-KR" baseline="0" dirty="0"/>
              <a:t>(6.2</a:t>
            </a:r>
            <a:r>
              <a:rPr lang="ko-KR" altLang="en-US" baseline="0" dirty="0"/>
              <a:t>세 평균</a:t>
            </a:r>
            <a:r>
              <a:rPr lang="en-US" altLang="ko-KR" baseline="0" dirty="0"/>
              <a:t>)…</a:t>
            </a:r>
          </a:p>
          <a:p>
            <a:r>
              <a:rPr lang="ko-KR" altLang="en-US" baseline="0" dirty="0"/>
              <a:t>접촉자중에 흡연자는 없었습니다</a:t>
            </a:r>
            <a:r>
              <a:rPr lang="en-US" altLang="ko-KR" baseline="0" dirty="0"/>
              <a:t>. 26</a:t>
            </a:r>
            <a:r>
              <a:rPr lang="ko-KR" altLang="en-US" baseline="0" dirty="0"/>
              <a:t>명은</a:t>
            </a:r>
            <a:r>
              <a:rPr lang="en-US" altLang="ko-KR" baseline="0" dirty="0"/>
              <a:t> manufactured cigarette, 7</a:t>
            </a:r>
            <a:r>
              <a:rPr lang="ko-KR" altLang="en-US" baseline="0" dirty="0"/>
              <a:t>명은</a:t>
            </a:r>
            <a:r>
              <a:rPr lang="en-US" altLang="ko-KR" baseline="0" dirty="0"/>
              <a:t> waterpipe, 4</a:t>
            </a:r>
            <a:r>
              <a:rPr lang="ko-KR" altLang="en-US" baseline="0" dirty="0"/>
              <a:t>명은</a:t>
            </a:r>
            <a:r>
              <a:rPr lang="en-US" altLang="ko-KR" baseline="0" dirty="0"/>
              <a:t> waterpipe, manufactured </a:t>
            </a:r>
            <a:r>
              <a:rPr lang="ko-KR" altLang="en-US" baseline="0" dirty="0"/>
              <a:t>둘</a:t>
            </a:r>
            <a:r>
              <a:rPr lang="en-US" altLang="ko-KR" baseline="0" dirty="0"/>
              <a:t> </a:t>
            </a:r>
            <a:r>
              <a:rPr lang="ko-KR" altLang="en-US" baseline="0" dirty="0"/>
              <a:t>다</a:t>
            </a:r>
            <a:r>
              <a:rPr lang="en-US" altLang="ko-KR" baseline="0" dirty="0"/>
              <a:t>, </a:t>
            </a:r>
            <a:r>
              <a:rPr lang="ko-KR" altLang="en-US" baseline="0" dirty="0"/>
              <a:t>집에서</a:t>
            </a:r>
            <a:r>
              <a:rPr lang="en-US" altLang="ko-KR" baseline="0" dirty="0"/>
              <a:t> </a:t>
            </a:r>
            <a:r>
              <a:rPr lang="ko-KR" altLang="en-US" baseline="0" dirty="0"/>
              <a:t>말아피우는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사람이나</a:t>
            </a:r>
            <a:r>
              <a:rPr lang="en-US" altLang="ko-KR" baseline="0" dirty="0"/>
              <a:t> cigar, </a:t>
            </a:r>
            <a:r>
              <a:rPr lang="ko-KR" altLang="en-US" baseline="0" dirty="0"/>
              <a:t>전자담배</a:t>
            </a:r>
            <a:r>
              <a:rPr lang="en-US" altLang="ko-KR" baseline="0" dirty="0"/>
              <a:t>, </a:t>
            </a:r>
            <a:r>
              <a:rPr lang="ko-KR" altLang="en-US" baseline="0" dirty="0"/>
              <a:t>마리화나</a:t>
            </a:r>
            <a:r>
              <a:rPr lang="en-US" altLang="ko-KR" baseline="0" dirty="0"/>
              <a:t> </a:t>
            </a:r>
            <a:r>
              <a:rPr lang="ko-KR" altLang="en-US" baseline="0" dirty="0"/>
              <a:t>흡연자는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없었습니다</a:t>
            </a:r>
            <a:r>
              <a:rPr lang="en-US" altLang="ko-KR" baseline="0" dirty="0"/>
              <a:t>. Index case </a:t>
            </a:r>
            <a:r>
              <a:rPr lang="ko-KR" altLang="en-US" baseline="0" dirty="0"/>
              <a:t>의</a:t>
            </a:r>
            <a:r>
              <a:rPr lang="en-US" altLang="ko-KR" baseline="0" dirty="0"/>
              <a:t> </a:t>
            </a:r>
            <a:r>
              <a:rPr lang="ko-KR" altLang="en-US" baseline="0" dirty="0"/>
              <a:t>나이는</a:t>
            </a:r>
            <a:r>
              <a:rPr lang="en-US" altLang="ko-KR" baseline="0" dirty="0"/>
              <a:t> 15~83</a:t>
            </a:r>
            <a:r>
              <a:rPr lang="ko-KR" altLang="en-US" baseline="0" dirty="0"/>
              <a:t>살까지</a:t>
            </a:r>
            <a:r>
              <a:rPr lang="en-US" altLang="ko-KR" baseline="0" dirty="0"/>
              <a:t> </a:t>
            </a:r>
            <a:r>
              <a:rPr lang="ko-KR" altLang="en-US" baseline="0" dirty="0"/>
              <a:t>다양했으며</a:t>
            </a:r>
            <a:r>
              <a:rPr lang="en-US" altLang="ko-KR" baseline="0" dirty="0"/>
              <a:t>, </a:t>
            </a:r>
            <a:r>
              <a:rPr lang="ko-KR" altLang="en-US" baseline="0" dirty="0" smtClean="0"/>
              <a:t>평균 연령은</a:t>
            </a:r>
            <a:r>
              <a:rPr lang="en-US" altLang="ko-KR" baseline="0" dirty="0" smtClean="0"/>
              <a:t> </a:t>
            </a:r>
            <a:r>
              <a:rPr lang="en-US" altLang="ko-KR" baseline="0" dirty="0"/>
              <a:t>41</a:t>
            </a:r>
            <a:r>
              <a:rPr lang="ko-KR" altLang="en-US" baseline="0" dirty="0"/>
              <a:t>살이었습니다</a:t>
            </a:r>
            <a:r>
              <a:rPr lang="en-US" altLang="ko-KR" baseline="0" dirty="0"/>
              <a:t>. Household contact</a:t>
            </a:r>
            <a:r>
              <a:rPr lang="ko-KR" altLang="en-US" baseline="0" dirty="0"/>
              <a:t>의</a:t>
            </a:r>
            <a:r>
              <a:rPr lang="en-US" altLang="ko-KR" baseline="0" dirty="0"/>
              <a:t> </a:t>
            </a:r>
            <a:r>
              <a:rPr lang="ko-KR" altLang="en-US" baseline="0" dirty="0"/>
              <a:t>나이는</a:t>
            </a:r>
            <a:r>
              <a:rPr lang="en-US" altLang="ko-KR" baseline="0" dirty="0"/>
              <a:t> 9</a:t>
            </a:r>
            <a:r>
              <a:rPr lang="ko-KR" altLang="en-US" baseline="0" dirty="0"/>
              <a:t>개월부터</a:t>
            </a:r>
            <a:r>
              <a:rPr lang="en-US" altLang="ko-KR" baseline="0" dirty="0"/>
              <a:t> 15</a:t>
            </a:r>
            <a:r>
              <a:rPr lang="ko-KR" altLang="en-US" baseline="0" dirty="0"/>
              <a:t>살까지</a:t>
            </a:r>
            <a:r>
              <a:rPr lang="en-US" altLang="ko-KR" baseline="0" dirty="0"/>
              <a:t> </a:t>
            </a:r>
            <a:r>
              <a:rPr lang="ko-KR" altLang="en-US" baseline="0" dirty="0"/>
              <a:t>평균</a:t>
            </a:r>
            <a:r>
              <a:rPr lang="en-US" altLang="ko-KR" baseline="0" dirty="0"/>
              <a:t> 6.2</a:t>
            </a:r>
            <a:r>
              <a:rPr lang="ko-KR" altLang="en-US" baseline="0" dirty="0"/>
              <a:t>세였습니다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아이들</a:t>
            </a:r>
            <a:r>
              <a:rPr lang="en-US" altLang="ko-KR" baseline="0" dirty="0"/>
              <a:t> </a:t>
            </a:r>
            <a:r>
              <a:rPr lang="ko-KR" altLang="en-US" baseline="0" dirty="0"/>
              <a:t>중</a:t>
            </a:r>
            <a:r>
              <a:rPr lang="en-US" altLang="ko-KR" baseline="0" dirty="0"/>
              <a:t> </a:t>
            </a:r>
            <a:r>
              <a:rPr lang="ko-KR" altLang="en-US" baseline="0" dirty="0"/>
              <a:t>흡연자는</a:t>
            </a:r>
            <a:r>
              <a:rPr lang="en-US" altLang="ko-KR" baseline="0" dirty="0"/>
              <a:t> </a:t>
            </a:r>
            <a:r>
              <a:rPr lang="ko-KR" altLang="en-US" baseline="0" dirty="0"/>
              <a:t>없었습니다</a:t>
            </a:r>
            <a:r>
              <a:rPr lang="en-US" altLang="ko-KR" baseline="0" dirty="0"/>
              <a:t>. </a:t>
            </a:r>
          </a:p>
          <a:p>
            <a:r>
              <a:rPr lang="en-US" altLang="ko-KR" baseline="0" dirty="0"/>
              <a:t>1/2 </a:t>
            </a:r>
            <a:r>
              <a:rPr lang="ko-KR" altLang="en-US" baseline="0" dirty="0"/>
              <a:t>가까이 되는 부모는 대학이나 </a:t>
            </a:r>
            <a:r>
              <a:rPr lang="en-US" altLang="ko-KR" baseline="0" dirty="0" err="1"/>
              <a:t>polytechnical</a:t>
            </a:r>
            <a:r>
              <a:rPr lang="en-US" altLang="ko-KR" baseline="0" dirty="0"/>
              <a:t> training </a:t>
            </a:r>
            <a:r>
              <a:rPr lang="ko-KR" altLang="en-US" baseline="0" dirty="0"/>
              <a:t>을 받았으며 </a:t>
            </a:r>
            <a:r>
              <a:rPr lang="en-US" altLang="ko-KR" baseline="0" dirty="0"/>
              <a:t>2/3</a:t>
            </a:r>
            <a:r>
              <a:rPr lang="ko-KR" altLang="en-US" baseline="0" dirty="0"/>
              <a:t>은 직업을 </a:t>
            </a:r>
            <a:r>
              <a:rPr lang="ko-KR" altLang="en-US" baseline="0" dirty="0" err="1"/>
              <a:t>갖고있었음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이</a:t>
            </a:r>
            <a:r>
              <a:rPr lang="en-US" altLang="ko-KR" baseline="0" dirty="0"/>
              <a:t> </a:t>
            </a:r>
            <a:r>
              <a:rPr lang="ko-KR" altLang="en-US" baseline="0" dirty="0"/>
              <a:t>중</a:t>
            </a:r>
            <a:r>
              <a:rPr lang="en-US" altLang="ko-KR" baseline="0" dirty="0"/>
              <a:t> 93%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BCG vaccination </a:t>
            </a:r>
            <a:r>
              <a:rPr lang="ko-KR" altLang="en-US" baseline="0" dirty="0"/>
              <a:t>을 </a:t>
            </a:r>
            <a:r>
              <a:rPr lang="ko-KR" altLang="en-US" baseline="0" dirty="0" err="1"/>
              <a:t>출생당시에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접종받았습니다</a:t>
            </a:r>
            <a:r>
              <a:rPr lang="en-US" altLang="ko-KR" baseline="0" dirty="0"/>
              <a:t>. </a:t>
            </a:r>
            <a:r>
              <a:rPr lang="ko-KR" altLang="en-US" baseline="0" dirty="0" err="1"/>
              <a:t>아이들중</a:t>
            </a:r>
            <a:r>
              <a:rPr lang="ko-KR" altLang="en-US" baseline="0" dirty="0"/>
              <a:t> </a:t>
            </a:r>
            <a:r>
              <a:rPr lang="en-US" altLang="ko-KR" baseline="0" dirty="0"/>
              <a:t>comorbidity </a:t>
            </a:r>
            <a:r>
              <a:rPr lang="ko-KR" altLang="en-US" baseline="0" dirty="0" err="1"/>
              <a:t>갖고있는</a:t>
            </a:r>
            <a:r>
              <a:rPr lang="ko-KR" altLang="en-US" baseline="0" dirty="0"/>
              <a:t> 환자는 없었다</a:t>
            </a:r>
            <a:r>
              <a:rPr lang="en-US" altLang="ko-KR" baseline="0" dirty="0"/>
              <a:t>..</a:t>
            </a:r>
          </a:p>
          <a:p>
            <a:pPr marL="171450" indent="-171450">
              <a:buFontTx/>
              <a:buChar char="-"/>
            </a:pPr>
            <a:r>
              <a:rPr lang="ko-KR" altLang="en-US" baseline="0" dirty="0"/>
              <a:t>오직 </a:t>
            </a:r>
            <a:r>
              <a:rPr lang="ko-KR" altLang="en-US" baseline="0" dirty="0" err="1"/>
              <a:t>한명만</a:t>
            </a:r>
            <a:r>
              <a:rPr lang="ko-KR" altLang="en-US" baseline="0" dirty="0"/>
              <a:t> </a:t>
            </a:r>
            <a:r>
              <a:rPr lang="ko-KR" altLang="en-US" baseline="0" dirty="0" err="1"/>
              <a:t>저체중이었음</a:t>
            </a:r>
            <a:r>
              <a:rPr lang="en-US" altLang="ko-KR" baseline="0" dirty="0"/>
              <a:t>. 21</a:t>
            </a:r>
            <a:r>
              <a:rPr lang="ko-KR" altLang="en-US" baseline="0" dirty="0"/>
              <a:t>명은 </a:t>
            </a:r>
            <a:r>
              <a:rPr lang="ko-KR" altLang="en-US" baseline="0" dirty="0" err="1"/>
              <a:t>과체중이었고</a:t>
            </a:r>
            <a:r>
              <a:rPr lang="en-US" altLang="ko-KR" baseline="0" dirty="0"/>
              <a:t>, 15</a:t>
            </a:r>
            <a:r>
              <a:rPr lang="ko-KR" altLang="en-US" baseline="0" dirty="0"/>
              <a:t>명은 </a:t>
            </a:r>
            <a:r>
              <a:rPr lang="en-US" altLang="ko-KR" baseline="0" dirty="0" err="1"/>
              <a:t>obsese</a:t>
            </a:r>
            <a:r>
              <a:rPr lang="en-US" altLang="ko-KR" baseline="0" dirty="0"/>
              <a:t> </a:t>
            </a:r>
            <a:r>
              <a:rPr lang="ko-KR" altLang="en-US" baseline="0" dirty="0"/>
              <a:t>하였다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1243C-7BB5-4513-803A-29FEF676C6F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0869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5D9174-462D-439F-825E-03455547D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000"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73D1811-D08C-45F1-A592-311C374C3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2483DF6-C5CC-4404-AFBD-A49B849F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5D0C5F-8F56-4A86-B83C-278EDD098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0CBCED-BFB1-4FC3-89DF-D709BB073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990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FAEEFC-0004-4893-A5EA-D1FBFC1B3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EE41AC9-C232-427C-A16C-28DEE2B51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409E81-CE68-44BC-AFB1-D47170BC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7EB65C7-4433-483C-88D0-210B3A37B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01B521-529F-4D8C-831F-551864621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942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F962FED-DB36-4329-8F59-C79334EFBC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9820566-1DCA-48C7-9208-930CE80AA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CD31921-2625-4995-9DF9-DDA1611B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ED0D62C-9A3F-45BB-A81F-CD9BDEE6B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8F0DA1-3FF5-4636-BB0E-291CE4CD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396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9C3132-74BE-4D29-9ED3-6CFD9FAFC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CD388A-372F-4A36-8AB8-366823FA6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0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2000"/>
            </a:lvl3pPr>
            <a:lvl4pPr>
              <a:lnSpc>
                <a:spcPct val="150000"/>
              </a:lnSpc>
              <a:defRPr sz="2000"/>
            </a:lvl4pPr>
            <a:lvl5pPr>
              <a:lnSpc>
                <a:spcPct val="150000"/>
              </a:lnSpc>
              <a:defRPr sz="20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825B52-FAEA-4188-BB4F-CF76845EB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D54ECC-E314-4C76-A56A-F8177DAC8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BF5B3B-E2AA-474B-B1DA-56E10B16E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7" name="그룹 6"/>
          <p:cNvGrpSpPr/>
          <p:nvPr userDrawn="1"/>
        </p:nvGrpSpPr>
        <p:grpSpPr>
          <a:xfrm>
            <a:off x="0" y="6080468"/>
            <a:ext cx="12192000" cy="777532"/>
            <a:chOff x="-255373" y="4572343"/>
            <a:chExt cx="11829535" cy="777532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33B78AF4-36D9-CD44-9548-428C1506AAD3}"/>
                </a:ext>
              </a:extLst>
            </p:cNvPr>
            <p:cNvSpPr/>
            <p:nvPr userDrawn="1"/>
          </p:nvSpPr>
          <p:spPr>
            <a:xfrm>
              <a:off x="-255373" y="4572343"/>
              <a:ext cx="11829535" cy="777532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6123D579-9545-D34A-B887-FC2CDD2629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580960" y="4727659"/>
              <a:ext cx="1515040" cy="466899"/>
            </a:xfrm>
            <a:prstGeom prst="rect">
              <a:avLst/>
            </a:prstGeom>
          </p:spPr>
        </p:pic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3B78AF4-36D9-CD44-9548-428C1506AAD3}"/>
              </a:ext>
            </a:extLst>
          </p:cNvPr>
          <p:cNvSpPr/>
          <p:nvPr userDrawn="1"/>
        </p:nvSpPr>
        <p:spPr>
          <a:xfrm>
            <a:off x="0" y="2624"/>
            <a:ext cx="12192000" cy="579267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2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352B40-9C4F-47BF-9194-3DDE8E706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7CDA981-1097-49F7-A2F1-AD6F0F272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CAB3F7-B9F0-40C8-A9BE-081B18BE1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CA6C4E-210F-42AF-B19E-806CB636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8164B9-5E07-438F-9DFF-080FE8E8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85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50CB10-CA98-473E-8E9C-5EE565B5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207955-DB36-4A82-80F6-0D72BD59B9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FB4B8A8-9F20-43D9-9437-DD43A87C9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0E8338-08D0-48CA-B010-BB8E680CE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E795FDD-628A-4AD2-8D80-770DD2FA4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F40A1EA-28AA-44E5-9384-276C3459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150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B1E5E2-A168-4DA6-A4E1-D04E259A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5F97D5A-44E7-4984-906C-874137A3C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B62856C-3B67-4C5F-ABB8-B6A296C24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B92BB2B-9565-4071-B206-52938E1745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57E5CC8-C37A-496C-A0A3-D3ABEAA6B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9F820C1-7171-4F24-8D82-A71E26C91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41FF657-AF01-4E74-B7CE-4852E4005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9C2F209-B85A-45D3-A108-A74D4A8A1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4387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778ACB-796F-4FB5-A735-DA72B5D0C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21FE462-445D-4C3B-BC01-EC571DD84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17CC709-050F-45C8-B48D-4E7683FEA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F96C6B7-4D75-457F-8DCE-B3A3AC64A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87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125AD52-DEBF-4033-B5FA-38B2B7896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20F5BD9-6A64-46C0-87CC-D3FB75163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45FEC1-00AC-46D5-8BAD-87AFCD158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8072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65761C-87E9-4203-8440-B424AB28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648859-F762-47CC-BB72-BDBE37A3D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77426B7-54FF-45EA-8BE0-825383127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CA6684E-66C3-4D25-89DC-5DD0CE938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8DA49A9-3A61-4B0F-B16E-E5AD3D93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952AD31-6F11-4042-B061-FFA40F01C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84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72DE85-76DC-4019-ADEA-B2EA9223E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6B1441-EE76-4DB1-BF5D-9310A639B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B0030BF-4BC6-42A0-8E13-52306A65C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8C9933D-D97B-4F8D-BFCD-1A6C7F4B6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B6B3499-19D9-4697-A9FA-66D4E113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810B813-60FC-41DB-B29A-870CC9959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745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9D280D8-36A6-428B-A4B9-4ED93B642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C71BB0C-5FF5-40B4-8826-A2467AECC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E62DC7-5E6C-46E4-B269-5F11B5C60C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BF054-CC00-41F3-B376-F95B0A06D511}" type="datetimeFigureOut">
              <a:rPr lang="ko-KR" altLang="en-US" smtClean="0"/>
              <a:t>2022-04-19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577987-76DC-4E37-A2CC-7311ED4F7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7D01AD-17F1-4F45-A7BC-8FCD1E1D5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95C90-3D42-418C-AC58-718933CCD5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486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478127"/>
            <a:ext cx="9144000" cy="2387600"/>
          </a:xfrm>
        </p:spPr>
        <p:txBody>
          <a:bodyPr/>
          <a:lstStyle/>
          <a:p>
            <a:r>
              <a:rPr lang="en-US" altLang="ko-KR" dirty="0"/>
              <a:t>Indoor Air Pollution and Susceptibility to Tuberculosis Infection in Urban Vietnamese Children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sz="2000" dirty="0"/>
              <a:t>Am J </a:t>
            </a:r>
            <a:r>
              <a:rPr lang="en-US" altLang="ko-KR" sz="2000" dirty="0" err="1"/>
              <a:t>Respir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Crit</a:t>
            </a:r>
            <a:r>
              <a:rPr lang="en-US" altLang="ko-KR" sz="2000" dirty="0"/>
              <a:t> Care Med </a:t>
            </a:r>
            <a:r>
              <a:rPr lang="en-US" altLang="ko-KR" sz="2000" dirty="0" err="1"/>
              <a:t>Vol</a:t>
            </a:r>
            <a:r>
              <a:rPr lang="en-US" altLang="ko-KR" sz="2000" dirty="0"/>
              <a:t> 204, </a:t>
            </a:r>
            <a:r>
              <a:rPr lang="en-US" altLang="ko-KR" sz="2000" dirty="0" err="1"/>
              <a:t>Iss</a:t>
            </a:r>
            <a:r>
              <a:rPr lang="en-US" altLang="ko-KR" sz="2000" dirty="0"/>
              <a:t> 10, </a:t>
            </a:r>
            <a:r>
              <a:rPr lang="en-US" altLang="ko-KR" sz="2000" dirty="0" err="1"/>
              <a:t>pp</a:t>
            </a:r>
            <a:r>
              <a:rPr lang="en-US" altLang="ko-KR" sz="2000" dirty="0"/>
              <a:t> 1211–1221, Nov 15, 2021</a:t>
            </a:r>
          </a:p>
          <a:p>
            <a:r>
              <a:rPr lang="en-US" altLang="ko-KR" sz="2000" dirty="0"/>
              <a:t>Copyright © 2021 by the American Thoracic Society</a:t>
            </a:r>
          </a:p>
          <a:p>
            <a:r>
              <a:rPr lang="en-US" altLang="ko-KR" sz="2000" dirty="0"/>
              <a:t>Originally Published in Press as DOI: 10.1164/rccm.202101-0136OC on August 3, 2021</a:t>
            </a:r>
          </a:p>
          <a:p>
            <a:endParaRPr lang="en-US" altLang="ko-KR" sz="2000" dirty="0">
              <a:latin typeface="Bahnschrift SemiBold" panose="020B0502040204020203" pitchFamily="34" charset="0"/>
            </a:endParaRPr>
          </a:p>
          <a:p>
            <a:r>
              <a:rPr lang="ko-KR" altLang="en-US" sz="2000" dirty="0">
                <a:latin typeface="Bahnschrift SemiBold" panose="020B0502040204020203" pitchFamily="34" charset="0"/>
              </a:rPr>
              <a:t>호흡기내과 </a:t>
            </a:r>
            <a:r>
              <a:rPr lang="en-US" altLang="ko-KR" sz="2000" dirty="0">
                <a:latin typeface="Bahnschrift SemiBold" panose="020B0502040204020203" pitchFamily="34" charset="0"/>
              </a:rPr>
              <a:t>R2 </a:t>
            </a:r>
            <a:r>
              <a:rPr lang="ko-KR" altLang="en-US" sz="2000" dirty="0">
                <a:latin typeface="Bahnschrift SemiBold" panose="020B0502040204020203" pitchFamily="34" charset="0"/>
              </a:rPr>
              <a:t>박신영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12192000" cy="9265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0" y="5931408"/>
            <a:ext cx="12192000" cy="9265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23D579-9545-D34A-B887-FC2CDD262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716" y="181838"/>
            <a:ext cx="1826604" cy="56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52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8F71A9-26F0-194D-BDDF-4495C9C7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D3E70B-C73F-C341-92BB-9CB36F47E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Index case were predominantly </a:t>
            </a:r>
            <a:r>
              <a:rPr lang="en-US" altLang="ko-KR" b="1" dirty="0"/>
              <a:t>male (61%), </a:t>
            </a:r>
            <a:r>
              <a:rPr lang="en-US" altLang="ko-KR" b="1" dirty="0" err="1"/>
              <a:t>cavitary</a:t>
            </a:r>
            <a:r>
              <a:rPr lang="en-US" altLang="ko-KR" b="1" dirty="0"/>
              <a:t> TB </a:t>
            </a:r>
            <a:r>
              <a:rPr lang="en-US" altLang="ko-KR" dirty="0" smtClean="0"/>
              <a:t>diagnosed </a:t>
            </a:r>
            <a:r>
              <a:rPr lang="en-US" altLang="ko-KR" dirty="0"/>
              <a:t>in 18 of the 67 index cases </a:t>
            </a:r>
            <a:r>
              <a:rPr lang="en-US" altLang="ko-KR" b="1" dirty="0"/>
              <a:t>(27%).</a:t>
            </a:r>
          </a:p>
          <a:p>
            <a:r>
              <a:rPr lang="en-US" altLang="ko-KR" dirty="0"/>
              <a:t>AFB smear grade were known for 66 index cases ( negative 4, scant 9, 1+ 31, 2+ 13, 3+ 9).</a:t>
            </a:r>
          </a:p>
          <a:p>
            <a:r>
              <a:rPr lang="en-US" altLang="ko-KR" dirty="0"/>
              <a:t>None of women smoked, 30 of male index (</a:t>
            </a:r>
            <a:r>
              <a:rPr lang="en-US" altLang="ko-KR" b="1" dirty="0"/>
              <a:t>68%</a:t>
            </a:r>
            <a:r>
              <a:rPr lang="en-US" altLang="ko-KR" dirty="0"/>
              <a:t>) were </a:t>
            </a:r>
            <a:r>
              <a:rPr lang="en-US" altLang="ko-KR" b="1" dirty="0"/>
              <a:t>active smokers.</a:t>
            </a:r>
            <a:br>
              <a:rPr lang="en-US" altLang="ko-KR" b="1" dirty="0"/>
            </a:br>
            <a:r>
              <a:rPr lang="en-US" altLang="ko-KR" dirty="0"/>
              <a:t>(27 smoked manufactured cigarettes, 7 </a:t>
            </a:r>
            <a:r>
              <a:rPr lang="en-US" altLang="ko-KR" dirty="0" err="1"/>
              <a:t>waterpipes</a:t>
            </a:r>
            <a:r>
              <a:rPr lang="en-US" altLang="ko-KR" dirty="0"/>
              <a:t>, 4 both, none home-rolled cigarettes, e-cigarettes, marijuana)</a:t>
            </a:r>
          </a:p>
          <a:p>
            <a:r>
              <a:rPr lang="en-US" altLang="ko-KR" dirty="0"/>
              <a:t>Age ranged from 15 to 83 years (</a:t>
            </a:r>
            <a:r>
              <a:rPr lang="en-US" altLang="ko-KR" b="1" dirty="0"/>
              <a:t>median 41</a:t>
            </a:r>
            <a:r>
              <a:rPr lang="en-US" altLang="ko-KR" dirty="0"/>
              <a:t>), household contact age 9 months to 15 years (</a:t>
            </a:r>
            <a:r>
              <a:rPr lang="en-US" altLang="ko-KR" b="1" dirty="0"/>
              <a:t>median 6.2)</a:t>
            </a:r>
          </a:p>
        </p:txBody>
      </p:sp>
    </p:spTree>
    <p:extLst>
      <p:ext uri="{BB962C8B-B14F-4D97-AF65-F5344CB8AC3E}">
        <p14:creationId xmlns:p14="http://schemas.microsoft.com/office/powerpoint/2010/main" val="3533456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0" y="0"/>
            <a:ext cx="8640585" cy="6858000"/>
            <a:chOff x="0" y="0"/>
            <a:chExt cx="8640585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640585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16CB4CE2-4F4F-9342-AC39-372EA6CEF049}"/>
                </a:ext>
              </a:extLst>
            </p:cNvPr>
            <p:cNvSpPr/>
            <p:nvPr/>
          </p:nvSpPr>
          <p:spPr>
            <a:xfrm>
              <a:off x="316245" y="2239627"/>
              <a:ext cx="8008093" cy="18298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2D3485DA-7EBC-084E-96F1-D5FE85D7B0E2}"/>
                </a:ext>
              </a:extLst>
            </p:cNvPr>
            <p:cNvSpPr/>
            <p:nvPr/>
          </p:nvSpPr>
          <p:spPr>
            <a:xfrm>
              <a:off x="316244" y="4098274"/>
              <a:ext cx="8008093" cy="20151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11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5">
            <a:extLst>
              <a:ext uri="{FF2B5EF4-FFF2-40B4-BE49-F238E27FC236}">
                <a16:creationId xmlns:a16="http://schemas.microsoft.com/office/drawing/2014/main" id="{1CC6D9BE-A368-F342-8661-5E5F8C6FD5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33454" cy="6858000"/>
          </a:xfr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7DDAEFE-B399-0D4C-A9FF-15A2A7C80281}"/>
              </a:ext>
            </a:extLst>
          </p:cNvPr>
          <p:cNvSpPr/>
          <p:nvPr/>
        </p:nvSpPr>
        <p:spPr>
          <a:xfrm>
            <a:off x="282610" y="1021047"/>
            <a:ext cx="5813390" cy="2092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091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4">
            <a:extLst>
              <a:ext uri="{FF2B5EF4-FFF2-40B4-BE49-F238E27FC236}">
                <a16:creationId xmlns:a16="http://schemas.microsoft.com/office/drawing/2014/main" id="{22FC5433-C773-A849-B6CF-F953A9AE4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66744" cy="6858000"/>
          </a:xfr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5ECE09AB-F929-4A43-B2C2-2EEB3E668C89}"/>
              </a:ext>
            </a:extLst>
          </p:cNvPr>
          <p:cNvSpPr/>
          <p:nvPr/>
        </p:nvSpPr>
        <p:spPr>
          <a:xfrm>
            <a:off x="998555" y="3255867"/>
            <a:ext cx="4207748" cy="1731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2799BBF-4686-404F-A4A4-2CAD607ABBC9}"/>
              </a:ext>
            </a:extLst>
          </p:cNvPr>
          <p:cNvSpPr/>
          <p:nvPr/>
        </p:nvSpPr>
        <p:spPr>
          <a:xfrm>
            <a:off x="679498" y="486312"/>
            <a:ext cx="4207748" cy="1731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155565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00975" cy="867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그림 4">
            <a:extLst>
              <a:ext uri="{FF2B5EF4-FFF2-40B4-BE49-F238E27FC236}">
                <a16:creationId xmlns:a16="http://schemas.microsoft.com/office/drawing/2014/main" id="{3A555A05-D799-814A-B3DB-A0FD379AC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975" y="291603"/>
            <a:ext cx="5566744" cy="685800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872DF6D-E756-FA4C-8D14-718814E7013D}"/>
              </a:ext>
            </a:extLst>
          </p:cNvPr>
          <p:cNvSpPr/>
          <p:nvPr/>
        </p:nvSpPr>
        <p:spPr>
          <a:xfrm>
            <a:off x="130357" y="3720603"/>
            <a:ext cx="4207748" cy="1731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C87EF64-BE40-F94C-B12D-948574A31A87}"/>
              </a:ext>
            </a:extLst>
          </p:cNvPr>
          <p:cNvSpPr/>
          <p:nvPr/>
        </p:nvSpPr>
        <p:spPr>
          <a:xfrm>
            <a:off x="130357" y="4252070"/>
            <a:ext cx="4207748" cy="1731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D12AAEC-2952-A64E-B22B-A33983A9C902}"/>
              </a:ext>
            </a:extLst>
          </p:cNvPr>
          <p:cNvSpPr/>
          <p:nvPr/>
        </p:nvSpPr>
        <p:spPr>
          <a:xfrm>
            <a:off x="111839" y="5046986"/>
            <a:ext cx="7587709" cy="1731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4977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21"/>
            <a:ext cx="7800975" cy="867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396E4209-4E19-0A40-BD50-806BD3A82EB4}"/>
              </a:ext>
            </a:extLst>
          </p:cNvPr>
          <p:cNvSpPr/>
          <p:nvPr/>
        </p:nvSpPr>
        <p:spPr>
          <a:xfrm>
            <a:off x="106632" y="5398678"/>
            <a:ext cx="7587709" cy="1731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C632C6D-2D0E-FC4B-A421-8546AC0E9447}"/>
              </a:ext>
            </a:extLst>
          </p:cNvPr>
          <p:cNvSpPr/>
          <p:nvPr/>
        </p:nvSpPr>
        <p:spPr>
          <a:xfrm>
            <a:off x="106632" y="5651482"/>
            <a:ext cx="7587709" cy="1731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4170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6">
            <a:extLst>
              <a:ext uri="{FF2B5EF4-FFF2-40B4-BE49-F238E27FC236}">
                <a16:creationId xmlns:a16="http://schemas.microsoft.com/office/drawing/2014/main" id="{5C17B9A4-5D3E-C541-AC2A-20DDF2428E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85565" cy="6858000"/>
          </a:xfrm>
        </p:spPr>
      </p:pic>
    </p:spTree>
    <p:extLst>
      <p:ext uri="{BB962C8B-B14F-4D97-AF65-F5344CB8AC3E}">
        <p14:creationId xmlns:p14="http://schemas.microsoft.com/office/powerpoint/2010/main" val="3349310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06286"/>
            <a:ext cx="10515600" cy="5783751"/>
          </a:xfrm>
        </p:spPr>
        <p:txBody>
          <a:bodyPr>
            <a:normAutofit/>
          </a:bodyPr>
          <a:lstStyle/>
          <a:p>
            <a:r>
              <a:rPr lang="en-US" altLang="ko-KR" b="1" dirty="0"/>
              <a:t>Secondhand smoke was robustly associated </a:t>
            </a:r>
            <a:r>
              <a:rPr lang="en-US" altLang="ko-KR" dirty="0"/>
              <a:t>with LTBI. </a:t>
            </a:r>
          </a:p>
          <a:p>
            <a:r>
              <a:rPr lang="en-US" altLang="ko-KR" dirty="0"/>
              <a:t>Effects of residential floor level, indoor motorcycle emissions, cooking with LPG, active kitchen ventilation were yet </a:t>
            </a:r>
            <a:r>
              <a:rPr lang="en-US" altLang="ko-KR" dirty="0" smtClean="0"/>
              <a:t>inco</a:t>
            </a:r>
            <a:r>
              <a:rPr lang="en-US" altLang="ko-KR" dirty="0" smtClean="0"/>
              <a:t>nc</a:t>
            </a:r>
            <a:r>
              <a:rPr lang="en-US" altLang="ko-KR" dirty="0" smtClean="0"/>
              <a:t>lusive</a:t>
            </a:r>
            <a:r>
              <a:rPr lang="en-US" altLang="ko-KR" dirty="0"/>
              <a:t>.</a:t>
            </a:r>
          </a:p>
          <a:p>
            <a:r>
              <a:rPr lang="en-US" altLang="ko-KR" b="1" dirty="0"/>
              <a:t>SHS increases risk LTBI </a:t>
            </a:r>
            <a:r>
              <a:rPr lang="en-US" altLang="ko-KR" dirty="0"/>
              <a:t>for children living with patient with active TB.</a:t>
            </a:r>
            <a:br>
              <a:rPr lang="en-US" altLang="ko-KR" dirty="0"/>
            </a:br>
            <a:r>
              <a:rPr lang="en-US" altLang="ko-KR" dirty="0"/>
              <a:t>Vs. other studies : detailed SHS exposures and LTBI</a:t>
            </a:r>
          </a:p>
          <a:p>
            <a:r>
              <a:rPr lang="en-US" altLang="ko-KR" dirty="0"/>
              <a:t>Household smokers increased LTBI odds in a </a:t>
            </a:r>
            <a:r>
              <a:rPr lang="en-US" altLang="ko-KR" b="1" dirty="0"/>
              <a:t>dose-response relationship</a:t>
            </a:r>
            <a:r>
              <a:rPr lang="en-US" altLang="ko-KR" dirty="0"/>
              <a:t>, indoor smoking increased LTBI odds greater than outdoor.</a:t>
            </a:r>
            <a:br>
              <a:rPr lang="en-US" altLang="ko-KR" dirty="0"/>
            </a:br>
            <a:r>
              <a:rPr lang="en-US" altLang="ko-KR" dirty="0"/>
              <a:t>=&gt; especially for children </a:t>
            </a:r>
            <a:r>
              <a:rPr lang="en-US" altLang="ko-KR" b="1" dirty="0"/>
              <a:t>under 5 years old</a:t>
            </a:r>
            <a:r>
              <a:rPr lang="en-US" altLang="ko-KR" dirty="0"/>
              <a:t>.</a:t>
            </a:r>
          </a:p>
          <a:p>
            <a:r>
              <a:rPr lang="en-US" altLang="ko-KR" b="1" dirty="0"/>
              <a:t>Manufactured cigarette SHS </a:t>
            </a:r>
            <a:r>
              <a:rPr lang="en-US" altLang="ko-KR" dirty="0"/>
              <a:t>more </a:t>
            </a:r>
            <a:r>
              <a:rPr lang="en-US" altLang="ko-KR" dirty="0" err="1"/>
              <a:t>immunotoxic</a:t>
            </a:r>
            <a:r>
              <a:rPr lang="en-US" altLang="ko-KR" dirty="0"/>
              <a:t> than </a:t>
            </a:r>
            <a:r>
              <a:rPr lang="en-US" altLang="ko-KR" dirty="0" err="1" smtClean="0"/>
              <a:t>waterpipe</a:t>
            </a:r>
            <a:r>
              <a:rPr lang="en-US" altLang="ko-KR" dirty="0" smtClean="0"/>
              <a:t> </a:t>
            </a:r>
            <a:r>
              <a:rPr lang="en-US" altLang="ko-KR" dirty="0"/>
              <a:t>SHS.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8119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DDAD48-44D2-EF48-98A1-2B9871E08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D34815-7689-FA4C-B476-BE155C32E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Motorcycle emissions </a:t>
            </a:r>
            <a:r>
              <a:rPr lang="en-US" altLang="ko-KR" dirty="0"/>
              <a:t>are prevailing </a:t>
            </a:r>
            <a:r>
              <a:rPr lang="en-US" altLang="ko-KR" dirty="0" err="1"/>
              <a:t>souce</a:t>
            </a:r>
            <a:r>
              <a:rPr lang="en-US" altLang="ko-KR" dirty="0"/>
              <a:t> of air pollution for city </a:t>
            </a:r>
            <a:r>
              <a:rPr lang="en-US" altLang="ko-KR" dirty="0" smtClean="0"/>
              <a:t>dwellers</a:t>
            </a:r>
            <a:r>
              <a:rPr lang="en-US" altLang="ko-KR" dirty="0"/>
              <a:t>. (96%)</a:t>
            </a:r>
          </a:p>
          <a:p>
            <a:r>
              <a:rPr lang="en-US" altLang="ko-KR" dirty="0"/>
              <a:t>Hanoi motorcycle account for 70% of traffic related total suspending particles, and over 95% of traffic related VOCs.</a:t>
            </a:r>
          </a:p>
          <a:p>
            <a:r>
              <a:rPr lang="en-US" altLang="ko-KR" b="1" dirty="0"/>
              <a:t>Inverse dose-response relationship </a:t>
            </a:r>
            <a:r>
              <a:rPr lang="en-US" altLang="ko-KR" dirty="0"/>
              <a:t>between </a:t>
            </a:r>
            <a:r>
              <a:rPr lang="en-US" altLang="ko-KR" b="1" dirty="0"/>
              <a:t>residential floor </a:t>
            </a:r>
            <a:r>
              <a:rPr lang="en-US" altLang="ko-KR" dirty="0"/>
              <a:t>lived and slept on and odds of LTBI.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829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0F6FDC-EBCF-7141-82EF-C68FA41FB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CD921F-36A4-F341-9860-FD59271E9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LPG emissions can exceed WHO standards for NO2 in </a:t>
            </a:r>
            <a:r>
              <a:rPr lang="en-US" altLang="ko-KR" b="1" dirty="0"/>
              <a:t>poorly ventilated kitchens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Recent large Nepali case-control study found LPG to increase odds of active TB but not LTBI when compared with solid fuel use. </a:t>
            </a:r>
          </a:p>
          <a:p>
            <a:r>
              <a:rPr lang="en-US" altLang="ko-KR" b="1" dirty="0"/>
              <a:t>PM2.5</a:t>
            </a:r>
            <a:r>
              <a:rPr lang="en-US" altLang="ko-KR" dirty="0"/>
              <a:t> did not independently associated </a:t>
            </a:r>
            <a:r>
              <a:rPr lang="en-US" altLang="ko-KR" dirty="0" smtClean="0"/>
              <a:t>with </a:t>
            </a:r>
            <a:r>
              <a:rPr lang="en-US" altLang="ko-KR" dirty="0"/>
              <a:t>LTBI.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6347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E1AED6-74A9-D84F-8986-BAE1DE3EC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Introduction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FA5ACD-6487-1347-A737-499D8AF5A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M. tuberculosis causes asymptomatic infection (LTBI), ¼ of world’s population</a:t>
            </a:r>
            <a:br>
              <a:rPr lang="en-US" altLang="ko-KR" dirty="0"/>
            </a:br>
            <a:r>
              <a:rPr lang="en-US" altLang="ko-KR" dirty="0"/>
              <a:t>1) active </a:t>
            </a:r>
            <a:r>
              <a:rPr lang="en-US" altLang="ko-KR" dirty="0" smtClean="0"/>
              <a:t>tuberculosis</a:t>
            </a:r>
            <a:r>
              <a:rPr lang="en-US" altLang="ko-KR" dirty="0" smtClean="0"/>
              <a:t> </a:t>
            </a:r>
            <a:r>
              <a:rPr lang="en-US" altLang="ko-KR" dirty="0"/>
              <a:t>disease in </a:t>
            </a:r>
            <a:r>
              <a:rPr lang="en-US" altLang="ko-KR" b="1" dirty="0"/>
              <a:t>10million people </a:t>
            </a:r>
            <a:r>
              <a:rPr lang="en-US" altLang="ko-KR" dirty="0"/>
              <a:t>annually</a:t>
            </a:r>
            <a:br>
              <a:rPr lang="en-US" altLang="ko-KR" dirty="0"/>
            </a:br>
            <a:r>
              <a:rPr lang="en-US" altLang="ko-KR" dirty="0"/>
              <a:t>2) 2019, 50% of active TB were from Asian countries, </a:t>
            </a:r>
            <a:r>
              <a:rPr lang="en-US" altLang="ko-KR" dirty="0" smtClean="0"/>
              <a:t>especially </a:t>
            </a:r>
            <a:r>
              <a:rPr lang="en-US" altLang="ko-KR" b="1" dirty="0"/>
              <a:t>Vietnam is one of 30-high TB countries worldwide.</a:t>
            </a:r>
          </a:p>
          <a:p>
            <a:r>
              <a:rPr lang="en-US" altLang="ko-KR" dirty="0"/>
              <a:t>Effective treatment is available</a:t>
            </a:r>
          </a:p>
          <a:p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sp>
        <p:nvSpPr>
          <p:cNvPr id="5" name="말풍선: 모서리가 둥근 사각형 4">
            <a:extLst>
              <a:ext uri="{FF2B5EF4-FFF2-40B4-BE49-F238E27FC236}">
                <a16:creationId xmlns:a16="http://schemas.microsoft.com/office/drawing/2014/main" id="{636EA85A-6F25-774D-A61C-E2B1BA593F11}"/>
              </a:ext>
            </a:extLst>
          </p:cNvPr>
          <p:cNvSpPr/>
          <p:nvPr/>
        </p:nvSpPr>
        <p:spPr>
          <a:xfrm>
            <a:off x="1145755" y="4538950"/>
            <a:ext cx="9024751" cy="848146"/>
          </a:xfrm>
          <a:prstGeom prst="wedgeRoundRectCallout">
            <a:avLst>
              <a:gd name="adj1" fmla="val 38233"/>
              <a:gd name="adj2" fmla="val 7787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Identifying and validating Environmental risk factors are needed!!</a:t>
            </a:r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2911260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381FE8-AE47-0A4E-9249-AD8E9AC41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EC29C2A-4846-0C4A-A95C-BADE6887C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Motorcycle emissions, LPG emissions, Secondhand smoke are </a:t>
            </a:r>
            <a:r>
              <a:rPr lang="en-US" altLang="ko-KR" b="1" dirty="0" err="1"/>
              <a:t>immunotoxic</a:t>
            </a:r>
            <a:r>
              <a:rPr lang="en-US" altLang="ko-KR" dirty="0"/>
              <a:t> including VOCs, polycyclic aromatic </a:t>
            </a:r>
            <a:r>
              <a:rPr lang="en-US" altLang="ko-KR" dirty="0" smtClean="0"/>
              <a:t>hydrocarbons…</a:t>
            </a:r>
            <a:endParaRPr lang="en-US" altLang="ko-KR" dirty="0"/>
          </a:p>
          <a:p>
            <a:r>
              <a:rPr lang="en-US" altLang="ko-KR" dirty="0"/>
              <a:t>Airborne toxicants </a:t>
            </a:r>
            <a:r>
              <a:rPr lang="en-US" altLang="ko-KR" b="1" dirty="0"/>
              <a:t>interfere early immune responses</a:t>
            </a:r>
            <a:r>
              <a:rPr lang="en-US" altLang="ko-KR" dirty="0"/>
              <a:t>, preventing TB infection in household contacts. </a:t>
            </a:r>
            <a:br>
              <a:rPr lang="en-US" altLang="ko-KR" dirty="0"/>
            </a:br>
            <a:r>
              <a:rPr lang="en-US" altLang="ko-KR" dirty="0" smtClean="0"/>
              <a:t>For example, particulate </a:t>
            </a:r>
            <a:r>
              <a:rPr lang="en-US" altLang="ko-KR" dirty="0"/>
              <a:t>matter inhibit airway epithelial cell antimicrobial peptide activity against M. tuberculosis and alter macrophage phagocytosis.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014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086EF3-DCE8-8546-8258-4C5026283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315336-FC22-A444-B463-82B6E4713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Immunologic mechanisms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- Nonconventional T cells and innate lymphoid cells play early roles against TB infections. </a:t>
            </a:r>
            <a:br>
              <a:rPr lang="en-US" altLang="ko-KR" dirty="0"/>
            </a:br>
            <a:r>
              <a:rPr lang="en-US" altLang="ko-KR" dirty="0"/>
              <a:t>But, air pollution on these immune response against M. tuberculosis remain unclear. </a:t>
            </a:r>
          </a:p>
          <a:p>
            <a:r>
              <a:rPr lang="en-US" altLang="ko-KR" b="1" dirty="0" smtClean="0"/>
              <a:t>Non-immunologic </a:t>
            </a:r>
            <a:r>
              <a:rPr lang="en-US" altLang="ko-KR" b="1" dirty="0"/>
              <a:t>mechanisms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- irritates airway causing increased cough frequency and force. Active TB could then increased transmission of M. </a:t>
            </a:r>
            <a:r>
              <a:rPr lang="en-US" altLang="ko-KR" dirty="0" err="1" smtClean="0"/>
              <a:t>tuberculsosis</a:t>
            </a:r>
            <a:r>
              <a:rPr lang="en-US" altLang="ko-KR" dirty="0" smtClean="0"/>
              <a:t> from </a:t>
            </a:r>
            <a:r>
              <a:rPr lang="en-US" altLang="ko-KR" dirty="0"/>
              <a:t>index case to household contacts.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4806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B3ECC2-38DC-8342-AEFD-E5AF9CD4C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LIMITATIONS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AAF299F-AE5D-E945-8D70-843802F26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Small sample size </a:t>
            </a:r>
            <a:r>
              <a:rPr lang="en-US" altLang="ko-KR" dirty="0"/>
              <a:t>was investigated, limited details in household exposure assessment. </a:t>
            </a:r>
          </a:p>
          <a:p>
            <a:r>
              <a:rPr lang="en-US" altLang="ko-KR" dirty="0"/>
              <a:t>BCG vaccination can result in </a:t>
            </a:r>
            <a:r>
              <a:rPr lang="en-US" altLang="ko-KR" b="1" dirty="0"/>
              <a:t>false-positive TST</a:t>
            </a:r>
            <a:r>
              <a:rPr lang="en-US" altLang="ko-KR" dirty="0"/>
              <a:t>.</a:t>
            </a:r>
          </a:p>
          <a:p>
            <a:r>
              <a:rPr lang="en-US" altLang="ko-KR" b="1" dirty="0"/>
              <a:t>Selection bias </a:t>
            </a:r>
            <a:r>
              <a:rPr lang="en-US" altLang="ko-KR" dirty="0"/>
              <a:t>due to doing not agree to participate, several families. </a:t>
            </a:r>
          </a:p>
          <a:p>
            <a:r>
              <a:rPr lang="en-US" altLang="ko-KR" dirty="0"/>
              <a:t>We did not measure VOCs and </a:t>
            </a:r>
            <a:r>
              <a:rPr lang="en-US" altLang="ko-KR" dirty="0" smtClean="0"/>
              <a:t>NOx</a:t>
            </a:r>
            <a:r>
              <a:rPr lang="en-US" altLang="ko-KR" dirty="0"/>
              <a:t>, except PM2.5.</a:t>
            </a:r>
          </a:p>
          <a:p>
            <a:r>
              <a:rPr lang="en-US" altLang="ko-KR" dirty="0"/>
              <a:t>We do not </a:t>
            </a:r>
            <a:r>
              <a:rPr lang="en-US" altLang="ko-KR" dirty="0" smtClean="0"/>
              <a:t>know </a:t>
            </a:r>
            <a:r>
              <a:rPr lang="en-US" altLang="ko-KR" b="1" dirty="0"/>
              <a:t>precise time of index case progression to active TB </a:t>
            </a:r>
            <a:r>
              <a:rPr lang="en-US" altLang="ko-KR" dirty="0"/>
              <a:t>and household contact becoming infected with TB, regarding exposure time windows.</a:t>
            </a:r>
          </a:p>
        </p:txBody>
      </p:sp>
    </p:spTree>
    <p:extLst>
      <p:ext uri="{BB962C8B-B14F-4D97-AF65-F5344CB8AC3E}">
        <p14:creationId xmlns:p14="http://schemas.microsoft.com/office/powerpoint/2010/main" val="4141736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31006E-1B61-7848-B6AC-316F9B35D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CONCLUSIONS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BB9C39-474A-EA4D-A52C-346C752DB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Secondhand smoke </a:t>
            </a:r>
            <a:r>
              <a:rPr lang="en-US" altLang="ko-KR" dirty="0"/>
              <a:t>increased odds of LTBI.</a:t>
            </a:r>
          </a:p>
          <a:p>
            <a:r>
              <a:rPr lang="en-US" altLang="ko-KR" b="1" dirty="0"/>
              <a:t>Larger</a:t>
            </a:r>
            <a:r>
              <a:rPr lang="en-US" altLang="ko-KR" dirty="0"/>
              <a:t> observational studies are needed. (</a:t>
            </a:r>
            <a:r>
              <a:rPr lang="en-US" altLang="ko-KR" dirty="0" smtClean="0"/>
              <a:t>motorcycle emissions</a:t>
            </a:r>
            <a:r>
              <a:rPr lang="en-US" altLang="ko-KR" dirty="0"/>
              <a:t>, LPG and LTBI associations need to be confirmed.)</a:t>
            </a:r>
          </a:p>
          <a:p>
            <a:r>
              <a:rPr lang="en-US" altLang="ko-KR" dirty="0"/>
              <a:t>This research designed to mitigate TB risk by smoking</a:t>
            </a:r>
            <a:r>
              <a:rPr lang="en-US" altLang="ko-KR" b="1" dirty="0"/>
              <a:t> cessation counseling, motorcycle emissions controls and active kitchen ventilation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3277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0B4C5D-55BE-0F4C-9D5F-E6CC99AEE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감사합니다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C082BF-50B2-DD4E-820A-AC0BA408C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473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FE006200-8EE7-F44C-9D75-45D60F0317CA}"/>
              </a:ext>
            </a:extLst>
          </p:cNvPr>
          <p:cNvSpPr txBox="1">
            <a:spLocks/>
          </p:cNvSpPr>
          <p:nvPr/>
        </p:nvSpPr>
        <p:spPr>
          <a:xfrm>
            <a:off x="717014" y="1170936"/>
            <a:ext cx="10515600" cy="5523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TB transmission is greatest for close contact with patients with highly infectious TB</a:t>
            </a:r>
            <a:br>
              <a:rPr lang="en-US" altLang="ko-KR" dirty="0" smtClean="0"/>
            </a:br>
            <a:r>
              <a:rPr lang="en-US" altLang="ko-KR" dirty="0" smtClean="0"/>
              <a:t>- </a:t>
            </a:r>
            <a:r>
              <a:rPr lang="en-US" altLang="ko-KR" b="1" dirty="0" err="1" smtClean="0"/>
              <a:t>cavitary</a:t>
            </a:r>
            <a:r>
              <a:rPr lang="en-US" altLang="ko-KR" dirty="0" smtClean="0"/>
              <a:t> pulmonary TB</a:t>
            </a:r>
            <a:br>
              <a:rPr lang="en-US" altLang="ko-KR" dirty="0" smtClean="0"/>
            </a:br>
            <a:r>
              <a:rPr lang="en-US" altLang="ko-KR" dirty="0" smtClean="0"/>
              <a:t>- highly </a:t>
            </a:r>
            <a:r>
              <a:rPr lang="en-US" altLang="ko-KR" b="1" dirty="0" smtClean="0"/>
              <a:t>sputum smear mycobacterium load</a:t>
            </a:r>
            <a:br>
              <a:rPr lang="en-US" altLang="ko-KR" b="1" dirty="0" smtClean="0"/>
            </a:br>
            <a:r>
              <a:rPr lang="en-US" altLang="ko-KR" dirty="0" smtClean="0"/>
              <a:t>- environmental factor also considered, for example, </a:t>
            </a:r>
            <a:r>
              <a:rPr lang="en-US" altLang="ko-KR" b="1" dirty="0" smtClean="0"/>
              <a:t>indoor air pollution</a:t>
            </a:r>
          </a:p>
          <a:p>
            <a:r>
              <a:rPr lang="en-US" altLang="ko-KR" b="1" dirty="0" smtClean="0"/>
              <a:t>Motorcycle emissions </a:t>
            </a:r>
            <a:r>
              <a:rPr lang="en-US" altLang="ko-KR" dirty="0" smtClean="0"/>
              <a:t>constitute an important source of air pollution, motorcycle make up &gt;95% of Hanoi vehicle fleet.</a:t>
            </a:r>
          </a:p>
          <a:p>
            <a:r>
              <a:rPr lang="en-US" altLang="ko-KR" b="1" dirty="0" smtClean="0"/>
              <a:t>Secondhand smoke (SHS)</a:t>
            </a:r>
            <a:r>
              <a:rPr lang="en-US" altLang="ko-KR" dirty="0" smtClean="0"/>
              <a:t> is another major source of indoor air pollution. </a:t>
            </a:r>
          </a:p>
          <a:p>
            <a:r>
              <a:rPr lang="en-US" altLang="ko-KR" b="1" dirty="0" smtClean="0"/>
              <a:t>LPG emission </a:t>
            </a:r>
            <a:r>
              <a:rPr lang="en-US" altLang="ko-KR" dirty="0" smtClean="0"/>
              <a:t>contribute to indoor air pollution.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5177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METHODS-study design and ethics approval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892" y="1482038"/>
            <a:ext cx="7067908" cy="4694925"/>
          </a:xfrm>
        </p:spPr>
        <p:txBody>
          <a:bodyPr/>
          <a:lstStyle/>
          <a:p>
            <a:r>
              <a:rPr lang="en-US" altLang="ko-KR" dirty="0"/>
              <a:t>This study performed cross sectional analysis of baseline data collected from an ongoing </a:t>
            </a:r>
            <a:r>
              <a:rPr lang="en-US" altLang="ko-KR" dirty="0" smtClean="0"/>
              <a:t>prospective</a:t>
            </a:r>
            <a:r>
              <a:rPr lang="en-US" altLang="ko-KR" dirty="0" smtClean="0"/>
              <a:t> </a:t>
            </a:r>
            <a:r>
              <a:rPr lang="en-US" altLang="ko-KR" dirty="0"/>
              <a:t>cohort study of children (household contacts) living with patients with </a:t>
            </a:r>
            <a:r>
              <a:rPr lang="en-US" altLang="ko-KR" dirty="0" err="1"/>
              <a:t>acitve</a:t>
            </a:r>
            <a:r>
              <a:rPr lang="en-US" altLang="ko-KR" dirty="0"/>
              <a:t> TB.</a:t>
            </a:r>
          </a:p>
          <a:p>
            <a:r>
              <a:rPr lang="en-US" altLang="ko-KR" dirty="0"/>
              <a:t>5 participating </a:t>
            </a:r>
            <a:r>
              <a:rPr lang="en-US" altLang="ko-KR" dirty="0" smtClean="0"/>
              <a:t>District </a:t>
            </a:r>
            <a:r>
              <a:rPr lang="en-US" altLang="ko-KR" dirty="0"/>
              <a:t>Health Centers.</a:t>
            </a:r>
          </a:p>
          <a:p>
            <a:r>
              <a:rPr lang="en-US" altLang="ko-KR" dirty="0"/>
              <a:t>Provided written informed consent in Vietnamese.</a:t>
            </a:r>
          </a:p>
          <a:p>
            <a:r>
              <a:rPr lang="en-US" altLang="ko-KR" dirty="0"/>
              <a:t>Approved by institutional review boards at the Vietnam Ministry of Health; University of California, San Francisco; and University of Iowa</a:t>
            </a:r>
            <a:endParaRPr lang="ko-KR" alt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54956592" descr="EMB0000822471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77" y="1411720"/>
            <a:ext cx="3979863" cy="46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84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METHODS-participants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altLang="ko-KR" dirty="0"/>
              <a:t>Index case : active pulmonary TB </a:t>
            </a:r>
            <a:r>
              <a:rPr lang="en-US" altLang="ko-KR" dirty="0" smtClean="0"/>
              <a:t>diagnosed </a:t>
            </a:r>
            <a:r>
              <a:rPr lang="en-US" altLang="ko-KR" dirty="0"/>
              <a:t>within 2 months of enrollment and living with </a:t>
            </a:r>
            <a:r>
              <a:rPr lang="en-US" altLang="ko-KR" dirty="0" smtClean="0"/>
              <a:t>children </a:t>
            </a:r>
            <a:r>
              <a:rPr lang="en-US" altLang="ko-KR" b="1" dirty="0"/>
              <a:t>&lt; 16 years old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WHO criteria for microbiologically confirmed TB cases were used.</a:t>
            </a:r>
          </a:p>
          <a:p>
            <a:r>
              <a:rPr lang="en-US" altLang="ko-KR" b="1" dirty="0"/>
              <a:t>Household contacts </a:t>
            </a:r>
            <a:r>
              <a:rPr lang="en-US" altLang="ko-KR" dirty="0"/>
              <a:t>were children &lt;16 years old living with index case </a:t>
            </a:r>
            <a:r>
              <a:rPr lang="en-US" altLang="ko-KR" dirty="0" smtClean="0"/>
              <a:t>within </a:t>
            </a:r>
            <a:r>
              <a:rPr lang="en-US" altLang="ko-KR" dirty="0"/>
              <a:t>the 2 months before enrollment.</a:t>
            </a:r>
          </a:p>
          <a:p>
            <a:r>
              <a:rPr lang="en-US" altLang="ko-KR" dirty="0"/>
              <a:t>Prior history with TST positive before enrollment were excluded.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359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63F826-F05D-D541-8F5C-07852593F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METHODS-measurements and data collection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E50AC70-DCBF-1241-B9CD-ED5539C65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Evaluated indoor air pollution exposures</a:t>
            </a:r>
            <a:br>
              <a:rPr lang="en-US" altLang="ko-KR" dirty="0"/>
            </a:br>
            <a:r>
              <a:rPr lang="en-US" altLang="ko-KR" b="1" dirty="0"/>
              <a:t>1) SHS</a:t>
            </a:r>
            <a:br>
              <a:rPr lang="en-US" altLang="ko-KR" b="1" dirty="0"/>
            </a:br>
            <a:r>
              <a:rPr lang="en-US" altLang="ko-KR" b="1" dirty="0"/>
              <a:t>2) motorcycle emissions</a:t>
            </a:r>
            <a:br>
              <a:rPr lang="en-US" altLang="ko-KR" b="1" dirty="0"/>
            </a:br>
            <a:r>
              <a:rPr lang="en-US" altLang="ko-KR" b="1" dirty="0"/>
              <a:t>3) cooking emissions</a:t>
            </a:r>
          </a:p>
          <a:p>
            <a:r>
              <a:rPr lang="en-US" altLang="ko-KR" dirty="0"/>
              <a:t>Through a questionnaire, using iterative approach, translating format into Vietnamese and back-translating into </a:t>
            </a:r>
            <a:r>
              <a:rPr lang="en-US" altLang="ko-KR" dirty="0" smtClean="0"/>
              <a:t>English.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27607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F158E22-C661-F244-BC38-44F7D64B9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906"/>
            <a:ext cx="10515600" cy="4351338"/>
          </a:xfrm>
        </p:spPr>
        <p:txBody>
          <a:bodyPr/>
          <a:lstStyle/>
          <a:p>
            <a:r>
              <a:rPr lang="en-US" altLang="ko-KR" dirty="0"/>
              <a:t>SHS were assessed by </a:t>
            </a:r>
            <a:r>
              <a:rPr lang="en-US" altLang="ko-KR" b="1" dirty="0"/>
              <a:t>smoking status </a:t>
            </a:r>
            <a:r>
              <a:rPr lang="en-US" altLang="ko-KR" dirty="0"/>
              <a:t>of all members of </a:t>
            </a:r>
            <a:r>
              <a:rPr lang="en-US" altLang="ko-KR" dirty="0" err="1"/>
              <a:t>househod</a:t>
            </a:r>
            <a:r>
              <a:rPr lang="en-US" altLang="ko-KR" dirty="0"/>
              <a:t> </a:t>
            </a:r>
            <a:r>
              <a:rPr lang="en-US" altLang="ko-KR" dirty="0" smtClean="0"/>
              <a:t>member </a:t>
            </a:r>
            <a:r>
              <a:rPr lang="en-US" altLang="ko-KR" dirty="0"/>
              <a:t>smoked inside house, type of smoking, and average number of smoking events per day.</a:t>
            </a:r>
          </a:p>
          <a:p>
            <a:r>
              <a:rPr lang="en-US" altLang="ko-KR" b="1" dirty="0"/>
              <a:t>Cooking exposure </a:t>
            </a:r>
            <a:r>
              <a:rPr lang="en-US" altLang="ko-KR" dirty="0"/>
              <a:t>was determined by the primary cooking fuel and average daily cooking hours, active ventilation of the kitchen was considered altogether.</a:t>
            </a:r>
          </a:p>
          <a:p>
            <a:r>
              <a:rPr lang="en-US" altLang="ko-KR" b="1" dirty="0"/>
              <a:t>Motorcycle </a:t>
            </a:r>
            <a:r>
              <a:rPr lang="en-US" altLang="ko-KR" b="1" dirty="0" smtClean="0"/>
              <a:t>exhaust </a:t>
            </a:r>
            <a:r>
              <a:rPr lang="en-US" altLang="ko-KR" b="1" dirty="0"/>
              <a:t>emissions </a:t>
            </a:r>
            <a:r>
              <a:rPr lang="en-US" altLang="ko-KR" dirty="0"/>
              <a:t>was </a:t>
            </a:r>
            <a:r>
              <a:rPr lang="en-US" altLang="ko-KR" dirty="0" smtClean="0"/>
              <a:t>determined </a:t>
            </a:r>
            <a:r>
              <a:rPr lang="en-US" altLang="ko-KR" dirty="0"/>
              <a:t>by residential floor levels that participants lived and slept on, and average number of motorcycles parked inside the </a:t>
            </a:r>
            <a:r>
              <a:rPr lang="en-US" altLang="ko-KR" dirty="0" smtClean="0"/>
              <a:t>residential </a:t>
            </a:r>
            <a:r>
              <a:rPr lang="en-US" altLang="ko-KR" dirty="0"/>
              <a:t>living area</a:t>
            </a:r>
          </a:p>
          <a:p>
            <a:r>
              <a:rPr lang="en-US" altLang="ko-KR" b="1" dirty="0"/>
              <a:t>Nutritional status </a:t>
            </a:r>
            <a:r>
              <a:rPr lang="en-US" altLang="ko-KR" dirty="0"/>
              <a:t>was determined by BMI.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5436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8B936F-249C-C340-BF8D-F62D7E6F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METHODS-statistical analyses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754049-9E47-2242-ACEB-5230AAA81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Chi-square and t tests used to </a:t>
            </a:r>
            <a:r>
              <a:rPr lang="en-US" altLang="ko-KR" dirty="0" smtClean="0"/>
              <a:t>describe </a:t>
            </a:r>
            <a:r>
              <a:rPr lang="en-US" altLang="ko-KR" dirty="0"/>
              <a:t>baseline characteristics by LTBI status. </a:t>
            </a:r>
          </a:p>
          <a:p>
            <a:r>
              <a:rPr lang="en-US" altLang="ko-KR" dirty="0"/>
              <a:t>ANOVA to calculate the </a:t>
            </a:r>
            <a:r>
              <a:rPr lang="en-US" altLang="ko-KR" dirty="0" err="1"/>
              <a:t>intraclass</a:t>
            </a:r>
            <a:r>
              <a:rPr lang="en-US" altLang="ko-KR" dirty="0"/>
              <a:t> correlation coefficient. </a:t>
            </a:r>
          </a:p>
          <a:p>
            <a:r>
              <a:rPr lang="en-US" altLang="ko-KR" dirty="0"/>
              <a:t>Account for </a:t>
            </a:r>
            <a:r>
              <a:rPr lang="en-US" altLang="ko-KR" dirty="0" err="1"/>
              <a:t>hierarchial</a:t>
            </a:r>
            <a:r>
              <a:rPr lang="en-US" altLang="ko-KR" dirty="0"/>
              <a:t> structure of data by using GEE, to test indoor air pollution associates with increased LTBI</a:t>
            </a:r>
          </a:p>
          <a:p>
            <a:r>
              <a:rPr lang="en-US" altLang="ko-KR" dirty="0"/>
              <a:t>…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291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C5BCC5-1150-8041-8D20-CB0A1B0D6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RESULTS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F56E4F9-AC87-C944-B8B6-2A7504006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Period : July 2017 – December 2019</a:t>
            </a:r>
          </a:p>
          <a:p>
            <a:r>
              <a:rPr lang="en-US" altLang="ko-KR" dirty="0"/>
              <a:t>Index case :73, with microbiologically confirmed active pulmonary TB, enrolled from five District Health Center enrollment sites in Hanoi, Vietnam, together with 112 child household </a:t>
            </a:r>
            <a:r>
              <a:rPr lang="en-US" altLang="ko-KR" dirty="0" err="1"/>
              <a:t>constacts</a:t>
            </a:r>
            <a:r>
              <a:rPr lang="en-US" altLang="ko-KR" dirty="0"/>
              <a:t>. (One family moved from Hanoi to another.)</a:t>
            </a:r>
            <a:br>
              <a:rPr lang="en-US" altLang="ko-KR" dirty="0"/>
            </a:br>
            <a:r>
              <a:rPr lang="en-US" altLang="ko-KR" dirty="0"/>
              <a:t>=&gt; </a:t>
            </a:r>
            <a:r>
              <a:rPr lang="en-US" altLang="ko-KR" b="1" dirty="0"/>
              <a:t>72 index case and 109 household contacts</a:t>
            </a:r>
          </a:p>
        </p:txBody>
      </p:sp>
    </p:spTree>
    <p:extLst>
      <p:ext uri="{BB962C8B-B14F-4D97-AF65-F5344CB8AC3E}">
        <p14:creationId xmlns:p14="http://schemas.microsoft.com/office/powerpoint/2010/main" val="1012915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2765</Words>
  <Application>Microsoft Office PowerPoint</Application>
  <PresentationFormat>와이드스크린</PresentationFormat>
  <Paragraphs>146</Paragraphs>
  <Slides>24</Slides>
  <Notes>22</Notes>
  <HiddenSlides>1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9" baseType="lpstr">
      <vt:lpstr>HY견고딕</vt:lpstr>
      <vt:lpstr>맑은 고딕</vt:lpstr>
      <vt:lpstr>Arial</vt:lpstr>
      <vt:lpstr>Bahnschrift SemiBold</vt:lpstr>
      <vt:lpstr>Office 테마</vt:lpstr>
      <vt:lpstr>Indoor Air Pollution and Susceptibility to Tuberculosis Infection in Urban Vietnamese Children</vt:lpstr>
      <vt:lpstr>Introduction</vt:lpstr>
      <vt:lpstr>PowerPoint 프레젠테이션</vt:lpstr>
      <vt:lpstr>METHODS-study design and ethics approval</vt:lpstr>
      <vt:lpstr>METHODS-participants</vt:lpstr>
      <vt:lpstr>METHODS-measurements and data collection</vt:lpstr>
      <vt:lpstr>PowerPoint 프레젠테이션</vt:lpstr>
      <vt:lpstr>METHODS-statistical analyses</vt:lpstr>
      <vt:lpstr>RESULTS</vt:lpstr>
      <vt:lpstr>PowerPoint 프레젠테이션</vt:lpstr>
      <vt:lpstr>Results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Discussion</vt:lpstr>
      <vt:lpstr>PowerPoint 프레젠테이션</vt:lpstr>
      <vt:lpstr>PowerPoint 프레젠테이션</vt:lpstr>
      <vt:lpstr>PowerPoint 프레젠테이션</vt:lpstr>
      <vt:lpstr>PowerPoint 프레젠테이션</vt:lpstr>
      <vt:lpstr>LIMITATIONS</vt:lpstr>
      <vt:lpstr>CONCLUSIONS</vt:lpstr>
      <vt:lpstr>감사합니다.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SV603O4WDS042</cp:lastModifiedBy>
  <cp:revision>25</cp:revision>
  <dcterms:created xsi:type="dcterms:W3CDTF">2022-02-20T15:49:56Z</dcterms:created>
  <dcterms:modified xsi:type="dcterms:W3CDTF">2022-04-18T22:25:48Z</dcterms:modified>
</cp:coreProperties>
</file>