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6"/>
  </p:notesMasterIdLst>
  <p:sldIdLst>
    <p:sldId id="300" r:id="rId3"/>
    <p:sldId id="261" r:id="rId4"/>
    <p:sldId id="262" r:id="rId5"/>
    <p:sldId id="263" r:id="rId6"/>
    <p:sldId id="266" r:id="rId7"/>
    <p:sldId id="280" r:id="rId8"/>
    <p:sldId id="267" r:id="rId9"/>
    <p:sldId id="278" r:id="rId10"/>
    <p:sldId id="279" r:id="rId11"/>
    <p:sldId id="268" r:id="rId12"/>
    <p:sldId id="269" r:id="rId13"/>
    <p:sldId id="272" r:id="rId14"/>
    <p:sldId id="281" r:id="rId15"/>
    <p:sldId id="270" r:id="rId16"/>
    <p:sldId id="290" r:id="rId17"/>
    <p:sldId id="282" r:id="rId18"/>
    <p:sldId id="283" r:id="rId19"/>
    <p:sldId id="286" r:id="rId20"/>
    <p:sldId id="285" r:id="rId21"/>
    <p:sldId id="291" r:id="rId22"/>
    <p:sldId id="271" r:id="rId23"/>
    <p:sldId id="287" r:id="rId24"/>
    <p:sldId id="275" r:id="rId25"/>
    <p:sldId id="289" r:id="rId26"/>
    <p:sldId id="288" r:id="rId27"/>
    <p:sldId id="292" r:id="rId28"/>
    <p:sldId id="293" r:id="rId29"/>
    <p:sldId id="295" r:id="rId30"/>
    <p:sldId id="294" r:id="rId31"/>
    <p:sldId id="297" r:id="rId32"/>
    <p:sldId id="257" r:id="rId33"/>
    <p:sldId id="259" r:id="rId34"/>
    <p:sldId id="260" r:id="rId3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430" y="-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0BD7D-C9E3-4943-9691-AD328D0BCD84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0ECEB-0DEC-4141-B7B3-2A792F8B3B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910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7AB0B-3BDA-4425-A664-F7D6FF70F83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53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837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1320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2100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25984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 sz="2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>
              <a:lnSpc>
                <a:spcPct val="150000"/>
              </a:lnSpc>
              <a:defRPr sz="18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>
              <a:lnSpc>
                <a:spcPct val="150000"/>
              </a:lnSpc>
              <a:defRPr sz="16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4912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02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261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65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0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75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376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96546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003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2989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932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55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513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021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607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874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763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490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43AE-D2FF-4F7A-A54F-23264B282B67}" type="datetimeFigureOut">
              <a:rPr lang="ko-KR" altLang="en-US" smtClean="0"/>
              <a:t>2017-09-21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00F5A-4019-44C2-8CAD-2B4E467691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51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2017-09-21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71401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부제목 2"/>
          <p:cNvSpPr>
            <a:spLocks noGrp="1"/>
          </p:cNvSpPr>
          <p:nvPr>
            <p:ph type="subTitle" idx="1"/>
          </p:nvPr>
        </p:nvSpPr>
        <p:spPr>
          <a:xfrm>
            <a:off x="539552" y="4221088"/>
            <a:ext cx="4752528" cy="2232248"/>
          </a:xfrm>
        </p:spPr>
        <p:txBody>
          <a:bodyPr>
            <a:normAutofit/>
          </a:bodyPr>
          <a:lstStyle/>
          <a:p>
            <a:pPr algn="l">
              <a:defRPr/>
            </a:pPr>
            <a:endParaRPr lang="en-US" altLang="ko-KR" sz="1400" b="1" baseline="30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defRPr/>
            </a:pPr>
            <a:r>
              <a:rPr lang="en-US" altLang="ko-KR" sz="2400" b="1" dirty="0" err="1">
                <a:solidFill>
                  <a:schemeClr val="tx2">
                    <a:lumMod val="75000"/>
                  </a:schemeClr>
                </a:solidFill>
              </a:rPr>
              <a:t>Ji-Eun</a:t>
            </a: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</a:rPr>
              <a:t> Park</a:t>
            </a:r>
            <a:endParaRPr lang="en-US" altLang="ko-KR" sz="2400" baseline="30000" dirty="0">
              <a:solidFill>
                <a:schemeClr val="tx2">
                  <a:lumMod val="75000"/>
                </a:schemeClr>
              </a:solidFill>
            </a:endParaRPr>
          </a:p>
          <a:p>
            <a:pPr algn="l">
              <a:defRPr/>
            </a:pPr>
            <a:endParaRPr lang="en-US" altLang="ko-KR" sz="1800" b="1" baseline="30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defRPr/>
            </a:pPr>
            <a:r>
              <a:rPr lang="en-US" altLang="ko-KR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Division of Pulmonology </a:t>
            </a:r>
          </a:p>
          <a:p>
            <a:pPr algn="l">
              <a:defRPr/>
            </a:pPr>
            <a:r>
              <a:rPr lang="en-US" altLang="ko-KR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Department of Internal Medicine</a:t>
            </a:r>
          </a:p>
          <a:p>
            <a:pPr algn="l">
              <a:defRPr/>
            </a:pPr>
            <a:r>
              <a:rPr lang="en-US" altLang="ko-KR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Yonsei</a:t>
            </a:r>
            <a:r>
              <a:rPr lang="en-US" altLang="ko-KR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University College of Medicine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395536" y="1196752"/>
            <a:ext cx="835292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600" b="1" dirty="0" smtClean="0">
                <a:solidFill>
                  <a:schemeClr val="bg1"/>
                </a:solidFill>
              </a:rPr>
              <a:t>Thrombotic thrombocytopenic purpura </a:t>
            </a:r>
            <a:r>
              <a:rPr lang="en-US" altLang="ko-KR" sz="3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after</a:t>
            </a:r>
            <a:r>
              <a:rPr lang="en-US" altLang="ko-K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Lung transplantation</a:t>
            </a:r>
            <a:endParaRPr lang="ko-KR" altLang="en-US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TTP (3)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sz="4300" b="1" dirty="0" smtClean="0"/>
              <a:t>Presentation and diagnosis</a:t>
            </a:r>
          </a:p>
          <a:p>
            <a:pPr lvl="1"/>
            <a:r>
              <a:rPr lang="en-US" altLang="ko-KR" dirty="0" smtClean="0"/>
              <a:t>rarely </a:t>
            </a:r>
            <a:r>
              <a:rPr lang="en-US" altLang="ko-KR" dirty="0"/>
              <a:t>causing severe acute kidney </a:t>
            </a:r>
            <a:r>
              <a:rPr lang="en-US" altLang="ko-KR" dirty="0" smtClean="0"/>
              <a:t>injury</a:t>
            </a:r>
          </a:p>
          <a:p>
            <a:pPr lvl="1"/>
            <a:endParaRPr lang="en-US" altLang="ko-K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b="1" dirty="0" smtClean="0"/>
              <a:t>Hereditary TTP </a:t>
            </a:r>
          </a:p>
          <a:p>
            <a:pPr lvl="2"/>
            <a:r>
              <a:rPr lang="en-US" altLang="ko-KR" dirty="0" smtClean="0"/>
              <a:t>Recurrent, </a:t>
            </a:r>
            <a:r>
              <a:rPr lang="en-US" altLang="ko-KR" dirty="0" err="1" smtClean="0"/>
              <a:t>MAHA+Thrombocytopenia</a:t>
            </a:r>
            <a:r>
              <a:rPr lang="en-US" altLang="ko-KR" dirty="0"/>
              <a:t>, </a:t>
            </a:r>
            <a:r>
              <a:rPr lang="en-US" altLang="ko-KR" dirty="0" smtClean="0"/>
              <a:t>often with </a:t>
            </a:r>
            <a:r>
              <a:rPr lang="en-US" altLang="ko-KR" dirty="0"/>
              <a:t>neurologic abnormalities or other signs </a:t>
            </a:r>
            <a:r>
              <a:rPr lang="en-US" altLang="ko-KR" dirty="0" smtClean="0"/>
              <a:t>of organ </a:t>
            </a:r>
            <a:r>
              <a:rPr lang="en-US" altLang="ko-KR" dirty="0"/>
              <a:t>injury. </a:t>
            </a:r>
            <a:endParaRPr lang="en-US" altLang="ko-KR" dirty="0" smtClean="0"/>
          </a:p>
          <a:p>
            <a:pPr lvl="2"/>
            <a:r>
              <a:rPr lang="en-US" altLang="ko-KR" b="1" dirty="0" smtClean="0"/>
              <a:t>documentation </a:t>
            </a:r>
            <a:r>
              <a:rPr lang="en-US" altLang="ko-KR" b="1" dirty="0"/>
              <a:t>of ADAMTS13 </a:t>
            </a:r>
            <a:r>
              <a:rPr lang="en-US" altLang="ko-KR" b="1" dirty="0" smtClean="0"/>
              <a:t>deficiency, an </a:t>
            </a:r>
            <a:r>
              <a:rPr lang="en-US" altLang="ko-KR" b="1" dirty="0"/>
              <a:t>absence of ADAMTS13 autoantibody inhibitor</a:t>
            </a:r>
            <a:r>
              <a:rPr lang="en-US" altLang="ko-KR" b="1" dirty="0" smtClean="0"/>
              <a:t>, documentation of </a:t>
            </a:r>
            <a:r>
              <a:rPr lang="en-US" altLang="ko-KR" b="1" i="1" dirty="0"/>
              <a:t>ADAMTS13 </a:t>
            </a:r>
            <a:r>
              <a:rPr lang="en-US" altLang="ko-KR" b="1" dirty="0"/>
              <a:t>mutations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b="1" dirty="0" smtClean="0"/>
              <a:t>Acquired </a:t>
            </a:r>
            <a:r>
              <a:rPr lang="en-US" altLang="ko-KR" b="1" dirty="0"/>
              <a:t>TTP</a:t>
            </a:r>
          </a:p>
          <a:p>
            <a:pPr lvl="2"/>
            <a:r>
              <a:rPr lang="en-US" altLang="ko-KR" dirty="0" err="1" smtClean="0"/>
              <a:t>minimal~critically</a:t>
            </a:r>
            <a:r>
              <a:rPr lang="en-US" altLang="ko-KR" dirty="0" smtClean="0"/>
              <a:t> </a:t>
            </a:r>
            <a:r>
              <a:rPr lang="en-US" altLang="ko-KR" dirty="0"/>
              <a:t>ill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err="1" smtClean="0"/>
              <a:t>MAHA+thrombocytopenia</a:t>
            </a:r>
            <a:r>
              <a:rPr lang="en-US" altLang="ko-KR" dirty="0" smtClean="0"/>
              <a:t>, weakness, gastrointestinal </a:t>
            </a:r>
            <a:r>
              <a:rPr lang="en-US" altLang="ko-KR" dirty="0"/>
              <a:t>symptoms, purpura, </a:t>
            </a:r>
            <a:r>
              <a:rPr lang="en-US" altLang="ko-KR" dirty="0" smtClean="0"/>
              <a:t>and transient </a:t>
            </a:r>
            <a:r>
              <a:rPr lang="en-US" altLang="ko-KR" dirty="0"/>
              <a:t>focal neurologic </a:t>
            </a:r>
            <a:r>
              <a:rPr lang="en-US" altLang="ko-KR" dirty="0" smtClean="0"/>
              <a:t>abnormalities without </a:t>
            </a:r>
            <a:r>
              <a:rPr lang="en-US" altLang="ko-KR" dirty="0"/>
              <a:t>another </a:t>
            </a:r>
            <a:r>
              <a:rPr lang="en-US" altLang="ko-KR" dirty="0" smtClean="0"/>
              <a:t>apparent cause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lvl="2"/>
            <a:r>
              <a:rPr lang="en-US" altLang="ko-KR" b="1" dirty="0" smtClean="0"/>
              <a:t>An ADAMTS13 level ≤10</a:t>
            </a:r>
            <a:r>
              <a:rPr lang="en-US" altLang="ko-KR" b="1" dirty="0"/>
              <a:t>% </a:t>
            </a:r>
            <a:r>
              <a:rPr lang="en-US" altLang="ko-KR" dirty="0"/>
              <a:t>of normal activity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99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TTP </a:t>
            </a:r>
            <a:r>
              <a:rPr lang="en-US" altLang="ko-KR" b="1" dirty="0" smtClean="0"/>
              <a:t>(4)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5069160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b="1" dirty="0" smtClean="0"/>
              <a:t>Treatment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b="1" dirty="0" smtClean="0"/>
              <a:t>hereditary TTP</a:t>
            </a:r>
            <a:r>
              <a:rPr lang="en-US" altLang="ko-KR" dirty="0" smtClean="0"/>
              <a:t>: </a:t>
            </a:r>
            <a:r>
              <a:rPr lang="en-US" altLang="ko-KR" dirty="0"/>
              <a:t>plasma infusion </a:t>
            </a:r>
            <a:r>
              <a:rPr lang="en-US" altLang="ko-KR" dirty="0" smtClean="0"/>
              <a:t>(ADAMTS13 replacement)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b="1" dirty="0" smtClean="0"/>
              <a:t>acquired TTP</a:t>
            </a:r>
            <a:r>
              <a:rPr lang="en-US" altLang="ko-KR" dirty="0" smtClean="0"/>
              <a:t>: Plasma exchange, immune suppression</a:t>
            </a:r>
          </a:p>
          <a:p>
            <a:pPr lvl="2"/>
            <a:r>
              <a:rPr lang="en-US" altLang="ko-KR" sz="2200" dirty="0" smtClean="0"/>
              <a:t>Before </a:t>
            </a:r>
            <a:r>
              <a:rPr lang="en-US" altLang="ko-KR" sz="2200" dirty="0"/>
              <a:t>the use of plasma exchange, survival from acquired TTP was </a:t>
            </a:r>
            <a:r>
              <a:rPr lang="en-US" altLang="ko-KR" sz="2200" b="1" dirty="0"/>
              <a:t>10%</a:t>
            </a:r>
            <a:r>
              <a:rPr lang="en-US" altLang="ko-KR" sz="2200" dirty="0"/>
              <a:t>.</a:t>
            </a:r>
          </a:p>
          <a:p>
            <a:pPr lvl="2"/>
            <a:r>
              <a:rPr lang="en-US" altLang="ko-KR" sz="2200" dirty="0"/>
              <a:t>In 1991, a randomized, controlled trial documented a survival rate of </a:t>
            </a:r>
            <a:r>
              <a:rPr lang="en-US" altLang="ko-KR" sz="2200" b="1" dirty="0"/>
              <a:t>78% with plasma exchange</a:t>
            </a:r>
            <a:r>
              <a:rPr lang="en-US" altLang="ko-KR" sz="2200" dirty="0"/>
              <a:t>. The high mortality without treatment creates urgency to begin plasma exchange, which often results in treatment of patients who do not have TTP.</a:t>
            </a:r>
          </a:p>
          <a:p>
            <a:pPr lvl="2"/>
            <a:r>
              <a:rPr lang="en-US" altLang="ko-KR" sz="2200" dirty="0"/>
              <a:t>Glucocorticoids are standard </a:t>
            </a:r>
            <a:r>
              <a:rPr lang="en-US" altLang="ko-KR" sz="2200" dirty="0" err="1" smtClean="0"/>
              <a:t>Tx</a:t>
            </a:r>
            <a:r>
              <a:rPr lang="en-US" altLang="ko-KR" sz="2200" dirty="0" smtClean="0"/>
              <a:t>.</a:t>
            </a:r>
          </a:p>
          <a:p>
            <a:pPr lvl="2"/>
            <a:r>
              <a:rPr lang="en-US" altLang="ko-KR" sz="2200" dirty="0" smtClean="0"/>
              <a:t>Rituximab </a:t>
            </a:r>
            <a:r>
              <a:rPr lang="en-US" altLang="ko-KR" sz="2200" dirty="0"/>
              <a:t>and other immunosuppressive agents are appropriate when the clinical course is complicated.</a:t>
            </a:r>
          </a:p>
          <a:p>
            <a:pPr lvl="2"/>
            <a:r>
              <a:rPr lang="en-US" altLang="ko-KR" sz="2200" dirty="0"/>
              <a:t>Dialysis is rarely required</a:t>
            </a:r>
            <a:r>
              <a:rPr lang="en-US" altLang="ko-KR" sz="2200" dirty="0" smtClean="0"/>
              <a:t>.</a:t>
            </a:r>
            <a:endParaRPr lang="en-US" altLang="ko-KR" dirty="0" smtClean="0"/>
          </a:p>
          <a:p>
            <a:endParaRPr lang="en-US" altLang="ko-KR" sz="1300" dirty="0" smtClean="0"/>
          </a:p>
          <a:p>
            <a:r>
              <a:rPr lang="en-US" altLang="ko-KR" b="1" dirty="0" smtClean="0"/>
              <a:t>Long-term outcomes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b="1" dirty="0"/>
              <a:t>hereditary TTP</a:t>
            </a:r>
            <a:r>
              <a:rPr lang="en-US" altLang="ko-KR" dirty="0"/>
              <a:t>: </a:t>
            </a:r>
            <a:r>
              <a:rPr lang="en-US" altLang="ko-KR" dirty="0" smtClean="0"/>
              <a:t>Unknown</a:t>
            </a:r>
            <a:endParaRPr lang="en-US" altLang="ko-K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b="1" dirty="0"/>
              <a:t>acquired </a:t>
            </a:r>
            <a:r>
              <a:rPr lang="en-US" altLang="ko-KR" b="1" dirty="0" smtClean="0"/>
              <a:t>TTP: </a:t>
            </a:r>
            <a:r>
              <a:rPr lang="en-US" altLang="ko-KR" dirty="0"/>
              <a:t>a </a:t>
            </a:r>
            <a:r>
              <a:rPr lang="en-US" altLang="ko-KR" dirty="0" smtClean="0"/>
              <a:t>risk of </a:t>
            </a:r>
            <a:r>
              <a:rPr lang="en-US" altLang="ko-KR" dirty="0"/>
              <a:t>relapse</a:t>
            </a:r>
            <a:r>
              <a:rPr lang="en-US" altLang="ko-KR" sz="400" dirty="0"/>
              <a:t>17 </a:t>
            </a:r>
            <a:r>
              <a:rPr lang="en-US" altLang="ko-KR" dirty="0"/>
              <a:t>and </a:t>
            </a:r>
            <a:r>
              <a:rPr lang="en-US" altLang="ko-KR" dirty="0" smtClean="0"/>
              <a:t>cognitive impairment↑,</a:t>
            </a:r>
            <a:r>
              <a:rPr lang="en-US" altLang="ko-KR" sz="400" dirty="0" smtClean="0"/>
              <a:t>24 </a:t>
            </a:r>
            <a:r>
              <a:rPr lang="en-US" altLang="ko-KR" dirty="0"/>
              <a:t>major depression, </a:t>
            </a:r>
            <a:r>
              <a:rPr lang="en-US" altLang="ko-KR" dirty="0" smtClean="0"/>
              <a:t>SLE, </a:t>
            </a:r>
            <a:r>
              <a:rPr lang="en-US" altLang="ko-KR" dirty="0"/>
              <a:t>hypertension, and death.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82303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Case: </a:t>
            </a:r>
            <a:r>
              <a:rPr lang="ko-KR" altLang="en-US" dirty="0" smtClean="0"/>
              <a:t>조 </a:t>
            </a:r>
            <a:r>
              <a:rPr lang="en-US" altLang="ko-KR" dirty="0" smtClean="0"/>
              <a:t>O </a:t>
            </a:r>
            <a:r>
              <a:rPr lang="ko-KR" altLang="en-US" dirty="0" smtClean="0"/>
              <a:t>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78526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331640" y="4077072"/>
            <a:ext cx="1944216" cy="2181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195736" y="2354285"/>
            <a:ext cx="374396" cy="1771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303746" y="2521561"/>
            <a:ext cx="266385" cy="2593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040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Overview (1)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b="1" dirty="0" smtClean="0"/>
              <a:t> </a:t>
            </a:r>
            <a:r>
              <a:rPr lang="en-US" altLang="ko-KR" sz="2800" b="1" dirty="0" smtClean="0"/>
              <a:t>Primary TMA syndromes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1400" b="1" dirty="0" smtClean="0"/>
          </a:p>
          <a:p>
            <a:pPr marL="914400" lvl="1" indent="-457200">
              <a:buAutoNum type="arabicPeriod"/>
            </a:pPr>
            <a:r>
              <a:rPr lang="en-US" altLang="ko-KR" sz="2400" dirty="0" smtClean="0"/>
              <a:t>TTP (hereditary or acquired)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: </a:t>
            </a:r>
            <a:r>
              <a:rPr lang="en-US" altLang="ko-KR" sz="2400" dirty="0"/>
              <a:t>ADAMTS13 deficiency–mediated TMA</a:t>
            </a:r>
            <a:endParaRPr lang="en-US" altLang="ko-KR" sz="2400" dirty="0" smtClean="0"/>
          </a:p>
          <a:p>
            <a:pPr marL="457200" lvl="1" indent="0">
              <a:buNone/>
            </a:pPr>
            <a:r>
              <a:rPr lang="en-US" altLang="ko-KR" sz="2400" dirty="0" smtClean="0"/>
              <a:t>2. </a:t>
            </a:r>
            <a:r>
              <a:rPr lang="en-US" altLang="ko-KR" sz="2400" dirty="0" err="1" smtClean="0"/>
              <a:t>shiga</a:t>
            </a:r>
            <a:r>
              <a:rPr lang="en-US" altLang="ko-KR" sz="2400" dirty="0" smtClean="0"/>
              <a:t> toxin-mediated HUS</a:t>
            </a:r>
          </a:p>
          <a:p>
            <a:pPr marL="457200" lvl="1" indent="0">
              <a:buNone/>
            </a:pP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</a:rPr>
              <a:t>3. Drug-induced TMA syndromes</a:t>
            </a:r>
          </a:p>
          <a:p>
            <a:pPr marL="1200150" lvl="2" indent="-342900">
              <a:buFontTx/>
              <a:buChar char="-"/>
            </a:pP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immune mediated</a:t>
            </a:r>
          </a:p>
          <a:p>
            <a:pPr marL="1200150" lvl="2" indent="-342900">
              <a:buFontTx/>
              <a:buChar char="-"/>
            </a:pP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dose-dependent, toxicity-mediated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4. Complement-mediated TMA (hereditary or acquired)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5. Metabolism-mediated TMA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6. Coagulation-mediated TMA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7578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Drug-mediated TMA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b="1" dirty="0" smtClean="0"/>
              <a:t>Immune mediated</a:t>
            </a:r>
          </a:p>
          <a:p>
            <a:pPr lvl="1"/>
            <a:r>
              <a:rPr lang="en-US" altLang="ko-KR" b="1" dirty="0"/>
              <a:t>Adverse drug reactions </a:t>
            </a:r>
            <a:r>
              <a:rPr lang="en-US" altLang="ko-KR" dirty="0"/>
              <a:t>can be caused by </a:t>
            </a:r>
            <a:r>
              <a:rPr lang="en-US" altLang="ko-KR" dirty="0" smtClean="0"/>
              <a:t>non–dose-related </a:t>
            </a:r>
            <a:r>
              <a:rPr lang="en-US" altLang="ko-KR" dirty="0"/>
              <a:t>idiosyncratic, i</a:t>
            </a:r>
            <a:r>
              <a:rPr lang="en-US" altLang="ko-KR" dirty="0" smtClean="0"/>
              <a:t>mmunologic reactions</a:t>
            </a:r>
          </a:p>
          <a:p>
            <a:pPr lvl="1"/>
            <a:r>
              <a:rPr lang="en-US" altLang="ko-KR" dirty="0"/>
              <a:t>sudden onset of severe systemic symptoms, </a:t>
            </a:r>
            <a:r>
              <a:rPr lang="en-US" altLang="ko-KR" dirty="0" smtClean="0"/>
              <a:t>often with </a:t>
            </a:r>
            <a:r>
              <a:rPr lang="en-US" altLang="ko-KR" dirty="0" err="1"/>
              <a:t>anuric</a:t>
            </a:r>
            <a:r>
              <a:rPr lang="en-US" altLang="ko-KR" dirty="0"/>
              <a:t> acute kidney injury, within hours </a:t>
            </a:r>
            <a:r>
              <a:rPr lang="en-US" altLang="ko-KR" dirty="0" smtClean="0"/>
              <a:t>after drug </a:t>
            </a:r>
            <a:r>
              <a:rPr lang="en-US" altLang="ko-KR" dirty="0"/>
              <a:t>exposure.</a:t>
            </a:r>
          </a:p>
          <a:p>
            <a:endParaRPr lang="en-US" altLang="ko-KR" dirty="0" smtClean="0"/>
          </a:p>
          <a:p>
            <a:r>
              <a:rPr lang="en-US" altLang="ko-KR" b="1" dirty="0" smtClean="0"/>
              <a:t>Toxic dose-related</a:t>
            </a:r>
          </a:p>
          <a:p>
            <a:pPr lvl="1"/>
            <a:r>
              <a:rPr lang="en-US" altLang="ko-KR" dirty="0" smtClean="0"/>
              <a:t>immunosuppressive and chemotherapeutic </a:t>
            </a:r>
            <a:r>
              <a:rPr lang="en-US" altLang="ko-KR" dirty="0"/>
              <a:t>agents and vascular </a:t>
            </a:r>
            <a:r>
              <a:rPr lang="en-US" altLang="ko-KR" dirty="0" smtClean="0"/>
              <a:t>endothelial growth </a:t>
            </a:r>
            <a:r>
              <a:rPr lang="en-US" altLang="ko-KR" dirty="0"/>
              <a:t>factor (VEGF) </a:t>
            </a:r>
            <a:r>
              <a:rPr lang="en-US" altLang="ko-KR" dirty="0" smtClean="0"/>
              <a:t>inhibitors</a:t>
            </a:r>
          </a:p>
          <a:p>
            <a:pPr lvl="1"/>
            <a:r>
              <a:rPr lang="en-US" altLang="ko-KR" b="1" dirty="0" err="1" smtClean="0"/>
              <a:t>calcineurin</a:t>
            </a:r>
            <a:r>
              <a:rPr lang="en-US" altLang="ko-KR" b="1" dirty="0" smtClean="0"/>
              <a:t> </a:t>
            </a:r>
            <a:r>
              <a:rPr lang="en-US" altLang="ko-KR" b="1" dirty="0"/>
              <a:t>inhibitors </a:t>
            </a:r>
            <a:r>
              <a:rPr lang="en-US" altLang="ko-KR" b="1" dirty="0" smtClean="0"/>
              <a:t>(cyclosporine, </a:t>
            </a:r>
            <a:r>
              <a:rPr lang="en-US" altLang="ko-KR" b="1" dirty="0"/>
              <a:t>tacrolimus</a:t>
            </a:r>
            <a:r>
              <a:rPr lang="en-US" altLang="ko-KR" b="1" dirty="0" smtClean="0"/>
              <a:t>)</a:t>
            </a:r>
            <a:r>
              <a:rPr lang="en-US" altLang="ko-KR" dirty="0" smtClean="0"/>
              <a:t>: endothelial dysfunction, platelet aggregation↑, </a:t>
            </a:r>
            <a:r>
              <a:rPr lang="en-US" altLang="ko-KR" dirty="0"/>
              <a:t>possibly through the </a:t>
            </a:r>
            <a:r>
              <a:rPr lang="en-US" altLang="ko-KR" dirty="0" smtClean="0"/>
              <a:t>inhibition of </a:t>
            </a:r>
            <a:r>
              <a:rPr lang="en-US" altLang="ko-KR" dirty="0"/>
              <a:t>prostacyclin.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9768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Overview </a:t>
            </a:r>
            <a:r>
              <a:rPr lang="en-US" altLang="ko-KR" b="1" dirty="0" smtClean="0"/>
              <a:t>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417638"/>
            <a:ext cx="8784976" cy="532373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800" b="1" dirty="0" smtClean="0"/>
              <a:t>Systemic disorders </a:t>
            </a:r>
          </a:p>
          <a:p>
            <a:pPr marL="0" indent="0">
              <a:buNone/>
            </a:pPr>
            <a:r>
              <a:rPr lang="en-US" altLang="ko-KR" sz="2800" b="1" dirty="0"/>
              <a:t> </a:t>
            </a:r>
            <a:r>
              <a:rPr lang="en-US" altLang="ko-KR" sz="2800" b="1" dirty="0" smtClean="0"/>
              <a:t>          </a:t>
            </a:r>
            <a:r>
              <a:rPr lang="en-US" altLang="ko-KR" sz="2100" b="1" dirty="0" smtClean="0"/>
              <a:t>associated with </a:t>
            </a:r>
            <a:r>
              <a:rPr lang="en-US" altLang="ko-KR" sz="2800" b="1" dirty="0" err="1" smtClean="0"/>
              <a:t>MAHA+Thrombocytopenia</a:t>
            </a:r>
            <a:endParaRPr lang="en-US" altLang="ko-KR" sz="2800" b="1" dirty="0" smtClean="0"/>
          </a:p>
          <a:p>
            <a:pPr marL="0" indent="0">
              <a:buNone/>
            </a:pPr>
            <a:endParaRPr lang="en-US" altLang="ko-KR" sz="1100" b="1" dirty="0" smtClean="0"/>
          </a:p>
          <a:p>
            <a:pPr marL="457200" lvl="1" indent="0">
              <a:buNone/>
            </a:pPr>
            <a:r>
              <a:rPr lang="en-US" altLang="ko-KR" sz="2400" dirty="0" smtClean="0"/>
              <a:t>1. Pregnancy complications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en-US" altLang="ko-KR" sz="2200" dirty="0" smtClean="0"/>
              <a:t>: preeclampsia, HELLP syndrome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2. Severe hypertension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3. Systemic infections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4. Systemic malignancies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5. Systemic rheumatic disorders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en-US" altLang="ko-KR" sz="2200" dirty="0" smtClean="0"/>
              <a:t>: SLE, </a:t>
            </a:r>
            <a:r>
              <a:rPr lang="en-US" altLang="ko-KR" sz="2200" dirty="0" err="1" smtClean="0"/>
              <a:t>SSc</a:t>
            </a:r>
            <a:r>
              <a:rPr lang="en-US" altLang="ko-KR" sz="2200" dirty="0"/>
              <a:t> </a:t>
            </a:r>
            <a:r>
              <a:rPr lang="en-US" altLang="ko-KR" sz="2200" dirty="0" smtClean="0"/>
              <a:t>or scleroderma, antiphospholipid syndrome (APS)</a:t>
            </a:r>
          </a:p>
          <a:p>
            <a:pPr marL="457200" lvl="1" indent="0">
              <a:buNone/>
            </a:pP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</a:rPr>
              <a:t>6. Hematopoietic stem cell transplant or organ transplantation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7. Disseminated intravascular coagulation (DIC)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8. Severe vitamin B12 deficiency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313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2021" t="18080" r="65803" b="30681"/>
          <a:stretch/>
        </p:blipFill>
        <p:spPr>
          <a:xfrm>
            <a:off x="457200" y="368246"/>
            <a:ext cx="8216894" cy="576127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5508104" y="3933056"/>
            <a:ext cx="2808312" cy="14401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267744" y="4123427"/>
            <a:ext cx="4464496" cy="136207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62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88840"/>
            <a:ext cx="8363272" cy="4137323"/>
          </a:xfrm>
        </p:spPr>
        <p:txBody>
          <a:bodyPr>
            <a:normAutofit/>
          </a:bodyPr>
          <a:lstStyle/>
          <a:p>
            <a:r>
              <a:rPr lang="en-US" altLang="ko-KR" sz="2400" b="1" dirty="0" smtClean="0"/>
              <a:t>POD1</a:t>
            </a:r>
          </a:p>
          <a:p>
            <a:pPr lvl="1"/>
            <a:r>
              <a:rPr lang="en-US" altLang="ko-KR" sz="2000" dirty="0" smtClean="0"/>
              <a:t>Fever, leukocytosis </a:t>
            </a:r>
            <a:r>
              <a:rPr lang="en-US" altLang="ko-KR" sz="2000" dirty="0"/>
              <a:t>(12,600/</a:t>
            </a:r>
            <a:r>
              <a:rPr lang="en-US" altLang="ko-KR" sz="2000" dirty="0" err="1"/>
              <a:t>cmm</a:t>
            </a:r>
            <a:r>
              <a:rPr lang="en-US" altLang="ko-KR" sz="2000" dirty="0"/>
              <a:t>), </a:t>
            </a:r>
            <a:r>
              <a:rPr lang="en-US" altLang="ko-KR" sz="2000" dirty="0" smtClean="0"/>
              <a:t>shock (vasopressor), acute </a:t>
            </a:r>
            <a:r>
              <a:rPr lang="en-US" altLang="ko-KR" sz="2000" dirty="0"/>
              <a:t>renal failure. </a:t>
            </a:r>
            <a:endParaRPr lang="en-US" altLang="ko-KR" sz="2000" dirty="0" smtClean="0"/>
          </a:p>
          <a:p>
            <a:pPr lvl="1"/>
            <a:r>
              <a:rPr lang="en-US" altLang="ko-KR" sz="2000" dirty="0" smtClean="0"/>
              <a:t>TTE: </a:t>
            </a:r>
            <a:r>
              <a:rPr lang="en-US" altLang="ko-KR" sz="2000" dirty="0"/>
              <a:t>distributive </a:t>
            </a:r>
            <a:r>
              <a:rPr lang="en-US" altLang="ko-KR" sz="2000" dirty="0" smtClean="0"/>
              <a:t>shock, RWMA(-), valve: </a:t>
            </a:r>
            <a:r>
              <a:rPr lang="en-US" altLang="ko-KR" sz="2000" dirty="0" err="1" smtClean="0"/>
              <a:t>nl</a:t>
            </a:r>
            <a:endParaRPr lang="en-US" altLang="ko-KR" sz="2000" dirty="0" smtClean="0"/>
          </a:p>
          <a:p>
            <a:r>
              <a:rPr lang="en-US" altLang="ko-KR" sz="2400" b="1" dirty="0" smtClean="0"/>
              <a:t>POD2</a:t>
            </a:r>
          </a:p>
          <a:p>
            <a:pPr lvl="1"/>
            <a:r>
              <a:rPr lang="en-US" altLang="ko-KR" sz="2000" b="1" dirty="0"/>
              <a:t>anemia</a:t>
            </a:r>
            <a:r>
              <a:rPr lang="en-US" altLang="ko-KR" sz="2000" dirty="0"/>
              <a:t> and </a:t>
            </a:r>
            <a:r>
              <a:rPr lang="en-US" altLang="ko-KR" sz="2000" b="1" dirty="0" smtClean="0"/>
              <a:t>thrombocytopenia</a:t>
            </a:r>
            <a:r>
              <a:rPr lang="en-US" altLang="ko-KR" sz="2000" dirty="0" smtClean="0"/>
              <a:t>, requiring frequent </a:t>
            </a:r>
            <a:r>
              <a:rPr lang="en-US" altLang="ko-KR" sz="2000" dirty="0"/>
              <a:t>transfusions</a:t>
            </a:r>
            <a:endParaRPr lang="en-US" altLang="ko-KR" sz="2000" dirty="0" smtClean="0"/>
          </a:p>
          <a:p>
            <a:pPr lvl="1"/>
            <a:r>
              <a:rPr lang="en-US" altLang="ko-KR" sz="2000" dirty="0" smtClean="0"/>
              <a:t>bleeding(-) on CT </a:t>
            </a:r>
          </a:p>
          <a:p>
            <a:pPr lvl="1"/>
            <a:r>
              <a:rPr lang="en-US" altLang="ko-KR" sz="2000" dirty="0" smtClean="0"/>
              <a:t>Chest tube: not sanguineous</a:t>
            </a:r>
          </a:p>
          <a:p>
            <a:r>
              <a:rPr lang="en-US" altLang="ko-KR" sz="2400" b="1" dirty="0" smtClean="0"/>
              <a:t>POD3</a:t>
            </a:r>
          </a:p>
          <a:p>
            <a:pPr lvl="1"/>
            <a:r>
              <a:rPr lang="en-US" altLang="ko-KR" sz="2000" dirty="0" smtClean="0"/>
              <a:t>Rt. Side hemiparesis</a:t>
            </a:r>
            <a:endParaRPr lang="en-US" altLang="ko-KR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2021" t="28651" r="65991" b="60462"/>
          <a:stretch/>
        </p:blipFill>
        <p:spPr>
          <a:xfrm>
            <a:off x="457200" y="263228"/>
            <a:ext cx="8147248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1724" t="16302" r="66824" b="63041"/>
          <a:stretch/>
        </p:blipFill>
        <p:spPr>
          <a:xfrm>
            <a:off x="308324" y="274638"/>
            <a:ext cx="8527352" cy="249171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11767" t="28161" r="66568" b="34050"/>
          <a:stretch/>
        </p:blipFill>
        <p:spPr>
          <a:xfrm>
            <a:off x="755576" y="2813575"/>
            <a:ext cx="7416824" cy="392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3000" b="1" dirty="0"/>
              <a:t>Atypical hemolytic </a:t>
            </a:r>
            <a:r>
              <a:rPr lang="en-US" altLang="ko-KR" sz="3000" b="1" dirty="0" smtClean="0"/>
              <a:t>uremic syndrome</a:t>
            </a:r>
          </a:p>
          <a:p>
            <a:pPr marL="0" indent="0">
              <a:buNone/>
            </a:pPr>
            <a:r>
              <a:rPr lang="en-US" altLang="ko-KR" sz="3000" b="1" dirty="0"/>
              <a:t> </a:t>
            </a:r>
            <a:r>
              <a:rPr lang="en-US" altLang="ko-KR" sz="3000" b="1" dirty="0" smtClean="0"/>
              <a:t>  -&gt; Complement-mediated </a:t>
            </a:r>
            <a:r>
              <a:rPr lang="en-US" altLang="ko-KR" sz="3000" b="1" dirty="0"/>
              <a:t>TMA</a:t>
            </a:r>
            <a:endParaRPr lang="en-US" altLang="ko-KR" sz="3000" b="1" dirty="0" smtClean="0"/>
          </a:p>
          <a:p>
            <a:endParaRPr lang="en-US" altLang="ko-KR" dirty="0" smtClean="0"/>
          </a:p>
          <a:p>
            <a:pPr lvl="1"/>
            <a:r>
              <a:rPr lang="en-US" altLang="ko-KR" sz="2000" dirty="0" err="1" smtClean="0"/>
              <a:t>DDx</a:t>
            </a:r>
            <a:r>
              <a:rPr lang="en-US" altLang="ko-KR" sz="2000" dirty="0" smtClean="0"/>
              <a:t>: HIT</a:t>
            </a:r>
            <a:r>
              <a:rPr lang="en-US" altLang="ko-KR" sz="2000" dirty="0"/>
              <a:t>, TTP, HUS</a:t>
            </a:r>
            <a:r>
              <a:rPr lang="en-US" altLang="ko-KR" sz="2000" dirty="0" smtClean="0"/>
              <a:t>, DIC</a:t>
            </a:r>
            <a:r>
              <a:rPr lang="en-US" altLang="ko-KR" sz="2000" dirty="0"/>
              <a:t>, </a:t>
            </a:r>
            <a:r>
              <a:rPr lang="en-US" altLang="ko-KR" sz="2000" dirty="0" smtClean="0"/>
              <a:t>and </a:t>
            </a:r>
            <a:r>
              <a:rPr lang="en-US" altLang="ko-KR" sz="2000" dirty="0" err="1"/>
              <a:t>aHUS</a:t>
            </a:r>
            <a:r>
              <a:rPr lang="en-US" altLang="ko-KR" sz="2000" dirty="0"/>
              <a:t>.</a:t>
            </a:r>
          </a:p>
          <a:p>
            <a:pPr lvl="1"/>
            <a:r>
              <a:rPr lang="en-US" altLang="ko-KR" sz="2000" dirty="0" smtClean="0"/>
              <a:t>the </a:t>
            </a:r>
            <a:r>
              <a:rPr lang="en-US" altLang="ko-KR" sz="2000" dirty="0"/>
              <a:t>result of </a:t>
            </a:r>
            <a:r>
              <a:rPr lang="en-US" altLang="ko-KR" sz="2000" b="1" dirty="0" smtClean="0"/>
              <a:t>uncontrolled activation </a:t>
            </a:r>
            <a:r>
              <a:rPr lang="en-US" altLang="ko-KR" sz="2000" b="1" dirty="0"/>
              <a:t>of </a:t>
            </a:r>
            <a:r>
              <a:rPr lang="en-US" altLang="ko-KR" sz="2000" b="1" dirty="0" smtClean="0"/>
              <a:t>a complement </a:t>
            </a:r>
            <a:r>
              <a:rPr lang="en-US" altLang="ko-KR" sz="2000" b="1" dirty="0"/>
              <a:t>cascade</a:t>
            </a:r>
            <a:r>
              <a:rPr lang="en-US" altLang="ko-KR" sz="2000" dirty="0"/>
              <a:t>. It can present as </a:t>
            </a:r>
            <a:r>
              <a:rPr lang="en-US" altLang="ko-KR" sz="2000" dirty="0" smtClean="0"/>
              <a:t>systemic inflammatory </a:t>
            </a:r>
            <a:r>
              <a:rPr lang="en-US" altLang="ko-KR" sz="2000" dirty="0"/>
              <a:t>syndrome and TMA after </a:t>
            </a:r>
            <a:r>
              <a:rPr lang="en-US" altLang="ko-KR" sz="2000" dirty="0" smtClean="0"/>
              <a:t>stressful conditions </a:t>
            </a:r>
            <a:r>
              <a:rPr lang="en-US" altLang="ko-KR" sz="2000" dirty="0"/>
              <a:t>such as SOT in </a:t>
            </a:r>
            <a:r>
              <a:rPr lang="en-US" altLang="ko-KR" sz="2000" dirty="0" smtClean="0"/>
              <a:t>patients with redisposed genetic susceptibility. </a:t>
            </a:r>
          </a:p>
          <a:p>
            <a:pPr lvl="1"/>
            <a:r>
              <a:rPr lang="en-US" altLang="ko-KR" sz="2000" dirty="0" smtClean="0"/>
              <a:t>Early identification </a:t>
            </a:r>
            <a:r>
              <a:rPr lang="en-US" altLang="ko-KR" sz="2000" dirty="0"/>
              <a:t>and </a:t>
            </a:r>
            <a:r>
              <a:rPr lang="en-US" altLang="ko-KR" sz="2000" dirty="0" smtClean="0"/>
              <a:t>effective treatment </a:t>
            </a:r>
            <a:r>
              <a:rPr lang="en-US" altLang="ko-KR" sz="2000" dirty="0"/>
              <a:t>are necessary to prevent morbidity </a:t>
            </a:r>
            <a:r>
              <a:rPr lang="en-US" altLang="ko-KR" sz="2000" dirty="0" smtClean="0"/>
              <a:t>and </a:t>
            </a:r>
            <a:r>
              <a:rPr lang="en-US" altLang="ko-KR" sz="2000" dirty="0"/>
              <a:t>mortality associated with </a:t>
            </a:r>
            <a:r>
              <a:rPr lang="en-US" altLang="ko-KR" sz="2000" dirty="0" err="1"/>
              <a:t>aHUS</a:t>
            </a:r>
            <a:r>
              <a:rPr lang="en-US" altLang="ko-KR" sz="2000" dirty="0"/>
              <a:t>. </a:t>
            </a:r>
            <a:r>
              <a:rPr lang="en-US" altLang="ko-KR" sz="2000" b="1" dirty="0"/>
              <a:t>Checking </a:t>
            </a:r>
            <a:r>
              <a:rPr lang="en-US" altLang="ko-KR" sz="2000" b="1" dirty="0" smtClean="0"/>
              <a:t>complement levels </a:t>
            </a:r>
            <a:r>
              <a:rPr lang="en-US" altLang="ko-KR" sz="2000" dirty="0"/>
              <a:t>when suspicious can help in the early diagnosis </a:t>
            </a:r>
            <a:r>
              <a:rPr lang="en-US" altLang="ko-KR" sz="2000" dirty="0" smtClean="0"/>
              <a:t>of this </a:t>
            </a:r>
            <a:r>
              <a:rPr lang="en-US" altLang="ko-KR" sz="2000" dirty="0"/>
              <a:t>condition.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2021" t="28651" r="65991" b="60462"/>
          <a:stretch/>
        </p:blipFill>
        <p:spPr>
          <a:xfrm>
            <a:off x="457200" y="263228"/>
            <a:ext cx="8147248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3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800" b="1" dirty="0" smtClean="0">
                <a:solidFill>
                  <a:schemeClr val="accent5">
                    <a:lumMod val="75000"/>
                  </a:schemeClr>
                </a:solidFill>
              </a:rPr>
              <a:t>Thrombotic thrombocytopenic purpura (TTP)</a:t>
            </a:r>
          </a:p>
          <a:p>
            <a:endParaRPr lang="en-US" altLang="ko-KR" sz="28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800" b="1" dirty="0" smtClean="0"/>
              <a:t>Hemolytic uremic syndrome (HUS)?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800" b="1" dirty="0" err="1" smtClean="0"/>
              <a:t>Microangiopathic</a:t>
            </a:r>
            <a:r>
              <a:rPr lang="en-US" altLang="ko-KR" sz="2800" b="1" dirty="0" smtClean="0"/>
              <a:t> hemolytic anemia (MAHA)?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800" b="1" dirty="0" smtClean="0"/>
              <a:t>Thrombotic </a:t>
            </a:r>
            <a:r>
              <a:rPr lang="en-US" altLang="ko-KR" sz="2800" b="1" dirty="0" err="1" smtClean="0"/>
              <a:t>microangiopathy</a:t>
            </a:r>
            <a:r>
              <a:rPr lang="en-US" altLang="ko-KR" sz="2800" b="1" dirty="0" smtClean="0"/>
              <a:t> (TMA)?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9935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Overview (1)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b="1" dirty="0" smtClean="0"/>
              <a:t> </a:t>
            </a:r>
            <a:r>
              <a:rPr lang="en-US" altLang="ko-KR" sz="2800" b="1" dirty="0" smtClean="0"/>
              <a:t>Primary TMA syndromes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1400" b="1" dirty="0" smtClean="0"/>
          </a:p>
          <a:p>
            <a:pPr marL="457200" lvl="1" indent="0">
              <a:buNone/>
            </a:pPr>
            <a:r>
              <a:rPr lang="en-US" altLang="ko-KR" sz="2400" dirty="0" smtClean="0"/>
              <a:t>1. TTP (hereditary or acquired)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: </a:t>
            </a:r>
            <a:r>
              <a:rPr lang="en-US" altLang="ko-KR" sz="2400" dirty="0"/>
              <a:t>ADAMTS13 deficiency–mediated TMA</a:t>
            </a:r>
            <a:endParaRPr lang="en-US" altLang="ko-KR" sz="2400" dirty="0" smtClean="0"/>
          </a:p>
          <a:p>
            <a:pPr marL="457200" lvl="1" indent="0">
              <a:buNone/>
            </a:pPr>
            <a:r>
              <a:rPr lang="en-US" altLang="ko-KR" sz="2400" dirty="0" smtClean="0"/>
              <a:t>2. </a:t>
            </a:r>
            <a:r>
              <a:rPr lang="en-US" altLang="ko-KR" sz="2400" dirty="0"/>
              <a:t>S</a:t>
            </a:r>
            <a:r>
              <a:rPr lang="en-US" altLang="ko-KR" sz="2400" dirty="0" smtClean="0"/>
              <a:t>higa toxin-mediated HUS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3. Drug-induced TMA syndromes</a:t>
            </a:r>
          </a:p>
          <a:p>
            <a:pPr marL="1200150" lvl="2" indent="-342900">
              <a:buFontTx/>
              <a:buChar char="-"/>
            </a:pPr>
            <a:r>
              <a:rPr lang="en-US" altLang="ko-KR" dirty="0" smtClean="0"/>
              <a:t>immune mediated</a:t>
            </a:r>
          </a:p>
          <a:p>
            <a:pPr marL="1200150" lvl="2" indent="-342900">
              <a:buFontTx/>
              <a:buChar char="-"/>
            </a:pPr>
            <a:r>
              <a:rPr lang="en-US" altLang="ko-KR" dirty="0" smtClean="0"/>
              <a:t>dose-dependent, toxicity-mediated</a:t>
            </a:r>
          </a:p>
          <a:p>
            <a:pPr marL="457200" lvl="1" indent="0">
              <a:buNone/>
            </a:pP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</a:rPr>
              <a:t>4. Complement-mediated TMA (hereditary or acquired)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5. Metabolism-mediated TMA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6. Coagulation-mediated TMA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9238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Complement-mediated TMA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3000" b="1" dirty="0" smtClean="0"/>
              <a:t>Cause</a:t>
            </a:r>
          </a:p>
          <a:p>
            <a:pPr lvl="1"/>
            <a:r>
              <a:rPr lang="en-US" altLang="ko-KR" sz="2000" dirty="0" smtClean="0"/>
              <a:t>Complement-mediated </a:t>
            </a:r>
            <a:r>
              <a:rPr lang="en-US" altLang="ko-KR" sz="2000" dirty="0"/>
              <a:t>TMA results from </a:t>
            </a:r>
            <a:r>
              <a:rPr lang="en-US" altLang="ko-KR" sz="2000" b="1" dirty="0" smtClean="0"/>
              <a:t>uncontrolled activation </a:t>
            </a:r>
            <a:r>
              <a:rPr lang="en-US" altLang="ko-KR" sz="2000" b="1" dirty="0"/>
              <a:t>of the alternative pathway </a:t>
            </a:r>
            <a:r>
              <a:rPr lang="en-US" altLang="ko-KR" sz="2000" b="1" dirty="0" smtClean="0"/>
              <a:t>of complement</a:t>
            </a:r>
            <a:r>
              <a:rPr lang="en-US" altLang="ko-KR" sz="2000" dirty="0" smtClean="0"/>
              <a:t>.</a:t>
            </a:r>
          </a:p>
          <a:p>
            <a:pPr lvl="1"/>
            <a:r>
              <a:rPr lang="en-US" altLang="ko-KR" sz="2000" dirty="0"/>
              <a:t>The precise role of </a:t>
            </a:r>
            <a:r>
              <a:rPr lang="en-US" altLang="ko-KR" sz="2000" dirty="0" smtClean="0"/>
              <a:t>complement dysregulation </a:t>
            </a:r>
            <a:r>
              <a:rPr lang="en-US" altLang="ko-KR" sz="2000" dirty="0"/>
              <a:t>in TMA has not been </a:t>
            </a:r>
            <a:r>
              <a:rPr lang="en-US" altLang="ko-KR" sz="2000" dirty="0" smtClean="0"/>
              <a:t>fully </a:t>
            </a:r>
            <a:r>
              <a:rPr lang="en-US" altLang="ko-KR" sz="2000" dirty="0"/>
              <a:t>defined</a:t>
            </a:r>
            <a:r>
              <a:rPr lang="en-US" altLang="ko-KR" sz="2000" dirty="0" smtClean="0"/>
              <a:t>. </a:t>
            </a:r>
            <a:r>
              <a:rPr lang="en-US" altLang="ko-KR" sz="2000" b="1" dirty="0" smtClean="0"/>
              <a:t>Endothelial </a:t>
            </a:r>
            <a:r>
              <a:rPr lang="en-US" altLang="ko-KR" sz="2000" b="1" dirty="0"/>
              <a:t>injury </a:t>
            </a:r>
            <a:r>
              <a:rPr lang="en-US" altLang="ko-KR" sz="2000" dirty="0"/>
              <a:t>as well as </a:t>
            </a:r>
            <a:r>
              <a:rPr lang="en-US" altLang="ko-KR" sz="2000" dirty="0" smtClean="0"/>
              <a:t>complement dysregulation </a:t>
            </a:r>
            <a:r>
              <a:rPr lang="en-US" altLang="ko-KR" sz="2000" dirty="0"/>
              <a:t>on the platelet surface </a:t>
            </a:r>
            <a:r>
              <a:rPr lang="en-US" altLang="ko-KR" sz="2000" dirty="0" smtClean="0"/>
              <a:t>causing activation </a:t>
            </a:r>
            <a:r>
              <a:rPr lang="en-US" altLang="ko-KR" sz="2000" dirty="0"/>
              <a:t>may be </a:t>
            </a:r>
            <a:r>
              <a:rPr lang="en-US" altLang="ko-KR" sz="2000" dirty="0" smtClean="0"/>
              <a:t>involved.</a:t>
            </a:r>
          </a:p>
          <a:p>
            <a:endParaRPr lang="en-US" altLang="ko-KR" sz="2000" dirty="0"/>
          </a:p>
          <a:p>
            <a:r>
              <a:rPr lang="en-US" altLang="ko-KR" sz="3000" b="1" dirty="0" smtClean="0"/>
              <a:t>Treatment</a:t>
            </a:r>
          </a:p>
          <a:p>
            <a:pPr lvl="1"/>
            <a:r>
              <a:rPr lang="en-US" altLang="ko-KR" sz="2000" b="1" dirty="0" err="1" smtClean="0"/>
              <a:t>Eculizumab</a:t>
            </a:r>
            <a:r>
              <a:rPr lang="en-US" altLang="ko-KR" sz="2000" b="1" dirty="0" smtClean="0"/>
              <a:t> (anti-C</a:t>
            </a:r>
            <a:r>
              <a:rPr lang="en-US" altLang="ko-KR" sz="1400" b="1" dirty="0" smtClean="0"/>
              <a:t>5</a:t>
            </a:r>
            <a:r>
              <a:rPr lang="en-US" altLang="ko-KR" sz="2000" b="1" dirty="0" smtClean="0"/>
              <a:t> monoclonal antibody)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is currently </a:t>
            </a:r>
            <a:r>
              <a:rPr lang="en-US" altLang="ko-KR" sz="2000" dirty="0" smtClean="0"/>
              <a:t>the only </a:t>
            </a:r>
            <a:r>
              <a:rPr lang="en-US" altLang="ko-KR" sz="2000" dirty="0"/>
              <a:t>available </a:t>
            </a:r>
            <a:r>
              <a:rPr lang="en-US" altLang="ko-KR" sz="2000" dirty="0" err="1"/>
              <a:t>anticomplement</a:t>
            </a:r>
            <a:r>
              <a:rPr lang="en-US" altLang="ko-KR" sz="2000" dirty="0"/>
              <a:t> agent.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7340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545035"/>
          </a:xfrm>
        </p:spPr>
        <p:txBody>
          <a:bodyPr>
            <a:noAutofit/>
          </a:bodyPr>
          <a:lstStyle/>
          <a:p>
            <a:r>
              <a:rPr lang="en-US" altLang="ko-KR" sz="2000" dirty="0" smtClean="0"/>
              <a:t>Current recommendations </a:t>
            </a:r>
            <a:r>
              <a:rPr lang="en-US" altLang="ko-KR" sz="2000" dirty="0"/>
              <a:t>suggest that </a:t>
            </a:r>
            <a:r>
              <a:rPr lang="en-US" altLang="ko-KR" sz="2000" b="1" dirty="0"/>
              <a:t>empiric PPH </a:t>
            </a:r>
            <a:r>
              <a:rPr lang="en-US" altLang="ko-KR" sz="2000" dirty="0"/>
              <a:t>be </a:t>
            </a:r>
            <a:r>
              <a:rPr lang="en-US" altLang="ko-KR" sz="2000" dirty="0" smtClean="0"/>
              <a:t>started as </a:t>
            </a:r>
            <a:r>
              <a:rPr lang="en-US" altLang="ko-KR" sz="2000" dirty="0"/>
              <a:t>early as possible, preferably within 24 h of diagnosis</a:t>
            </a:r>
            <a:r>
              <a:rPr lang="en-US" altLang="ko-KR" sz="2000" dirty="0" smtClean="0"/>
              <a:t>. However</a:t>
            </a:r>
            <a:r>
              <a:rPr lang="en-US" altLang="ko-KR" sz="2000" dirty="0"/>
              <a:t>, if there is </a:t>
            </a:r>
            <a:r>
              <a:rPr lang="en-US" altLang="ko-KR" sz="2000" b="1" dirty="0"/>
              <a:t>a persistence of hemolysis </a:t>
            </a:r>
            <a:r>
              <a:rPr lang="en-US" altLang="ko-KR" sz="2000" dirty="0"/>
              <a:t>or </a:t>
            </a:r>
            <a:r>
              <a:rPr lang="en-US" altLang="ko-KR" sz="2000" b="1" dirty="0"/>
              <a:t>lack </a:t>
            </a:r>
            <a:r>
              <a:rPr lang="en-US" altLang="ko-KR" sz="2000" b="1" dirty="0" smtClean="0"/>
              <a:t>of improvement </a:t>
            </a:r>
            <a:r>
              <a:rPr lang="en-US" altLang="ko-KR" sz="2000" b="1" dirty="0"/>
              <a:t>in renal function</a:t>
            </a:r>
            <a:r>
              <a:rPr lang="en-US" altLang="ko-KR" sz="2000" dirty="0"/>
              <a:t> after an appropriate </a:t>
            </a:r>
            <a:r>
              <a:rPr lang="en-US" altLang="ko-KR" sz="2000" dirty="0" smtClean="0"/>
              <a:t>trial of </a:t>
            </a:r>
            <a:r>
              <a:rPr lang="en-US" altLang="ko-KR" sz="2000" dirty="0"/>
              <a:t>PPH, </a:t>
            </a:r>
            <a:r>
              <a:rPr lang="en-US" altLang="ko-KR" sz="2000" b="1" dirty="0"/>
              <a:t>switching to </a:t>
            </a:r>
            <a:r>
              <a:rPr lang="en-US" altLang="ko-KR" sz="2000" b="1" dirty="0" err="1"/>
              <a:t>eculizumab</a:t>
            </a:r>
            <a:r>
              <a:rPr lang="en-US" altLang="ko-KR" sz="2000" dirty="0"/>
              <a:t> is then required.</a:t>
            </a:r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2276" t="34040" r="66568" b="25642"/>
          <a:stretch/>
        </p:blipFill>
        <p:spPr>
          <a:xfrm>
            <a:off x="736262" y="274638"/>
            <a:ext cx="7446639" cy="430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0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Case: </a:t>
            </a:r>
            <a:r>
              <a:rPr lang="ko-KR" altLang="en-US" dirty="0" smtClean="0"/>
              <a:t>이 </a:t>
            </a:r>
            <a:r>
              <a:rPr lang="en-US" altLang="ko-KR" dirty="0" smtClean="0"/>
              <a:t>O </a:t>
            </a:r>
            <a:r>
              <a:rPr lang="ko-KR" altLang="en-US" dirty="0" smtClean="0"/>
              <a:t>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/>
          <a:stretch/>
        </p:blipFill>
        <p:spPr bwMode="auto">
          <a:xfrm>
            <a:off x="395536" y="2518346"/>
            <a:ext cx="7314381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756"/>
          <a:stretch/>
        </p:blipFill>
        <p:spPr bwMode="auto">
          <a:xfrm>
            <a:off x="382935" y="3654326"/>
            <a:ext cx="3324969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70"/>
          <a:stretch/>
        </p:blipFill>
        <p:spPr bwMode="auto">
          <a:xfrm>
            <a:off x="395536" y="4725144"/>
            <a:ext cx="8064896" cy="708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3" r="6428"/>
          <a:stretch/>
        </p:blipFill>
        <p:spPr bwMode="auto">
          <a:xfrm>
            <a:off x="3707904" y="3654326"/>
            <a:ext cx="518974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아래쪽 화살표 7"/>
          <p:cNvSpPr/>
          <p:nvPr/>
        </p:nvSpPr>
        <p:spPr>
          <a:xfrm>
            <a:off x="6948264" y="2139566"/>
            <a:ext cx="144016" cy="31663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10800000">
            <a:off x="3995936" y="2249840"/>
            <a:ext cx="2376264" cy="206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10800000">
            <a:off x="5436096" y="3403206"/>
            <a:ext cx="3461556" cy="251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768244" y="177023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0000"/>
                </a:solidFill>
              </a:rPr>
              <a:t>LTx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86146" y="1865561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2060"/>
                </a:solidFill>
              </a:rPr>
              <a:t>PPH</a:t>
            </a:r>
            <a:endParaRPr lang="ko-KR" altLang="en-US" b="1" dirty="0">
              <a:solidFill>
                <a:srgbClr val="00206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547664" y="2946971"/>
            <a:ext cx="1152128" cy="428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521585" y="3330295"/>
            <a:ext cx="1059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2060"/>
                </a:solidFill>
              </a:rPr>
              <a:t>총 </a:t>
            </a:r>
            <a:r>
              <a:rPr lang="en-US" altLang="ko-KR" b="1" dirty="0" smtClean="0">
                <a:solidFill>
                  <a:srgbClr val="002060"/>
                </a:solidFill>
              </a:rPr>
              <a:t>22</a:t>
            </a:r>
            <a:r>
              <a:rPr lang="ko-KR" altLang="en-US" b="1" dirty="0" smtClean="0">
                <a:solidFill>
                  <a:srgbClr val="002060"/>
                </a:solidFill>
              </a:rPr>
              <a:t>회</a:t>
            </a:r>
            <a:endParaRPr lang="ko-KR" alt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39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Case: </a:t>
            </a:r>
            <a:r>
              <a:rPr lang="ko-KR" altLang="en-US" dirty="0"/>
              <a:t>이 </a:t>
            </a:r>
            <a:r>
              <a:rPr lang="en-US" altLang="ko-KR" dirty="0"/>
              <a:t>O </a:t>
            </a:r>
            <a:r>
              <a:rPr lang="ko-KR" altLang="en-US" dirty="0"/>
              <a:t>자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96" b="14698"/>
          <a:stretch/>
        </p:blipFill>
        <p:spPr bwMode="auto">
          <a:xfrm>
            <a:off x="0" y="1648197"/>
            <a:ext cx="4830253" cy="373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56" b="17943"/>
          <a:stretch/>
        </p:blipFill>
        <p:spPr bwMode="auto">
          <a:xfrm>
            <a:off x="4942384" y="1567061"/>
            <a:ext cx="3744416" cy="381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5580112" y="2204864"/>
            <a:ext cx="432048" cy="1440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591521" y="2354286"/>
            <a:ext cx="532769" cy="1771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899592" y="2442863"/>
            <a:ext cx="532769" cy="1771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899592" y="2594904"/>
            <a:ext cx="432048" cy="1440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23528" y="3645024"/>
            <a:ext cx="1512168" cy="2181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040052" y="3535945"/>
            <a:ext cx="1620180" cy="2530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062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7434" t="25292" r="71665" b="49655"/>
          <a:stretch/>
        </p:blipFill>
        <p:spPr>
          <a:xfrm>
            <a:off x="392968" y="309484"/>
            <a:ext cx="7920880" cy="28811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52601" y="648866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2008, </a:t>
            </a:r>
            <a:r>
              <a:rPr lang="en-US" altLang="ko-KR" i="1" dirty="0"/>
              <a:t>Southern Medical Association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4376" t="29841" r="82116" b="43280"/>
          <a:stretch/>
        </p:blipFill>
        <p:spPr>
          <a:xfrm>
            <a:off x="2843808" y="2877051"/>
            <a:ext cx="5842992" cy="3527844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982688" y="4262060"/>
            <a:ext cx="1661320" cy="25733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982688" y="4512303"/>
            <a:ext cx="3101480" cy="305723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982688" y="5041629"/>
            <a:ext cx="2741440" cy="37370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524328" y="4712068"/>
            <a:ext cx="1008112" cy="329561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701408" y="5292442"/>
            <a:ext cx="1831032" cy="317673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43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37323"/>
          </a:xfrm>
        </p:spPr>
        <p:txBody>
          <a:bodyPr>
            <a:normAutofit/>
          </a:bodyPr>
          <a:lstStyle/>
          <a:p>
            <a:r>
              <a:rPr lang="en-US" altLang="ko-KR" sz="2000" dirty="0" err="1" smtClean="0"/>
              <a:t>DDx</a:t>
            </a:r>
            <a:r>
              <a:rPr lang="en-US" altLang="ko-KR" sz="2000" dirty="0" smtClean="0"/>
              <a:t>: CVA, infections (CMV </a:t>
            </a:r>
            <a:r>
              <a:rPr lang="en-US" altLang="ko-KR" sz="2000" dirty="0" err="1" smtClean="0"/>
              <a:t>enchphalitis</a:t>
            </a:r>
            <a:r>
              <a:rPr lang="en-US" altLang="ko-KR" sz="2000" dirty="0" smtClean="0"/>
              <a:t>), neurologic adverse effects </a:t>
            </a:r>
            <a:r>
              <a:rPr lang="en-US" altLang="ko-KR" sz="2000" dirty="0"/>
              <a:t>of </a:t>
            </a:r>
            <a:r>
              <a:rPr lang="en-US" altLang="ko-KR" sz="2000" dirty="0" smtClean="0"/>
              <a:t>immunosuppressive agent(leukoencephalopathy, seizure)</a:t>
            </a:r>
          </a:p>
          <a:p>
            <a:r>
              <a:rPr lang="en-US" altLang="ko-KR" sz="2000" dirty="0" smtClean="0"/>
              <a:t>confirmed </a:t>
            </a:r>
            <a:r>
              <a:rPr lang="en-US" altLang="ko-KR" sz="2000" dirty="0"/>
              <a:t>with a kidney </a:t>
            </a:r>
            <a:r>
              <a:rPr lang="en-US" altLang="ko-KR" sz="2000" dirty="0" smtClean="0"/>
              <a:t>Bx.</a:t>
            </a:r>
          </a:p>
          <a:p>
            <a:endParaRPr lang="en-US" altLang="ko-KR" sz="1000" dirty="0" smtClean="0"/>
          </a:p>
          <a:p>
            <a:r>
              <a:rPr lang="en-US" altLang="ko-KR" sz="2000" dirty="0"/>
              <a:t>T</a:t>
            </a:r>
            <a:r>
              <a:rPr lang="en-US" altLang="ko-KR" sz="2000" dirty="0" smtClean="0"/>
              <a:t>he </a:t>
            </a:r>
            <a:r>
              <a:rPr lang="en-US" altLang="ko-KR" sz="2000" b="1" dirty="0"/>
              <a:t>diagnosis of </a:t>
            </a:r>
            <a:r>
              <a:rPr lang="en-US" altLang="ko-KR" sz="2000" b="1" dirty="0" smtClean="0"/>
              <a:t>TMA </a:t>
            </a:r>
            <a:r>
              <a:rPr lang="en-US" altLang="ko-KR" sz="2000" dirty="0" smtClean="0"/>
              <a:t>is difficult.</a:t>
            </a:r>
          </a:p>
          <a:p>
            <a:pPr lvl="1"/>
            <a:r>
              <a:rPr lang="en-US" altLang="ko-KR" sz="2000" dirty="0" smtClean="0"/>
              <a:t>The signs </a:t>
            </a:r>
            <a:r>
              <a:rPr lang="en-US" altLang="ko-KR" sz="2000" dirty="0"/>
              <a:t>and symptoms are often </a:t>
            </a:r>
            <a:r>
              <a:rPr lang="en-US" altLang="ko-KR" sz="2000" b="1" dirty="0" smtClean="0"/>
              <a:t>nonspecific</a:t>
            </a:r>
            <a:r>
              <a:rPr lang="en-US" altLang="ko-KR" sz="2000" dirty="0" smtClean="0"/>
              <a:t>.</a:t>
            </a:r>
          </a:p>
          <a:p>
            <a:pPr lvl="1"/>
            <a:r>
              <a:rPr lang="en-US" altLang="ko-KR" sz="2000" dirty="0"/>
              <a:t>the classic </a:t>
            </a:r>
            <a:r>
              <a:rPr lang="en-US" altLang="ko-KR" sz="2000" dirty="0" smtClean="0"/>
              <a:t>pentad of TTP, including </a:t>
            </a:r>
            <a:r>
              <a:rPr lang="en-US" altLang="ko-KR" sz="2000" b="1" dirty="0" smtClean="0"/>
              <a:t>hemolytic </a:t>
            </a:r>
            <a:r>
              <a:rPr lang="en-US" altLang="ko-KR" sz="2000" b="1" dirty="0"/>
              <a:t>anemia, thrombocytopenia, renal insufficiency</a:t>
            </a:r>
            <a:r>
              <a:rPr lang="en-US" altLang="ko-KR" sz="2000" b="1" dirty="0" smtClean="0"/>
              <a:t>, neurologic </a:t>
            </a:r>
            <a:r>
              <a:rPr lang="en-US" altLang="ko-KR" sz="2000" b="1" dirty="0"/>
              <a:t>abnormalities, and </a:t>
            </a:r>
            <a:r>
              <a:rPr lang="en-US" altLang="ko-KR" sz="2000" b="1" dirty="0" smtClean="0"/>
              <a:t>fever</a:t>
            </a:r>
            <a:r>
              <a:rPr lang="en-US" altLang="ko-KR" sz="2000" dirty="0"/>
              <a:t>, is </a:t>
            </a:r>
            <a:r>
              <a:rPr lang="en-US" altLang="ko-KR" sz="2000" dirty="0" smtClean="0"/>
              <a:t>often incomplete, </a:t>
            </a:r>
            <a:r>
              <a:rPr lang="en-US" altLang="ko-KR" sz="2000" dirty="0"/>
              <a:t>especially in drug-induced cases</a:t>
            </a:r>
            <a:r>
              <a:rPr lang="en-US" altLang="ko-KR" sz="2000" dirty="0" smtClean="0"/>
              <a:t>.</a:t>
            </a:r>
          </a:p>
          <a:p>
            <a:pPr lvl="1"/>
            <a:r>
              <a:rPr lang="en-US" altLang="ko-KR" sz="2000" dirty="0"/>
              <a:t>the diagnosis is often </a:t>
            </a:r>
            <a:r>
              <a:rPr lang="en-US" altLang="ko-KR" sz="2000" b="1" dirty="0"/>
              <a:t>obscured </a:t>
            </a:r>
            <a:r>
              <a:rPr lang="en-US" altLang="ko-KR" sz="2000" dirty="0"/>
              <a:t>by </a:t>
            </a:r>
            <a:r>
              <a:rPr lang="en-US" altLang="ko-KR" sz="2000" dirty="0" smtClean="0"/>
              <a:t>other </a:t>
            </a:r>
            <a:r>
              <a:rPr lang="en-US" altLang="ko-KR" sz="2000" b="1" dirty="0" smtClean="0"/>
              <a:t>more </a:t>
            </a:r>
            <a:r>
              <a:rPr lang="en-US" altLang="ko-KR" sz="2000" b="1" dirty="0"/>
              <a:t>common potential complications</a:t>
            </a:r>
            <a:r>
              <a:rPr lang="en-US" altLang="ko-KR" sz="2000" dirty="0"/>
              <a:t>.</a:t>
            </a:r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7434" t="25292" r="71665" b="56192"/>
          <a:stretch/>
        </p:blipFill>
        <p:spPr>
          <a:xfrm>
            <a:off x="430778" y="257108"/>
            <a:ext cx="5979232" cy="160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8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37323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b="1" dirty="0"/>
              <a:t>Intravascular platelet thrombi and endothelial cell </a:t>
            </a:r>
            <a:r>
              <a:rPr lang="en-US" altLang="ko-KR" b="1" dirty="0" smtClean="0"/>
              <a:t>injury </a:t>
            </a:r>
            <a:r>
              <a:rPr lang="en-US" altLang="ko-KR" dirty="0" smtClean="0"/>
              <a:t>are </a:t>
            </a:r>
            <a:r>
              <a:rPr lang="en-US" altLang="ko-KR" dirty="0"/>
              <a:t>the histologic hallmarks of thrombotic </a:t>
            </a:r>
            <a:r>
              <a:rPr lang="en-US" altLang="ko-KR" dirty="0" err="1" smtClean="0"/>
              <a:t>microangiopathy</a:t>
            </a:r>
            <a:r>
              <a:rPr lang="en-US" altLang="ko-KR" dirty="0" smtClean="0"/>
              <a:t>.</a:t>
            </a:r>
          </a:p>
          <a:p>
            <a:r>
              <a:rPr lang="en-US" altLang="ko-KR" dirty="0"/>
              <a:t>However, </a:t>
            </a:r>
            <a:r>
              <a:rPr lang="en-US" altLang="ko-KR" b="1" dirty="0"/>
              <a:t>kidney biopsy </a:t>
            </a:r>
            <a:r>
              <a:rPr lang="en-US" altLang="ko-KR" dirty="0"/>
              <a:t>in </a:t>
            </a:r>
            <a:r>
              <a:rPr lang="en-US" altLang="ko-KR" dirty="0" smtClean="0"/>
              <a:t>the setting </a:t>
            </a:r>
            <a:r>
              <a:rPr lang="en-US" altLang="ko-KR" dirty="0"/>
              <a:t>of thrombocytopenia and potentially “uremic platelets</a:t>
            </a:r>
            <a:r>
              <a:rPr lang="en-US" altLang="ko-KR" dirty="0" smtClean="0"/>
              <a:t>” carries </a:t>
            </a:r>
            <a:r>
              <a:rPr lang="en-US" altLang="ko-KR" dirty="0"/>
              <a:t>an increased risk of bleeding and may </a:t>
            </a:r>
            <a:r>
              <a:rPr lang="en-US" altLang="ko-KR" dirty="0" smtClean="0"/>
              <a:t>be relatively </a:t>
            </a:r>
            <a:r>
              <a:rPr lang="en-US" altLang="ko-KR" dirty="0"/>
              <a:t>contraindicated</a:t>
            </a:r>
            <a:r>
              <a:rPr lang="en-US" altLang="ko-KR" dirty="0" smtClean="0"/>
              <a:t>.</a:t>
            </a:r>
          </a:p>
          <a:p>
            <a:r>
              <a:rPr lang="en-US" altLang="ko-KR" dirty="0"/>
              <a:t>A</a:t>
            </a:r>
            <a:r>
              <a:rPr lang="en-US" altLang="ko-KR" dirty="0" smtClean="0"/>
              <a:t>n </a:t>
            </a:r>
            <a:r>
              <a:rPr lang="en-US" altLang="ko-KR" dirty="0"/>
              <a:t>undetectable or abnormally </a:t>
            </a:r>
            <a:r>
              <a:rPr lang="en-US" altLang="ko-KR" b="1" dirty="0"/>
              <a:t>low serum </a:t>
            </a:r>
            <a:r>
              <a:rPr lang="en-US" altLang="ko-KR" b="1" dirty="0" err="1" smtClean="0"/>
              <a:t>haptoglobin</a:t>
            </a:r>
            <a:r>
              <a:rPr lang="en-US" altLang="ko-KR" b="1" dirty="0" smtClean="0"/>
              <a:t> </a:t>
            </a:r>
            <a:r>
              <a:rPr lang="en-US" altLang="ko-KR" dirty="0" smtClean="0"/>
              <a:t>can </a:t>
            </a:r>
            <a:r>
              <a:rPr lang="en-US" altLang="ko-KR" dirty="0"/>
              <a:t>be highly suggestive of the diagnosis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/>
              <a:t>TTP is a serious complication after organ transplantation</a:t>
            </a:r>
            <a:r>
              <a:rPr lang="en-US" altLang="ko-KR" dirty="0" smtClean="0"/>
              <a:t>; it </a:t>
            </a:r>
            <a:r>
              <a:rPr lang="en-US" altLang="ko-KR" dirty="0"/>
              <a:t>requires a high index of </a:t>
            </a:r>
            <a:r>
              <a:rPr lang="en-US" altLang="ko-KR" b="1" dirty="0"/>
              <a:t>suspicion </a:t>
            </a:r>
            <a:r>
              <a:rPr lang="en-US" altLang="ko-KR" dirty="0"/>
              <a:t>because </a:t>
            </a:r>
            <a:r>
              <a:rPr lang="en-US" altLang="ko-KR" dirty="0" smtClean="0"/>
              <a:t>the presenting </a:t>
            </a:r>
            <a:r>
              <a:rPr lang="en-US" altLang="ko-KR" dirty="0"/>
              <a:t>signs and symptoms are often nonspecific.</a:t>
            </a:r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7434" t="25292" r="71665" b="56192"/>
          <a:stretch/>
        </p:blipFill>
        <p:spPr>
          <a:xfrm>
            <a:off x="430778" y="257108"/>
            <a:ext cx="5979232" cy="160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317" t="11460" r="57902" b="26480"/>
          <a:stretch/>
        </p:blipFill>
        <p:spPr>
          <a:xfrm>
            <a:off x="-72516" y="2567267"/>
            <a:ext cx="9289032" cy="428928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12744" t="15960" r="67122" b="67241"/>
          <a:stretch/>
        </p:blipFill>
        <p:spPr>
          <a:xfrm>
            <a:off x="407222" y="274637"/>
            <a:ext cx="8341241" cy="2111707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539552" y="3864451"/>
            <a:ext cx="8424936" cy="15087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253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Summary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sz="2900" b="1" dirty="0" smtClean="0"/>
              <a:t>TMA</a:t>
            </a:r>
            <a:r>
              <a:rPr lang="en-US" altLang="ko-KR" sz="2900" dirty="0" smtClean="0"/>
              <a:t>: the </a:t>
            </a:r>
            <a:r>
              <a:rPr lang="en-US" altLang="ko-KR" sz="2900" dirty="0"/>
              <a:t>pathological features are </a:t>
            </a:r>
            <a:r>
              <a:rPr lang="en-US" altLang="ko-KR" sz="2900" b="1" dirty="0"/>
              <a:t>vascular damage </a:t>
            </a:r>
            <a:r>
              <a:rPr lang="en-US" altLang="ko-KR" sz="2900" dirty="0"/>
              <a:t>that is </a:t>
            </a:r>
            <a:r>
              <a:rPr lang="en-US" altLang="ko-KR" sz="2900" dirty="0" smtClean="0"/>
              <a:t>manifested by </a:t>
            </a:r>
            <a:r>
              <a:rPr lang="en-US" altLang="ko-KR" sz="2900" b="1" dirty="0"/>
              <a:t>arteriolar and capillary thrombosis </a:t>
            </a:r>
            <a:r>
              <a:rPr lang="en-US" altLang="ko-KR" sz="2900" dirty="0"/>
              <a:t>with </a:t>
            </a:r>
            <a:r>
              <a:rPr lang="en-US" altLang="ko-KR" sz="2900" dirty="0" smtClean="0"/>
              <a:t>characteristic </a:t>
            </a:r>
            <a:r>
              <a:rPr lang="en-US" altLang="ko-KR" sz="2900" dirty="0"/>
              <a:t>abnormalities in the </a:t>
            </a:r>
            <a:r>
              <a:rPr lang="en-US" altLang="ko-KR" sz="2900" dirty="0" smtClean="0"/>
              <a:t>endothelium and </a:t>
            </a:r>
            <a:r>
              <a:rPr lang="en-US" altLang="ko-KR" sz="2900" dirty="0"/>
              <a:t>vessel wall</a:t>
            </a:r>
            <a:r>
              <a:rPr lang="en-US" altLang="ko-KR" sz="2900" dirty="0" smtClean="0"/>
              <a:t>.</a:t>
            </a:r>
          </a:p>
          <a:p>
            <a:r>
              <a:rPr lang="en-US" altLang="ko-KR" sz="2900" b="1" dirty="0" smtClean="0"/>
              <a:t>An activation </a:t>
            </a:r>
            <a:r>
              <a:rPr lang="en-US" altLang="ko-KR" sz="2900" b="1" dirty="0"/>
              <a:t>of a complement cascade </a:t>
            </a:r>
            <a:r>
              <a:rPr lang="en-US" altLang="ko-KR" sz="2900" dirty="0"/>
              <a:t>can present as systemic </a:t>
            </a:r>
            <a:r>
              <a:rPr lang="en-US" altLang="ko-KR" sz="2800" dirty="0"/>
              <a:t>inflammatory syndrome and TMA after stressful conditions such as SOT in </a:t>
            </a:r>
            <a:r>
              <a:rPr lang="en-US" altLang="ko-KR" sz="2800" dirty="0" smtClean="0"/>
              <a:t>patients. </a:t>
            </a:r>
          </a:p>
          <a:p>
            <a:r>
              <a:rPr lang="en-US" altLang="ko-KR" sz="2900" dirty="0" smtClean="0"/>
              <a:t>A </a:t>
            </a:r>
            <a:r>
              <a:rPr lang="en-US" altLang="ko-KR" sz="2900" dirty="0"/>
              <a:t>combination of </a:t>
            </a:r>
            <a:r>
              <a:rPr lang="en-US" altLang="ko-KR" sz="2900" b="1" dirty="0" err="1"/>
              <a:t>microangiopathic</a:t>
            </a:r>
            <a:r>
              <a:rPr lang="en-US" altLang="ko-KR" sz="2900" b="1" dirty="0"/>
              <a:t> </a:t>
            </a:r>
            <a:r>
              <a:rPr lang="en-US" altLang="ko-KR" sz="2900" b="1" dirty="0" smtClean="0"/>
              <a:t>hemolytic anemia</a:t>
            </a:r>
            <a:r>
              <a:rPr lang="en-US" altLang="ko-KR" sz="2900" dirty="0"/>
              <a:t>, </a:t>
            </a:r>
            <a:r>
              <a:rPr lang="en-US" altLang="ko-KR" sz="2900" b="1" dirty="0"/>
              <a:t>thrombocytopenia</a:t>
            </a:r>
            <a:r>
              <a:rPr lang="en-US" altLang="ko-KR" sz="2900" dirty="0"/>
              <a:t>, and </a:t>
            </a:r>
            <a:r>
              <a:rPr lang="en-US" altLang="ko-KR" sz="2900" b="1" dirty="0" smtClean="0"/>
              <a:t>intravascular thrombosis </a:t>
            </a:r>
            <a:r>
              <a:rPr lang="en-US" altLang="ko-KR" sz="2900" dirty="0"/>
              <a:t>is a rare </a:t>
            </a:r>
            <a:r>
              <a:rPr lang="en-US" altLang="ko-KR" sz="2900" dirty="0" smtClean="0"/>
              <a:t>condition </a:t>
            </a:r>
            <a:r>
              <a:rPr lang="en-US" altLang="ko-KR" sz="2900" dirty="0"/>
              <a:t>encountered after SOT</a:t>
            </a:r>
            <a:r>
              <a:rPr lang="en-US" altLang="ko-KR" sz="2900" dirty="0" smtClean="0"/>
              <a:t>. </a:t>
            </a:r>
          </a:p>
          <a:p>
            <a:endParaRPr lang="en-US" altLang="ko-KR" sz="2900" dirty="0" smtClean="0"/>
          </a:p>
          <a:p>
            <a:r>
              <a:rPr lang="en-US" altLang="ko-KR" sz="2900" dirty="0" smtClean="0"/>
              <a:t>A </a:t>
            </a:r>
            <a:r>
              <a:rPr lang="en-US" altLang="ko-KR" sz="2900" b="1" dirty="0" smtClean="0"/>
              <a:t>systematic </a:t>
            </a:r>
            <a:r>
              <a:rPr lang="en-US" altLang="ko-KR" sz="2900" b="1" dirty="0"/>
              <a:t>approach </a:t>
            </a:r>
            <a:r>
              <a:rPr lang="en-US" altLang="ko-KR" sz="2900" dirty="0" smtClean="0"/>
              <a:t>is necessary </a:t>
            </a:r>
            <a:r>
              <a:rPr lang="en-US" altLang="ko-KR" sz="2900" dirty="0"/>
              <a:t>to identify the cause and to </a:t>
            </a:r>
            <a:r>
              <a:rPr lang="en-US" altLang="ko-KR" sz="2900" dirty="0" smtClean="0"/>
              <a:t>institute appropriate </a:t>
            </a:r>
            <a:r>
              <a:rPr lang="en-US" altLang="ko-KR" sz="2900" dirty="0"/>
              <a:t>treatment in a </a:t>
            </a:r>
            <a:r>
              <a:rPr lang="en-US" altLang="ko-KR" sz="2900" dirty="0" smtClean="0"/>
              <a:t>timely.</a:t>
            </a:r>
          </a:p>
          <a:p>
            <a:r>
              <a:rPr lang="en-US" altLang="ko-KR" sz="2900" dirty="0" smtClean="0"/>
              <a:t>The diagnosis of TMA </a:t>
            </a:r>
            <a:r>
              <a:rPr lang="en-US" altLang="ko-KR" sz="2900" dirty="0"/>
              <a:t>requires a high index of </a:t>
            </a:r>
            <a:r>
              <a:rPr lang="en-US" altLang="ko-KR" sz="2900" b="1" dirty="0" smtClean="0"/>
              <a:t>suspicion.</a:t>
            </a:r>
            <a:endParaRPr lang="en-US" altLang="ko-KR" sz="2900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035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Definitions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2000" b="1" dirty="0" err="1" smtClean="0"/>
              <a:t>Microangiopathic</a:t>
            </a:r>
            <a:r>
              <a:rPr lang="en-US" altLang="ko-KR" sz="2000" b="1" dirty="0" smtClean="0"/>
              <a:t> hemolytic anemia (MAHA)</a:t>
            </a:r>
          </a:p>
          <a:p>
            <a:pPr lvl="1"/>
            <a:r>
              <a:rPr lang="en-US" altLang="ko-KR" sz="1600" b="1" dirty="0" smtClean="0">
                <a:effectLst/>
              </a:rPr>
              <a:t>non-immune hemolysis </a:t>
            </a:r>
            <a:r>
              <a:rPr lang="en-US" altLang="ko-KR" sz="1600" dirty="0" smtClean="0">
                <a:effectLst/>
              </a:rPr>
              <a:t>resulting from </a:t>
            </a:r>
            <a:r>
              <a:rPr lang="en-US" altLang="ko-KR" sz="1600" b="1" dirty="0" smtClean="0">
                <a:effectLst/>
              </a:rPr>
              <a:t>intravascular red blood cell fragmentation</a:t>
            </a:r>
            <a:r>
              <a:rPr lang="en-US" altLang="ko-KR" sz="1600" dirty="0" smtClean="0">
                <a:effectLst/>
              </a:rPr>
              <a:t> that produces </a:t>
            </a:r>
            <a:r>
              <a:rPr lang="en-US" altLang="ko-KR" sz="1600" b="1" dirty="0" err="1" smtClean="0">
                <a:effectLst/>
              </a:rPr>
              <a:t>schistocytes</a:t>
            </a:r>
            <a:r>
              <a:rPr lang="en-US" altLang="ko-KR" sz="1600" dirty="0" smtClean="0">
                <a:effectLst/>
              </a:rPr>
              <a:t> on the peripheral blood smear. Abnormalities in the microvasculature, including </a:t>
            </a:r>
            <a:r>
              <a:rPr lang="en-US" altLang="ko-KR" sz="1600" b="1" dirty="0" smtClean="0">
                <a:effectLst/>
              </a:rPr>
              <a:t>small arterioles and capillaries</a:t>
            </a:r>
            <a:r>
              <a:rPr lang="en-US" altLang="ko-KR" sz="1600" dirty="0" smtClean="0">
                <a:effectLst/>
              </a:rPr>
              <a:t>, are frequently involved.</a:t>
            </a:r>
          </a:p>
          <a:p>
            <a:pPr lvl="1"/>
            <a:r>
              <a:rPr lang="en-US" altLang="ko-KR" sz="1600" b="1" dirty="0" smtClean="0">
                <a:effectLst/>
              </a:rPr>
              <a:t>direct </a:t>
            </a:r>
            <a:r>
              <a:rPr lang="en-US" altLang="ko-KR" sz="1600" b="1" dirty="0" err="1" smtClean="0">
                <a:effectLst/>
              </a:rPr>
              <a:t>antiglobulin</a:t>
            </a:r>
            <a:r>
              <a:rPr lang="en-US" altLang="ko-KR" sz="1600" b="1" dirty="0" smtClean="0">
                <a:effectLst/>
              </a:rPr>
              <a:t> (Coombs) test: negative / LDH</a:t>
            </a:r>
            <a:r>
              <a:rPr lang="en-US" altLang="ko-KR" sz="1600" b="1" dirty="0"/>
              <a:t> </a:t>
            </a:r>
            <a:r>
              <a:rPr lang="en-US" altLang="ko-KR" sz="1600" b="1" dirty="0" smtClean="0"/>
              <a:t>↑/ </a:t>
            </a:r>
            <a:r>
              <a:rPr lang="en-US" altLang="ko-KR" sz="1600" b="1" dirty="0" smtClean="0">
                <a:effectLst/>
              </a:rPr>
              <a:t>indirect bilirubin</a:t>
            </a:r>
            <a:r>
              <a:rPr lang="en-US" altLang="ko-KR" sz="1600" b="1" dirty="0"/>
              <a:t> </a:t>
            </a:r>
            <a:r>
              <a:rPr lang="en-US" altLang="ko-KR" sz="1600" b="1" dirty="0" smtClean="0"/>
              <a:t>↑/</a:t>
            </a:r>
            <a:r>
              <a:rPr lang="en-US" altLang="ko-KR" sz="1600" b="1" dirty="0" smtClean="0">
                <a:effectLst/>
              </a:rPr>
              <a:t> </a:t>
            </a:r>
            <a:r>
              <a:rPr lang="en-US" altLang="ko-KR" sz="1600" b="1" dirty="0" err="1" smtClean="0">
                <a:effectLst/>
              </a:rPr>
              <a:t>haptoglobin</a:t>
            </a:r>
            <a:r>
              <a:rPr lang="en-US" altLang="ko-KR" sz="1600" b="1" dirty="0"/>
              <a:t> </a:t>
            </a:r>
            <a:r>
              <a:rPr lang="en-US" altLang="ko-KR" sz="1600" b="1" dirty="0" smtClean="0"/>
              <a:t>↓</a:t>
            </a:r>
          </a:p>
          <a:p>
            <a:r>
              <a:rPr lang="en-US" altLang="ko-KR" sz="2000" b="1" dirty="0" smtClean="0"/>
              <a:t>Thrombotic </a:t>
            </a:r>
            <a:r>
              <a:rPr lang="en-US" altLang="ko-KR" sz="2000" b="1" dirty="0" err="1" smtClean="0"/>
              <a:t>microangiopathy</a:t>
            </a:r>
            <a:r>
              <a:rPr lang="en-US" altLang="ko-KR" sz="2000" b="1" dirty="0" smtClean="0"/>
              <a:t> (TMA)</a:t>
            </a:r>
          </a:p>
          <a:p>
            <a:pPr lvl="1"/>
            <a:r>
              <a:rPr lang="en-US" altLang="ko-KR" sz="1600" dirty="0" smtClean="0">
                <a:effectLst/>
              </a:rPr>
              <a:t>a specific pathologic lesion in which </a:t>
            </a:r>
            <a:r>
              <a:rPr lang="en-US" altLang="ko-KR" sz="1600" b="1" dirty="0" smtClean="0">
                <a:effectLst/>
              </a:rPr>
              <a:t>abnormalities in the vessel wall of arterioles and capillaries</a:t>
            </a:r>
            <a:r>
              <a:rPr lang="en-US" altLang="ko-KR" sz="1600" dirty="0" smtClean="0">
                <a:effectLst/>
              </a:rPr>
              <a:t> lead to </a:t>
            </a:r>
            <a:r>
              <a:rPr lang="en-US" altLang="ko-KR" sz="1600" b="1" dirty="0" smtClean="0">
                <a:effectLst/>
              </a:rPr>
              <a:t>microvascular thrombosis</a:t>
            </a:r>
            <a:r>
              <a:rPr lang="en-US" altLang="ko-KR" sz="1600" dirty="0" smtClean="0">
                <a:effectLst/>
              </a:rPr>
              <a:t>. </a:t>
            </a:r>
          </a:p>
          <a:p>
            <a:endParaRPr lang="en-US" altLang="ko-KR" sz="1000" dirty="0" smtClean="0"/>
          </a:p>
          <a:p>
            <a:r>
              <a:rPr lang="en-US" altLang="ko-KR" sz="1600" dirty="0"/>
              <a:t>Not all MAHA is caused by a TMA, but nearly all TMAs cause MAHA and thrombocytopenia</a:t>
            </a:r>
            <a:r>
              <a:rPr lang="en-US" altLang="ko-KR" sz="1600" dirty="0" smtClean="0"/>
              <a:t>.</a:t>
            </a:r>
          </a:p>
          <a:p>
            <a:endParaRPr lang="en-US" altLang="ko-KR" sz="1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</a:rPr>
              <a:t>primary TMA syndromes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</a:rPr>
              <a:t>Systemic disorders c MAHA + Thrombocytopenia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36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377" y="1556792"/>
            <a:ext cx="9257714" cy="461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89828" y="1566823"/>
            <a:ext cx="6984776" cy="1143000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Thank you for your attention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75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54102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40768"/>
            <a:ext cx="5324475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488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1075"/>
            <a:ext cx="7121599" cy="5274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9728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80171"/>
            <a:ext cx="6914728" cy="6025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113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Overview (1)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b="1" dirty="0" smtClean="0"/>
              <a:t> </a:t>
            </a:r>
            <a:r>
              <a:rPr lang="en-US" altLang="ko-KR" sz="2800" b="1" dirty="0" smtClean="0"/>
              <a:t>Primary TMA syndromes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1400" b="1" dirty="0" smtClean="0"/>
          </a:p>
          <a:p>
            <a:pPr marL="457200" lvl="1" indent="0">
              <a:buNone/>
            </a:pPr>
            <a:r>
              <a:rPr lang="en-US" altLang="ko-KR" sz="2400" dirty="0" smtClean="0"/>
              <a:t>1. TTP (hereditary or acquired)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: </a:t>
            </a:r>
            <a:r>
              <a:rPr lang="en-US" altLang="ko-KR" sz="2400" dirty="0"/>
              <a:t>ADAMTS13 deficiency–mediated TMA</a:t>
            </a:r>
            <a:endParaRPr lang="en-US" altLang="ko-KR" sz="2400" dirty="0" smtClean="0"/>
          </a:p>
          <a:p>
            <a:pPr marL="457200" lvl="1" indent="0">
              <a:buNone/>
            </a:pPr>
            <a:r>
              <a:rPr lang="en-US" altLang="ko-KR" sz="2400" dirty="0" smtClean="0"/>
              <a:t>2. </a:t>
            </a:r>
            <a:r>
              <a:rPr lang="en-US" altLang="ko-KR" sz="2400" dirty="0"/>
              <a:t>S</a:t>
            </a:r>
            <a:r>
              <a:rPr lang="en-US" altLang="ko-KR" sz="2400" dirty="0" smtClean="0"/>
              <a:t>higa toxin-mediated HUS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3. Drug-induced TMA syndromes</a:t>
            </a:r>
          </a:p>
          <a:p>
            <a:pPr marL="1200150" lvl="2" indent="-342900">
              <a:buFontTx/>
              <a:buChar char="-"/>
            </a:pPr>
            <a:r>
              <a:rPr lang="en-US" altLang="ko-KR" dirty="0" smtClean="0"/>
              <a:t>immune mediated</a:t>
            </a:r>
          </a:p>
          <a:p>
            <a:pPr marL="1200150" lvl="2" indent="-342900">
              <a:buFontTx/>
              <a:buChar char="-"/>
            </a:pPr>
            <a:r>
              <a:rPr lang="en-US" altLang="ko-KR" dirty="0" smtClean="0"/>
              <a:t>dose-dependent, toxicity-mediated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4. Complement-mediated TMA (hereditary or acquired)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5. Metabolism-mediated TMA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6. Coagulation-mediated TMA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8639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Overview </a:t>
            </a:r>
            <a:r>
              <a:rPr lang="en-US" altLang="ko-KR" b="1" dirty="0" smtClean="0"/>
              <a:t>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417638"/>
            <a:ext cx="8784976" cy="532373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800" b="1" dirty="0" smtClean="0"/>
              <a:t>Systemic disorders </a:t>
            </a:r>
          </a:p>
          <a:p>
            <a:pPr marL="0" indent="0">
              <a:buNone/>
            </a:pPr>
            <a:r>
              <a:rPr lang="en-US" altLang="ko-KR" sz="2800" b="1" dirty="0"/>
              <a:t> </a:t>
            </a:r>
            <a:r>
              <a:rPr lang="en-US" altLang="ko-KR" sz="2800" b="1" dirty="0" smtClean="0"/>
              <a:t>          </a:t>
            </a:r>
            <a:r>
              <a:rPr lang="en-US" altLang="ko-KR" sz="2100" b="1" dirty="0" smtClean="0"/>
              <a:t>associated with </a:t>
            </a:r>
            <a:r>
              <a:rPr lang="en-US" altLang="ko-KR" sz="2800" b="1" dirty="0" err="1" smtClean="0"/>
              <a:t>MAHA+Thrombocytopenia</a:t>
            </a:r>
            <a:endParaRPr lang="en-US" altLang="ko-KR" sz="2800" b="1" dirty="0" smtClean="0"/>
          </a:p>
          <a:p>
            <a:pPr marL="0" indent="0">
              <a:buNone/>
            </a:pPr>
            <a:endParaRPr lang="en-US" altLang="ko-KR" sz="1100" b="1" dirty="0" smtClean="0"/>
          </a:p>
          <a:p>
            <a:pPr marL="457200" lvl="1" indent="0">
              <a:buNone/>
            </a:pPr>
            <a:r>
              <a:rPr lang="en-US" altLang="ko-KR" sz="2400" dirty="0" smtClean="0"/>
              <a:t>1. Pregnancy complications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en-US" altLang="ko-KR" sz="2200" dirty="0" smtClean="0"/>
              <a:t>: preeclampsia, HELLP syndrome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2. Severe hypertension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3. Systemic infections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4. Systemic malignancies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5. Systemic rheumatic disorders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en-US" altLang="ko-KR" sz="2200" dirty="0" smtClean="0"/>
              <a:t>: SLE, </a:t>
            </a:r>
            <a:r>
              <a:rPr lang="en-US" altLang="ko-KR" sz="2200" dirty="0" err="1" smtClean="0"/>
              <a:t>SSc</a:t>
            </a:r>
            <a:r>
              <a:rPr lang="en-US" altLang="ko-KR" sz="2200" dirty="0"/>
              <a:t> </a:t>
            </a:r>
            <a:r>
              <a:rPr lang="en-US" altLang="ko-KR" sz="2200" dirty="0" smtClean="0"/>
              <a:t>or scleroderma, antiphospholipid syndrome (APS)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6. Hematopoietic stem cell transplant or organ transplantation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7. Disseminated intravascular coagulation (DIC)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8. Severe vitamin B12 deficiency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188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Overview (1)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b="1" dirty="0" smtClean="0"/>
              <a:t> </a:t>
            </a:r>
            <a:r>
              <a:rPr lang="en-US" altLang="ko-KR" sz="2800" b="1" dirty="0" smtClean="0"/>
              <a:t>Primary TMA syndromes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1400" b="1" dirty="0" smtClean="0"/>
          </a:p>
          <a:p>
            <a:pPr marL="914400" lvl="1" indent="-457200">
              <a:buAutoNum type="arabicPeriod"/>
            </a:pP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</a:rPr>
              <a:t>TTP (hereditary or acquired)</a:t>
            </a:r>
          </a:p>
          <a:p>
            <a:pPr marL="457200" lvl="1" indent="0">
              <a:buNone/>
            </a:pPr>
            <a:r>
              <a:rPr lang="en-US" altLang="ko-KR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</a:rPr>
              <a:t>   : </a:t>
            </a:r>
            <a:r>
              <a:rPr lang="en-US" altLang="ko-KR" sz="2400" b="1" dirty="0">
                <a:solidFill>
                  <a:schemeClr val="accent5">
                    <a:lumMod val="75000"/>
                  </a:schemeClr>
                </a:solidFill>
              </a:rPr>
              <a:t>ADAMTS13 deficiency–mediated TMA</a:t>
            </a:r>
            <a:endParaRPr lang="en-US" altLang="ko-KR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r>
              <a:rPr lang="en-US" altLang="ko-KR" sz="2400" dirty="0" smtClean="0"/>
              <a:t>2. </a:t>
            </a:r>
            <a:r>
              <a:rPr lang="en-US" altLang="ko-KR" sz="2400" dirty="0" err="1" smtClean="0"/>
              <a:t>shiga</a:t>
            </a:r>
            <a:r>
              <a:rPr lang="en-US" altLang="ko-KR" sz="2400" dirty="0" smtClean="0"/>
              <a:t> toxin-mediated HUS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3. Drug-induced TMA syndromes</a:t>
            </a:r>
          </a:p>
          <a:p>
            <a:pPr marL="1200150" lvl="2" indent="-342900">
              <a:buFontTx/>
              <a:buChar char="-"/>
            </a:pPr>
            <a:r>
              <a:rPr lang="en-US" altLang="ko-KR" dirty="0" smtClean="0"/>
              <a:t>immune mediated</a:t>
            </a:r>
          </a:p>
          <a:p>
            <a:pPr marL="1200150" lvl="2" indent="-342900">
              <a:buFontTx/>
              <a:buChar char="-"/>
            </a:pPr>
            <a:r>
              <a:rPr lang="en-US" altLang="ko-KR" dirty="0" smtClean="0"/>
              <a:t>dose-dependent, toxicity-mediated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4. Complement-mediated TMA (hereditary or acquired)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5. Metabolism-mediated TMA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6. Coagulation-mediated TMA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4080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TTP (1)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3000" b="1" dirty="0" smtClean="0"/>
              <a:t>History</a:t>
            </a:r>
          </a:p>
          <a:p>
            <a:pPr lvl="1"/>
            <a:r>
              <a:rPr lang="en-US" altLang="ko-KR" sz="2000" dirty="0"/>
              <a:t>In 1924, </a:t>
            </a:r>
            <a:r>
              <a:rPr lang="en-US" altLang="ko-KR" sz="2000" dirty="0" err="1"/>
              <a:t>Moschcowitz</a:t>
            </a:r>
            <a:r>
              <a:rPr lang="en-US" altLang="ko-KR" sz="2000" dirty="0"/>
              <a:t> described a 16-year-old girl with </a:t>
            </a:r>
            <a:r>
              <a:rPr lang="en-US" altLang="ko-KR" sz="2000" b="1" dirty="0"/>
              <a:t>weakness, pallor, purpura</a:t>
            </a:r>
            <a:r>
              <a:rPr lang="en-US" altLang="ko-KR" sz="2000" dirty="0" smtClean="0"/>
              <a:t>, and </a:t>
            </a:r>
            <a:r>
              <a:rPr lang="en-US" altLang="ko-KR" sz="2000" b="1" dirty="0"/>
              <a:t>hemiparesis</a:t>
            </a:r>
            <a:r>
              <a:rPr lang="en-US" altLang="ko-KR" sz="2000" dirty="0"/>
              <a:t> who died after 14 days with </a:t>
            </a:r>
            <a:r>
              <a:rPr lang="en-US" altLang="ko-KR" sz="2000" b="1" dirty="0"/>
              <a:t>cardiac failure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lvl="1"/>
            <a:r>
              <a:rPr lang="en-US" altLang="ko-KR" sz="2000" dirty="0" smtClean="0"/>
              <a:t>Autopsy: </a:t>
            </a:r>
            <a:r>
              <a:rPr lang="en-US" altLang="ko-KR" sz="2000" b="1" dirty="0" smtClean="0"/>
              <a:t>hyaline thrombi </a:t>
            </a:r>
            <a:r>
              <a:rPr lang="en-US" altLang="ko-KR" sz="2000" b="1" dirty="0"/>
              <a:t>in terminal arterioles and capillaries </a:t>
            </a:r>
            <a:r>
              <a:rPr lang="en-US" altLang="ko-KR" sz="2000" dirty="0"/>
              <a:t>throughout most </a:t>
            </a:r>
            <a:r>
              <a:rPr lang="en-US" altLang="ko-KR" sz="2000" dirty="0" smtClean="0"/>
              <a:t>organs.</a:t>
            </a:r>
          </a:p>
          <a:p>
            <a:pPr lvl="1"/>
            <a:r>
              <a:rPr lang="en-US" altLang="ko-KR" sz="2000" dirty="0" smtClean="0"/>
              <a:t>the </a:t>
            </a:r>
            <a:r>
              <a:rPr lang="en-US" altLang="ko-KR" sz="2000" dirty="0"/>
              <a:t>first description of TMA, presumably </a:t>
            </a:r>
            <a:r>
              <a:rPr lang="en-US" altLang="ko-KR" sz="2000" dirty="0" smtClean="0"/>
              <a:t>TTP.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738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TTP </a:t>
            </a:r>
            <a:r>
              <a:rPr lang="en-US" altLang="ko-KR" b="1" dirty="0" smtClean="0"/>
              <a:t>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3000" b="1" dirty="0" smtClean="0"/>
              <a:t>Cause</a:t>
            </a:r>
          </a:p>
          <a:p>
            <a:pPr lvl="1"/>
            <a:r>
              <a:rPr lang="en-US" altLang="ko-KR" sz="2200" dirty="0"/>
              <a:t>In 1982, unusually </a:t>
            </a:r>
            <a:r>
              <a:rPr lang="en-US" altLang="ko-KR" sz="2200" b="1" dirty="0"/>
              <a:t>large </a:t>
            </a:r>
            <a:r>
              <a:rPr lang="en-US" altLang="ko-KR" sz="2200" b="1" dirty="0" err="1"/>
              <a:t>multimers</a:t>
            </a:r>
            <a:r>
              <a:rPr lang="en-US" altLang="ko-KR" sz="2200" b="1" dirty="0"/>
              <a:t> of von </a:t>
            </a:r>
            <a:r>
              <a:rPr lang="en-US" altLang="ko-KR" sz="2200" b="1" dirty="0" err="1"/>
              <a:t>Willebrand</a:t>
            </a:r>
            <a:r>
              <a:rPr lang="en-US" altLang="ko-KR" sz="2200" b="1" dirty="0"/>
              <a:t> factor</a:t>
            </a:r>
            <a:r>
              <a:rPr lang="en-US" altLang="ko-KR" sz="2200" dirty="0"/>
              <a:t> were observed in </a:t>
            </a:r>
            <a:r>
              <a:rPr lang="en-US" altLang="ko-KR" sz="2200" dirty="0" smtClean="0"/>
              <a:t>patients with </a:t>
            </a:r>
            <a:r>
              <a:rPr lang="en-US" altLang="ko-KR" sz="2200" dirty="0"/>
              <a:t>chronic, relapsing </a:t>
            </a:r>
            <a:r>
              <a:rPr lang="en-US" altLang="ko-KR" sz="2200" dirty="0" smtClean="0"/>
              <a:t>(hereditary</a:t>
            </a:r>
            <a:r>
              <a:rPr lang="en-US" altLang="ko-KR" sz="2200" dirty="0"/>
              <a:t>) TTP</a:t>
            </a:r>
            <a:r>
              <a:rPr lang="en-US" altLang="ko-KR" sz="2200" dirty="0" smtClean="0"/>
              <a:t>. </a:t>
            </a:r>
            <a:r>
              <a:rPr lang="en-US" altLang="ko-KR" sz="2200" dirty="0"/>
              <a:t>This finding led to the discovery </a:t>
            </a:r>
            <a:r>
              <a:rPr lang="en-US" altLang="ko-KR" sz="2200" dirty="0" smtClean="0"/>
              <a:t>of a </a:t>
            </a:r>
            <a:r>
              <a:rPr lang="en-US" altLang="ko-KR" sz="2200" b="1" dirty="0"/>
              <a:t>von </a:t>
            </a:r>
            <a:r>
              <a:rPr lang="en-US" altLang="ko-KR" sz="2200" b="1" dirty="0" err="1"/>
              <a:t>Willebrand</a:t>
            </a:r>
            <a:r>
              <a:rPr lang="en-US" altLang="ko-KR" sz="2200" b="1" dirty="0"/>
              <a:t> factor–cleaving </a:t>
            </a:r>
            <a:r>
              <a:rPr lang="en-US" altLang="ko-KR" sz="2200" b="1" dirty="0" smtClean="0"/>
              <a:t>protease </a:t>
            </a:r>
            <a:r>
              <a:rPr lang="en-US" altLang="ko-KR" sz="2200" dirty="0" smtClean="0"/>
              <a:t>that was </a:t>
            </a:r>
            <a:r>
              <a:rPr lang="en-US" altLang="ko-KR" sz="2200" dirty="0"/>
              <a:t>subsequently characterized as </a:t>
            </a:r>
            <a:r>
              <a:rPr lang="en-US" altLang="ko-KR" sz="2200" b="1" dirty="0"/>
              <a:t>ADAMTS13</a:t>
            </a:r>
            <a:r>
              <a:rPr lang="en-US" altLang="ko-KR" sz="2200" dirty="0" smtClean="0"/>
              <a:t>. </a:t>
            </a:r>
          </a:p>
          <a:p>
            <a:pPr lvl="1"/>
            <a:r>
              <a:rPr lang="en-US" altLang="ko-KR" sz="2200" b="1" dirty="0" smtClean="0"/>
              <a:t>ADAMTS13 </a:t>
            </a:r>
            <a:r>
              <a:rPr lang="en-US" altLang="ko-KR" sz="2200" b="1" dirty="0"/>
              <a:t>cleaves von </a:t>
            </a:r>
            <a:r>
              <a:rPr lang="en-US" altLang="ko-KR" sz="2200" b="1" dirty="0" err="1"/>
              <a:t>Willebrand</a:t>
            </a:r>
            <a:r>
              <a:rPr lang="en-US" altLang="ko-KR" sz="2200" b="1" dirty="0"/>
              <a:t> factor </a:t>
            </a:r>
            <a:r>
              <a:rPr lang="en-US" altLang="ko-KR" sz="2200" b="1" dirty="0" err="1" smtClean="0"/>
              <a:t>multimers</a:t>
            </a:r>
            <a:r>
              <a:rPr lang="en-US" altLang="ko-KR" sz="2200" b="1" dirty="0" smtClean="0"/>
              <a:t> </a:t>
            </a:r>
            <a:r>
              <a:rPr lang="en-US" altLang="ko-KR" sz="2200" dirty="0" smtClean="0"/>
              <a:t>that </a:t>
            </a:r>
            <a:r>
              <a:rPr lang="en-US" altLang="ko-KR" sz="2200" dirty="0"/>
              <a:t>are secreted from vascular </a:t>
            </a:r>
            <a:r>
              <a:rPr lang="en-US" altLang="ko-KR" sz="2200" dirty="0" smtClean="0"/>
              <a:t>endothelial cells. </a:t>
            </a:r>
            <a:r>
              <a:rPr lang="en-US" altLang="ko-KR" sz="2200" b="1" dirty="0"/>
              <a:t>ADAMTS13 deficiency </a:t>
            </a:r>
            <a:r>
              <a:rPr lang="en-US" altLang="ko-KR" sz="2200" dirty="0"/>
              <a:t>results in </a:t>
            </a:r>
            <a:r>
              <a:rPr lang="en-US" altLang="ko-KR" sz="2200" dirty="0" smtClean="0"/>
              <a:t>unusually large </a:t>
            </a:r>
            <a:r>
              <a:rPr lang="en-US" altLang="ko-KR" sz="2200" dirty="0"/>
              <a:t>von </a:t>
            </a:r>
            <a:r>
              <a:rPr lang="en-US" altLang="ko-KR" sz="2200" dirty="0" err="1"/>
              <a:t>Willebrand</a:t>
            </a:r>
            <a:r>
              <a:rPr lang="en-US" altLang="ko-KR" sz="2200" dirty="0"/>
              <a:t> factor </a:t>
            </a:r>
            <a:r>
              <a:rPr lang="en-US" altLang="ko-KR" sz="2200" dirty="0" err="1"/>
              <a:t>multimers</a:t>
            </a:r>
            <a:r>
              <a:rPr lang="en-US" altLang="ko-KR" sz="2200" dirty="0"/>
              <a:t> and </a:t>
            </a:r>
            <a:r>
              <a:rPr lang="en-US" altLang="ko-KR" sz="2200" b="1" dirty="0" smtClean="0"/>
              <a:t>the risk </a:t>
            </a:r>
            <a:r>
              <a:rPr lang="en-US" altLang="ko-KR" sz="2200" b="1" dirty="0"/>
              <a:t>of platelet thrombi in small vessels </a:t>
            </a:r>
            <a:r>
              <a:rPr lang="en-US" altLang="ko-KR" sz="2200" dirty="0" smtClean="0"/>
              <a:t>with high </a:t>
            </a:r>
            <a:r>
              <a:rPr lang="en-US" altLang="ko-KR" sz="2200" dirty="0"/>
              <a:t>shear rates</a:t>
            </a:r>
            <a:r>
              <a:rPr lang="en-US" altLang="ko-KR" sz="2200" dirty="0" smtClean="0"/>
              <a:t>.</a:t>
            </a:r>
          </a:p>
          <a:p>
            <a:pPr lvl="1"/>
            <a:r>
              <a:rPr lang="en-US" altLang="ko-KR" sz="2000" dirty="0" smtClean="0"/>
              <a:t>Hereditary: ADAMTS13 mutations </a:t>
            </a:r>
            <a:r>
              <a:rPr lang="en-US" altLang="ko-KR" sz="2000" dirty="0"/>
              <a:t>/</a:t>
            </a:r>
            <a:r>
              <a:rPr lang="en-US" altLang="ko-KR" sz="2000" dirty="0" smtClean="0"/>
              <a:t> Acquired: autoantibody inhibition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62986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827" t="8841" r="75743" b="19760"/>
          <a:stretch/>
        </p:blipFill>
        <p:spPr>
          <a:xfrm>
            <a:off x="1907704" y="1326993"/>
            <a:ext cx="4968553" cy="479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61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1476</Words>
  <Application>Microsoft Office PowerPoint</Application>
  <PresentationFormat>화면 슬라이드 쇼(4:3)</PresentationFormat>
  <Paragraphs>194</Paragraphs>
  <Slides>33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33</vt:i4>
      </vt:variant>
    </vt:vector>
  </HeadingPairs>
  <TitlesOfParts>
    <vt:vector size="35" baseType="lpstr">
      <vt:lpstr>Office 테마</vt:lpstr>
      <vt:lpstr>1_Office 테마</vt:lpstr>
      <vt:lpstr>PowerPoint 프레젠테이션</vt:lpstr>
      <vt:lpstr>PowerPoint 프레젠테이션</vt:lpstr>
      <vt:lpstr>Definitions</vt:lpstr>
      <vt:lpstr>Overview (1)</vt:lpstr>
      <vt:lpstr>Overview (2)</vt:lpstr>
      <vt:lpstr>Overview (1)</vt:lpstr>
      <vt:lpstr>TTP (1)</vt:lpstr>
      <vt:lpstr>TTP (2)</vt:lpstr>
      <vt:lpstr>PowerPoint 프레젠테이션</vt:lpstr>
      <vt:lpstr>TTP (3)</vt:lpstr>
      <vt:lpstr>TTP (4)</vt:lpstr>
      <vt:lpstr>Case: 조 O 희</vt:lpstr>
      <vt:lpstr>Overview (1)</vt:lpstr>
      <vt:lpstr>Drug-mediated TMA</vt:lpstr>
      <vt:lpstr>Overview (2)</vt:lpstr>
      <vt:lpstr>PowerPoint 프레젠테이션</vt:lpstr>
      <vt:lpstr>PowerPoint 프레젠테이션</vt:lpstr>
      <vt:lpstr>PowerPoint 프레젠테이션</vt:lpstr>
      <vt:lpstr>PowerPoint 프레젠테이션</vt:lpstr>
      <vt:lpstr>Overview (1)</vt:lpstr>
      <vt:lpstr>Complement-mediated TMA</vt:lpstr>
      <vt:lpstr>PowerPoint 프레젠테이션</vt:lpstr>
      <vt:lpstr>Case: 이 O 자</vt:lpstr>
      <vt:lpstr>Case: 이 O 자</vt:lpstr>
      <vt:lpstr>PowerPoint 프레젠테이션</vt:lpstr>
      <vt:lpstr>PowerPoint 프레젠테이션</vt:lpstr>
      <vt:lpstr>PowerPoint 프레젠테이션</vt:lpstr>
      <vt:lpstr>PowerPoint 프레젠테이션</vt:lpstr>
      <vt:lpstr>Summary</vt:lpstr>
      <vt:lpstr>Thank you for your attention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박지은(내과부)</dc:creator>
  <cp:lastModifiedBy>박지은(내과부)</cp:lastModifiedBy>
  <cp:revision>43</cp:revision>
  <dcterms:created xsi:type="dcterms:W3CDTF">2017-09-20T12:09:27Z</dcterms:created>
  <dcterms:modified xsi:type="dcterms:W3CDTF">2017-09-20T22:20:13Z</dcterms:modified>
</cp:coreProperties>
</file>