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8" r:id="rId3"/>
    <p:sldId id="266" r:id="rId4"/>
    <p:sldId id="267" r:id="rId5"/>
    <p:sldId id="270" r:id="rId6"/>
    <p:sldId id="269" r:id="rId7"/>
    <p:sldId id="272" r:id="rId8"/>
    <p:sldId id="273" r:id="rId9"/>
    <p:sldId id="280" r:id="rId10"/>
    <p:sldId id="275" r:id="rId11"/>
    <p:sldId id="274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76" r:id="rId21"/>
    <p:sldId id="277" r:id="rId22"/>
    <p:sldId id="281" r:id="rId23"/>
    <p:sldId id="278" r:id="rId24"/>
    <p:sldId id="279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77" autoAdjust="0"/>
  </p:normalViewPr>
  <p:slideViewPr>
    <p:cSldViewPr>
      <p:cViewPr>
        <p:scale>
          <a:sx n="100" d="100"/>
          <a:sy n="100" d="100"/>
        </p:scale>
        <p:origin x="-194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C1A1D-FB0D-406F-98F2-6FCD9BFEF330}" type="datetimeFigureOut">
              <a:rPr lang="ko-KR" altLang="en-US" smtClean="0"/>
              <a:t>2018-11-27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11BD2-9CA0-4555-A417-201428051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804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 2012, </a:t>
            </a:r>
            <a:r>
              <a:rPr lang="en-US" altLang="ko-KR" dirty="0" err="1" smtClean="0"/>
              <a:t>Wauters</a:t>
            </a:r>
            <a:r>
              <a:rPr lang="en-US" altLang="ko-KR" dirty="0" smtClean="0"/>
              <a:t> and colleagues reported an incidence of 23% of proven or probable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in 44 patients with H1N1 influenza in two consecutive influenza seasons (2009–11). Remarkably, 44% of patients with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did not have any of the classical EORTC/MSG host factors. </a:t>
            </a:r>
          </a:p>
          <a:p>
            <a:r>
              <a:rPr lang="en-US" altLang="ko-KR" dirty="0" smtClean="0"/>
              <a:t>A Dutch study13 described 23 (16%) of 144 patients with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who were admitted to the ICU with influenza during the 2015–16 influenza season.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11BD2-9CA0-4555-A417-2014280515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089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223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287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90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752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976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57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065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46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695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80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25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ADE8C-40B7-4DFC-A25E-DF851459BE96}" type="datetimeFigureOut">
              <a:rPr lang="ko-KR" altLang="en-US" smtClean="0"/>
              <a:t>2018-11-26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B2F49-5839-466D-87FF-F9C02E72C9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54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r="1159"/>
          <a:stretch/>
        </p:blipFill>
        <p:spPr bwMode="auto">
          <a:xfrm>
            <a:off x="-1" y="620687"/>
            <a:ext cx="9144001" cy="389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20272" y="5347164"/>
            <a:ext cx="1702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>
                <a:latin typeface="돋움체" pitchFamily="49" charset="-127"/>
                <a:ea typeface="돋움체" pitchFamily="49" charset="-127"/>
              </a:rPr>
              <a:t>발표자</a:t>
            </a:r>
            <a:r>
              <a:rPr lang="en-US" altLang="ko-KR" sz="1400" b="1" dirty="0" smtClean="0">
                <a:latin typeface="돋움체" pitchFamily="49" charset="-127"/>
                <a:ea typeface="돋움체" pitchFamily="49" charset="-127"/>
              </a:rPr>
              <a:t>: R2 </a:t>
            </a:r>
            <a:r>
              <a:rPr lang="ko-KR" altLang="en-US" sz="1400" b="1" dirty="0" smtClean="0">
                <a:latin typeface="돋움체" pitchFamily="49" charset="-127"/>
                <a:ea typeface="돋움체" pitchFamily="49" charset="-127"/>
              </a:rPr>
              <a:t>황윤아</a:t>
            </a:r>
            <a:endParaRPr lang="ko-KR" altLang="en-US" sz="1400" b="1" dirty="0">
              <a:latin typeface="돋움체" pitchFamily="49" charset="-127"/>
              <a:ea typeface="돋움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717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Patient groups</a:t>
            </a:r>
            <a:endParaRPr lang="en-US" altLang="ko-KR" dirty="0"/>
          </a:p>
          <a:p>
            <a:pPr lvl="1"/>
            <a:r>
              <a:rPr lang="en-US" altLang="ko-KR" dirty="0" smtClean="0"/>
              <a:t>Those with </a:t>
            </a:r>
            <a:r>
              <a:rPr lang="en-US" altLang="ko-KR" dirty="0"/>
              <a:t>severe </a:t>
            </a:r>
            <a:r>
              <a:rPr lang="en-US" altLang="ko-KR" dirty="0" smtClean="0"/>
              <a:t>influenza confirmed by RT-PCR</a:t>
            </a:r>
          </a:p>
          <a:p>
            <a:pPr lvl="1"/>
            <a:r>
              <a:rPr lang="en-US" altLang="ko-KR" dirty="0" smtClean="0"/>
              <a:t>Those with </a:t>
            </a:r>
            <a:r>
              <a:rPr lang="en-US" altLang="ko-KR" dirty="0"/>
              <a:t>severe community-acquired pneumonia </a:t>
            </a:r>
            <a:r>
              <a:rPr lang="en-US" altLang="ko-KR" dirty="0" smtClean="0"/>
              <a:t>without influenza </a:t>
            </a:r>
            <a:r>
              <a:rPr lang="en-US" altLang="ko-KR" dirty="0"/>
              <a:t>that were not </a:t>
            </a:r>
            <a:r>
              <a:rPr lang="en-US" altLang="ko-KR" dirty="0" err="1" smtClean="0"/>
              <a:t>immunocompromised</a:t>
            </a:r>
            <a:endParaRPr lang="en-US" altLang="ko-KR" dirty="0"/>
          </a:p>
          <a:p>
            <a:pPr lvl="1"/>
            <a:r>
              <a:rPr lang="en-US" altLang="ko-KR" dirty="0" smtClean="0"/>
              <a:t>Inclusion</a:t>
            </a:r>
          </a:p>
          <a:p>
            <a:pPr lvl="2"/>
            <a:r>
              <a:rPr lang="en-US" altLang="ko-KR" dirty="0" smtClean="0"/>
              <a:t>Older than 18 years</a:t>
            </a:r>
          </a:p>
          <a:p>
            <a:pPr lvl="2"/>
            <a:r>
              <a:rPr lang="en-US" altLang="ko-KR" dirty="0" smtClean="0"/>
              <a:t>Admission to ICU with acute respiratory failure</a:t>
            </a:r>
          </a:p>
          <a:p>
            <a:pPr lvl="1"/>
            <a:r>
              <a:rPr lang="en-US" altLang="ko-KR" dirty="0" smtClean="0"/>
              <a:t>Exclusion</a:t>
            </a:r>
          </a:p>
          <a:p>
            <a:pPr lvl="2"/>
            <a:r>
              <a:rPr lang="en-US" altLang="ko-KR" dirty="0" smtClean="0"/>
              <a:t>Admitted to ICU due to other than respiratory failure</a:t>
            </a:r>
          </a:p>
          <a:p>
            <a:pPr lvl="2"/>
            <a:r>
              <a:rPr lang="en-US" altLang="ko-KR" dirty="0" smtClean="0"/>
              <a:t>Insufficient available information</a:t>
            </a:r>
          </a:p>
          <a:p>
            <a:pPr lvl="2"/>
            <a:r>
              <a:rPr lang="en-US" altLang="ko-KR" dirty="0" smtClean="0"/>
              <a:t>History of invasive pulmonary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Hospital-acquired pneumonia</a:t>
            </a:r>
          </a:p>
          <a:p>
            <a:pPr lvl="2"/>
            <a:r>
              <a:rPr lang="en-US" altLang="ko-KR" dirty="0" smtClean="0"/>
              <a:t>A </a:t>
            </a:r>
            <a:r>
              <a:rPr lang="en-US" altLang="ko-KR" dirty="0"/>
              <a:t>negative or unavailable </a:t>
            </a:r>
            <a:r>
              <a:rPr lang="en-US" altLang="ko-KR" dirty="0" err="1" smtClean="0"/>
              <a:t>bronchoalveolar</a:t>
            </a:r>
            <a:r>
              <a:rPr lang="en-US" altLang="ko-KR" dirty="0" smtClean="0"/>
              <a:t> lavage </a:t>
            </a:r>
            <a:r>
              <a:rPr lang="en-US" altLang="ko-KR" dirty="0"/>
              <a:t>(BAL) culture or </a:t>
            </a:r>
            <a:r>
              <a:rPr lang="en-US" altLang="ko-KR" dirty="0" err="1"/>
              <a:t>galactomannan</a:t>
            </a:r>
            <a:r>
              <a:rPr lang="en-US" altLang="ko-KR" dirty="0"/>
              <a:t> test.</a:t>
            </a:r>
            <a:endParaRPr lang="en-US" altLang="ko-KR" dirty="0" smtClean="0"/>
          </a:p>
          <a:p>
            <a:pPr lvl="2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95369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7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34018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6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0"/>
            <a:ext cx="3860080" cy="686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82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56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04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107504" y="260648"/>
            <a:ext cx="8859919" cy="6165304"/>
            <a:chOff x="107504" y="0"/>
            <a:chExt cx="8859919" cy="616530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528"/>
            <a:stretch/>
          </p:blipFill>
          <p:spPr bwMode="auto">
            <a:xfrm>
              <a:off x="107504" y="0"/>
              <a:ext cx="8855698" cy="5175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5" y="548680"/>
              <a:ext cx="8859918" cy="5616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768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055" y="548680"/>
            <a:ext cx="4023254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3528" y="1268760"/>
            <a:ext cx="4786527" cy="5328592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In </a:t>
            </a:r>
            <a:r>
              <a:rPr lang="en-US" altLang="ko-KR" sz="2000" dirty="0"/>
              <a:t>the influenza </a:t>
            </a:r>
            <a:r>
              <a:rPr lang="en-US" altLang="ko-KR" sz="2000" dirty="0" smtClean="0"/>
              <a:t>cohort, 83 patients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proportion </a:t>
            </a:r>
            <a:r>
              <a:rPr lang="en-US" altLang="ko-KR" sz="2000" dirty="0"/>
              <a:t>of patients with invasive </a:t>
            </a:r>
            <a:r>
              <a:rPr lang="en-US" altLang="ko-KR" sz="2000" dirty="0" smtClean="0"/>
              <a:t>pulmonary </a:t>
            </a:r>
            <a:r>
              <a:rPr lang="it-IT" altLang="ko-KR" sz="2000" dirty="0" smtClean="0"/>
              <a:t>aspergillosis </a:t>
            </a:r>
            <a:r>
              <a:rPr lang="it-IT" altLang="ko-KR" sz="2000" dirty="0"/>
              <a:t>varied per centre (6%–26</a:t>
            </a:r>
            <a:r>
              <a:rPr lang="it-IT" altLang="ko-KR" sz="2000" dirty="0" smtClean="0"/>
              <a:t>%).</a:t>
            </a:r>
            <a:endParaRPr lang="it-IT" altLang="ko-KR" sz="2000" dirty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median </a:t>
            </a:r>
            <a:r>
              <a:rPr lang="en-US" altLang="ko-KR" sz="2000" dirty="0"/>
              <a:t>of 3 days (IQR 0–7) after ICU </a:t>
            </a:r>
            <a:r>
              <a:rPr lang="en-US" altLang="ko-KR" sz="2000" dirty="0" smtClean="0"/>
              <a:t>admission</a:t>
            </a:r>
          </a:p>
          <a:p>
            <a:endParaRPr lang="en-US" altLang="ko-KR" sz="2000" i="1" dirty="0" smtClean="0"/>
          </a:p>
          <a:p>
            <a:r>
              <a:rPr lang="en-US" altLang="ko-KR" sz="2000" i="1" dirty="0" err="1" smtClean="0"/>
              <a:t>Aspergillus</a:t>
            </a:r>
            <a:r>
              <a:rPr lang="en-US" altLang="ko-KR" sz="2000" i="1" dirty="0" smtClean="0"/>
              <a:t> </a:t>
            </a:r>
            <a:r>
              <a:rPr lang="en-US" altLang="ko-KR" sz="2000" i="1" dirty="0" err="1" smtClean="0"/>
              <a:t>fumigatus</a:t>
            </a:r>
            <a:endParaRPr lang="en-US" altLang="ko-KR" sz="2000" i="1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No </a:t>
            </a:r>
            <a:r>
              <a:rPr lang="en-US" altLang="ko-KR" sz="2000" dirty="0"/>
              <a:t>clear </a:t>
            </a:r>
            <a:r>
              <a:rPr lang="en-US" altLang="ko-KR" sz="2000" dirty="0" smtClean="0"/>
              <a:t>association </a:t>
            </a:r>
            <a:r>
              <a:rPr lang="en-US" altLang="ko-KR" sz="2000" dirty="0"/>
              <a:t>between the prevalence of invasive pulmonary </a:t>
            </a:r>
            <a:r>
              <a:rPr lang="en-US" altLang="ko-KR" sz="2000" dirty="0" err="1" smtClean="0"/>
              <a:t>aspergillosis</a:t>
            </a:r>
            <a:r>
              <a:rPr lang="en-US" altLang="ko-KR" sz="2000" dirty="0" smtClean="0"/>
              <a:t> and </a:t>
            </a:r>
            <a:r>
              <a:rPr lang="en-US" altLang="ko-KR" sz="2000" dirty="0"/>
              <a:t>the influenza subtypes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456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0"/>
            <a:ext cx="71833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4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3"/>
          <a:stretch/>
        </p:blipFill>
        <p:spPr bwMode="auto">
          <a:xfrm>
            <a:off x="262271" y="1301097"/>
            <a:ext cx="8630209" cy="551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17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50925" y="1228784"/>
            <a:ext cx="8641555" cy="5296560"/>
            <a:chOff x="250925" y="0"/>
            <a:chExt cx="8641555" cy="529656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905"/>
            <a:stretch/>
          </p:blipFill>
          <p:spPr bwMode="auto">
            <a:xfrm>
              <a:off x="262271" y="0"/>
              <a:ext cx="8630209" cy="3778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925" y="692697"/>
              <a:ext cx="8641555" cy="4603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609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Invasive pulmonary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1"/>
            <a:r>
              <a:rPr lang="en-US" altLang="ko-KR" dirty="0"/>
              <a:t>typically occurs in </a:t>
            </a:r>
            <a:r>
              <a:rPr lang="en-US" altLang="ko-KR" dirty="0" smtClean="0"/>
              <a:t>a severely </a:t>
            </a:r>
            <a:r>
              <a:rPr lang="en-US" altLang="ko-KR" dirty="0" err="1"/>
              <a:t>immunocompromised</a:t>
            </a:r>
            <a:r>
              <a:rPr lang="en-US" altLang="ko-KR" dirty="0"/>
              <a:t> </a:t>
            </a:r>
            <a:r>
              <a:rPr lang="en-US" altLang="ko-KR" dirty="0" smtClean="0"/>
              <a:t>host</a:t>
            </a:r>
          </a:p>
          <a:p>
            <a:pPr lvl="1"/>
            <a:r>
              <a:rPr lang="en-US" altLang="ko-KR" dirty="0" smtClean="0"/>
              <a:t>isolation of </a:t>
            </a:r>
            <a:r>
              <a:rPr lang="en-US" altLang="ko-KR" i="1" dirty="0" err="1" smtClean="0"/>
              <a:t>Aspergillus</a:t>
            </a:r>
            <a:r>
              <a:rPr lang="en-US" altLang="ko-KR" i="1" dirty="0" smtClean="0"/>
              <a:t> </a:t>
            </a:r>
            <a:r>
              <a:rPr lang="en-US" altLang="ko-KR" dirty="0"/>
              <a:t>species in the </a:t>
            </a:r>
            <a:r>
              <a:rPr lang="en-US" altLang="ko-KR" dirty="0" err="1"/>
              <a:t>immunocompetent</a:t>
            </a:r>
            <a:r>
              <a:rPr lang="en-US" altLang="ko-KR" dirty="0"/>
              <a:t> host </a:t>
            </a:r>
            <a:r>
              <a:rPr lang="en-US" altLang="ko-KR" dirty="0" smtClean="0"/>
              <a:t>is mostly </a:t>
            </a:r>
            <a:r>
              <a:rPr lang="en-US" altLang="ko-KR" dirty="0"/>
              <a:t>considered </a:t>
            </a:r>
            <a:r>
              <a:rPr lang="en-US" altLang="ko-KR" dirty="0" err="1" smtClean="0"/>
              <a:t>colonisation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The </a:t>
            </a:r>
            <a:r>
              <a:rPr lang="en-US" altLang="ko-KR" dirty="0"/>
              <a:t>6-week </a:t>
            </a:r>
            <a:r>
              <a:rPr lang="en-US" altLang="ko-KR" dirty="0" smtClean="0"/>
              <a:t>mortality : 20–30%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80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The largest ever </a:t>
            </a:r>
            <a:r>
              <a:rPr lang="en-US" altLang="ko-KR" dirty="0"/>
              <a:t>done on the incidence, risk factors, and outcome </a:t>
            </a:r>
            <a:r>
              <a:rPr lang="en-US" altLang="ko-KR" dirty="0" smtClean="0"/>
              <a:t>of invasive </a:t>
            </a:r>
            <a:r>
              <a:rPr lang="en-US" altLang="ko-KR" dirty="0"/>
              <a:t>pulmonary </a:t>
            </a:r>
            <a:r>
              <a:rPr lang="en-US" altLang="ko-KR" dirty="0" err="1"/>
              <a:t>aspergillosis</a:t>
            </a:r>
            <a:r>
              <a:rPr lang="en-US" altLang="ko-KR" dirty="0"/>
              <a:t> in patients </a:t>
            </a:r>
            <a:r>
              <a:rPr lang="en-US" altLang="ko-KR" dirty="0" smtClean="0"/>
              <a:t>with influenza </a:t>
            </a:r>
            <a:r>
              <a:rPr lang="en-US" altLang="ko-KR" dirty="0"/>
              <a:t>in the </a:t>
            </a:r>
            <a:r>
              <a:rPr lang="en-US" altLang="ko-KR" dirty="0" smtClean="0"/>
              <a:t>ICU</a:t>
            </a:r>
          </a:p>
          <a:p>
            <a:pPr lvl="1"/>
            <a:endParaRPr lang="en-US" altLang="ko-KR" dirty="0"/>
          </a:p>
          <a:p>
            <a:r>
              <a:rPr lang="en-US" altLang="ko-KR" dirty="0" smtClean="0">
                <a:solidFill>
                  <a:schemeClr val="accent2"/>
                </a:solidFill>
              </a:rPr>
              <a:t>Mortality </a:t>
            </a:r>
            <a:r>
              <a:rPr lang="en-US" altLang="ko-KR" dirty="0" smtClean="0"/>
              <a:t>in patients with influenza associated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in the ICU was 45% </a:t>
            </a:r>
          </a:p>
          <a:p>
            <a:pPr lvl="1"/>
            <a:r>
              <a:rPr lang="en-US" altLang="ko-KR" dirty="0" smtClean="0"/>
              <a:t>accordance with the 47% mortality described in earlier</a:t>
            </a:r>
          </a:p>
          <a:p>
            <a:pPr lvl="1"/>
            <a:r>
              <a:rPr lang="en-US" altLang="ko-KR" dirty="0" smtClean="0"/>
              <a:t>somewhat lower than described in cohorts over the past 10 years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>
                <a:solidFill>
                  <a:schemeClr val="accent2"/>
                </a:solidFill>
              </a:rPr>
              <a:t>Overall incidence </a:t>
            </a:r>
            <a:r>
              <a:rPr lang="en-US" altLang="ko-KR" dirty="0" smtClean="0"/>
              <a:t>: 5%</a:t>
            </a:r>
          </a:p>
          <a:p>
            <a:pPr lvl="1"/>
            <a:r>
              <a:rPr lang="en-US" altLang="ko-KR" dirty="0" smtClean="0"/>
              <a:t>Previous literatures: 1% to 6·9%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6820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Only </a:t>
            </a:r>
            <a:r>
              <a:rPr lang="en-US" altLang="ko-KR" dirty="0"/>
              <a:t>some of </a:t>
            </a:r>
            <a:r>
              <a:rPr lang="en-US" altLang="ko-KR" dirty="0" smtClean="0"/>
              <a:t>patients with invasive </a:t>
            </a:r>
            <a:r>
              <a:rPr lang="en-US" altLang="ko-KR" dirty="0"/>
              <a:t>pulmonary </a:t>
            </a:r>
            <a:r>
              <a:rPr lang="en-US" altLang="ko-KR" dirty="0" err="1"/>
              <a:t>aspergillosis</a:t>
            </a:r>
            <a:r>
              <a:rPr lang="en-US" altLang="ko-KR" dirty="0"/>
              <a:t> fulfilled one </a:t>
            </a:r>
            <a:r>
              <a:rPr lang="en-US" altLang="ko-KR" dirty="0" smtClean="0"/>
              <a:t>of diagnostic </a:t>
            </a:r>
            <a:r>
              <a:rPr lang="en-US" altLang="ko-KR" dirty="0"/>
              <a:t>criteria, as defined by the EORTC/MSG </a:t>
            </a:r>
            <a:r>
              <a:rPr lang="en-US" altLang="ko-KR" dirty="0" smtClean="0"/>
              <a:t>or </a:t>
            </a:r>
            <a:r>
              <a:rPr lang="en-US" altLang="ko-KR" i="1" dirty="0" err="1" smtClean="0"/>
              <a:t>AspICU</a:t>
            </a:r>
            <a:r>
              <a:rPr lang="en-US" altLang="ko-KR" i="1" dirty="0" smtClean="0"/>
              <a:t> </a:t>
            </a:r>
            <a:r>
              <a:rPr lang="en-US" altLang="ko-KR" dirty="0" smtClean="0"/>
              <a:t>algorithm</a:t>
            </a:r>
          </a:p>
          <a:p>
            <a:pPr lvl="1"/>
            <a:r>
              <a:rPr lang="en-US" altLang="ko-KR" dirty="0" smtClean="0"/>
              <a:t>Nonspecific radiology: classic </a:t>
            </a:r>
            <a:r>
              <a:rPr lang="en-US" altLang="ko-KR" dirty="0"/>
              <a:t>radiological features </a:t>
            </a:r>
            <a:r>
              <a:rPr lang="en-US" altLang="ko-KR" dirty="0" smtClean="0"/>
              <a:t>only occur </a:t>
            </a:r>
            <a:r>
              <a:rPr lang="en-US" altLang="ko-KR" dirty="0"/>
              <a:t>in 5%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Autopsy series indicated </a:t>
            </a:r>
            <a:r>
              <a:rPr lang="en-US" altLang="ko-KR" dirty="0"/>
              <a:t>that strict interpretation of the host factors </a:t>
            </a:r>
            <a:r>
              <a:rPr lang="en-US" altLang="ko-KR" dirty="0" smtClean="0"/>
              <a:t>for invasive </a:t>
            </a:r>
            <a:r>
              <a:rPr lang="en-US" altLang="ko-KR" dirty="0"/>
              <a:t>fungal disease contributes to missed diagnosis </a:t>
            </a:r>
            <a:r>
              <a:rPr lang="en-US" altLang="ko-KR" dirty="0" smtClean="0"/>
              <a:t>of invasive </a:t>
            </a:r>
            <a:r>
              <a:rPr lang="en-US" altLang="ko-KR" dirty="0"/>
              <a:t>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r>
              <a:rPr lang="en-US" altLang="ko-KR" dirty="0"/>
              <a:t>OD cutoff above which a BAL </a:t>
            </a:r>
            <a:r>
              <a:rPr lang="en-US" altLang="ko-KR" dirty="0" err="1"/>
              <a:t>galactomannan</a:t>
            </a:r>
            <a:r>
              <a:rPr lang="en-US" altLang="ko-KR" dirty="0"/>
              <a:t> </a:t>
            </a:r>
            <a:r>
              <a:rPr lang="en-US" altLang="ko-KR" dirty="0" smtClean="0"/>
              <a:t>test</a:t>
            </a:r>
          </a:p>
          <a:p>
            <a:pPr lvl="1"/>
            <a:r>
              <a:rPr lang="en-US" altLang="ko-KR" dirty="0"/>
              <a:t>a cutoff </a:t>
            </a:r>
            <a:r>
              <a:rPr lang="en-US" altLang="ko-KR" dirty="0" smtClean="0"/>
              <a:t>threshold of 1·0</a:t>
            </a:r>
          </a:p>
          <a:p>
            <a:endParaRPr lang="en-US" altLang="ko-KR" dirty="0"/>
          </a:p>
          <a:p>
            <a:r>
              <a:rPr lang="en-US" altLang="ko-KR" dirty="0" err="1" smtClean="0"/>
              <a:t>Angioinvasion</a:t>
            </a:r>
            <a:r>
              <a:rPr lang="en-US" altLang="ko-KR" dirty="0" smtClean="0"/>
              <a:t> is often </a:t>
            </a:r>
            <a:r>
              <a:rPr lang="en-US" altLang="ko-KR" dirty="0"/>
              <a:t>present in patients with influenza and </a:t>
            </a:r>
            <a:r>
              <a:rPr lang="en-US" altLang="ko-KR" dirty="0" smtClean="0"/>
              <a:t>invasive pulmonary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1"/>
            <a:r>
              <a:rPr lang="en-US" altLang="ko-KR" dirty="0"/>
              <a:t>17 (61%) of these 28 patients were positive</a:t>
            </a:r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53229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Could </a:t>
            </a:r>
            <a:r>
              <a:rPr lang="en-US" altLang="ko-KR" dirty="0"/>
              <a:t>not confirm </a:t>
            </a:r>
            <a:r>
              <a:rPr lang="en-US" altLang="ko-KR" dirty="0" smtClean="0"/>
              <a:t>that delayed </a:t>
            </a:r>
            <a:r>
              <a:rPr lang="en-US" altLang="ko-KR" dirty="0"/>
              <a:t>initiation of antifungal therapy was </a:t>
            </a:r>
            <a:r>
              <a:rPr lang="en-US" altLang="ko-KR" dirty="0" smtClean="0"/>
              <a:t>associated with </a:t>
            </a:r>
            <a:r>
              <a:rPr lang="en-US" altLang="ko-KR" dirty="0"/>
              <a:t>a fatal </a:t>
            </a:r>
            <a:r>
              <a:rPr lang="en-US" altLang="ko-KR" dirty="0" smtClean="0"/>
              <a:t>outcome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Influenza infection is an </a:t>
            </a:r>
            <a:r>
              <a:rPr lang="en-US" altLang="ko-KR" dirty="0" smtClean="0">
                <a:solidFill>
                  <a:schemeClr val="accent2"/>
                </a:solidFill>
              </a:rPr>
              <a:t>independent risk factor </a:t>
            </a:r>
            <a:r>
              <a:rPr lang="en-US" altLang="ko-KR" dirty="0" smtClean="0"/>
              <a:t>for invasive pulmonary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increased the risk of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from 5% to 14%</a:t>
            </a:r>
          </a:p>
          <a:p>
            <a:pPr lvl="1"/>
            <a:r>
              <a:rPr lang="en-US" altLang="ko-KR" dirty="0" smtClean="0"/>
              <a:t>Mechanism: </a:t>
            </a:r>
            <a:r>
              <a:rPr lang="en-US" altLang="ko-KR" dirty="0"/>
              <a:t>not yet </a:t>
            </a:r>
            <a:r>
              <a:rPr lang="en-US" altLang="ko-KR" dirty="0" smtClean="0"/>
              <a:t>clear</a:t>
            </a:r>
          </a:p>
          <a:p>
            <a:pPr lvl="2"/>
            <a:r>
              <a:rPr lang="en-US" altLang="ko-KR" dirty="0" smtClean="0"/>
              <a:t>Respiratory epithelium </a:t>
            </a:r>
            <a:r>
              <a:rPr lang="en-US" altLang="ko-KR" dirty="0"/>
              <a:t>damage and </a:t>
            </a:r>
            <a:r>
              <a:rPr lang="en-US" altLang="ko-KR" dirty="0" err="1"/>
              <a:t>mucociliary</a:t>
            </a:r>
            <a:r>
              <a:rPr lang="en-US" altLang="ko-KR" dirty="0"/>
              <a:t> clearance </a:t>
            </a:r>
            <a:r>
              <a:rPr lang="en-US" altLang="ko-KR" dirty="0" smtClean="0"/>
              <a:t>dysfunction</a:t>
            </a:r>
          </a:p>
          <a:p>
            <a:pPr lvl="2"/>
            <a:r>
              <a:rPr lang="en-US" altLang="ko-KR" dirty="0"/>
              <a:t>influenza-induced ARDS and </a:t>
            </a:r>
            <a:r>
              <a:rPr lang="en-US" altLang="ko-KR" dirty="0" smtClean="0"/>
              <a:t>hypoxia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No association between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and the influenza subtypes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1558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Extrapolation to other </a:t>
            </a:r>
            <a:r>
              <a:rPr lang="en-US" altLang="ko-KR" dirty="0" err="1" smtClean="0"/>
              <a:t>respiratroy</a:t>
            </a:r>
            <a:r>
              <a:rPr lang="en-US" altLang="ko-KR" dirty="0" smtClean="0"/>
              <a:t> viruses influenza remains to be seen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Limitation</a:t>
            </a:r>
          </a:p>
          <a:p>
            <a:pPr lvl="1"/>
            <a:r>
              <a:rPr lang="en-US" altLang="ko-KR" dirty="0" smtClean="0"/>
              <a:t>Confounding factors </a:t>
            </a:r>
            <a:r>
              <a:rPr lang="en-US" altLang="ko-KR" dirty="0"/>
              <a:t>cannot be </a:t>
            </a:r>
            <a:r>
              <a:rPr lang="en-US" altLang="ko-KR" dirty="0" smtClean="0"/>
              <a:t>ruled out</a:t>
            </a:r>
          </a:p>
          <a:p>
            <a:pPr lvl="1"/>
            <a:r>
              <a:rPr lang="en-US" altLang="ko-KR" dirty="0" err="1" smtClean="0"/>
              <a:t>Standardised</a:t>
            </a:r>
            <a:r>
              <a:rPr lang="en-US" altLang="ko-KR" dirty="0" smtClean="0"/>
              <a:t> </a:t>
            </a:r>
            <a:r>
              <a:rPr lang="en-US" altLang="ko-KR" dirty="0"/>
              <a:t>diagnostic approach </a:t>
            </a:r>
            <a:r>
              <a:rPr lang="en-US" altLang="ko-KR" dirty="0" smtClean="0"/>
              <a:t>towards invasive </a:t>
            </a:r>
            <a:r>
              <a:rPr lang="en-US" altLang="ko-KR" dirty="0"/>
              <a:t>pulmonary </a:t>
            </a:r>
            <a:r>
              <a:rPr lang="en-US" altLang="ko-KR" dirty="0" err="1"/>
              <a:t>aspergillosis</a:t>
            </a:r>
            <a:r>
              <a:rPr lang="en-US" altLang="ko-KR" dirty="0"/>
              <a:t> was not </a:t>
            </a:r>
            <a:r>
              <a:rPr lang="en-US" altLang="ko-KR" dirty="0" smtClean="0"/>
              <a:t>used</a:t>
            </a:r>
          </a:p>
          <a:p>
            <a:pPr lvl="1"/>
            <a:r>
              <a:rPr lang="en-US" altLang="ko-KR" dirty="0" smtClean="0"/>
              <a:t>Underestimation of actual incidence of invasive </a:t>
            </a:r>
            <a:r>
              <a:rPr lang="en-US" altLang="ko-KR" dirty="0" err="1" smtClean="0"/>
              <a:t>pumoanary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All </a:t>
            </a:r>
            <a:r>
              <a:rPr lang="en-US" altLang="ko-KR" dirty="0"/>
              <a:t>but </a:t>
            </a:r>
            <a:r>
              <a:rPr lang="en-US" altLang="ko-KR" dirty="0" smtClean="0"/>
              <a:t>one of </a:t>
            </a:r>
            <a:r>
              <a:rPr lang="en-US" altLang="ko-KR" dirty="0"/>
              <a:t>the seven </a:t>
            </a:r>
            <a:r>
              <a:rPr lang="en-US" altLang="ko-KR" dirty="0" err="1"/>
              <a:t>centres</a:t>
            </a:r>
            <a:r>
              <a:rPr lang="en-US" altLang="ko-KR" dirty="0"/>
              <a:t> were tertiary care academic ICUs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Limited set of the control group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1763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In </a:t>
            </a:r>
            <a:r>
              <a:rPr lang="en-US" altLang="ko-KR" dirty="0"/>
              <a:t>patients with influenza admitted to </a:t>
            </a:r>
            <a:r>
              <a:rPr lang="en-US" altLang="ko-KR" dirty="0" smtClean="0"/>
              <a:t>the ICU</a:t>
            </a:r>
            <a:r>
              <a:rPr lang="en-US" altLang="ko-KR" dirty="0"/>
              <a:t>, the incidence of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was </a:t>
            </a:r>
            <a:r>
              <a:rPr lang="en-US" altLang="ko-KR" dirty="0"/>
              <a:t>high, as was the mortality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Influenza </a:t>
            </a:r>
            <a:r>
              <a:rPr lang="en-US" altLang="ko-KR" dirty="0"/>
              <a:t>was </a:t>
            </a:r>
            <a:r>
              <a:rPr lang="en-US" altLang="ko-KR" dirty="0" smtClean="0"/>
              <a:t>independently associated </a:t>
            </a:r>
            <a:r>
              <a:rPr lang="en-US" altLang="ko-KR" dirty="0"/>
              <a:t>with invasive pulmonary </a:t>
            </a:r>
            <a:r>
              <a:rPr lang="en-US" altLang="ko-KR" dirty="0" err="1" smtClean="0"/>
              <a:t>aspergillosis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Future works</a:t>
            </a:r>
          </a:p>
          <a:p>
            <a:pPr lvl="1"/>
            <a:r>
              <a:rPr lang="en-US" altLang="ko-KR" dirty="0" smtClean="0"/>
              <a:t>An aggressive </a:t>
            </a:r>
            <a:r>
              <a:rPr lang="en-US" altLang="ko-KR" dirty="0"/>
              <a:t>diagnostic </a:t>
            </a:r>
            <a:r>
              <a:rPr lang="en-US" altLang="ko-KR" dirty="0" smtClean="0"/>
              <a:t>approach</a:t>
            </a:r>
          </a:p>
          <a:p>
            <a:pPr lvl="1"/>
            <a:r>
              <a:rPr lang="en-US" altLang="ko-KR" dirty="0" smtClean="0"/>
              <a:t>The value </a:t>
            </a:r>
            <a:r>
              <a:rPr lang="en-US" altLang="ko-KR" dirty="0"/>
              <a:t>of antifungal </a:t>
            </a:r>
            <a:r>
              <a:rPr lang="en-US" altLang="ko-KR" dirty="0" smtClean="0"/>
              <a:t>prophylaxis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7526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b="1" dirty="0" smtClean="0">
                <a:effectLst/>
              </a:rPr>
              <a:t>EORTC/MSG criteria for invasive fungal disease 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" name="Picture 7" descr="Co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43808" y="-1204157"/>
            <a:ext cx="3456384" cy="897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0" y="5595938"/>
            <a:ext cx="91440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28600" tIns="0" rIns="228600" bIns="0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eaLnBrk="1" hangingPunct="1"/>
            <a:r>
              <a:rPr lang="en-US" altLang="ko-KR" sz="1400" dirty="0"/>
              <a:t>From: Revised Definitions of Invasive Fungal Disease from the European Organization for Research and Treatment of Cancer/Invasive Fungal Infections Cooperative Group and the National Institute of Allergy and Infectious Diseases Mycoses Study Group (EORTC/MSG) Consensus Group</a:t>
            </a:r>
          </a:p>
          <a:p>
            <a:pPr eaLnBrk="1" hangingPunct="1"/>
            <a:r>
              <a:rPr lang="en-US" altLang="ko-KR" sz="1200" dirty="0" err="1"/>
              <a:t>Clin</a:t>
            </a:r>
            <a:r>
              <a:rPr lang="en-US" altLang="ko-KR" sz="1200" dirty="0"/>
              <a:t> Infect Dis. 2008;46(12):1813-1821. doi:10.1086/588660</a:t>
            </a:r>
          </a:p>
          <a:p>
            <a:pPr eaLnBrk="1" hangingPunct="1"/>
            <a:r>
              <a:rPr lang="en-US" altLang="ko-KR" sz="1200" dirty="0" err="1"/>
              <a:t>Clin</a:t>
            </a:r>
            <a:r>
              <a:rPr lang="en-US" altLang="ko-KR" sz="1200" dirty="0"/>
              <a:t> Infect Dis | © 2008 by the Infectious Diseases Society of America</a:t>
            </a:r>
          </a:p>
        </p:txBody>
      </p:sp>
    </p:spTree>
    <p:extLst>
      <p:ext uri="{BB962C8B-B14F-4D97-AF65-F5344CB8AC3E}">
        <p14:creationId xmlns:p14="http://schemas.microsoft.com/office/powerpoint/2010/main" val="315672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ove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25"/>
          <a:stretch/>
        </p:blipFill>
        <p:spPr bwMode="auto">
          <a:xfrm>
            <a:off x="1043608" y="0"/>
            <a:ext cx="65373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ov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68"/>
          <a:stretch/>
        </p:blipFill>
        <p:spPr bwMode="auto">
          <a:xfrm>
            <a:off x="-1" y="2060848"/>
            <a:ext cx="9144001" cy="240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96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i="1" dirty="0" err="1" smtClean="0"/>
              <a:t>Asp</a:t>
            </a:r>
            <a:r>
              <a:rPr lang="en-US" altLang="ko-KR" sz="2800" dirty="0" err="1" smtClean="0"/>
              <a:t>ICU</a:t>
            </a:r>
            <a:r>
              <a:rPr lang="en-US" altLang="ko-KR" sz="2800" dirty="0" smtClean="0"/>
              <a:t> Algorithm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To distinguish </a:t>
            </a:r>
            <a:r>
              <a:rPr lang="en-US" altLang="ko-KR" dirty="0"/>
              <a:t>invasive </a:t>
            </a:r>
            <a:r>
              <a:rPr lang="en-US" altLang="ko-KR" dirty="0" smtClean="0"/>
              <a:t>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</a:t>
            </a:r>
            <a:r>
              <a:rPr lang="en-US" altLang="ko-KR" dirty="0"/>
              <a:t>from </a:t>
            </a:r>
            <a:r>
              <a:rPr lang="en-US" altLang="ko-KR" i="1" dirty="0" err="1"/>
              <a:t>Aspergillus</a:t>
            </a:r>
            <a:r>
              <a:rPr lang="en-US" altLang="ko-KR" i="1" dirty="0"/>
              <a:t> </a:t>
            </a:r>
            <a:r>
              <a:rPr lang="en-US" altLang="ko-KR" dirty="0" err="1"/>
              <a:t>colonisation</a:t>
            </a:r>
            <a:r>
              <a:rPr lang="en-US" altLang="ko-KR" dirty="0"/>
              <a:t> in </a:t>
            </a:r>
            <a:r>
              <a:rPr lang="en-US" altLang="ko-KR" dirty="0" smtClean="0"/>
              <a:t>patients who </a:t>
            </a:r>
            <a:r>
              <a:rPr lang="en-US" altLang="ko-KR" dirty="0"/>
              <a:t>are critically ill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>
                <a:solidFill>
                  <a:schemeClr val="accent2"/>
                </a:solidFill>
              </a:rPr>
              <a:t>Proven</a:t>
            </a:r>
            <a:r>
              <a:rPr lang="en-US" altLang="ko-KR" dirty="0" smtClean="0"/>
              <a:t> invasive pulmonary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Identical to EORTC/MSG criteria</a:t>
            </a:r>
          </a:p>
          <a:p>
            <a:r>
              <a:rPr lang="en-US" altLang="ko-KR" dirty="0" smtClean="0">
                <a:solidFill>
                  <a:schemeClr val="accent2"/>
                </a:solidFill>
              </a:rPr>
              <a:t>Putative</a:t>
            </a:r>
            <a:r>
              <a:rPr lang="en-US" altLang="ko-KR" dirty="0" smtClean="0"/>
              <a:t> invasive pulmonary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Aspergillosis</a:t>
            </a:r>
            <a:r>
              <a:rPr lang="en-US" altLang="ko-KR" dirty="0" smtClean="0"/>
              <a:t>-positive lower resp. tract specimen culture</a:t>
            </a:r>
          </a:p>
          <a:p>
            <a:pPr lvl="1"/>
            <a:r>
              <a:rPr lang="en-US" altLang="ko-KR" dirty="0" smtClean="0"/>
              <a:t>Compatible signs and symptoms</a:t>
            </a:r>
          </a:p>
          <a:p>
            <a:pPr lvl="1"/>
            <a:r>
              <a:rPr lang="en-US" altLang="ko-KR" dirty="0" smtClean="0"/>
              <a:t>Abnormal medical imaging</a:t>
            </a:r>
          </a:p>
          <a:p>
            <a:pPr lvl="1"/>
            <a:r>
              <a:rPr lang="en-US" altLang="ko-KR" dirty="0" smtClean="0"/>
              <a:t>Host risk factor or </a:t>
            </a:r>
            <a:r>
              <a:rPr lang="en-US" altLang="ko-KR" dirty="0" err="1" smtClean="0"/>
              <a:t>Semiquantitative</a:t>
            </a:r>
            <a:r>
              <a:rPr lang="en-US" altLang="ko-KR" dirty="0" smtClean="0"/>
              <a:t> Asp-positive Culture in BAL </a:t>
            </a:r>
          </a:p>
          <a:p>
            <a:r>
              <a:rPr lang="en-US" altLang="ko-KR" dirty="0" err="1" smtClean="0">
                <a:solidFill>
                  <a:schemeClr val="accent2"/>
                </a:solidFill>
              </a:rPr>
              <a:t>Aspergillosis</a:t>
            </a:r>
            <a:r>
              <a:rPr lang="en-US" altLang="ko-KR" dirty="0" smtClean="0">
                <a:solidFill>
                  <a:schemeClr val="accent2"/>
                </a:solidFill>
              </a:rPr>
              <a:t> colonization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0" y="6353944"/>
            <a:ext cx="914400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28600" tIns="0" rIns="228600" bIns="0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en-US" altLang="ko-KR" sz="1400" dirty="0"/>
              <a:t>From: </a:t>
            </a:r>
            <a:r>
              <a:rPr lang="en-US" altLang="ko-KR" sz="1400" dirty="0" smtClean="0"/>
              <a:t>A Clinical Algorithm to Diagnose Invasive Pulmonary </a:t>
            </a:r>
            <a:r>
              <a:rPr lang="en-US" altLang="ko-KR" sz="1400" dirty="0" err="1" smtClean="0"/>
              <a:t>Aspergillosis</a:t>
            </a:r>
            <a:r>
              <a:rPr lang="en-US" altLang="ko-KR" sz="1400" dirty="0" smtClean="0"/>
              <a:t> in Critically Ill Patients </a:t>
            </a:r>
          </a:p>
          <a:p>
            <a:r>
              <a:rPr lang="en-US" altLang="ko-KR" sz="1200" dirty="0" smtClean="0"/>
              <a:t>American Journal of Respiratory and Critical Care Medicine. 2012;186(1). doi:10.1164/rccm.201111-1978OC </a:t>
            </a:r>
          </a:p>
        </p:txBody>
      </p:sp>
    </p:spTree>
    <p:extLst>
      <p:ext uri="{BB962C8B-B14F-4D97-AF65-F5344CB8AC3E}">
        <p14:creationId xmlns:p14="http://schemas.microsoft.com/office/powerpoint/2010/main" val="418839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Influenza</a:t>
            </a:r>
          </a:p>
          <a:p>
            <a:pPr lvl="1"/>
            <a:r>
              <a:rPr lang="en-US" altLang="ko-KR" dirty="0"/>
              <a:t>common viral respiratory tract </a:t>
            </a:r>
            <a:r>
              <a:rPr lang="en-US" altLang="ko-KR" dirty="0" smtClean="0"/>
              <a:t>infection</a:t>
            </a:r>
          </a:p>
          <a:p>
            <a:pPr lvl="1"/>
            <a:r>
              <a:rPr lang="en-US" altLang="ko-KR" dirty="0" smtClean="0"/>
              <a:t>intensive </a:t>
            </a:r>
            <a:r>
              <a:rPr lang="en-US" altLang="ko-KR" dirty="0"/>
              <a:t>care </a:t>
            </a:r>
            <a:r>
              <a:rPr lang="en-US" altLang="ko-KR" dirty="0" smtClean="0"/>
              <a:t>admission might </a:t>
            </a:r>
            <a:r>
              <a:rPr lang="en-US" altLang="ko-KR" dirty="0"/>
              <a:t>be needed 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bacterial </a:t>
            </a:r>
            <a:r>
              <a:rPr lang="en-US" altLang="ko-KR" dirty="0" err="1" smtClean="0"/>
              <a:t>superinfection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severe </a:t>
            </a:r>
            <a:r>
              <a:rPr lang="en-US" altLang="ko-KR" dirty="0"/>
              <a:t>acute </a:t>
            </a:r>
            <a:r>
              <a:rPr lang="en-US" altLang="ko-KR" dirty="0" smtClean="0"/>
              <a:t>respiratory </a:t>
            </a:r>
            <a:r>
              <a:rPr lang="en-US" altLang="ko-KR" dirty="0"/>
              <a:t>distress syndrome (</a:t>
            </a:r>
            <a:r>
              <a:rPr lang="en-US" altLang="ko-KR" dirty="0" smtClean="0"/>
              <a:t>ARDS)</a:t>
            </a:r>
          </a:p>
          <a:p>
            <a:pPr lvl="2"/>
            <a:endParaRPr lang="en-US" altLang="ko-KR" dirty="0"/>
          </a:p>
          <a:p>
            <a:r>
              <a:rPr lang="en-US" altLang="ko-KR" dirty="0" smtClean="0"/>
              <a:t>Influenza-associated </a:t>
            </a:r>
            <a:r>
              <a:rPr lang="en-US" altLang="ko-KR" dirty="0" err="1" smtClean="0"/>
              <a:t>aspergillosis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several small case series in the past 5–10 years.</a:t>
            </a:r>
          </a:p>
          <a:p>
            <a:pPr lvl="1"/>
            <a:r>
              <a:rPr lang="en-US" altLang="ko-KR" dirty="0" smtClean="0"/>
              <a:t>65% of the reported cases did not have classic host factors for invasive pulmonary </a:t>
            </a:r>
            <a:r>
              <a:rPr lang="en-US" altLang="ko-KR" dirty="0" err="1" smtClean="0"/>
              <a:t>aspergillosis</a:t>
            </a:r>
            <a:r>
              <a:rPr lang="en-US" altLang="ko-KR" dirty="0" smtClean="0"/>
              <a:t> as defined by </a:t>
            </a:r>
            <a:r>
              <a:rPr lang="en-US" altLang="ko-KR" dirty="0" smtClean="0"/>
              <a:t>EORTC/MSG</a:t>
            </a:r>
          </a:p>
          <a:p>
            <a:pPr lvl="1"/>
            <a:r>
              <a:rPr lang="en-US" altLang="ko-KR" dirty="0" smtClean="0"/>
              <a:t>Two observation studies: suggest that influenza infection that requires ICU admission is a risk factor for invasive pulmonary </a:t>
            </a:r>
            <a:r>
              <a:rPr lang="en-US" altLang="ko-KR" dirty="0" err="1" smtClean="0"/>
              <a:t>aspergillosis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571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Aim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</a:t>
            </a:r>
            <a:r>
              <a:rPr lang="en-US" altLang="ko-KR" dirty="0" smtClean="0"/>
              <a:t>o </a:t>
            </a:r>
            <a:r>
              <a:rPr lang="en-US" altLang="ko-KR" dirty="0"/>
              <a:t>describe the epidemiology and outcome </a:t>
            </a:r>
            <a:r>
              <a:rPr lang="en-US" altLang="ko-KR" dirty="0" smtClean="0"/>
              <a:t>of invasive </a:t>
            </a:r>
            <a:r>
              <a:rPr lang="en-US" altLang="ko-KR" dirty="0"/>
              <a:t>pulmonary </a:t>
            </a:r>
            <a:r>
              <a:rPr lang="en-US" altLang="ko-KR" dirty="0" err="1"/>
              <a:t>aspergillosis</a:t>
            </a:r>
            <a:r>
              <a:rPr lang="en-US" altLang="ko-KR" dirty="0"/>
              <a:t> in patients admitted </a:t>
            </a:r>
            <a:r>
              <a:rPr lang="en-US" altLang="ko-KR" dirty="0" smtClean="0"/>
              <a:t>to the </a:t>
            </a:r>
            <a:r>
              <a:rPr lang="en-US" altLang="ko-KR" dirty="0"/>
              <a:t>ICU over seven consecutive influenza </a:t>
            </a:r>
            <a:r>
              <a:rPr lang="en-US" altLang="ko-KR" dirty="0" smtClean="0"/>
              <a:t>seasons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To assess </a:t>
            </a:r>
            <a:r>
              <a:rPr lang="en-US" altLang="ko-KR" dirty="0"/>
              <a:t>whether influenza was independently </a:t>
            </a:r>
            <a:r>
              <a:rPr lang="en-US" altLang="ko-KR" dirty="0" smtClean="0"/>
              <a:t>associated with </a:t>
            </a:r>
            <a:r>
              <a:rPr lang="en-US" altLang="ko-KR" dirty="0"/>
              <a:t>invasive pulmonary </a:t>
            </a:r>
            <a:r>
              <a:rPr lang="en-US" altLang="ko-KR" dirty="0" err="1" smtClean="0"/>
              <a:t>aspergillosis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120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A </a:t>
            </a:r>
            <a:r>
              <a:rPr lang="en-US" altLang="ko-KR" dirty="0"/>
              <a:t>retrospective </a:t>
            </a:r>
            <a:r>
              <a:rPr lang="en-US" altLang="ko-KR" dirty="0" err="1"/>
              <a:t>multicentre</a:t>
            </a:r>
            <a:r>
              <a:rPr lang="en-US" altLang="ko-KR" dirty="0"/>
              <a:t> cohort study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Seven </a:t>
            </a:r>
            <a:r>
              <a:rPr lang="en-US" altLang="ko-KR" dirty="0"/>
              <a:t>tertiary care ICUs </a:t>
            </a:r>
            <a:r>
              <a:rPr lang="en-US" altLang="ko-KR" dirty="0" smtClean="0"/>
              <a:t>(two </a:t>
            </a:r>
            <a:r>
              <a:rPr lang="en-US" altLang="ko-KR" dirty="0"/>
              <a:t>in Belgium and five </a:t>
            </a:r>
            <a:r>
              <a:rPr lang="en-US" altLang="ko-KR" dirty="0" smtClean="0"/>
              <a:t>in The Netherlands)</a:t>
            </a:r>
          </a:p>
          <a:p>
            <a:pPr lvl="1"/>
            <a:r>
              <a:rPr lang="en-US" altLang="ko-KR" dirty="0" smtClean="0"/>
              <a:t>During influenza season from 2009.01.01 to 2016.06.30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04181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Definition of invasive pulmonary </a:t>
            </a:r>
            <a:r>
              <a:rPr lang="en-US" altLang="ko-KR" dirty="0" err="1" smtClean="0"/>
              <a:t>aspergillosis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1" b="2357"/>
          <a:stretch/>
        </p:blipFill>
        <p:spPr bwMode="auto">
          <a:xfrm>
            <a:off x="380256" y="1772816"/>
            <a:ext cx="852281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733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850</Words>
  <Application>Microsoft Office PowerPoint</Application>
  <PresentationFormat>화면 슬라이드 쇼(4:3)</PresentationFormat>
  <Paragraphs>115</Paragraphs>
  <Slides>24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Office 테마</vt:lpstr>
      <vt:lpstr>PowerPoint 프레젠테이션</vt:lpstr>
      <vt:lpstr>Introduction </vt:lpstr>
      <vt:lpstr>EORTC/MSG criteria for invasive fungal disease </vt:lpstr>
      <vt:lpstr>PowerPoint 프레젠테이션</vt:lpstr>
      <vt:lpstr>AspICU Algorithm</vt:lpstr>
      <vt:lpstr>Introduction</vt:lpstr>
      <vt:lpstr>Aim</vt:lpstr>
      <vt:lpstr>Method</vt:lpstr>
      <vt:lpstr>PowerPoint 프레젠테이션</vt:lpstr>
      <vt:lpstr>Method</vt:lpstr>
      <vt:lpstr>Result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Discussion</vt:lpstr>
      <vt:lpstr>Discussion</vt:lpstr>
      <vt:lpstr>Discussion</vt:lpstr>
      <vt:lpstr>Discussion</vt:lpstr>
      <vt:lpstr>Conclusion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sv34b001</dc:creator>
  <cp:lastModifiedBy>sv34b001</cp:lastModifiedBy>
  <cp:revision>35</cp:revision>
  <dcterms:created xsi:type="dcterms:W3CDTF">2018-11-26T14:43:02Z</dcterms:created>
  <dcterms:modified xsi:type="dcterms:W3CDTF">2018-11-26T17:56:38Z</dcterms:modified>
</cp:coreProperties>
</file>