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73" r:id="rId11"/>
    <p:sldId id="265" r:id="rId12"/>
    <p:sldId id="266" r:id="rId13"/>
    <p:sldId id="271" r:id="rId14"/>
    <p:sldId id="267" r:id="rId15"/>
    <p:sldId id="268" r:id="rId16"/>
    <p:sldId id="269" r:id="rId17"/>
    <p:sldId id="270" r:id="rId18"/>
    <p:sldId id="272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13" autoAdjust="0"/>
  </p:normalViewPr>
  <p:slideViewPr>
    <p:cSldViewPr>
      <p:cViewPr varScale="1">
        <p:scale>
          <a:sx n="54" d="100"/>
          <a:sy n="54" d="100"/>
        </p:scale>
        <p:origin x="-95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EB3AA-6571-4E5C-ADA7-ED27456BB73A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8C746-DC2E-4A1E-AB97-85B56762F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2020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Chest </a:t>
            </a:r>
            <a:r>
              <a:rPr lang="ko-KR" altLang="en-US" dirty="0" smtClean="0"/>
              <a:t>에 실린 것으로</a:t>
            </a:r>
            <a:endParaRPr lang="en-US" altLang="ko-KR" dirty="0" smtClean="0"/>
          </a:p>
          <a:p>
            <a:r>
              <a:rPr lang="en-US" dirty="0" smtClean="0"/>
              <a:t>Pulmonary</a:t>
            </a:r>
            <a:r>
              <a:rPr lang="en-US" baseline="0" dirty="0" smtClean="0"/>
              <a:t> HTN </a:t>
            </a:r>
            <a:r>
              <a:rPr lang="ko-KR" altLang="en-US" baseline="0" dirty="0" smtClean="0"/>
              <a:t>과 연관된 </a:t>
            </a:r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diffusing capacity </a:t>
            </a:r>
            <a:r>
              <a:rPr lang="ko-KR" altLang="en-US" baseline="0" dirty="0" smtClean="0"/>
              <a:t>가 예후 </a:t>
            </a:r>
            <a:r>
              <a:rPr lang="ko-KR" altLang="en-US" baseline="0" dirty="0" err="1" smtClean="0"/>
              <a:t>예측할수</a:t>
            </a:r>
            <a:r>
              <a:rPr lang="ko-KR" altLang="en-US" baseline="0" dirty="0" smtClean="0"/>
              <a:t> 있는 독립적인 지표로</a:t>
            </a:r>
            <a:endParaRPr lang="en-US" altLang="ko-KR" baseline="0" dirty="0" smtClean="0"/>
          </a:p>
          <a:p>
            <a:r>
              <a:rPr lang="ko-KR" altLang="en-US" baseline="0" dirty="0" smtClean="0"/>
              <a:t>정립될 수 있는 것에 대한 내용을 다룬 </a:t>
            </a:r>
            <a:r>
              <a:rPr lang="en-US" altLang="ko-KR" baseline="0" dirty="0" smtClean="0"/>
              <a:t>article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C746-DC2E-4A1E-AB97-85B56762F9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00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C746-DC2E-4A1E-AB97-85B56762F9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66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COPD-PH</a:t>
            </a:r>
            <a:r>
              <a:rPr lang="en-US" baseline="0" dirty="0" smtClean="0"/>
              <a:t>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FEV1 </a:t>
            </a:r>
            <a:r>
              <a:rPr lang="ko-KR" altLang="en-US" baseline="0" dirty="0" smtClean="0"/>
              <a:t>으로 측정하는 </a:t>
            </a:r>
            <a:r>
              <a:rPr lang="en-US" altLang="ko-KR" baseline="0" dirty="0" smtClean="0"/>
              <a:t>airflow obstruction </a:t>
            </a:r>
            <a:r>
              <a:rPr lang="ko-KR" altLang="en-US" baseline="0" dirty="0" smtClean="0"/>
              <a:t>이 심각해 지면서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결국은 만성적인 </a:t>
            </a:r>
            <a:r>
              <a:rPr lang="en-US" altLang="ko-KR" baseline="0" dirty="0" smtClean="0"/>
              <a:t>hypoxemia </a:t>
            </a:r>
            <a:r>
              <a:rPr lang="ko-KR" altLang="en-US" baseline="0" dirty="0" smtClean="0"/>
              <a:t>가 진행하면서 발생하는 것으로 알려져 있는데요</a:t>
            </a:r>
            <a:r>
              <a:rPr lang="en-US" altLang="ko-KR" baseline="0" dirty="0" smtClean="0"/>
              <a:t>. </a:t>
            </a:r>
          </a:p>
          <a:p>
            <a:endParaRPr lang="en-US" baseline="0" dirty="0" smtClean="0"/>
          </a:p>
          <a:p>
            <a:r>
              <a:rPr lang="ko-KR" altLang="en-US" baseline="0" dirty="0" smtClean="0"/>
              <a:t>하지만 </a:t>
            </a:r>
            <a:r>
              <a:rPr lang="en-US" altLang="ko-KR" baseline="0" dirty="0" smtClean="0"/>
              <a:t>airflow obstruction </a:t>
            </a:r>
            <a:r>
              <a:rPr lang="ko-KR" altLang="en-US" baseline="0" dirty="0" smtClean="0"/>
              <a:t>은 </a:t>
            </a:r>
            <a:r>
              <a:rPr lang="ko-KR" altLang="en-US" baseline="0" dirty="0" smtClean="0"/>
              <a:t>일반적인 </a:t>
            </a:r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인구에서 임상적 예</a:t>
            </a:r>
            <a:r>
              <a:rPr lang="ko-KR" altLang="en-US" baseline="0" dirty="0" smtClean="0"/>
              <a:t>후를 예측하기엔 많이 부족하다고 알려져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정확히 하기 위해서는 </a:t>
            </a:r>
            <a:r>
              <a:rPr lang="en-US" altLang="ko-KR" baseline="0" dirty="0" smtClean="0"/>
              <a:t>right sided heart catheterization </a:t>
            </a:r>
            <a:r>
              <a:rPr lang="ko-KR" altLang="en-US" baseline="0" dirty="0" smtClean="0"/>
              <a:t>이 있는데 좀더 </a:t>
            </a:r>
            <a:r>
              <a:rPr lang="ko-KR" altLang="en-US" baseline="0" dirty="0" err="1" smtClean="0"/>
              <a:t>침습적일</a:t>
            </a:r>
            <a:r>
              <a:rPr lang="ko-KR" altLang="en-US" baseline="0" dirty="0" smtClean="0"/>
              <a:t> 수가 있지만 </a:t>
            </a:r>
            <a:endParaRPr lang="en-US" altLang="ko-KR" baseline="0" dirty="0" smtClean="0"/>
          </a:p>
          <a:p>
            <a:r>
              <a:rPr lang="en-US" baseline="0" dirty="0" smtClean="0"/>
              <a:t>Diffusing capacity </a:t>
            </a:r>
            <a:r>
              <a:rPr lang="en-US" altLang="ko-KR" baseline="0" dirty="0" smtClean="0"/>
              <a:t>of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the lung of carbon monoxide </a:t>
            </a:r>
            <a:r>
              <a:rPr lang="ko-KR" altLang="en-US" baseline="0" dirty="0" smtClean="0"/>
              <a:t>인 경우는 </a:t>
            </a:r>
            <a:r>
              <a:rPr lang="ko-KR" altLang="en-US" baseline="0" dirty="0" err="1" smtClean="0"/>
              <a:t>비침습적이어서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최근 </a:t>
            </a:r>
            <a:r>
              <a:rPr lang="en-US" altLang="ko-KR" baseline="0" dirty="0" smtClean="0"/>
              <a:t>COPD </a:t>
            </a:r>
            <a:r>
              <a:rPr lang="en-US" altLang="ko-KR" baseline="0" dirty="0" err="1" smtClean="0"/>
              <a:t>cohor</a:t>
            </a:r>
            <a:r>
              <a:rPr lang="en-US" altLang="ko-KR" baseline="0" dirty="0" smtClean="0"/>
              <a:t> study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DLCO </a:t>
            </a:r>
            <a:r>
              <a:rPr lang="ko-KR" altLang="en-US" baseline="0" dirty="0" smtClean="0"/>
              <a:t>롤 질병 사망률을 나타내는 지표로 강조하였으며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아마도 이것은 </a:t>
            </a:r>
            <a:r>
              <a:rPr lang="en-US" altLang="ko-KR" baseline="0" dirty="0" smtClean="0"/>
              <a:t>COPD-PH </a:t>
            </a:r>
            <a:r>
              <a:rPr lang="ko-KR" altLang="en-US" baseline="0" dirty="0" smtClean="0"/>
              <a:t>환자에서도 비슷하게 </a:t>
            </a:r>
            <a:r>
              <a:rPr lang="ko-KR" altLang="en-US" baseline="0" dirty="0" err="1" smtClean="0"/>
              <a:t>적용될수</a:t>
            </a:r>
            <a:r>
              <a:rPr lang="ko-KR" altLang="en-US" baseline="0" dirty="0" smtClean="0"/>
              <a:t> 있을 것이라고 본 논문에서는 예측해 보았습니다</a:t>
            </a:r>
            <a:r>
              <a:rPr lang="en-US" altLang="ko-KR" baseline="0" dirty="0" smtClean="0"/>
              <a:t>. . 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C746-DC2E-4A1E-AB97-85B56762F9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444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COPD-OH </a:t>
            </a:r>
            <a:r>
              <a:rPr lang="ko-KR" altLang="en-US" dirty="0" smtClean="0"/>
              <a:t>환자에서 </a:t>
            </a:r>
            <a:r>
              <a:rPr lang="en-US" altLang="ko-KR" dirty="0" smtClean="0"/>
              <a:t>DLCO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사망 예측 인자로 </a:t>
            </a:r>
            <a:r>
              <a:rPr lang="ko-KR" altLang="en-US" baseline="0" dirty="0" err="1" smtClean="0"/>
              <a:t>작용할수</a:t>
            </a:r>
            <a:r>
              <a:rPr lang="ko-KR" altLang="en-US" baseline="0" dirty="0" smtClean="0"/>
              <a:t> 있는지에 대해 알아보았고</a:t>
            </a:r>
            <a:r>
              <a:rPr lang="en-US" altLang="ko-KR" baseline="0" dirty="0" smtClean="0"/>
              <a:t>, </a:t>
            </a:r>
          </a:p>
          <a:p>
            <a:endParaRPr lang="en-US" dirty="0" smtClean="0"/>
          </a:p>
          <a:p>
            <a:r>
              <a:rPr lang="en-US" dirty="0" smtClean="0"/>
              <a:t>Airflow obstruction</a:t>
            </a:r>
            <a:r>
              <a:rPr lang="ko-KR" altLang="en-US" dirty="0" smtClean="0"/>
              <a:t>과</a:t>
            </a:r>
            <a:r>
              <a:rPr lang="en-US" altLang="ko-KR" baseline="0" dirty="0" smtClean="0"/>
              <a:t> pulmonary hemodynamics </a:t>
            </a:r>
            <a:r>
              <a:rPr lang="ko-KR" altLang="en-US" baseline="0" dirty="0" smtClean="0"/>
              <a:t>와 독립적으로</a:t>
            </a:r>
            <a:r>
              <a:rPr lang="en-US" altLang="ko-KR" baseline="0" dirty="0" smtClean="0"/>
              <a:t>, </a:t>
            </a:r>
          </a:p>
          <a:p>
            <a:r>
              <a:rPr lang="en-US" baseline="0" dirty="0" smtClean="0"/>
              <a:t>COPD-PH </a:t>
            </a:r>
            <a:r>
              <a:rPr lang="ko-KR" altLang="en-US" baseline="0" dirty="0" smtClean="0"/>
              <a:t>환자에서 </a:t>
            </a:r>
            <a:r>
              <a:rPr lang="en-US" baseline="0" dirty="0" smtClean="0"/>
              <a:t>DLCO </a:t>
            </a:r>
            <a:r>
              <a:rPr lang="ko-KR" altLang="en-US" baseline="0" dirty="0" smtClean="0"/>
              <a:t>가 낮을 수록</a:t>
            </a:r>
            <a:r>
              <a:rPr lang="en-US" altLang="ko-KR" baseline="0" dirty="0" smtClean="0"/>
              <a:t>, mortality rate</a:t>
            </a:r>
            <a:r>
              <a:rPr lang="ko-KR" altLang="en-US" baseline="0" dirty="0" smtClean="0"/>
              <a:t> 은 증가할 것으로 예측하여 가설을 세웠습니다</a:t>
            </a:r>
            <a:r>
              <a:rPr lang="en-US" altLang="ko-KR" baseline="0" dirty="0" smtClean="0"/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C746-DC2E-4A1E-AB97-85B56762F9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07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C746-DC2E-4A1E-AB97-85B56762F9C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8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B723977-C7B7-480E-86D6-0EBF46051D9E}" type="datetimeFigureOut">
              <a:rPr lang="ko-KR" altLang="en-US" smtClean="0"/>
              <a:t>2020-05-10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DF2C2F2-658B-4231-A0E3-E998930B2BD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19672" y="4531568"/>
            <a:ext cx="6400800" cy="913656"/>
          </a:xfrm>
        </p:spPr>
        <p:txBody>
          <a:bodyPr/>
          <a:lstStyle/>
          <a:p>
            <a:pPr algn="ctr"/>
            <a:r>
              <a:rPr lang="ko-KR" altLang="en-US" dirty="0" smtClean="0"/>
              <a:t>호흡기내과 </a:t>
            </a:r>
            <a:r>
              <a:rPr lang="en-US" altLang="ko-KR" dirty="0" smtClean="0"/>
              <a:t>R3 </a:t>
            </a:r>
            <a:r>
              <a:rPr lang="ko-KR" altLang="en-US" dirty="0" err="1" smtClean="0"/>
              <a:t>김나혜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750"/>
            <a:ext cx="8712969" cy="3743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79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b="6649"/>
          <a:stretch/>
        </p:blipFill>
        <p:spPr>
          <a:xfrm>
            <a:off x="1796864" y="2160816"/>
            <a:ext cx="6228184" cy="4697184"/>
          </a:xfrm>
          <a:prstGeom prst="rect">
            <a:avLst/>
          </a:prstGeom>
        </p:spPr>
      </p:pic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1124744"/>
            <a:ext cx="8604448" cy="5184576"/>
          </a:xfrm>
        </p:spPr>
        <p:txBody>
          <a:bodyPr/>
          <a:lstStyle/>
          <a:p>
            <a:r>
              <a:rPr lang="en-US" dirty="0" smtClean="0"/>
              <a:t>Pulmonary vascular phenotype: </a:t>
            </a:r>
            <a:r>
              <a:rPr lang="en-US" b="1" dirty="0" smtClean="0">
                <a:solidFill>
                  <a:srgbClr val="002060"/>
                </a:solidFill>
              </a:rPr>
              <a:t>8 patients </a:t>
            </a:r>
            <a:r>
              <a:rPr lang="en-US" dirty="0" smtClean="0"/>
              <a:t>(11%) </a:t>
            </a:r>
          </a:p>
          <a:p>
            <a:pPr lvl="1"/>
            <a:r>
              <a:rPr lang="en-US" sz="2000" dirty="0" smtClean="0"/>
              <a:t>Minimal airflow obstruction (FEV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&gt;60% predicted) </a:t>
            </a:r>
          </a:p>
          <a:p>
            <a:pPr lvl="1"/>
            <a:r>
              <a:rPr lang="en-US" sz="2000" dirty="0" err="1" smtClean="0"/>
              <a:t>mPAP</a:t>
            </a:r>
            <a:r>
              <a:rPr lang="en-US" sz="2000" dirty="0" smtClean="0"/>
              <a:t> ≥ 35 or </a:t>
            </a:r>
            <a:r>
              <a:rPr lang="en-US" sz="2000" dirty="0" err="1" smtClean="0"/>
              <a:t>mPAP</a:t>
            </a:r>
            <a:r>
              <a:rPr lang="en-US" sz="2000" dirty="0" smtClean="0"/>
              <a:t> ≥25 + CI &lt;2.0 </a:t>
            </a:r>
            <a:endParaRPr lang="en-US" sz="2000" dirty="0"/>
          </a:p>
        </p:txBody>
      </p:sp>
      <p:sp>
        <p:nvSpPr>
          <p:cNvPr id="4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Baseline Characteristics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777638" y="5135270"/>
            <a:ext cx="6228184" cy="28803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223628" y="3639748"/>
            <a:ext cx="7463172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 out of 8 (7%) 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pulmonary vascular phenotypes had D</a:t>
            </a:r>
            <a:r>
              <a:rPr lang="en-US" altLang="ko-KR" sz="2400" b="1" baseline="-25000" dirty="0" smtClean="0">
                <a:solidFill>
                  <a:srgbClr val="FF0000"/>
                </a:solidFill>
              </a:rPr>
              <a:t>LCO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 &lt;50% predicted 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5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/>
          <a:lstStyle/>
          <a:p>
            <a:pPr marL="109728" indent="0">
              <a:buNone/>
            </a:pPr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1368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sz="2800" i="1" dirty="0" smtClean="0">
                <a:solidFill>
                  <a:srgbClr val="C00000"/>
                </a:solidFill>
              </a:rPr>
              <a:t>D</a:t>
            </a:r>
            <a:r>
              <a:rPr lang="en-US" altLang="ko-KR" sz="2800" i="1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sz="2800" i="1" dirty="0" smtClean="0">
                <a:solidFill>
                  <a:srgbClr val="C00000"/>
                </a:solidFill>
              </a:rPr>
              <a:t> </a:t>
            </a:r>
            <a:r>
              <a:rPr lang="en-US" altLang="ko-KR" sz="2800" i="1" dirty="0">
                <a:solidFill>
                  <a:srgbClr val="C00000"/>
                </a:solidFill>
              </a:rPr>
              <a:t>is associated with PVR. </a:t>
            </a:r>
            <a:endParaRPr lang="ko-KR" altLang="en-US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8712968" cy="29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323528" y="3068960"/>
            <a:ext cx="8496944" cy="504056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23528" y="3805973"/>
            <a:ext cx="8496944" cy="504056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02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제목 2"/>
          <p:cNvSpPr>
            <a:spLocks noGrp="1"/>
          </p:cNvSpPr>
          <p:nvPr>
            <p:ph type="title"/>
          </p:nvPr>
        </p:nvSpPr>
        <p:spPr>
          <a:xfrm>
            <a:off x="451368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sz="2800" i="1" dirty="0" smtClean="0">
                <a:solidFill>
                  <a:srgbClr val="C00000"/>
                </a:solidFill>
              </a:rPr>
              <a:t>D</a:t>
            </a:r>
            <a:r>
              <a:rPr lang="en-US" altLang="ko-KR" sz="2800" i="1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sz="2800" i="1" dirty="0" smtClean="0">
                <a:solidFill>
                  <a:srgbClr val="C00000"/>
                </a:solidFill>
              </a:rPr>
              <a:t> </a:t>
            </a:r>
            <a:r>
              <a:rPr lang="en-US" altLang="ko-KR" sz="2800" i="1" dirty="0">
                <a:solidFill>
                  <a:srgbClr val="C00000"/>
                </a:solidFill>
              </a:rPr>
              <a:t>is associated with </a:t>
            </a:r>
            <a:r>
              <a:rPr lang="en-US" altLang="ko-KR" sz="2800" i="1" dirty="0" smtClean="0">
                <a:solidFill>
                  <a:srgbClr val="C00000"/>
                </a:solidFill>
              </a:rPr>
              <a:t>PVR. </a:t>
            </a:r>
            <a:endParaRPr lang="ko-KR" altLang="en-US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" b="9538"/>
          <a:stretch/>
        </p:blipFill>
        <p:spPr bwMode="auto">
          <a:xfrm>
            <a:off x="1043608" y="1730238"/>
            <a:ext cx="7056785" cy="501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691524" y="4235801"/>
            <a:ext cx="3744416" cy="2505567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616" y="2485686"/>
            <a:ext cx="84582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4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/>
          <a:lstStyle/>
          <a:p>
            <a:r>
              <a:rPr lang="en-US" dirty="0" smtClean="0"/>
              <a:t>Unadjusted transplant-free survival </a:t>
            </a:r>
          </a:p>
          <a:p>
            <a:pPr lvl="1"/>
            <a:r>
              <a:rPr lang="en-US" dirty="0" smtClean="0"/>
              <a:t>1-year survival: 87% </a:t>
            </a:r>
          </a:p>
          <a:p>
            <a:pPr lvl="1"/>
            <a:r>
              <a:rPr lang="en-US" dirty="0" smtClean="0"/>
              <a:t>3-year survival: 60%</a:t>
            </a:r>
          </a:p>
          <a:p>
            <a:pPr lvl="1"/>
            <a:r>
              <a:rPr lang="en-US" dirty="0" smtClean="0"/>
              <a:t>5-year survival: 51% </a:t>
            </a:r>
          </a:p>
          <a:p>
            <a:pPr lvl="1"/>
            <a:endParaRPr lang="en-US" dirty="0"/>
          </a:p>
          <a:p>
            <a:r>
              <a:rPr lang="en-US" dirty="0" smtClean="0"/>
              <a:t>34 deaths (48%), 3 transplantations (4%) </a:t>
            </a:r>
            <a:endParaRPr lang="en-US" dirty="0"/>
          </a:p>
        </p:txBody>
      </p:sp>
      <p:sp>
        <p:nvSpPr>
          <p:cNvPr id="4" name="제목 2"/>
          <p:cNvSpPr txBox="1">
            <a:spLocks/>
          </p:cNvSpPr>
          <p:nvPr/>
        </p:nvSpPr>
        <p:spPr>
          <a:xfrm>
            <a:off x="451368" y="404664"/>
            <a:ext cx="8229600" cy="1359024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sz="2800" i="1" dirty="0" smtClean="0">
                <a:solidFill>
                  <a:srgbClr val="C00000"/>
                </a:solidFill>
              </a:rPr>
              <a:t>D</a:t>
            </a:r>
            <a:r>
              <a:rPr lang="en-US" altLang="ko-KR" sz="2800" i="1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sz="2800" i="1" dirty="0">
                <a:solidFill>
                  <a:srgbClr val="C00000"/>
                </a:solidFill>
              </a:rPr>
              <a:t> </a:t>
            </a:r>
            <a:r>
              <a:rPr lang="en-US" altLang="ko-KR" sz="2800" i="1" dirty="0" smtClean="0">
                <a:solidFill>
                  <a:srgbClr val="C00000"/>
                </a:solidFill>
              </a:rPr>
              <a:t>is a strong independent predictor of transplant-free survival. </a:t>
            </a:r>
            <a:endParaRPr lang="ko-KR" altLang="en-US" i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536" y="2708920"/>
            <a:ext cx="84582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2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1368" y="1779261"/>
            <a:ext cx="8235432" cy="4018451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제목 2"/>
          <p:cNvSpPr txBox="1">
            <a:spLocks/>
          </p:cNvSpPr>
          <p:nvPr/>
        </p:nvSpPr>
        <p:spPr>
          <a:xfrm>
            <a:off x="451368" y="404664"/>
            <a:ext cx="8229600" cy="1359024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sz="2800" i="1" dirty="0" smtClean="0">
                <a:solidFill>
                  <a:srgbClr val="C00000"/>
                </a:solidFill>
              </a:rPr>
              <a:t>D</a:t>
            </a:r>
            <a:r>
              <a:rPr lang="en-US" altLang="ko-KR" sz="2800" i="1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sz="2800" i="1" dirty="0">
                <a:solidFill>
                  <a:srgbClr val="C00000"/>
                </a:solidFill>
              </a:rPr>
              <a:t> </a:t>
            </a:r>
            <a:r>
              <a:rPr lang="en-US" altLang="ko-KR" sz="2800" i="1" dirty="0" smtClean="0">
                <a:solidFill>
                  <a:srgbClr val="C00000"/>
                </a:solidFill>
              </a:rPr>
              <a:t>is a strong independent predictor of transplant-free survival. </a:t>
            </a:r>
            <a:endParaRPr lang="ko-KR" altLang="en-US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4"/>
          <a:stretch/>
        </p:blipFill>
        <p:spPr bwMode="auto">
          <a:xfrm>
            <a:off x="905281" y="1711579"/>
            <a:ext cx="7201487" cy="495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35896" y="3923764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FEV</a:t>
            </a:r>
            <a:r>
              <a:rPr lang="en-US" altLang="ko-KR" baseline="-25000" dirty="0" smtClean="0">
                <a:solidFill>
                  <a:srgbClr val="C00000"/>
                </a:solidFill>
              </a:rPr>
              <a:t>1</a:t>
            </a:r>
            <a:r>
              <a:rPr lang="en-US" altLang="ko-KR" dirty="0" smtClean="0">
                <a:solidFill>
                  <a:srgbClr val="C00000"/>
                </a:solidFill>
              </a:rPr>
              <a:t>&gt;50%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3181618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FEV</a:t>
            </a:r>
            <a:r>
              <a:rPr lang="en-US" altLang="ko-KR" baseline="-25000" dirty="0" smtClean="0">
                <a:solidFill>
                  <a:srgbClr val="0070C0"/>
                </a:solidFill>
              </a:rPr>
              <a:t>1</a:t>
            </a:r>
            <a:r>
              <a:rPr lang="en-US" altLang="ko-KR" dirty="0" smtClean="0">
                <a:solidFill>
                  <a:srgbClr val="0070C0"/>
                </a:solidFill>
              </a:rPr>
              <a:t>&lt;=50%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04282" y="4509120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D</a:t>
            </a:r>
            <a:r>
              <a:rPr lang="en-US" altLang="ko-KR" baseline="-25000" dirty="0" smtClean="0">
                <a:solidFill>
                  <a:srgbClr val="0070C0"/>
                </a:solidFill>
              </a:rPr>
              <a:t>LCO</a:t>
            </a:r>
            <a:r>
              <a:rPr lang="en-US" altLang="ko-KR" dirty="0" smtClean="0">
                <a:solidFill>
                  <a:srgbClr val="0070C0"/>
                </a:solidFill>
              </a:rPr>
              <a:t>&lt;=50%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2904" y="2789299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D</a:t>
            </a:r>
            <a:r>
              <a:rPr lang="en-US" altLang="ko-KR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dirty="0" smtClean="0">
                <a:solidFill>
                  <a:srgbClr val="C00000"/>
                </a:solidFill>
              </a:rPr>
              <a:t>&gt;50%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123728" y="4149080"/>
            <a:ext cx="1224136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직사각형 11"/>
          <p:cNvSpPr/>
          <p:nvPr/>
        </p:nvSpPr>
        <p:spPr>
          <a:xfrm>
            <a:off x="5711625" y="4158034"/>
            <a:ext cx="1224136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763688"/>
            <a:ext cx="8229600" cy="424360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r="44011"/>
          <a:stretch/>
        </p:blipFill>
        <p:spPr>
          <a:xfrm>
            <a:off x="1193194" y="101111"/>
            <a:ext cx="6757612" cy="674211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193194" y="2780929"/>
            <a:ext cx="6757612" cy="1656184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84731" y="1763688"/>
            <a:ext cx="82296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i="1" dirty="0" smtClean="0">
                <a:solidFill>
                  <a:srgbClr val="C00000"/>
                </a:solidFill>
              </a:rPr>
              <a:t>D</a:t>
            </a:r>
            <a:r>
              <a:rPr lang="en-US" altLang="ko-KR" sz="2400" b="1" i="1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sz="2400" b="1" i="1" dirty="0" smtClean="0">
                <a:solidFill>
                  <a:srgbClr val="C00000"/>
                </a:solidFill>
              </a:rPr>
              <a:t> is the only significant predictor of death. </a:t>
            </a:r>
          </a:p>
          <a:p>
            <a:pPr algn="ctr"/>
            <a:r>
              <a:rPr lang="en-US" altLang="ko-KR" sz="2400" b="1" i="1" dirty="0" smtClean="0">
                <a:solidFill>
                  <a:srgbClr val="C00000"/>
                </a:solidFill>
              </a:rPr>
              <a:t>No other PFT measures were significant.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1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제목 2"/>
          <p:cNvSpPr txBox="1">
            <a:spLocks/>
          </p:cNvSpPr>
          <p:nvPr/>
        </p:nvSpPr>
        <p:spPr>
          <a:xfrm>
            <a:off x="451368" y="363099"/>
            <a:ext cx="8229600" cy="1512168"/>
          </a:xfrm>
          <a:prstGeom prst="rect">
            <a:avLst/>
          </a:prstGeom>
        </p:spPr>
        <p:txBody>
          <a:bodyPr vert="horz" rtlCol="0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sz="2800" i="1" dirty="0" smtClean="0">
                <a:solidFill>
                  <a:srgbClr val="C00000"/>
                </a:solidFill>
              </a:rPr>
              <a:t>Severe impairment in D</a:t>
            </a:r>
            <a:r>
              <a:rPr lang="en-US" altLang="ko-KR" sz="2800" i="1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sz="2800" i="1" dirty="0" smtClean="0">
                <a:solidFill>
                  <a:srgbClr val="C00000"/>
                </a:solidFill>
              </a:rPr>
              <a:t> is associated with death across a wide range of hemodynamics. </a:t>
            </a:r>
            <a:endParaRPr lang="ko-KR" altLang="en-US" i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b="5446"/>
          <a:stretch/>
        </p:blipFill>
        <p:spPr>
          <a:xfrm>
            <a:off x="836794" y="1853060"/>
            <a:ext cx="6905727" cy="480756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630" y="363099"/>
            <a:ext cx="4410075" cy="5810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32041" y="2621024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FEV</a:t>
            </a:r>
            <a:r>
              <a:rPr lang="en-US" altLang="ko-KR" baseline="-25000" dirty="0" smtClean="0">
                <a:solidFill>
                  <a:srgbClr val="C00000"/>
                </a:solidFill>
              </a:rPr>
              <a:t>1</a:t>
            </a:r>
            <a:r>
              <a:rPr lang="en-US" altLang="ko-KR" dirty="0" smtClean="0">
                <a:solidFill>
                  <a:srgbClr val="C00000"/>
                </a:solidFill>
              </a:rPr>
              <a:t>&gt;50%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19217" y="3529960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FEV</a:t>
            </a:r>
            <a:r>
              <a:rPr lang="en-US" altLang="ko-KR" baseline="-25000" dirty="0" smtClean="0">
                <a:solidFill>
                  <a:srgbClr val="0070C0"/>
                </a:solidFill>
              </a:rPr>
              <a:t>1</a:t>
            </a:r>
            <a:r>
              <a:rPr lang="en-US" altLang="ko-KR" dirty="0" smtClean="0">
                <a:solidFill>
                  <a:srgbClr val="0070C0"/>
                </a:solidFill>
              </a:rPr>
              <a:t>&lt; 50</a:t>
            </a:r>
            <a:r>
              <a:rPr lang="en-US" altLang="ko-KR" dirty="0" smtClean="0">
                <a:solidFill>
                  <a:srgbClr val="0070C0"/>
                </a:solidFill>
              </a:rPr>
              <a:t>%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6528" y="4995058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D</a:t>
            </a:r>
            <a:r>
              <a:rPr lang="en-US" altLang="ko-KR" baseline="-25000" dirty="0" smtClean="0">
                <a:solidFill>
                  <a:srgbClr val="C00000"/>
                </a:solidFill>
              </a:rPr>
              <a:t>LCO</a:t>
            </a:r>
            <a:r>
              <a:rPr lang="en-US" altLang="ko-KR" dirty="0" smtClean="0">
                <a:solidFill>
                  <a:srgbClr val="C00000"/>
                </a:solidFill>
              </a:rPr>
              <a:t>&gt;50%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24747" y="585125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D</a:t>
            </a:r>
            <a:r>
              <a:rPr lang="en-US" altLang="ko-KR" baseline="-25000" dirty="0" smtClean="0">
                <a:solidFill>
                  <a:srgbClr val="0070C0"/>
                </a:solidFill>
              </a:rPr>
              <a:t>LCO</a:t>
            </a:r>
            <a:r>
              <a:rPr lang="en-US" altLang="ko-KR" dirty="0" smtClean="0">
                <a:solidFill>
                  <a:srgbClr val="0070C0"/>
                </a:solidFill>
              </a:rPr>
              <a:t>&lt;50</a:t>
            </a:r>
            <a:r>
              <a:rPr lang="en-US" altLang="ko-KR" dirty="0" smtClean="0">
                <a:solidFill>
                  <a:srgbClr val="0070C0"/>
                </a:solidFill>
              </a:rPr>
              <a:t>%</a:t>
            </a:r>
            <a:endParaRPr lang="ko-KR" altLang="en-US" dirty="0">
              <a:solidFill>
                <a:srgbClr val="0070C0"/>
              </a:solidFill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556874" y="3271129"/>
            <a:ext cx="72332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556873" y="5531087"/>
            <a:ext cx="72332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4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5-year survival: </a:t>
            </a:r>
            <a:r>
              <a:rPr lang="en-US" b="1" dirty="0">
                <a:solidFill>
                  <a:srgbClr val="FF0000"/>
                </a:solidFill>
              </a:rPr>
              <a:t>51</a:t>
            </a:r>
            <a:r>
              <a:rPr lang="en-US" b="1" dirty="0" smtClean="0">
                <a:solidFill>
                  <a:srgbClr val="FF0000"/>
                </a:solidFill>
              </a:rPr>
              <a:t>%</a:t>
            </a:r>
          </a:p>
          <a:p>
            <a:pPr lvl="1"/>
            <a:r>
              <a:rPr lang="en-US" dirty="0" smtClean="0"/>
              <a:t>Overall prognosis is </a:t>
            </a:r>
            <a:r>
              <a:rPr lang="en-US" dirty="0" smtClean="0">
                <a:solidFill>
                  <a:srgbClr val="FF0000"/>
                </a:solidFill>
              </a:rPr>
              <a:t>poor</a:t>
            </a:r>
            <a:r>
              <a:rPr lang="en-US" dirty="0" smtClean="0"/>
              <a:t> among this population. </a:t>
            </a:r>
          </a:p>
          <a:p>
            <a:endParaRPr lang="en-US" dirty="0"/>
          </a:p>
          <a:p>
            <a:r>
              <a:rPr lang="en-US" b="1" dirty="0">
                <a:solidFill>
                  <a:srgbClr val="7030A0"/>
                </a:solidFill>
              </a:rPr>
              <a:t>FEV</a:t>
            </a:r>
            <a:r>
              <a:rPr lang="en-US" b="1" baseline="-25000" dirty="0">
                <a:solidFill>
                  <a:srgbClr val="7030A0"/>
                </a:solidFill>
              </a:rPr>
              <a:t>1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values </a:t>
            </a:r>
            <a:r>
              <a:rPr lang="en-US" b="1" dirty="0" smtClean="0"/>
              <a:t>do </a:t>
            </a:r>
            <a:r>
              <a:rPr lang="en-US" b="1" i="1" dirty="0" smtClean="0"/>
              <a:t>not</a:t>
            </a:r>
            <a:r>
              <a:rPr lang="en-US" b="1" dirty="0" smtClean="0"/>
              <a:t> correlate with hemodynamic         disease severity nor with mortality rates. 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Airflow obstruction </a:t>
            </a:r>
            <a:r>
              <a:rPr lang="en-US" dirty="0" smtClean="0"/>
              <a:t>is </a:t>
            </a:r>
            <a:r>
              <a:rPr lang="en-US" i="1" dirty="0" smtClean="0"/>
              <a:t>not  </a:t>
            </a:r>
            <a:r>
              <a:rPr lang="en-US" dirty="0" smtClean="0"/>
              <a:t>the pathophysiologic             derangement that drives prognosis. </a:t>
            </a:r>
            <a:endParaRPr lang="en-US" dirty="0"/>
          </a:p>
          <a:p>
            <a:endParaRPr lang="en-US" dirty="0"/>
          </a:p>
          <a:p>
            <a:r>
              <a:rPr lang="en-US" b="1" dirty="0" smtClean="0"/>
              <a:t>4% increase in mortality rate for every 1%            </a:t>
            </a:r>
            <a:r>
              <a:rPr lang="en-US" b="1" dirty="0" smtClean="0">
                <a:solidFill>
                  <a:srgbClr val="00B050"/>
                </a:solidFill>
              </a:rPr>
              <a:t>decrease in D</a:t>
            </a:r>
            <a:r>
              <a:rPr lang="en-US" b="1" baseline="-25000" dirty="0" smtClean="0">
                <a:solidFill>
                  <a:srgbClr val="00B050"/>
                </a:solidFill>
              </a:rPr>
              <a:t>LCO</a:t>
            </a:r>
            <a:r>
              <a:rPr lang="en-US" b="1" dirty="0" smtClean="0"/>
              <a:t>.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Gas transfer </a:t>
            </a:r>
            <a:r>
              <a:rPr lang="en-US" dirty="0" smtClean="0"/>
              <a:t>is a strong independent predictor of death. </a:t>
            </a:r>
          </a:p>
          <a:p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17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15516" y="1156990"/>
            <a:ext cx="8676964" cy="544036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-25000" dirty="0" smtClean="0">
                <a:solidFill>
                  <a:srgbClr val="FF0000"/>
                </a:solidFill>
              </a:rPr>
              <a:t>LCO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is correlated with moderately with </a:t>
            </a:r>
            <a:r>
              <a:rPr lang="en-US" sz="2400" b="1" dirty="0" smtClean="0">
                <a:solidFill>
                  <a:srgbClr val="00B050"/>
                </a:solidFill>
              </a:rPr>
              <a:t>PVR</a:t>
            </a:r>
            <a:r>
              <a:rPr lang="en-US" sz="2400" b="1" dirty="0" smtClean="0"/>
              <a:t>.</a:t>
            </a:r>
          </a:p>
          <a:p>
            <a:pPr lvl="1"/>
            <a:r>
              <a:rPr lang="en-US" sz="2000" dirty="0" smtClean="0"/>
              <a:t>Relevant to </a:t>
            </a:r>
            <a:r>
              <a:rPr lang="en-US" sz="2000" i="1" dirty="0" smtClean="0">
                <a:solidFill>
                  <a:schemeClr val="bg1">
                    <a:lumMod val="65000"/>
                  </a:schemeClr>
                </a:solidFill>
              </a:rPr>
              <a:t>morphologic changes </a:t>
            </a:r>
            <a:r>
              <a:rPr lang="en-US" sz="2000" dirty="0" smtClean="0"/>
              <a:t>to the </a:t>
            </a:r>
            <a:r>
              <a:rPr lang="en-US" sz="2000" dirty="0" smtClean="0">
                <a:solidFill>
                  <a:srgbClr val="00B050"/>
                </a:solidFill>
              </a:rPr>
              <a:t>pulmonary vasculature</a:t>
            </a:r>
            <a:r>
              <a:rPr lang="en-US" sz="2000" dirty="0" smtClean="0"/>
              <a:t>. </a:t>
            </a:r>
          </a:p>
          <a:p>
            <a:pPr marL="393192" lvl="1" indent="0">
              <a:buNone/>
            </a:pPr>
            <a:r>
              <a:rPr lang="en-US" sz="2000" dirty="0" smtClean="0"/>
              <a:t>  (Pulmonary capillary density ↓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en-US" sz="2000" dirty="0" smtClean="0"/>
              <a:t>   D</a:t>
            </a:r>
            <a:r>
              <a:rPr lang="en-US" sz="2000" baseline="-25000" dirty="0" smtClean="0"/>
              <a:t>LCO</a:t>
            </a:r>
            <a:r>
              <a:rPr lang="en-US" sz="2000" dirty="0"/>
              <a:t> </a:t>
            </a:r>
            <a:r>
              <a:rPr lang="en-US" sz="2000" dirty="0" smtClean="0"/>
              <a:t>↓,  PH severity</a:t>
            </a:r>
            <a:r>
              <a:rPr lang="en-US" sz="2000" dirty="0"/>
              <a:t> </a:t>
            </a:r>
            <a:r>
              <a:rPr lang="en-US" sz="2000" dirty="0" smtClean="0"/>
              <a:t>↑)</a:t>
            </a:r>
          </a:p>
          <a:p>
            <a:pPr lvl="1"/>
            <a:r>
              <a:rPr lang="en-US" sz="2000" dirty="0" smtClean="0"/>
              <a:t>D</a:t>
            </a:r>
            <a:r>
              <a:rPr lang="en-US" sz="2000" baseline="-25000" dirty="0" smtClean="0"/>
              <a:t>LCO</a:t>
            </a:r>
            <a:r>
              <a:rPr lang="en-US" sz="2000" dirty="0" smtClean="0"/>
              <a:t> ∝ Death: early </a:t>
            </a:r>
            <a:r>
              <a:rPr lang="en-US" sz="2000" dirty="0"/>
              <a:t>reduction in capillary </a:t>
            </a:r>
            <a:r>
              <a:rPr lang="en-US" sz="2000" dirty="0" smtClean="0"/>
              <a:t>density</a:t>
            </a:r>
          </a:p>
          <a:p>
            <a:pPr lvl="1"/>
            <a:endParaRPr lang="en-US" sz="2000" dirty="0"/>
          </a:p>
          <a:p>
            <a:r>
              <a:rPr lang="en-US" sz="2400" b="1" dirty="0" smtClean="0">
                <a:solidFill>
                  <a:srgbClr val="002060"/>
                </a:solidFill>
              </a:rPr>
              <a:t>5 out of 8 (7%) COPD vascular phenotype </a:t>
            </a:r>
            <a:r>
              <a:rPr lang="en-US" sz="2400" b="1" dirty="0" smtClean="0"/>
              <a:t>had               additionally </a:t>
            </a:r>
            <a:r>
              <a:rPr lang="en-US" sz="2400" b="1" dirty="0" smtClean="0">
                <a:solidFill>
                  <a:srgbClr val="FF0000"/>
                </a:solidFill>
              </a:rPr>
              <a:t>severe reduction in gas transfer</a:t>
            </a:r>
            <a:r>
              <a:rPr lang="en-US" sz="2400" b="1" dirty="0" smtClean="0"/>
              <a:t>. </a:t>
            </a:r>
          </a:p>
          <a:p>
            <a:pPr lvl="1"/>
            <a:r>
              <a:rPr lang="en-US" sz="2000" dirty="0" smtClean="0"/>
              <a:t>D</a:t>
            </a:r>
            <a:r>
              <a:rPr lang="en-US" sz="2000" baseline="-25000" dirty="0" smtClean="0"/>
              <a:t>LCO</a:t>
            </a:r>
            <a:r>
              <a:rPr lang="en-US" sz="2000" dirty="0" smtClean="0"/>
              <a:t> can be a useful predictor both within and outside of the </a:t>
            </a:r>
          </a:p>
          <a:p>
            <a:pPr marL="393192" lvl="1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vascular phenotype. </a:t>
            </a:r>
          </a:p>
          <a:p>
            <a:pPr lvl="1"/>
            <a:endParaRPr lang="en-US" sz="2000" dirty="0"/>
          </a:p>
          <a:p>
            <a:r>
              <a:rPr lang="en-US" sz="2400" b="1" dirty="0" smtClean="0"/>
              <a:t>Gas transfer was closely linked to death </a:t>
            </a:r>
            <a:r>
              <a:rPr lang="en-US" sz="2400" b="1" dirty="0" smtClean="0">
                <a:solidFill>
                  <a:srgbClr val="00B050"/>
                </a:solidFill>
              </a:rPr>
              <a:t>across a wide range of </a:t>
            </a:r>
            <a:r>
              <a:rPr lang="en-US" sz="2400" b="1" dirty="0" err="1" smtClean="0">
                <a:solidFill>
                  <a:srgbClr val="00B050"/>
                </a:solidFill>
              </a:rPr>
              <a:t>mPAP</a:t>
            </a:r>
            <a:r>
              <a:rPr lang="en-US" sz="2400" b="1" dirty="0" smtClean="0">
                <a:solidFill>
                  <a:srgbClr val="00B050"/>
                </a:solidFill>
              </a:rPr>
              <a:t> and PVR values</a:t>
            </a:r>
            <a:r>
              <a:rPr lang="en-US" sz="2400" b="1" dirty="0" smtClean="0"/>
              <a:t>. </a:t>
            </a:r>
          </a:p>
          <a:p>
            <a:pPr lvl="1"/>
            <a:r>
              <a:rPr lang="en-US" sz="2000" dirty="0" smtClean="0"/>
              <a:t>D</a:t>
            </a:r>
            <a:r>
              <a:rPr lang="en-US" sz="2000" baseline="-25000" dirty="0" smtClean="0"/>
              <a:t>LCO</a:t>
            </a:r>
            <a:r>
              <a:rPr lang="en-US" sz="2000" dirty="0" smtClean="0"/>
              <a:t> is useful even in less severe derangement of dynamic </a:t>
            </a:r>
          </a:p>
          <a:p>
            <a:pPr marL="393192" lvl="1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metrics.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5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size </a:t>
            </a:r>
          </a:p>
          <a:p>
            <a:r>
              <a:rPr lang="en-US" dirty="0" smtClean="0"/>
              <a:t>Selected from a single center, limiting generalizability to the larger COPD population </a:t>
            </a:r>
          </a:p>
          <a:p>
            <a:r>
              <a:rPr lang="en-US" dirty="0" smtClean="0"/>
              <a:t>No assessment of smoking status at the time of DLCO measurement </a:t>
            </a:r>
          </a:p>
          <a:p>
            <a:r>
              <a:rPr lang="en-US" dirty="0" smtClean="0"/>
              <a:t>No assessment of </a:t>
            </a:r>
            <a:r>
              <a:rPr lang="en-US" dirty="0" err="1" smtClean="0"/>
              <a:t>Hb</a:t>
            </a:r>
            <a:r>
              <a:rPr lang="en-US" dirty="0" smtClean="0"/>
              <a:t> which can bias DLCO%</a:t>
            </a:r>
          </a:p>
          <a:p>
            <a:r>
              <a:rPr lang="en-US" dirty="0" smtClean="0"/>
              <a:t>Causes of death: no available </a:t>
            </a:r>
          </a:p>
          <a:p>
            <a:r>
              <a:rPr lang="en-US" dirty="0" smtClean="0"/>
              <a:t>Independent of CT scan-defined emphysema</a:t>
            </a:r>
          </a:p>
          <a:p>
            <a:endParaRPr lang="en-US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1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COPD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is reported to be the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fourth leading cause of death </a:t>
            </a:r>
            <a:r>
              <a:rPr lang="en-US" altLang="ko-KR" sz="2000" dirty="0" smtClean="0"/>
              <a:t>in the United states. 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Many patients with COPD experience elevation in pulmonary arterial pressures or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pulmonary hypertension (PH)</a:t>
            </a:r>
            <a:r>
              <a:rPr lang="en-US" altLang="ko-KR" sz="2000" dirty="0" smtClean="0"/>
              <a:t>. </a:t>
            </a:r>
            <a:endParaRPr lang="en-US" altLang="ko-KR" sz="2000" dirty="0" smtClean="0"/>
          </a:p>
          <a:p>
            <a:endParaRPr lang="en-US" altLang="ko-KR" sz="2000" b="1" dirty="0">
              <a:solidFill>
                <a:srgbClr val="0070C0"/>
              </a:solidFill>
            </a:endParaRPr>
          </a:p>
          <a:p>
            <a:r>
              <a:rPr lang="en-US" altLang="ko-KR" sz="2000" b="1" dirty="0" smtClean="0">
                <a:solidFill>
                  <a:srgbClr val="0070C0"/>
                </a:solidFill>
              </a:rPr>
              <a:t>Patients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with COPD who experience pulmonary hypertension (PH) </a:t>
            </a:r>
            <a:r>
              <a:rPr lang="en-US" altLang="ko-KR" sz="2000" dirty="0" smtClean="0"/>
              <a:t>have </a:t>
            </a:r>
            <a:r>
              <a:rPr lang="en-US" altLang="ko-KR" sz="2000" u="sng" dirty="0" smtClean="0"/>
              <a:t>worse </a:t>
            </a:r>
            <a:r>
              <a:rPr lang="en-US" altLang="ko-KR" sz="2000" u="sng" dirty="0" smtClean="0"/>
              <a:t>mortality</a:t>
            </a:r>
            <a:r>
              <a:rPr lang="en-US" altLang="ko-KR" sz="2000" dirty="0" smtClean="0"/>
              <a:t> </a:t>
            </a:r>
            <a:r>
              <a:rPr lang="en-US" altLang="ko-KR" sz="2000" dirty="0" smtClean="0"/>
              <a:t>than those with </a:t>
            </a:r>
            <a:r>
              <a:rPr lang="en-US" altLang="ko-KR" sz="2000" b="1" dirty="0" smtClean="0"/>
              <a:t>COPD alone</a:t>
            </a:r>
            <a:r>
              <a:rPr lang="en-US" altLang="ko-KR" sz="2000" dirty="0" smtClean="0"/>
              <a:t>. </a:t>
            </a:r>
          </a:p>
          <a:p>
            <a:pPr marL="109728" indent="0">
              <a:buNone/>
            </a:pPr>
            <a:endParaRPr lang="en-US" altLang="ko-KR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11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</a:t>
            </a:r>
            <a:r>
              <a:rPr lang="en-US" sz="2400" baseline="-25000" dirty="0" smtClean="0"/>
              <a:t>LCO</a:t>
            </a:r>
            <a:r>
              <a:rPr lang="en-US" sz="2400" dirty="0" smtClean="0"/>
              <a:t>, a readily available, inexpensive, noninvasive  measurement, is a strong independent predictor of death in patients with COPD-PH. </a:t>
            </a:r>
          </a:p>
          <a:p>
            <a:endParaRPr lang="en-US" sz="2400" dirty="0"/>
          </a:p>
          <a:p>
            <a:r>
              <a:rPr lang="en-US" sz="2400" dirty="0" smtClean="0"/>
              <a:t>Across a wide range of </a:t>
            </a:r>
            <a:r>
              <a:rPr lang="en-US" sz="2400" dirty="0" err="1" smtClean="0"/>
              <a:t>spirometric</a:t>
            </a:r>
            <a:r>
              <a:rPr lang="en-US" sz="2400" dirty="0" smtClean="0"/>
              <a:t> and </a:t>
            </a:r>
            <a:r>
              <a:rPr lang="en-US" sz="2400" dirty="0" err="1" smtClean="0"/>
              <a:t>hemo</a:t>
            </a:r>
            <a:r>
              <a:rPr lang="en-US" sz="2400" dirty="0" smtClean="0"/>
              <a:t>-           dynamic parameters, D</a:t>
            </a:r>
            <a:r>
              <a:rPr lang="en-US" sz="2400" baseline="-25000" dirty="0" smtClean="0"/>
              <a:t>LCO</a:t>
            </a:r>
            <a:r>
              <a:rPr lang="en-US" sz="2400" dirty="0" smtClean="0"/>
              <a:t> is consistently </a:t>
            </a:r>
          </a:p>
          <a:p>
            <a:pPr marL="10972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associated with mortality. </a:t>
            </a:r>
          </a:p>
          <a:p>
            <a:endParaRPr lang="en-US" dirty="0"/>
          </a:p>
          <a:p>
            <a:pPr marL="109728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∴ </a:t>
            </a:r>
            <a:r>
              <a:rPr lang="en-US" b="1" dirty="0" smtClean="0">
                <a:solidFill>
                  <a:srgbClr val="FF0000"/>
                </a:solidFill>
              </a:rPr>
              <a:t>D</a:t>
            </a:r>
            <a:r>
              <a:rPr lang="en-US" b="1" baseline="-25000" dirty="0" smtClean="0">
                <a:solidFill>
                  <a:srgbClr val="FF0000"/>
                </a:solidFill>
              </a:rPr>
              <a:t>LCO</a:t>
            </a:r>
            <a:r>
              <a:rPr lang="en-US" b="1" dirty="0" smtClean="0">
                <a:solidFill>
                  <a:srgbClr val="FF0000"/>
                </a:solidFill>
              </a:rPr>
              <a:t> should be considered as a routine,                 </a:t>
            </a:r>
          </a:p>
          <a:p>
            <a:pPr marL="109728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prognostic measure in clinical practice for </a:t>
            </a:r>
          </a:p>
          <a:p>
            <a:pPr marL="109728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characterization of COPD-PH patients.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9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9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lnSpcReduction="10000"/>
          </a:bodyPr>
          <a:lstStyle/>
          <a:p>
            <a:r>
              <a:rPr lang="en-US" altLang="ko-KR" sz="2000" b="1" dirty="0">
                <a:solidFill>
                  <a:srgbClr val="0070C0"/>
                </a:solidFill>
              </a:rPr>
              <a:t>COPD-PH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was thought </a:t>
            </a:r>
            <a:r>
              <a:rPr lang="en-US" altLang="ko-KR" sz="2000" dirty="0"/>
              <a:t>to develop as </a:t>
            </a:r>
            <a:r>
              <a:rPr lang="en-US" altLang="ko-KR" sz="2000" b="1" u="sng" dirty="0">
                <a:solidFill>
                  <a:srgbClr val="7030A0"/>
                </a:solidFill>
              </a:rPr>
              <a:t>severity of airflow </a:t>
            </a:r>
            <a:r>
              <a:rPr lang="en-US" altLang="ko-KR" sz="2000" b="1" u="sng" dirty="0" smtClean="0">
                <a:solidFill>
                  <a:srgbClr val="7030A0"/>
                </a:solidFill>
              </a:rPr>
              <a:t>obstruction</a:t>
            </a:r>
            <a:r>
              <a:rPr lang="en-US" altLang="ko-KR" sz="2000" i="1" dirty="0" smtClean="0"/>
              <a:t>,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measured by FEV</a:t>
            </a:r>
            <a:r>
              <a:rPr lang="en-US" altLang="ko-KR" sz="2000" baseline="-25000" dirty="0" smtClean="0"/>
              <a:t>1</a:t>
            </a:r>
            <a:r>
              <a:rPr lang="en-US" altLang="ko-KR" sz="2000" dirty="0" smtClean="0"/>
              <a:t>, and subsequent chronic hypoxemia progressed. </a:t>
            </a:r>
            <a:endParaRPr lang="en-US" altLang="ko-KR" sz="2000" i="1" baseline="-25000" dirty="0"/>
          </a:p>
          <a:p>
            <a:endParaRPr lang="en-US" altLang="ko-KR" sz="2000" dirty="0"/>
          </a:p>
          <a:p>
            <a:r>
              <a:rPr lang="en-US" altLang="ko-KR" sz="2000" dirty="0" smtClean="0">
                <a:solidFill>
                  <a:srgbClr val="7030A0"/>
                </a:solidFill>
              </a:rPr>
              <a:t>However, </a:t>
            </a:r>
            <a:r>
              <a:rPr lang="en-US" altLang="ko-KR" sz="2000" b="1" dirty="0" smtClean="0">
                <a:solidFill>
                  <a:srgbClr val="7030A0"/>
                </a:solidFill>
              </a:rPr>
              <a:t>airflow </a:t>
            </a:r>
            <a:r>
              <a:rPr lang="en-US" altLang="ko-KR" sz="2000" b="1" dirty="0">
                <a:solidFill>
                  <a:srgbClr val="7030A0"/>
                </a:solidFill>
              </a:rPr>
              <a:t>obstruction </a:t>
            </a:r>
            <a:r>
              <a:rPr lang="en-US" altLang="ko-KR" sz="2000" dirty="0"/>
              <a:t>increasingly has been noted to be </a:t>
            </a:r>
            <a:r>
              <a:rPr lang="en-US" altLang="ko-KR" sz="2000" b="1" u="sng" dirty="0">
                <a:solidFill>
                  <a:srgbClr val="00B0F0"/>
                </a:solidFill>
              </a:rPr>
              <a:t>insufficient</a:t>
            </a:r>
            <a:r>
              <a:rPr lang="en-US" altLang="ko-KR" sz="2000" u="sng" dirty="0"/>
              <a:t> in the prediction of clinical outcomes </a:t>
            </a:r>
            <a:r>
              <a:rPr lang="en-US" altLang="ko-KR" sz="2000" dirty="0"/>
              <a:t>in the general population of COPD. </a:t>
            </a:r>
          </a:p>
          <a:p>
            <a:pPr lvl="1"/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</a:rPr>
              <a:t>Hemodynamic measures using right-sided heart catheterization (invasive) </a:t>
            </a:r>
          </a:p>
          <a:p>
            <a:pPr lvl="1"/>
            <a:r>
              <a:rPr lang="en-US" altLang="ko-KR" sz="2000" dirty="0">
                <a:solidFill>
                  <a:srgbClr val="FF0000"/>
                </a:solidFill>
              </a:rPr>
              <a:t>Diffuse capacity of the lung of carbon monoxide (D</a:t>
            </a:r>
            <a:r>
              <a:rPr lang="en-US" altLang="ko-KR" sz="2000" baseline="-25000" dirty="0">
                <a:solidFill>
                  <a:srgbClr val="FF0000"/>
                </a:solidFill>
              </a:rPr>
              <a:t>LCO</a:t>
            </a:r>
            <a:r>
              <a:rPr lang="en-US" altLang="ko-KR" sz="2000" dirty="0">
                <a:solidFill>
                  <a:srgbClr val="FF0000"/>
                </a:solidFill>
              </a:rPr>
              <a:t>) (noninvasive) 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In </a:t>
            </a:r>
            <a:r>
              <a:rPr lang="en-US" altLang="ko-KR" sz="2000" dirty="0" smtClean="0"/>
              <a:t>recent COPD cohort study,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D</a:t>
            </a:r>
            <a:r>
              <a:rPr lang="en-US" altLang="ko-KR" sz="2000" b="1" baseline="-25000" dirty="0" smtClean="0">
                <a:solidFill>
                  <a:srgbClr val="FF0000"/>
                </a:solidFill>
              </a:rPr>
              <a:t>LCO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 is an indicator of disease morbidity</a:t>
            </a:r>
            <a:r>
              <a:rPr lang="en-US" altLang="ko-KR" sz="2000" dirty="0" smtClean="0"/>
              <a:t> </a:t>
            </a:r>
            <a:r>
              <a:rPr lang="en-US" altLang="ko-KR" sz="2000" dirty="0" smtClean="0"/>
              <a:t>.</a:t>
            </a:r>
          </a:p>
          <a:p>
            <a:pPr lvl="1"/>
            <a:r>
              <a:rPr lang="en-US" altLang="ko-KR" sz="2000" dirty="0" smtClean="0"/>
              <a:t>This </a:t>
            </a:r>
            <a:r>
              <a:rPr lang="en-US" altLang="ko-KR" sz="2000" dirty="0" smtClean="0"/>
              <a:t>may be particularly relevant for those with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COPD-PH</a:t>
            </a:r>
            <a:r>
              <a:rPr lang="en-US" altLang="ko-KR" sz="2000" dirty="0" smtClean="0"/>
              <a:t>. </a:t>
            </a:r>
            <a:endParaRPr lang="en-US" altLang="ko-KR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315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To examine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D</a:t>
            </a:r>
            <a:r>
              <a:rPr lang="en-US" altLang="ko-KR" sz="2400" b="1" baseline="-25000" dirty="0" smtClean="0">
                <a:solidFill>
                  <a:srgbClr val="FF0000"/>
                </a:solidFill>
              </a:rPr>
              <a:t>LCO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 as a predictor of mortality</a:t>
            </a:r>
            <a:r>
              <a:rPr lang="en-US" altLang="ko-KR" sz="2400" dirty="0" smtClean="0"/>
              <a:t> in a cohort of patients with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COPD-PH</a:t>
            </a:r>
            <a:r>
              <a:rPr lang="en-US" altLang="ko-KR" sz="2400" dirty="0" smtClean="0"/>
              <a:t>. </a:t>
            </a:r>
          </a:p>
          <a:p>
            <a:pPr lvl="1"/>
            <a:r>
              <a:rPr lang="en-US" altLang="ko-KR" sz="2000" dirty="0" smtClean="0"/>
              <a:t>Lower D</a:t>
            </a:r>
            <a:r>
              <a:rPr lang="en-US" altLang="ko-KR" sz="2000" baseline="-25000" dirty="0" smtClean="0"/>
              <a:t>LCO</a:t>
            </a:r>
            <a:r>
              <a:rPr lang="en-US" altLang="ko-KR" sz="2000" dirty="0" smtClean="0"/>
              <a:t> will predict increased mortality rates in the COPD-PH population independent of </a:t>
            </a:r>
            <a:r>
              <a:rPr lang="en-US" altLang="ko-KR" sz="2000" u="sng" dirty="0" smtClean="0"/>
              <a:t>airflow obstruction</a:t>
            </a:r>
            <a:r>
              <a:rPr lang="en-US" altLang="ko-KR" sz="2000" dirty="0" smtClean="0"/>
              <a:t> and </a:t>
            </a:r>
            <a:r>
              <a:rPr lang="en-US" altLang="ko-KR" sz="2000" u="sng" dirty="0" smtClean="0"/>
              <a:t>pulmonary hemodynamics</a:t>
            </a:r>
            <a:r>
              <a:rPr lang="en-US" altLang="ko-KR" sz="2000" dirty="0" smtClean="0"/>
              <a:t>.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pic>
        <p:nvPicPr>
          <p:cNvPr id="4" name="Picture 2" descr="Alveo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01008"/>
            <a:ext cx="3892593" cy="305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49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altLang="ko-KR" dirty="0"/>
          </a:p>
          <a:p>
            <a:pPr algn="ctr"/>
            <a:r>
              <a:rPr lang="en-US" altLang="ko-KR" dirty="0"/>
              <a:t>COPD diagnosis </a:t>
            </a:r>
          </a:p>
          <a:p>
            <a:pPr algn="ctr"/>
            <a:r>
              <a:rPr lang="en-US" altLang="ko-KR" sz="2400" dirty="0"/>
              <a:t>FEV1/FVC &lt; 0.7 </a:t>
            </a:r>
            <a:endParaRPr lang="ko-KR" altLang="en-US" sz="2400" dirty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22425"/>
            <a:ext cx="5976664" cy="485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2292" y="1349394"/>
            <a:ext cx="352839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0070C0"/>
                </a:solidFill>
              </a:rPr>
              <a:t>Retrospective cohort study </a:t>
            </a:r>
          </a:p>
          <a:p>
            <a:pPr algn="ctr"/>
            <a:r>
              <a:rPr lang="en-US" altLang="ko-KR" dirty="0" smtClean="0"/>
              <a:t>Jan. 2002 ~ Jan. 2018 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174456" y="2933570"/>
            <a:ext cx="79508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491366" y="3970560"/>
            <a:ext cx="280831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491366" y="4149080"/>
            <a:ext cx="280831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61138" y="3735444"/>
            <a:ext cx="3132856" cy="6155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PH diagnosis </a:t>
            </a:r>
          </a:p>
          <a:p>
            <a:pPr algn="ctr"/>
            <a:r>
              <a:rPr lang="en-US" altLang="ko-KR" sz="1600" dirty="0" err="1" smtClean="0"/>
              <a:t>mPAP</a:t>
            </a:r>
            <a:r>
              <a:rPr lang="en-US" altLang="ko-KR" sz="1600" dirty="0" smtClean="0"/>
              <a:t> &gt; 20mmHg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2132856"/>
            <a:ext cx="3132856" cy="6155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COPD diagnosis </a:t>
            </a:r>
          </a:p>
          <a:p>
            <a:pPr algn="ctr"/>
            <a:r>
              <a:rPr lang="en-US" altLang="ko-KR" sz="1600" dirty="0" smtClean="0"/>
              <a:t>FEV1/FVC &lt; 0.7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268728" y="4843282"/>
            <a:ext cx="86409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30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Pulmonary </a:t>
            </a:r>
            <a:r>
              <a:rPr lang="en-US" altLang="ko-KR" sz="2400" dirty="0" smtClean="0"/>
              <a:t>function testing data </a:t>
            </a:r>
          </a:p>
          <a:p>
            <a:pPr lvl="1"/>
            <a:r>
              <a:rPr lang="en-US" altLang="ko-KR" sz="2000" dirty="0" smtClean="0"/>
              <a:t>FEV1, FVC, TLC, RV, RV/TLC ratio, D</a:t>
            </a:r>
            <a:r>
              <a:rPr lang="en-US" altLang="ko-KR" sz="2000" baseline="-25000" dirty="0" smtClean="0"/>
              <a:t>LCO</a:t>
            </a:r>
            <a:r>
              <a:rPr lang="en-US" altLang="ko-KR" sz="2000" dirty="0" smtClean="0"/>
              <a:t>, Gas transfer efficiency, 6MDW (6 minutes walk distance testing) </a:t>
            </a:r>
          </a:p>
          <a:p>
            <a:pPr lvl="1"/>
            <a:endParaRPr lang="en-US" altLang="ko-KR" sz="2000" dirty="0"/>
          </a:p>
          <a:p>
            <a:r>
              <a:rPr lang="en-US" altLang="ko-KR" sz="2400" dirty="0" smtClean="0"/>
              <a:t>Right Heart Catheterization data </a:t>
            </a:r>
          </a:p>
          <a:p>
            <a:pPr lvl="1"/>
            <a:r>
              <a:rPr lang="en-US" altLang="ko-KR" sz="2000" dirty="0" smtClean="0"/>
              <a:t>Hemodynamic parameters: Right atrial pressure, </a:t>
            </a:r>
            <a:r>
              <a:rPr lang="en-US" altLang="ko-KR" sz="2000" dirty="0" err="1" smtClean="0"/>
              <a:t>mPAP</a:t>
            </a:r>
            <a:r>
              <a:rPr lang="en-US" altLang="ko-KR" sz="2000" dirty="0" smtClean="0"/>
              <a:t>, PCWP, CO, CI, PVR, PA Sat %, and arterial oxygen saturation. </a:t>
            </a:r>
          </a:p>
        </p:txBody>
      </p:sp>
      <p:sp>
        <p:nvSpPr>
          <p:cNvPr id="4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67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Statistical Analysis</a:t>
            </a:r>
          </a:p>
          <a:p>
            <a:pPr lvl="1"/>
            <a:r>
              <a:rPr lang="en-US" altLang="ko-KR" dirty="0" smtClean="0"/>
              <a:t>Baseline characteristics: mean with SDs </a:t>
            </a:r>
          </a:p>
          <a:p>
            <a:pPr lvl="1"/>
            <a:r>
              <a:rPr lang="en-US" altLang="ko-KR" dirty="0" smtClean="0"/>
              <a:t>Baseline clinical, PFT, hemodynamic parameters: t-test or chi-squared tests  </a:t>
            </a:r>
          </a:p>
          <a:p>
            <a:pPr lvl="1"/>
            <a:r>
              <a:rPr lang="en-US" altLang="ko-KR" dirty="0" smtClean="0"/>
              <a:t>DLCO %: continuous variable</a:t>
            </a:r>
          </a:p>
          <a:p>
            <a:pPr lvl="1"/>
            <a:r>
              <a:rPr lang="en-US" altLang="ko-KR" dirty="0" smtClean="0"/>
              <a:t>Unadjusted transplant-free survival by DLCO group: Kaplan-Meir method, long rank test </a:t>
            </a:r>
          </a:p>
          <a:p>
            <a:pPr lvl="1"/>
            <a:r>
              <a:rPr lang="en-US" altLang="ko-KR" dirty="0" smtClean="0"/>
              <a:t>Cox proportional hazard methods </a:t>
            </a:r>
          </a:p>
          <a:p>
            <a:pPr lvl="1"/>
            <a:r>
              <a:rPr lang="en-US" altLang="ko-KR" dirty="0" smtClean="0"/>
              <a:t>Adjusted transplant-free survival: Cox proportional hazard methods</a:t>
            </a:r>
          </a:p>
        </p:txBody>
      </p:sp>
      <p:sp>
        <p:nvSpPr>
          <p:cNvPr id="4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965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95536" y="5375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Baseline Characteristics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10"/>
          <a:stretch/>
        </p:blipFill>
        <p:spPr bwMode="auto">
          <a:xfrm>
            <a:off x="94741" y="836712"/>
            <a:ext cx="4922422" cy="593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70886" y="1150622"/>
            <a:ext cx="4841788" cy="19877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88138" y="1591296"/>
            <a:ext cx="4841788" cy="19877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88138" y="1790068"/>
            <a:ext cx="4841788" cy="19877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88138" y="2446766"/>
            <a:ext cx="4841788" cy="19877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87638" y="2663294"/>
            <a:ext cx="4841788" cy="19877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140177" y="371936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60% NHYA III/IV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66749" y="3705090"/>
            <a:ext cx="4841788" cy="485329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117532" y="511712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Mod-severe obstruction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4104" y="5233432"/>
            <a:ext cx="4841788" cy="242665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140176" y="6197242"/>
            <a:ext cx="3896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Severe gas transfer defects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66749" y="6328238"/>
            <a:ext cx="4841788" cy="242665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916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5" grpId="0" animBg="1"/>
      <p:bldP spid="15" grpId="1" animBg="1"/>
      <p:bldP spid="16" grpId="0"/>
      <p:bldP spid="16" grpId="1"/>
      <p:bldP spid="19" grpId="0" animBg="1"/>
      <p:bldP spid="19" grpId="1" animBg="1"/>
      <p:bldP spid="20" grpId="0"/>
      <p:bldP spid="20" grpId="1"/>
      <p:bldP spid="21" grpId="0" animBg="1"/>
      <p:bldP spid="21" grpId="1" animBg="1"/>
      <p:bldP spid="22" grpId="0"/>
      <p:bldP spid="22" grpId="1"/>
      <p:bldP spid="23" grpId="0" animBg="1"/>
      <p:bldP spid="2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140" y="118556"/>
            <a:ext cx="8482324" cy="658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724129" y="188640"/>
            <a:ext cx="3001540" cy="28803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724129" y="1170874"/>
            <a:ext cx="3001540" cy="28803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713509" y="2348880"/>
            <a:ext cx="3001540" cy="28803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24129" y="3789040"/>
            <a:ext cx="3001540" cy="504056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746924" y="5509068"/>
            <a:ext cx="3001540" cy="504056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87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2727</TotalTime>
  <Words>897</Words>
  <Application>Microsoft Office PowerPoint</Application>
  <PresentationFormat>화면 슬라이드 쇼(4:3)</PresentationFormat>
  <Paragraphs>133</Paragraphs>
  <Slides>21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맑은 고딕</vt:lpstr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Background</vt:lpstr>
      <vt:lpstr>Background</vt:lpstr>
      <vt:lpstr>Purpose</vt:lpstr>
      <vt:lpstr>Materials and Methods</vt:lpstr>
      <vt:lpstr>Materials and Methods </vt:lpstr>
      <vt:lpstr>Materials and Methods </vt:lpstr>
      <vt:lpstr>Baseline Characteristics</vt:lpstr>
      <vt:lpstr> </vt:lpstr>
      <vt:lpstr>Baseline Characteristics</vt:lpstr>
      <vt:lpstr>Results DLCO is associated with PVR. </vt:lpstr>
      <vt:lpstr>Results DLCO is associated with PVR. </vt:lpstr>
      <vt:lpstr>PowerPoint 프레젠테이션</vt:lpstr>
      <vt:lpstr>PowerPoint 프레젠테이션</vt:lpstr>
      <vt:lpstr>PowerPoint 프레젠테이션</vt:lpstr>
      <vt:lpstr>PowerPoint 프레젠테이션</vt:lpstr>
      <vt:lpstr>Discussion</vt:lpstr>
      <vt:lpstr>Discussion</vt:lpstr>
      <vt:lpstr>Limitations</vt:lpstr>
      <vt:lpstr>Conclusion</vt:lpstr>
      <vt:lpstr>Thank You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SV34BO4WDS005</dc:creator>
  <cp:lastModifiedBy>Windows User</cp:lastModifiedBy>
  <cp:revision>48</cp:revision>
  <dcterms:created xsi:type="dcterms:W3CDTF">2020-05-09T07:36:55Z</dcterms:created>
  <dcterms:modified xsi:type="dcterms:W3CDTF">2020-05-11T12:55:57Z</dcterms:modified>
</cp:coreProperties>
</file>