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517" r:id="rId3"/>
    <p:sldId id="560" r:id="rId4"/>
    <p:sldId id="592" r:id="rId5"/>
    <p:sldId id="565" r:id="rId6"/>
    <p:sldId id="561" r:id="rId7"/>
    <p:sldId id="564" r:id="rId8"/>
    <p:sldId id="578" r:id="rId9"/>
    <p:sldId id="581" r:id="rId10"/>
    <p:sldId id="579" r:id="rId11"/>
    <p:sldId id="584" r:id="rId12"/>
    <p:sldId id="585" r:id="rId13"/>
    <p:sldId id="583" r:id="rId14"/>
    <p:sldId id="575" r:id="rId15"/>
    <p:sldId id="593" r:id="rId16"/>
    <p:sldId id="586" r:id="rId17"/>
    <p:sldId id="587" r:id="rId18"/>
    <p:sldId id="576" r:id="rId19"/>
    <p:sldId id="594" r:id="rId20"/>
    <p:sldId id="595" r:id="rId21"/>
    <p:sldId id="543" r:id="rId22"/>
    <p:sldId id="556" r:id="rId23"/>
    <p:sldId id="589" r:id="rId24"/>
    <p:sldId id="590" r:id="rId25"/>
    <p:sldId id="449" r:id="rId26"/>
    <p:sldId id="326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878" autoAdjust="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1966-4F1B-49FE-947C-243BDF7D25A0}" type="datetimeFigureOut">
              <a:rPr lang="ko-KR" altLang="en-US" smtClean="0"/>
              <a:pPr/>
              <a:t>2016-12-07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7AB0B-3BDA-4425-A664-F7D6FF70F83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771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24 – A,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Lymphangioleiomyomatosis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(LAM). Thin-walled round (2-5 mm) cysts usually involve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juxtaphrenic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recesses and spare the extreme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apices. The intervening lung between cysts is normal. B, LAM pathologic findings. (a) Low power histology shows multiple cysts surrounded by bundles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smooth muscle. (b) Surrounding cystic spaces are nodules of haphazardly arranged smooth muscle bundles. (c) HMB-45 immunohistochemistry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 positive cytoplasmic staining of the LAM cells.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991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 As defined below.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 Diagnosed by characteristic CT features and/or on pathological examination.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 Based on visual and/or biochemical characteristics of the effusion.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d) Based on pathological examination.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e) See appendix 2 (available in the online supplementary material; www.erj.ersjournals.com)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f) Compatible clinical features include pneumothorax (especially multiple and/or bilateral) and/or altered lung function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tests as in LAM.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23684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i="0" baseline="0" dirty="0" smtClean="0">
              <a:latin typeface="Arial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76294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i="0" baseline="0" dirty="0" smtClean="0">
              <a:latin typeface="Arial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76294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ko-KR" alt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3 A 33-year-old man with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folliculin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gene-associated syndrome (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Birt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–Hogg–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Dubé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syndrome). a) A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chest radiograph shows bilateral bullous formation with left basal pneumothorax. 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c)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High-resolution computed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tomography performed 1 week later demonstrates thin-walled cysts of varying sizes in both lungs,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with a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lentiform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shape, with characteristic lower lung zone distribution. A small residual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left pneumothorax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(arrows) is also present.</a:t>
            </a:r>
            <a:endParaRPr lang="en-GB" altLang="ko-KR" dirty="0">
              <a:latin typeface="Arial" charset="0"/>
              <a:ea typeface="msgothic" charset="0"/>
              <a:cs typeface="msgothic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20 – A-D, Axial CT chest images of a patient with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Birt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-Hogg-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Dubé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(BHD) syndrome. Multiple, thin-walled cysts are seen in approximately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80% of patients. These cysts are distributed predominantly in the peripheral lung zones, at lung bases, and along the mediastinum. These are less in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 generally, compared with those seen in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lymphangioleiomyomatosis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(LAM).</a:t>
            </a:r>
            <a:endParaRPr lang="en-US" altLang="ko-KR" sz="1200" i="0" baseline="0" dirty="0" smtClean="0">
              <a:latin typeface="Arial"/>
            </a:endParaRPr>
          </a:p>
          <a:p>
            <a:endParaRPr lang="en-US" altLang="ko-KR" sz="1200" i="0" baseline="0" dirty="0" smtClean="0">
              <a:latin typeface="Arial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19 –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Fibrofolliculomas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(dome shaped, whitish papules) of the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face, neck and upper trunk are seen in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Birt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-Hogg-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Dubé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(BHD)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syndrome.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2149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ko-KR" alt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2 A 27-year-old man with pulmonary Langerhans cell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histiocytosis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High-resolution computed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tomography scans of a) upper and b) middle lung regions show multiple thin-walled cysts, some with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irregular shapes (arrows), in both lungs. Multiple small nodules (short arrows) are also present.</a:t>
            </a:r>
            <a:endParaRPr lang="en-GB" altLang="ko-KR" dirty="0">
              <a:latin typeface="Arial" charset="0"/>
              <a:ea typeface="msgothic" charset="0"/>
              <a:cs typeface="msgothic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25 – A, Pulmonary Langerhans cell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histiocytosis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Generally seen in young smokers (most commonly between 20 and 40 years of age). Cysts are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seen predominantly in upper and middle lobes, are variable in size, are thick- or thin-walled, and have bizarre shapes. The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costophrenic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angles are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spared. The intervening lung parenchyma exhibits architectural distortion. B, Langerhans cell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histiocytosis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pathologic findings. (a) Low-power histology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 a stellate nodule composed of fibrosis with some cellular infiltrates. At the edges of the fibrotic scar is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paracicatricial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emphysema, giving some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cystic appearance. (b) High-power shows a cellular proliferation of Langerhans cells.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5877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21 – Lymphoid interstitial pneumonia. Cysts are thin-walled, random in distribution, and typically involve &lt; 10% of lung parenchyma.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Note the scattered foci of increased lung density in close proximity to the medial aspect of a cyst in the right lower lobe (solid black arrow). 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multiple small nodules. The thin black arrow on the right side shows these nodules in the fissure.</a:t>
            </a:r>
            <a:endParaRPr lang="en-GB" altLang="ko-KR" dirty="0" smtClean="0">
              <a:latin typeface="Arial" charset="0"/>
              <a:ea typeface="msgothic" charset="0"/>
              <a:cs typeface="msgothic" charset="0"/>
            </a:endParaRPr>
          </a:p>
          <a:p>
            <a:endParaRPr lang="en-US" altLang="ko-KR" dirty="0" smtClean="0"/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28 – A, Light-chain deposition disease (LCDD). Cysts are thin-walled, round, and may reach up to 2 cm in diameter (white arrow). Associated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nodules are diffuse, irregular, and small. Consolidation of lung parenchyma may be present, as well as associated mediastinal lymphadenopathy. B,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LCDD pathologic findings. (a) Low power shows a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subpleural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cystic area. (b) Focally in the wall of one of the cysts is a nodular focus of amorphous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eosinophilic material characteristic of LCDD (black arrow).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29 – Amyloidosis. Cysts are thin-walled with or without nodules.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Interlobular septal thickening may be prominent. Ground-glass opacities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be seen, along with associated mediastinal lymphadenopathy.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6053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i="0" baseline="0" dirty="0" smtClean="0">
                <a:latin typeface="Arial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32 – A, Pneumocystis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jirovecii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Diffuse ground glass opacities with septal thickening and occasional cysts (long-standing). B, P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jirovecii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pathologic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findings. (a) Low- power histology from a case of long-standing P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jirovecii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pneumonia shows cystic spaces surrounded by thickened fibrotic walls containing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calcification. (b) High power of GMS (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Gomori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methenamine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silver) stain shows characteristic cysts of P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jirovecii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darkly stained foci.</a:t>
            </a:r>
            <a:endParaRPr lang="ko-KR" altLang="en-US" dirty="0" smtClean="0"/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5 A 37-year-old man with Pneumocystis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jiroveci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pneumonia. High-resolution computed tomography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scans of a) upper and b) lower lobes demonstrate thin-walled cysts associated with ground-glass opacities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distributed throughout both lungs.</a:t>
            </a:r>
            <a:endParaRPr lang="en-GB" altLang="ko-KR" dirty="0" smtClean="0">
              <a:latin typeface="Arial" charset="0"/>
              <a:ea typeface="msgothic" charset="0"/>
              <a:cs typeface="msgothic" charset="0"/>
            </a:endParaRP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31 –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Desquamative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interstitial pneumonia (DIP). Ninety percent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cases of DIP are seen in smokers. Small cysts are seen in the milieu of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universal ground-glass opacities and scanty ground-glass nodules.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86676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 err="1" smtClean="0">
                <a:latin typeface="Arial"/>
              </a:rPr>
              <a:t>Suhail</a:t>
            </a:r>
            <a:r>
              <a:rPr lang="en-US" altLang="ko-KR" sz="1200" dirty="0" smtClean="0">
                <a:latin typeface="Arial"/>
              </a:rPr>
              <a:t> </a:t>
            </a:r>
            <a:r>
              <a:rPr lang="en-US" altLang="ko-KR" sz="1200" dirty="0" err="1" smtClean="0">
                <a:latin typeface="Arial"/>
              </a:rPr>
              <a:t>Raoof</a:t>
            </a:r>
            <a:r>
              <a:rPr lang="en-US" altLang="ko-KR" sz="1200" dirty="0" smtClean="0">
                <a:latin typeface="Arial"/>
              </a:rPr>
              <a:t>,  Praveen </a:t>
            </a:r>
            <a:r>
              <a:rPr lang="en-US" altLang="ko-KR" sz="1200" dirty="0" err="1" smtClean="0">
                <a:latin typeface="Arial"/>
              </a:rPr>
              <a:t>Bondalapati</a:t>
            </a:r>
            <a:r>
              <a:rPr lang="en-US" altLang="ko-KR" sz="1200" dirty="0" smtClean="0">
                <a:latin typeface="Arial"/>
              </a:rPr>
              <a:t>,  </a:t>
            </a:r>
            <a:r>
              <a:rPr lang="en-US" altLang="ko-KR" sz="1200" dirty="0" err="1" smtClean="0">
                <a:latin typeface="Arial"/>
              </a:rPr>
              <a:t>Ravikanth</a:t>
            </a:r>
            <a:r>
              <a:rPr lang="en-US" altLang="ko-KR" sz="1200" dirty="0" smtClean="0">
                <a:latin typeface="Arial"/>
              </a:rPr>
              <a:t> </a:t>
            </a:r>
            <a:r>
              <a:rPr lang="en-US" altLang="ko-KR" sz="1200" dirty="0" err="1" smtClean="0">
                <a:latin typeface="Arial"/>
              </a:rPr>
              <a:t>Vydyula</a:t>
            </a:r>
            <a:r>
              <a:rPr lang="en-US" altLang="ko-KR" sz="1200" dirty="0" smtClean="0">
                <a:latin typeface="Arial"/>
              </a:rPr>
              <a:t>,  Jay H. </a:t>
            </a:r>
            <a:r>
              <a:rPr lang="en-US" altLang="ko-KR" sz="1200" dirty="0" err="1" smtClean="0">
                <a:latin typeface="Arial"/>
              </a:rPr>
              <a:t>Ryu</a:t>
            </a:r>
            <a:r>
              <a:rPr lang="en-US" altLang="ko-KR" sz="1200" dirty="0" smtClean="0">
                <a:latin typeface="Arial"/>
              </a:rPr>
              <a:t>,  </a:t>
            </a:r>
            <a:r>
              <a:rPr lang="en-US" altLang="ko-KR" sz="1200" dirty="0" err="1" smtClean="0">
                <a:latin typeface="Arial"/>
              </a:rPr>
              <a:t>Nishant</a:t>
            </a:r>
            <a:r>
              <a:rPr lang="en-US" altLang="ko-KR" sz="1200" dirty="0" smtClean="0">
                <a:latin typeface="Arial"/>
              </a:rPr>
              <a:t> Gupta,  </a:t>
            </a:r>
            <a:r>
              <a:rPr lang="en-US" altLang="ko-KR" sz="1200" dirty="0" err="1" smtClean="0">
                <a:latin typeface="Arial"/>
              </a:rPr>
              <a:t>Sabiha</a:t>
            </a:r>
            <a:r>
              <a:rPr lang="en-US" altLang="ko-KR" sz="1200" dirty="0" smtClean="0">
                <a:latin typeface="Arial"/>
              </a:rPr>
              <a:t> </a:t>
            </a:r>
            <a:r>
              <a:rPr lang="en-US" altLang="ko-KR" sz="1200" dirty="0" err="1" smtClean="0">
                <a:latin typeface="Arial"/>
              </a:rPr>
              <a:t>Raoof</a:t>
            </a:r>
            <a:r>
              <a:rPr lang="en-US" altLang="ko-KR" sz="1200" dirty="0" smtClean="0">
                <a:latin typeface="Arial"/>
              </a:rPr>
              <a:t>,  Jeff Galvin,  Mark J. Rosen,  David Lynch,  William Travis,  Sanjeev Mehta,  Richard </a:t>
            </a:r>
            <a:r>
              <a:rPr lang="en-US" altLang="ko-KR" sz="1200" dirty="0" err="1" smtClean="0">
                <a:latin typeface="Arial"/>
              </a:rPr>
              <a:t>Lazzaro</a:t>
            </a:r>
            <a:r>
              <a:rPr lang="en-US" altLang="ko-KR" sz="1200" dirty="0" smtClean="0">
                <a:latin typeface="Arial"/>
              </a:rPr>
              <a:t>,  David </a:t>
            </a:r>
            <a:r>
              <a:rPr lang="en-US" altLang="ko-KR" sz="1200" dirty="0" err="1" smtClean="0">
                <a:latin typeface="Arial"/>
              </a:rPr>
              <a:t>Naidich</a:t>
            </a:r>
            <a:endParaRPr lang="en-US" altLang="ko-KR" sz="1200" dirty="0" smtClean="0">
              <a:latin typeface="Arial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858470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3729A-77FA-4BC9-89E2-A775A240A61C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2639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26</a:t>
            </a:fld>
            <a:endParaRPr lang="ko-KR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1 – A, True cysts: Round parenchymal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lucencies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surrounded by </a:t>
            </a:r>
            <a:r>
              <a:rPr lang="en-US" altLang="ko-KR" sz="1200" b="0" i="0" u="none" strike="noStrike" kern="1200" baseline="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distinct wall &lt; 2 mm in thickness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exhibiting a well-defined interface with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normal lung tissue. Cysts may be seen in otherwise normal individuals but may occur in association with other lung diseases. 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B, Cavity. This is a gas-filled space, seen as a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lucency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low-attenuation area, with a wall thickness &gt; 4 mm. It is seen within pulmonary consolidation, a mass, or nodule.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8 –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Centrilobular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emphysema. These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lucencies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demonstrate a predilection for the upper lung zones.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Centrilobular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lucencies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seen that lack distinct walls and measure up to 1 cm in diameter. The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lucencies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may have a dot in the center, representing a branch of pulmonary artery.</a:t>
            </a:r>
            <a:endParaRPr lang="ko-KR" altLang="en-US" dirty="0" smtClean="0"/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Cavity : Gas-filled space, seen as a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lucency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lowattenuation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area, wall thickness of &gt; 4 mm , Within pulmonary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consoldation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mass, or a nodule</a:t>
            </a:r>
          </a:p>
          <a:p>
            <a:endParaRPr lang="en-US" altLang="ko-KR" sz="1200" b="0" i="1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Cystic bronchiectasis :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typically associated with bronchial dilation adjacent to the accompanying pulmonary artery (“signet-ring sign”), absence of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tapering of bronchi, and identification of bronchi within 1 cm of the pleural surfaces. There may be accompanying bronchial wall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thickening,tree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-in-bud opacities, and a mosaic pattern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opacities, and a mosaic pattern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 err="1" smtClean="0"/>
              <a:t>Bronchiectatic</a:t>
            </a:r>
            <a:r>
              <a:rPr lang="en-US" altLang="ko-KR" sz="1200" dirty="0" smtClean="0"/>
              <a:t> cysts display the </a:t>
            </a:r>
            <a:r>
              <a:rPr lang="en-US" altLang="ko-KR" sz="1200" dirty="0" smtClean="0">
                <a:solidFill>
                  <a:srgbClr val="FF0000"/>
                </a:solidFill>
              </a:rPr>
              <a:t>signet ring or Cabochon ring sign due to an accompanying artery in their wall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Centrilobular</a:t>
            </a:r>
            <a:r>
              <a:rPr lang="en-US" altLang="ko-K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emphysema :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centrilobular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lucencies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that lack distinct walls, measure up to 1 cm in diameter, and have a predilection for the upper lung zones (Fig 8). Many of these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luciencies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exhibit a central dot that is a branch of the pulmonary artery within the secondary lobule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Honeycombing results from advanced and irreversible fibrotic lung disease that may lead to cysts that are typically 3 to 10 mm in diameter, clustered (the walls of the cyst abut each other), with thick walls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(1-3 mm or larger), and with architectural distortion and reticulation of intervening lung 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4820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Cavity : Gas-filled space, seen as a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lucency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lowattenuation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area, wall thickness of &gt; 4 mm , Within pulmonary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consoldation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mass, or a nodule</a:t>
            </a:r>
          </a:p>
          <a:p>
            <a:endParaRPr lang="en-US" altLang="ko-KR" sz="1200" b="0" i="1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Cystic bronchiectasis :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Nontapering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tubular structures, course peripherally to within 1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cmof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pleural surface. Dilated bronchi usually 1.5 times greater in diameter than adjacent pulmonary artery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pPr algn="just"/>
            <a:r>
              <a:rPr lang="en-US" altLang="ko-KR" sz="1200" dirty="0" err="1" smtClean="0"/>
              <a:t>subpleural</a:t>
            </a:r>
            <a:r>
              <a:rPr lang="en-US" altLang="ko-KR" sz="1200" dirty="0" smtClean="0"/>
              <a:t> areas (Fig 11). If so, the differential diagnosis includes bullae (mostly &gt; 1 cm in diameter or </a:t>
            </a:r>
            <a:r>
              <a:rPr lang="en-US" altLang="ko-KR" sz="1200" dirty="0" err="1" smtClean="0"/>
              <a:t>paraseptal</a:t>
            </a:r>
            <a:r>
              <a:rPr lang="en-US" altLang="ko-KR" sz="1200" dirty="0" smtClean="0"/>
              <a:t> emphysema and honeycombing (usually &lt; 1 cm diameter).</a:t>
            </a:r>
          </a:p>
          <a:p>
            <a:pPr algn="just"/>
            <a:endParaRPr lang="en-US" altLang="ko-KR" sz="1200" dirty="0" smtClean="0"/>
          </a:p>
          <a:p>
            <a:pPr algn="just"/>
            <a:r>
              <a:rPr lang="en-US" altLang="ko-KR" sz="1200" dirty="0" smtClean="0"/>
              <a:t>Bullae: A bulla is a rounded focal </a:t>
            </a:r>
            <a:r>
              <a:rPr lang="en-US" altLang="ko-KR" sz="1200" dirty="0" err="1" smtClean="0"/>
              <a:t>lucency</a:t>
            </a:r>
            <a:r>
              <a:rPr lang="en-US" altLang="ko-KR" sz="1200" dirty="0" smtClean="0"/>
              <a:t> or area of decreased attenuation &gt; 1 cm in diameter, bounded by a</a:t>
            </a:r>
          </a:p>
          <a:p>
            <a:pPr algn="just"/>
            <a:r>
              <a:rPr lang="en-US" altLang="ko-KR" sz="1200" dirty="0" smtClean="0"/>
              <a:t>thin, almost imperceptible wall</a:t>
            </a:r>
            <a:r>
              <a:rPr lang="en-US" altLang="ko-KR" sz="1200" dirty="0" smtClean="0"/>
              <a:t>. Emphysematous spaces and bullae usually have an </a:t>
            </a:r>
            <a:r>
              <a:rPr lang="en-US" altLang="ko-KR" sz="1200" dirty="0" smtClean="0">
                <a:solidFill>
                  <a:srgbClr val="FF0000"/>
                </a:solidFill>
              </a:rPr>
              <a:t>imperceptible wall and occasionally central vessels</a:t>
            </a:r>
            <a:r>
              <a:rPr lang="en-US" altLang="ko-KR" sz="1200" dirty="0" smtClean="0"/>
              <a:t>.</a:t>
            </a:r>
            <a:endParaRPr lang="en-US" altLang="ko-KR" sz="1200" dirty="0" smtClean="0"/>
          </a:p>
          <a:p>
            <a:pPr algn="just"/>
            <a:endParaRPr lang="en-US" altLang="ko-KR" sz="1200" dirty="0" smtClean="0"/>
          </a:p>
          <a:p>
            <a:pPr algn="just"/>
            <a:r>
              <a:rPr lang="en-US" altLang="ko-KR" sz="1200" dirty="0" err="1" smtClean="0"/>
              <a:t>Paraseptal</a:t>
            </a:r>
            <a:r>
              <a:rPr lang="en-US" altLang="ko-KR" sz="1200" dirty="0" smtClean="0"/>
              <a:t> Emphysema: This subtype of emphysema involves distal alveoli, including alveolar ducts and sacs (Fig 13).</a:t>
            </a:r>
          </a:p>
          <a:p>
            <a:pPr algn="just"/>
            <a:r>
              <a:rPr lang="en-US" altLang="ko-KR" sz="1200" dirty="0" smtClean="0"/>
              <a:t>Honeycombing: This results from advanced fibrotic lung disease and may lead to cysts that are typically uniform in size (3-10 mm diameter), clustered (the walls of the cysts abut each other) with thick walls (1-3 mm or larger</a:t>
            </a:r>
            <a:r>
              <a:rPr lang="en-US" altLang="ko-KR" sz="1200" dirty="0" smtClean="0"/>
              <a:t>). </a:t>
            </a:r>
            <a:r>
              <a:rPr lang="en-US" altLang="ko-KR" sz="1200" dirty="0" smtClean="0">
                <a:solidFill>
                  <a:srgbClr val="FF0000"/>
                </a:solidFill>
              </a:rPr>
              <a:t>multilayered or multi-tiered</a:t>
            </a:r>
            <a:r>
              <a:rPr lang="en-US" altLang="ko-KR" sz="1200" dirty="0" smtClean="0"/>
              <a:t>. </a:t>
            </a:r>
            <a:endParaRPr lang="en-US" altLang="ko-KR" sz="1200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5390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6 – Detailed algorithmic approach to cystic lung disease. It is important to exclude mimics of cystic lung disease before proceeding with the actual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algorithm. BHD ¼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Birt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Hogg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Dube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syndrome; DIP ¼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desquamative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interstitial pneumonia; HRCT ¼ high-resolution CT scan; LAM ¼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lymphangioleiomyomatosis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LCDD ¼ light-chain deposition disease; LIP ¼ lymphoid interstitial pneumonia; PJP ¼ pneumocystis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jirovecii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pneumonia;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PLCH ¼ pulmonary Langerhans cell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histiocytosis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92089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18 – Algorithmic approach to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intraparenchymal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cysts–multiple. See Figure 6 and 7 legends for expansion of abbreviations.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0606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5142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 As defined below.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 Diagnosed by characteristic CT features and/or on pathological examination.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 Based on visual and/or biochemical characteristics of the effusion.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d) Based on pathological examination.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e) See appendix 2 (available in the online supplementary material; www.erj.ersjournals.com)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f) Compatible clinical features include pneumothorax (especially multiple and/or bilateral) and/or altered lung function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tests as in LAM.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2368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ko-KR" alt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1 A 38-year-old woman with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lymphangioleiomyomatosis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High-resolution computed tomography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scans of a) upper and b) lower lobes show multiple thin-walled cysts distributed symmetrically throughout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both lungs, with normal intervening lung parenchyma.</a:t>
            </a:r>
            <a:endParaRPr lang="en-GB" altLang="ko-KR" dirty="0">
              <a:latin typeface="Arial" charset="0"/>
              <a:ea typeface="msgothic" charset="0"/>
              <a:cs typeface="ms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2016-12-07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2016-12-07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2016-12-07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2016-12-07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2016-12-07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2016-12-07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2016-12-07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2016-12-07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2016-12-07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2016-12-07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2016-12-07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51CF-8D24-4855-A889-3014CC995E25}" type="datetimeFigureOut">
              <a:rPr lang="ko-KR" altLang="en-US" smtClean="0"/>
              <a:pPr/>
              <a:t>2016-12-07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ubmed/?term=Rosen%20MJ%5bAuthor%5d&amp;cauthor=true&amp;cauthor_uid=27180915" TargetMode="External"/><Relationship Id="rId13" Type="http://schemas.openxmlformats.org/officeDocument/2006/relationships/hyperlink" Target="https://www.ncbi.nlm.nih.gov/pubmed/?term=Naidich%20D%5bAuthor%5d&amp;cauthor=true&amp;cauthor_uid=27180915" TargetMode="External"/><Relationship Id="rId3" Type="http://schemas.openxmlformats.org/officeDocument/2006/relationships/hyperlink" Target="https://www.ncbi.nlm.nih.gov/pubmed/?term=Bondalapati%20P%5bAuthor%5d&amp;cauthor=true&amp;cauthor_uid=27180915" TargetMode="External"/><Relationship Id="rId7" Type="http://schemas.openxmlformats.org/officeDocument/2006/relationships/hyperlink" Target="https://www.ncbi.nlm.nih.gov/pubmed/?term=Galvin%20J%5bAuthor%5d&amp;cauthor=true&amp;cauthor_uid=27180915" TargetMode="External"/><Relationship Id="rId12" Type="http://schemas.openxmlformats.org/officeDocument/2006/relationships/hyperlink" Target="https://www.ncbi.nlm.nih.gov/pubmed/?term=Lazzaro%20R%5bAuthor%5d&amp;cauthor=true&amp;cauthor_uid=27180915" TargetMode="External"/><Relationship Id="rId17" Type="http://schemas.openxmlformats.org/officeDocument/2006/relationships/hyperlink" Target="https://www.ncbi.nlm.nih.gov/pubmed/?term=Marchiori%20E%5bAuthor%5d&amp;cauthor=true&amp;cauthor_uid=26621970" TargetMode="External"/><Relationship Id="rId2" Type="http://schemas.openxmlformats.org/officeDocument/2006/relationships/hyperlink" Target="https://www.ncbi.nlm.nih.gov/pubmed/?term=Raoof%20S%5bAuthor%5d&amp;cauthor=true&amp;cauthor_uid=27180915" TargetMode="External"/><Relationship Id="rId16" Type="http://schemas.openxmlformats.org/officeDocument/2006/relationships/hyperlink" Target="https://www.ncbi.nlm.nih.gov/pubmed/?term=Zanetti%20G%5bAuthor%5d&amp;cauthor=true&amp;cauthor_uid=2662197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pubmed/?term=Gupta%20N%5bAuthor%5d&amp;cauthor=true&amp;cauthor_uid=27180915" TargetMode="External"/><Relationship Id="rId11" Type="http://schemas.openxmlformats.org/officeDocument/2006/relationships/hyperlink" Target="https://www.ncbi.nlm.nih.gov/pubmed/?term=Mehta%20S%5bAuthor%5d&amp;cauthor=true&amp;cauthor_uid=27180915" TargetMode="External"/><Relationship Id="rId5" Type="http://schemas.openxmlformats.org/officeDocument/2006/relationships/hyperlink" Target="https://www.ncbi.nlm.nih.gov/pubmed/?term=Ryu%20JH%5bAuthor%5d&amp;cauthor=true&amp;cauthor_uid=27180915" TargetMode="External"/><Relationship Id="rId15" Type="http://schemas.openxmlformats.org/officeDocument/2006/relationships/hyperlink" Target="https://www.ncbi.nlm.nih.gov/pubmed/?term=Soares%20Souza%20A%20Jr%5bAuthor%5d&amp;cauthor=true&amp;cauthor_uid=26621970" TargetMode="External"/><Relationship Id="rId10" Type="http://schemas.openxmlformats.org/officeDocument/2006/relationships/hyperlink" Target="https://www.ncbi.nlm.nih.gov/pubmed/?term=Travis%20W%5bAuthor%5d&amp;cauthor=true&amp;cauthor_uid=27180915" TargetMode="External"/><Relationship Id="rId4" Type="http://schemas.openxmlformats.org/officeDocument/2006/relationships/hyperlink" Target="https://www.ncbi.nlm.nih.gov/pubmed/?term=Vydyula%20R%5bAuthor%5d&amp;cauthor=true&amp;cauthor_uid=27180915" TargetMode="External"/><Relationship Id="rId9" Type="http://schemas.openxmlformats.org/officeDocument/2006/relationships/hyperlink" Target="https://www.ncbi.nlm.nih.gov/pubmed/?term=Lynch%20D%5bAuthor%5d&amp;cauthor=true&amp;cauthor_uid=27180915" TargetMode="External"/><Relationship Id="rId14" Type="http://schemas.openxmlformats.org/officeDocument/2006/relationships/hyperlink" Target="https://www.ncbi.nlm.nih.gov/pubmed/?term=Ferreira%20Francisco%20FA%5bAuthor%5d&amp;cauthor=true&amp;cauthor_uid=26621970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email.yuhs.ac/owa/redir.aspx?C=ELbnK0bdWkSGnOZTi5TzbL2hPG3FI9QINnFpBQp_X639RF1c_AhUt-OjKwRkCt_iwzTBfW2pNGA.&amp;URL=http://www.ncbi.nlm.nih.gov/pubmed/?term%3dGupta%20N%5bAuthor%5d%26cauthor%3dtrue%26cauthor_uid%3d27180915" TargetMode="External"/><Relationship Id="rId13" Type="http://schemas.openxmlformats.org/officeDocument/2006/relationships/hyperlink" Target="https://email.yuhs.ac/owa/redir.aspx?C=ELbnK0bdWkSGnOZTi5TzbL2hPG3FI9QINnFpBQp_X639RF1c_AhUt-OjKwRkCt_iwzTBfW2pNGA.&amp;URL=http://www.ncbi.nlm.nih.gov/pubmed/?term%3dMehta%20S%5bAuthor%5d%26cauthor%3dtrue%26cauthor_uid%3d27180915" TargetMode="External"/><Relationship Id="rId18" Type="http://schemas.openxmlformats.org/officeDocument/2006/relationships/hyperlink" Target="https://email.yuhs.ac/owa/redir.aspx?C=ELbnK0bdWkSGnOZTi5TzbL2hPG3FI9QINnFpBQp_X639RF1c_AhUt-OjKwRkCt_iwzTBfW2pNGA.&amp;URL=http://www.ncbi.nlm.nih.gov/pubmed/?term%3dSoares%20Souza%20A%20Jr%5bAuthor%5d%26cauthor%3dtrue%26cauthor_uid%3d26621970" TargetMode="External"/><Relationship Id="rId26" Type="http://schemas.openxmlformats.org/officeDocument/2006/relationships/hyperlink" Target="https://email.yuhs.ac/owa/redir.aspx?C=ELbnK0bdWkSGnOZTi5TzbL2hPG3FI9QINnFpBQp_X639RF1c_AhUt-OjKwRkCt_iwzTBfW2pNGA.&amp;URL=http://www.ncbi.nlm.nih.gov/pubmed/?term%3dHarari%20S%5bAuthor%5d%26cauthor%3dtrue%26cauthor_uid%3d20044458" TargetMode="External"/><Relationship Id="rId3" Type="http://schemas.openxmlformats.org/officeDocument/2006/relationships/hyperlink" Target="https://email.yuhs.ac/owa/redir.aspx?C=ELbnK0bdWkSGnOZTi5TzbL2hPG3FI9QINnFpBQp_X639RF1c_AhUt-OjKwRkCt_iwzTBfW2pNGA.&amp;URL=http://www.ncbi.nlm.nih.gov/pubmed/27180915" TargetMode="External"/><Relationship Id="rId21" Type="http://schemas.openxmlformats.org/officeDocument/2006/relationships/hyperlink" Target="https://email.yuhs.ac/owa/redir.aspx?C=ELbnK0bdWkSGnOZTi5TzbL2hPG3FI9QINnFpBQp_X639RF1c_AhUt-OjKwRkCt_iwzTBfW2pNGA.&amp;URL=http://www.ncbi.nlm.nih.gov/pubmed/?term%3dJohnson%20SR%5bAuthor%5d%26cauthor%3dtrue%26cauthor_uid%3d20044458" TargetMode="External"/><Relationship Id="rId7" Type="http://schemas.openxmlformats.org/officeDocument/2006/relationships/hyperlink" Target="https://email.yuhs.ac/owa/redir.aspx?C=ELbnK0bdWkSGnOZTi5TzbL2hPG3FI9QINnFpBQp_X639RF1c_AhUt-OjKwRkCt_iwzTBfW2pNGA.&amp;URL=http://www.ncbi.nlm.nih.gov/pubmed/?term%3dRyu%20JH%5bAuthor%5d%26cauthor%3dtrue%26cauthor_uid%3d27180915" TargetMode="External"/><Relationship Id="rId12" Type="http://schemas.openxmlformats.org/officeDocument/2006/relationships/hyperlink" Target="https://email.yuhs.ac/owa/redir.aspx?C=ELbnK0bdWkSGnOZTi5TzbL2hPG3FI9QINnFpBQp_X639RF1c_AhUt-OjKwRkCt_iwzTBfW2pNGA.&amp;URL=http://www.ncbi.nlm.nih.gov/pubmed/?term%3dTravis%20W%5bAuthor%5d%26cauthor%3dtrue%26cauthor_uid%3d27180915" TargetMode="External"/><Relationship Id="rId17" Type="http://schemas.openxmlformats.org/officeDocument/2006/relationships/hyperlink" Target="https://email.yuhs.ac/owa/redir.aspx?C=ELbnK0bdWkSGnOZTi5TzbL2hPG3FI9QINnFpBQp_X639RF1c_AhUt-OjKwRkCt_iwzTBfW2pNGA.&amp;URL=http://www.ncbi.nlm.nih.gov/pubmed/?term%3dFerreira%20Francisco%20FA%5bAuthor%5d%26cauthor%3dtrue%26cauthor_uid%3d26621970" TargetMode="External"/><Relationship Id="rId25" Type="http://schemas.openxmlformats.org/officeDocument/2006/relationships/hyperlink" Target="https://email.yuhs.ac/owa/redir.aspx?C=ELbnK0bdWkSGnOZTi5TzbL2hPG3FI9QINnFpBQp_X639RF1c_AhUt-OjKwRkCt_iwzTBfW2pNGA.&amp;URL=http://www.ncbi.nlm.nih.gov/pubmed/?term%3dCostabel%20U%5bAuthor%5d%26cauthor%3dtrue%26cauthor_uid%3d20044458" TargetMode="External"/><Relationship Id="rId33" Type="http://schemas.openxmlformats.org/officeDocument/2006/relationships/hyperlink" Target="https://email.yuhs.ac/owa/redir.aspx?C=ELbnK0bdWkSGnOZTi5TzbL2hPG3FI9QINnFpBQp_X639RF1c_AhUt-OjKwRkCt_iwzTBfW2pNGA.&amp;URL=http://www.ncbi.nlm.nih.gov/pubmed/?term%3dReview%20Panel%20of%20the%20ERS%20LAM%20Task%20Force%5bCorporate%20Author%5d" TargetMode="External"/><Relationship Id="rId2" Type="http://schemas.openxmlformats.org/officeDocument/2006/relationships/notesSlide" Target="../notesSlides/notesSlide20.xml"/><Relationship Id="rId16" Type="http://schemas.openxmlformats.org/officeDocument/2006/relationships/hyperlink" Target="https://email.yuhs.ac/owa/redir.aspx?C=ELbnK0bdWkSGnOZTi5TzbL2hPG3FI9QINnFpBQp_X639RF1c_AhUt-OjKwRkCt_iwzTBfW2pNGA.&amp;URL=http://www.ncbi.nlm.nih.gov/pubmed/26621970" TargetMode="External"/><Relationship Id="rId20" Type="http://schemas.openxmlformats.org/officeDocument/2006/relationships/hyperlink" Target="https://email.yuhs.ac/owa/redir.aspx?C=ELbnK0bdWkSGnOZTi5TzbL2hPG3FI9QINnFpBQp_X639RF1c_AhUt-OjKwRkCt_iwzTBfW2pNGA.&amp;URL=http://www.ncbi.nlm.nih.gov/pubmed/?term%3dMarchiori%20E%5bAuthor%5d%26cauthor%3dtrue%26cauthor_uid%3d26621970" TargetMode="External"/><Relationship Id="rId29" Type="http://schemas.openxmlformats.org/officeDocument/2006/relationships/hyperlink" Target="https://email.yuhs.ac/owa/redir.aspx?C=ELbnK0bdWkSGnOZTi5TzbL2hPG3FI9QINnFpBQp_X639RF1c_AhUt-OjKwRkCt_iwzTBfW2pNGA.&amp;URL=http://www.ncbi.nlm.nih.gov/pubmed/?term%3dBrauner%20M%5bAuthor%5d%26cauthor%3dtrue%26cauthor_uid%3d2004445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mail.yuhs.ac/owa/redir.aspx?C=ELbnK0bdWkSGnOZTi5TzbL2hPG3FI9QINnFpBQp_X639RF1c_AhUt-OjKwRkCt_iwzTBfW2pNGA.&amp;URL=http://www.ncbi.nlm.nih.gov/pubmed/?term%3dVydyula%20R%5bAuthor%5d%26cauthor%3dtrue%26cauthor_uid%3d27180915" TargetMode="External"/><Relationship Id="rId11" Type="http://schemas.openxmlformats.org/officeDocument/2006/relationships/hyperlink" Target="https://email.yuhs.ac/owa/redir.aspx?C=ELbnK0bdWkSGnOZTi5TzbL2hPG3FI9QINnFpBQp_X639RF1c_AhUt-OjKwRkCt_iwzTBfW2pNGA.&amp;URL=http://www.ncbi.nlm.nih.gov/pubmed/?term%3dLynch%20D%5bAuthor%5d%26cauthor%3dtrue%26cauthor_uid%3d27180915" TargetMode="External"/><Relationship Id="rId24" Type="http://schemas.openxmlformats.org/officeDocument/2006/relationships/hyperlink" Target="https://email.yuhs.ac/owa/redir.aspx?C=ELbnK0bdWkSGnOZTi5TzbL2hPG3FI9QINnFpBQp_X639RF1c_AhUt-OjKwRkCt_iwzTBfW2pNGA.&amp;URL=http://www.ncbi.nlm.nih.gov/pubmed/?term%3dCottin%20V%5bAuthor%5d%26cauthor%3dtrue%26cauthor_uid%3d20044458" TargetMode="External"/><Relationship Id="rId32" Type="http://schemas.openxmlformats.org/officeDocument/2006/relationships/hyperlink" Target="https://email.yuhs.ac/owa/redir.aspx?C=ELbnK0bdWkSGnOZTi5TzbL2hPG3FI9QINnFpBQp_X639RF1c_AhUt-OjKwRkCt_iwzTBfW2pNGA.&amp;URL=http://www.ncbi.nlm.nih.gov/pubmed/?term%3dKingswood%20C%5bAuthor%5d%26cauthor%3dtrue%26cauthor_uid%3d20044458" TargetMode="External"/><Relationship Id="rId5" Type="http://schemas.openxmlformats.org/officeDocument/2006/relationships/hyperlink" Target="https://email.yuhs.ac/owa/redir.aspx?C=ELbnK0bdWkSGnOZTi5TzbL2hPG3FI9QINnFpBQp_X639RF1c_AhUt-OjKwRkCt_iwzTBfW2pNGA.&amp;URL=http://www.ncbi.nlm.nih.gov/pubmed/?term%3dBondalapati%20P%5bAuthor%5d%26cauthor%3dtrue%26cauthor_uid%3d27180915" TargetMode="External"/><Relationship Id="rId15" Type="http://schemas.openxmlformats.org/officeDocument/2006/relationships/hyperlink" Target="https://email.yuhs.ac/owa/redir.aspx?C=ELbnK0bdWkSGnOZTi5TzbL2hPG3FI9QINnFpBQp_X639RF1c_AhUt-OjKwRkCt_iwzTBfW2pNGA.&amp;URL=http://www.ncbi.nlm.nih.gov/pubmed/?term%3dNaidich%20D%5bAuthor%5d%26cauthor%3dtrue%26cauthor_uid%3d27180915" TargetMode="External"/><Relationship Id="rId23" Type="http://schemas.openxmlformats.org/officeDocument/2006/relationships/hyperlink" Target="https://email.yuhs.ac/owa/redir.aspx?C=ELbnK0bdWkSGnOZTi5TzbL2hPG3FI9QINnFpBQp_X639RF1c_AhUt-OjKwRkCt_iwzTBfW2pNGA.&amp;URL=http://www.ncbi.nlm.nih.gov/pubmed/?term%3dLazor%20R%5bAuthor%5d%26cauthor%3dtrue%26cauthor_uid%3d20044458" TargetMode="External"/><Relationship Id="rId28" Type="http://schemas.openxmlformats.org/officeDocument/2006/relationships/hyperlink" Target="https://email.yuhs.ac/owa/redir.aspx?C=ELbnK0bdWkSGnOZTi5TzbL2hPG3FI9QINnFpBQp_X639RF1c_AhUt-OjKwRkCt_iwzTBfW2pNGA.&amp;URL=http://www.ncbi.nlm.nih.gov/pubmed/?term%3dBoehler%20A%5bAuthor%5d%26cauthor%3dtrue%26cauthor_uid%3d20044458" TargetMode="External"/><Relationship Id="rId10" Type="http://schemas.openxmlformats.org/officeDocument/2006/relationships/hyperlink" Target="https://email.yuhs.ac/owa/redir.aspx?C=ELbnK0bdWkSGnOZTi5TzbL2hPG3FI9QINnFpBQp_X639RF1c_AhUt-OjKwRkCt_iwzTBfW2pNGA.&amp;URL=http://www.ncbi.nlm.nih.gov/pubmed/?term%3dRosen%20MJ%5bAuthor%5d%26cauthor%3dtrue%26cauthor_uid%3d27180915" TargetMode="External"/><Relationship Id="rId19" Type="http://schemas.openxmlformats.org/officeDocument/2006/relationships/hyperlink" Target="https://email.yuhs.ac/owa/redir.aspx?C=ELbnK0bdWkSGnOZTi5TzbL2hPG3FI9QINnFpBQp_X639RF1c_AhUt-OjKwRkCt_iwzTBfW2pNGA.&amp;URL=http://www.ncbi.nlm.nih.gov/pubmed/?term%3dZanetti%20G%5bAuthor%5d%26cauthor%3dtrue%26cauthor_uid%3d26621970" TargetMode="External"/><Relationship Id="rId31" Type="http://schemas.openxmlformats.org/officeDocument/2006/relationships/hyperlink" Target="https://email.yuhs.ac/owa/redir.aspx?C=ELbnK0bdWkSGnOZTi5TzbL2hPG3FI9QINnFpBQp_X639RF1c_AhUt-OjKwRkCt_iwzTBfW2pNGA.&amp;URL=http://www.ncbi.nlm.nih.gov/pubmed/?term%3dBonetti%20F%5bAuthor%5d%26cauthor%3dtrue%26cauthor_uid%3d20044458" TargetMode="External"/><Relationship Id="rId4" Type="http://schemas.openxmlformats.org/officeDocument/2006/relationships/hyperlink" Target="https://email.yuhs.ac/owa/redir.aspx?C=ELbnK0bdWkSGnOZTi5TzbL2hPG3FI9QINnFpBQp_X639RF1c_AhUt-OjKwRkCt_iwzTBfW2pNGA.&amp;URL=http://www.ncbi.nlm.nih.gov/pubmed/?term%3dRaoof%20S%5bAuthor%5d%26cauthor%3dtrue%26cauthor_uid%3d27180915" TargetMode="External"/><Relationship Id="rId9" Type="http://schemas.openxmlformats.org/officeDocument/2006/relationships/hyperlink" Target="https://email.yuhs.ac/owa/redir.aspx?C=ELbnK0bdWkSGnOZTi5TzbL2hPG3FI9QINnFpBQp_X639RF1c_AhUt-OjKwRkCt_iwzTBfW2pNGA.&amp;URL=http://www.ncbi.nlm.nih.gov/pubmed/?term%3dGalvin%20J%5bAuthor%5d%26cauthor%3dtrue%26cauthor_uid%3d27180915" TargetMode="External"/><Relationship Id="rId14" Type="http://schemas.openxmlformats.org/officeDocument/2006/relationships/hyperlink" Target="https://email.yuhs.ac/owa/redir.aspx?C=ELbnK0bdWkSGnOZTi5TzbL2hPG3FI9QINnFpBQp_X639RF1c_AhUt-OjKwRkCt_iwzTBfW2pNGA.&amp;URL=http://www.ncbi.nlm.nih.gov/pubmed/?term%3dLazzaro%20R%5bAuthor%5d%26cauthor%3dtrue%26cauthor_uid%3d27180915" TargetMode="External"/><Relationship Id="rId22" Type="http://schemas.openxmlformats.org/officeDocument/2006/relationships/hyperlink" Target="https://email.yuhs.ac/owa/redir.aspx?C=ELbnK0bdWkSGnOZTi5TzbL2hPG3FI9QINnFpBQp_X639RF1c_AhUt-OjKwRkCt_iwzTBfW2pNGA.&amp;URL=http://www.ncbi.nlm.nih.gov/pubmed/?term%3dCordier%20JF%5bAuthor%5d%26cauthor%3dtrue%26cauthor_uid%3d20044458" TargetMode="External"/><Relationship Id="rId27" Type="http://schemas.openxmlformats.org/officeDocument/2006/relationships/hyperlink" Target="https://email.yuhs.ac/owa/redir.aspx?C=ELbnK0bdWkSGnOZTi5TzbL2hPG3FI9QINnFpBQp_X639RF1c_AhUt-OjKwRkCt_iwzTBfW2pNGA.&amp;URL=http://www.ncbi.nlm.nih.gov/pubmed/?term%3dReynaud-Gaubert%20M%5bAuthor%5d%26cauthor%3dtrue%26cauthor_uid%3d20044458" TargetMode="External"/><Relationship Id="rId30" Type="http://schemas.openxmlformats.org/officeDocument/2006/relationships/hyperlink" Target="https://email.yuhs.ac/owa/redir.aspx?C=ELbnK0bdWkSGnOZTi5TzbL2hPG3FI9QINnFpBQp_X639RF1c_AhUt-OjKwRkCt_iwzTBfW2pNGA.&amp;URL=http://www.ncbi.nlm.nih.gov/pubmed/?term%3dPopper%20H%5bAuthor%5d%26cauthor%3dtrue%26cauthor_uid%3d20044458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9"/>
          <p:cNvSpPr txBox="1">
            <a:spLocks noChangeArrowheads="1"/>
          </p:cNvSpPr>
          <p:nvPr/>
        </p:nvSpPr>
        <p:spPr bwMode="gray">
          <a:xfrm>
            <a:off x="317700" y="4725144"/>
            <a:ext cx="5622451" cy="158417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latinLnBrk="0">
              <a:lnSpc>
                <a:spcPct val="150000"/>
              </a:lnSpc>
            </a:pPr>
            <a:r>
              <a:rPr lang="en-US" altLang="ko-KR" sz="1600" dirty="0" err="1">
                <a:latin typeface="+mj-lt"/>
              </a:rPr>
              <a:t>Eun</a:t>
            </a:r>
            <a:r>
              <a:rPr lang="en-US" altLang="ko-KR" sz="1600" dirty="0">
                <a:latin typeface="+mj-lt"/>
              </a:rPr>
              <a:t> </a:t>
            </a:r>
            <a:r>
              <a:rPr lang="en-US" altLang="ko-KR" sz="1600" dirty="0" err="1">
                <a:latin typeface="+mj-lt"/>
              </a:rPr>
              <a:t>Hye</a:t>
            </a:r>
            <a:r>
              <a:rPr lang="en-US" altLang="ko-KR" sz="1600" dirty="0">
                <a:latin typeface="+mj-lt"/>
              </a:rPr>
              <a:t> Lee</a:t>
            </a:r>
          </a:p>
          <a:p>
            <a:pPr latinLnBrk="0">
              <a:lnSpc>
                <a:spcPct val="150000"/>
              </a:lnSpc>
            </a:pPr>
            <a:r>
              <a:rPr lang="en-US" altLang="ko-KR" sz="1600" dirty="0">
                <a:latin typeface="+mj-lt"/>
                <a:ea typeface="HY그래픽" pitchFamily="18" charset="-127"/>
                <a:cs typeface="Times New Roman" pitchFamily="18" charset="0"/>
              </a:rPr>
              <a:t>Division of Pulmonology</a:t>
            </a:r>
          </a:p>
          <a:p>
            <a:r>
              <a:rPr lang="en-US" altLang="ko-KR" sz="1600" dirty="0">
                <a:latin typeface="+mj-lt"/>
                <a:ea typeface="HY그래픽" pitchFamily="18" charset="-127"/>
                <a:cs typeface="Times New Roman" pitchFamily="18" charset="0"/>
              </a:rPr>
              <a:t>Department Of internal medicine</a:t>
            </a:r>
          </a:p>
          <a:p>
            <a:r>
              <a:rPr lang="en-US" altLang="ko-KR" sz="1600" dirty="0">
                <a:latin typeface="+mj-lt"/>
                <a:ea typeface="HY그래픽" pitchFamily="18" charset="-127"/>
                <a:cs typeface="Times New Roman" pitchFamily="18" charset="0"/>
              </a:rPr>
              <a:t>Yonsei University College of Medicine</a:t>
            </a:r>
          </a:p>
          <a:p>
            <a:pPr algn="ctr">
              <a:lnSpc>
                <a:spcPct val="65000"/>
              </a:lnSpc>
              <a:spcAft>
                <a:spcPct val="40000"/>
              </a:spcAft>
              <a:defRPr/>
            </a:pPr>
            <a:endParaRPr lang="en-US" altLang="ko-KR" sz="16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 latinLnBrk="0">
              <a:lnSpc>
                <a:spcPct val="150000"/>
              </a:lnSpc>
            </a:pPr>
            <a:endParaRPr lang="en-US" altLang="ko-KR" sz="1600" kern="0" noProof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" name="Rectangle 18"/>
          <p:cNvSpPr txBox="1">
            <a:spLocks noChangeArrowheads="1"/>
          </p:cNvSpPr>
          <p:nvPr/>
        </p:nvSpPr>
        <p:spPr bwMode="auto">
          <a:xfrm>
            <a:off x="317701" y="173189"/>
            <a:ext cx="8712968" cy="216024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b="1" dirty="0" smtClean="0">
                <a:solidFill>
                  <a:srgbClr val="FFFF00"/>
                </a:solidFill>
                <a:latin typeface="+mj-lt"/>
              </a:rPr>
              <a:t>Cystic lung disease</a:t>
            </a:r>
            <a:endParaRPr lang="en-US" altLang="ko-KR" sz="4000" kern="0" noProof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HY헤드라인M" pitchFamily="18" charset="-127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en-US" altLang="ko-K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Lymphangioleiomyomatosis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4042792" cy="5472608"/>
          </a:xfrm>
        </p:spPr>
        <p:txBody>
          <a:bodyPr>
            <a:noAutofit/>
          </a:bodyPr>
          <a:lstStyle/>
          <a:p>
            <a:r>
              <a:rPr lang="en-US" altLang="ko-K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Dignosis</a:t>
            </a: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 lvl="1"/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ERS </a:t>
            </a:r>
            <a:r>
              <a:rPr lang="en-US" altLang="ko-K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dignostic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guidelines : classified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definite, probable or 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possible </a:t>
            </a:r>
            <a:endParaRPr lang="en-US" altLang="ko-K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altLang="ko-KR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ko-K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ysts </a:t>
            </a:r>
            <a:r>
              <a:rPr lang="en-US" altLang="ko-K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LAM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typically thin walled, multiple, well circumscribed, diffusely throughout the lungs with normal intervening lung, </a:t>
            </a:r>
            <a:r>
              <a:rPr lang="en-US" altLang="ko-K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without lobar </a:t>
            </a:r>
            <a:r>
              <a:rPr lang="en-US" altLang="ko-KR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predominance</a:t>
            </a:r>
          </a:p>
          <a:p>
            <a:pPr lvl="1"/>
            <a:endParaRPr lang="en-US" altLang="ko-KR" sz="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ko-KR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 </a:t>
            </a:r>
            <a:r>
              <a:rPr lang="en-US" altLang="ko-K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HRCT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appearance requires </a:t>
            </a:r>
            <a:r>
              <a:rPr lang="en-US" altLang="ko-K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 (&gt;10) thin-walled cysts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normal 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increased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lung volumes, with no other significant interstitial 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abnormality</a:t>
            </a:r>
          </a:p>
          <a:p>
            <a:pPr lvl="1"/>
            <a:endParaRPr lang="en-US" altLang="ko-KR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ko-K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Compatible HRCT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findings 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defined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the appearance of </a:t>
            </a:r>
            <a:r>
              <a:rPr lang="en-US" altLang="ko-K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fewer (&gt;2 but &lt;10) typical </a:t>
            </a:r>
            <a:r>
              <a:rPr lang="en-US" altLang="ko-KR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cysts</a:t>
            </a:r>
          </a:p>
          <a:p>
            <a:pPr lvl="1"/>
            <a:endParaRPr lang="en-US" altLang="ko-KR" sz="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ko-KR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VEGF-D levels 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&gt;800 pg·mL</a:t>
            </a:r>
            <a:r>
              <a:rPr lang="en-US" altLang="ko-KR" sz="1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−1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presence of </a:t>
            </a:r>
            <a:r>
              <a:rPr lang="en-US" altLang="ko-KR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pulmonary cysts 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imaging : specific for S-LAM and identify LAM in females with TSC </a:t>
            </a:r>
          </a:p>
          <a:p>
            <a:endParaRPr lang="en-US" altLang="ko-K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68760"/>
            <a:ext cx="3762218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내용 개체 틀 2"/>
          <p:cNvSpPr txBox="1">
            <a:spLocks/>
          </p:cNvSpPr>
          <p:nvPr/>
        </p:nvSpPr>
        <p:spPr>
          <a:xfrm>
            <a:off x="634432" y="3645024"/>
            <a:ext cx="8229600" cy="3096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364088" y="5877272"/>
            <a:ext cx="34472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en-US" altLang="ko-K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Respir</a:t>
            </a:r>
            <a:r>
              <a:rPr lang="en-US" altLang="ko-K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J. 2010 Jan;35(1):</a:t>
            </a:r>
            <a:r>
              <a:rPr lang="en-US" altLang="ko-K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14-26. </a:t>
            </a:r>
          </a:p>
          <a:p>
            <a:r>
              <a:rPr lang="en-US" altLang="ko-K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</a:t>
            </a:r>
            <a:r>
              <a:rPr lang="en-US" altLang="ko-K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Respiratory Society guidelines for the diagnosis and management of </a:t>
            </a:r>
            <a:r>
              <a:rPr lang="en-US" altLang="ko-KR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lymphangioleiomyomatosis</a:t>
            </a:r>
            <a:endParaRPr lang="ko-KR" altLang="en-US" sz="1000" dirty="0"/>
          </a:p>
        </p:txBody>
      </p:sp>
      <p:sp>
        <p:nvSpPr>
          <p:cNvPr id="6" name="직사각형 5"/>
          <p:cNvSpPr/>
          <p:nvPr/>
        </p:nvSpPr>
        <p:spPr>
          <a:xfrm>
            <a:off x="4932040" y="1340768"/>
            <a:ext cx="93610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4932040" y="3501008"/>
            <a:ext cx="100811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932040" y="4941168"/>
            <a:ext cx="1080120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연결선 9"/>
          <p:cNvCxnSpPr/>
          <p:nvPr/>
        </p:nvCxnSpPr>
        <p:spPr>
          <a:xfrm>
            <a:off x="5220072" y="1844824"/>
            <a:ext cx="338437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3" y="2817205"/>
            <a:ext cx="1127698" cy="1043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80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6880" y="764704"/>
            <a:ext cx="8493120" cy="41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ko-K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 38-year-old woman with </a:t>
            </a:r>
            <a:r>
              <a:rPr lang="en-GB" altLang="ko-KR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lymphangioleiomyomatosis</a:t>
            </a:r>
            <a:r>
              <a:rPr lang="en-GB" altLang="ko-K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endParaRPr lang="en-GB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40" y="1484784"/>
            <a:ext cx="7804800" cy="3960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771800" y="6281939"/>
            <a:ext cx="5934464" cy="30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r"/>
            <a:r>
              <a:rPr lang="en-GB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Flavia </a:t>
            </a:r>
            <a:r>
              <a:rPr lang="en-GB" altLang="ko-KR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Angélica</a:t>
            </a:r>
            <a:r>
              <a:rPr lang="en-GB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Ferreira Francisco et al. </a:t>
            </a:r>
            <a:r>
              <a:rPr lang="en-GB" altLang="ko-KR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en-GB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ko-KR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Respir</a:t>
            </a:r>
            <a:r>
              <a:rPr lang="en-GB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Rev 2015;24:552-564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4639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620688"/>
            <a:ext cx="7631998" cy="56886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3608" y="6492003"/>
            <a:ext cx="7620000" cy="254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Cystic Lung Diseases: Algorithmic Approach  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Chest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Volume 150, Issue 4, 2016, 945–965</a:t>
            </a:r>
          </a:p>
        </p:txBody>
      </p:sp>
      <p:sp>
        <p:nvSpPr>
          <p:cNvPr id="9" name="Text Box 1"/>
          <p:cNvSpPr txBox="1">
            <a:spLocks noChangeArrowheads="1"/>
          </p:cNvSpPr>
          <p:nvPr/>
        </p:nvSpPr>
        <p:spPr bwMode="auto">
          <a:xfrm>
            <a:off x="6300192" y="1124744"/>
            <a:ext cx="266429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ko-KR" sz="1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</a:rPr>
              <a:t>Lymphangioleiomyomatosis</a:t>
            </a:r>
            <a:r>
              <a:rPr lang="en-GB" altLang="ko-KR" sz="1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endParaRPr lang="en-GB" altLang="ko-KR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10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34082"/>
          </a:xfrm>
        </p:spPr>
        <p:txBody>
          <a:bodyPr/>
          <a:lstStyle/>
          <a:p>
            <a:r>
              <a:rPr lang="en-US" altLang="ko-K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Lymphangioleiomyomatosis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003232" cy="4680520"/>
          </a:xfrm>
        </p:spPr>
        <p:txBody>
          <a:bodyPr>
            <a:noAutofit/>
          </a:bodyPr>
          <a:lstStyle/>
          <a:p>
            <a:endParaRPr lang="en-US" altLang="ko-K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Prognosis </a:t>
            </a:r>
          </a:p>
          <a:p>
            <a:pPr lvl="1">
              <a:lnSpc>
                <a:spcPct val="150000"/>
              </a:lnSpc>
            </a:pP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rogressive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lung disease with a 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poor long-term </a:t>
            </a:r>
            <a:r>
              <a:rPr lang="en-US" altLang="ko-KR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prognosis</a:t>
            </a:r>
          </a:p>
          <a:p>
            <a:pPr lvl="1">
              <a:lnSpc>
                <a:spcPct val="150000"/>
              </a:lnSpc>
            </a:pP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Patients diagnosed at 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younger ages tend to have more aggressive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courses</a:t>
            </a:r>
          </a:p>
          <a:p>
            <a:pPr lvl="1">
              <a:lnSpc>
                <a:spcPct val="150000"/>
              </a:lnSpc>
            </a:pPr>
            <a:endParaRPr lang="en-US" altLang="ko-K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</a:t>
            </a:r>
            <a:endParaRPr lang="en-US" altLang="ko-K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Mutations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TSC genes lead to the activation of mammalian target of </a:t>
            </a:r>
            <a:r>
              <a:rPr lang="en-US" altLang="ko-K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rapamycin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kinase (</a:t>
            </a:r>
            <a:r>
              <a:rPr lang="en-US" altLang="ko-K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mTOR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resulting in proliferation of LAM cells. </a:t>
            </a:r>
            <a:endParaRPr lang="en-US" altLang="ko-K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US" altLang="ko-KR" sz="1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mTOR</a:t>
            </a:r>
            <a:r>
              <a:rPr lang="en-US" altLang="ko-KR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inhibitor </a:t>
            </a:r>
            <a:r>
              <a:rPr lang="en-US" altLang="ko-KR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sirolimus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ko-KR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rapamycin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appears to be the most effective </a:t>
            </a: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drug</a:t>
            </a:r>
          </a:p>
          <a:p>
            <a:pPr lvl="1">
              <a:lnSpc>
                <a:spcPct val="150000"/>
              </a:lnSpc>
            </a:pPr>
            <a:r>
              <a:rPr lang="en-US" altLang="ko-KR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Lung 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transplantation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an option for patients with severe impairment </a:t>
            </a:r>
            <a:endParaRPr lang="en-US" altLang="ko-K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34432" y="3645024"/>
            <a:ext cx="8229600" cy="3096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20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en-US" altLang="ko-K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Folliculin</a:t>
            </a:r>
            <a:r>
              <a:rPr lang="en-US" altLang="ko-K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gene-associated syndrome (FLCN-S) </a:t>
            </a:r>
            <a:r>
              <a:rPr lang="en-US" altLang="ko-K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ko-K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Birt</a:t>
            </a:r>
            <a:r>
              <a:rPr lang="en-US" altLang="ko-K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–Hogg–</a:t>
            </a:r>
            <a:r>
              <a:rPr lang="en-US" altLang="ko-K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Dubé</a:t>
            </a:r>
            <a:r>
              <a:rPr lang="en-US" altLang="ko-K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syndrome)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644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utosomal dominant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 systemic disorder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Typically 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third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fourth decade of life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reported 20-85 years</a:t>
            </a:r>
            <a:endParaRPr lang="en-US" altLang="ko-K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gender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predominance 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Characterized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cutaneous </a:t>
            </a:r>
            <a:r>
              <a:rPr lang="en-US" altLang="ko-KR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fibrofolliculomas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multiple lung cysts, spontaneous pneumothorax, and renal cancer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Common presentation :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skin lesions and a history of recurrent and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familial pneumothorax (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occur in ∼35% of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patients)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renal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tend to be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bilateral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multifocal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range from benign </a:t>
            </a:r>
            <a:r>
              <a:rPr lang="en-US" altLang="ko-K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oncocytomas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malignant renal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carcinomas</a:t>
            </a: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19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Folliculin</a:t>
            </a:r>
            <a:r>
              <a:rPr lang="en-US" altLang="ko-K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gene-associated syndrome (FLCN-S) </a:t>
            </a:r>
            <a:r>
              <a:rPr lang="en-US" altLang="ko-K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ko-K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Birt</a:t>
            </a:r>
            <a:r>
              <a:rPr lang="en-US" altLang="ko-K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–Hogg–</a:t>
            </a:r>
            <a:r>
              <a:rPr lang="en-US" altLang="ko-K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Dubé</a:t>
            </a:r>
            <a:r>
              <a:rPr lang="en-US" altLang="ko-K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syndrome)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Cyst : thin-walled cysts in &gt; 80% patients, predominantly seen in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peripheral lung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zones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lung bases and along the mediastinum,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in number compared with 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LAM</a:t>
            </a:r>
          </a:p>
          <a:p>
            <a:pPr>
              <a:lnSpc>
                <a:spcPct val="150000"/>
              </a:lnSpc>
            </a:pPr>
            <a:r>
              <a:rPr lang="en-US" altLang="ko-KR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Folliculin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tumor-suppressor protein, 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highly expressed in the stromal cells and type I </a:t>
            </a:r>
            <a:r>
              <a:rPr lang="en-US" altLang="ko-K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pneumocytes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lungs,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skin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kidneys </a:t>
            </a:r>
            <a:endParaRPr lang="en-US" altLang="ko-K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mutations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gene leading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abnormal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mesodermal development.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 :  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mutation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FLCN gene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the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presence of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 lung cysts and/or characteristic skin lesions and/or malignant kidney 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tumor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: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 therapy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this cystic lung disease is currently available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rognosis :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comorbidities, such as renal cell carcinoma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pneumothorax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rather than on the lung cysts.</a:t>
            </a:r>
            <a:endParaRPr lang="ko-KR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69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6880" y="476672"/>
            <a:ext cx="849312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ko-K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33-year-old man with </a:t>
            </a:r>
            <a:r>
              <a:rPr lang="en-US" altLang="ko-KR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Folliculin</a:t>
            </a:r>
            <a:r>
              <a:rPr lang="en-US" altLang="ko-K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gene-associated syndrome (FLCN-S) </a:t>
            </a:r>
            <a:br>
              <a:rPr lang="en-US" altLang="ko-K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ko-KR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Birt</a:t>
            </a:r>
            <a:r>
              <a:rPr lang="en-US" altLang="ko-K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–Hogg–</a:t>
            </a:r>
            <a:r>
              <a:rPr lang="en-US" altLang="ko-KR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Dubé</a:t>
            </a:r>
            <a:r>
              <a:rPr lang="en-US" altLang="ko-K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syndrome)</a:t>
            </a:r>
            <a:endParaRPr lang="en-GB" altLang="ko-KR" sz="1500" b="1" dirty="0">
              <a:latin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40" y="1268760"/>
            <a:ext cx="7804800" cy="48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771800" y="6281939"/>
            <a:ext cx="5934464" cy="30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r"/>
            <a:r>
              <a:rPr lang="en-GB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Flavia </a:t>
            </a:r>
            <a:r>
              <a:rPr lang="en-GB" altLang="ko-KR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Angélica</a:t>
            </a:r>
            <a:r>
              <a:rPr lang="en-GB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Ferreira Francisco et al. </a:t>
            </a:r>
            <a:r>
              <a:rPr lang="en-GB" altLang="ko-KR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en-GB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ko-KR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Respir</a:t>
            </a:r>
            <a:r>
              <a:rPr lang="en-GB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Rev 2015;24:552-564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4792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576097"/>
            <a:ext cx="5328592" cy="4445191"/>
          </a:xfrm>
          <a:prstGeom prst="rect">
            <a:avLst/>
          </a:prstGeom>
        </p:spPr>
      </p:pic>
      <p:pic>
        <p:nvPicPr>
          <p:cNvPr id="8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363" y="3825174"/>
            <a:ext cx="2858410" cy="2145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8424" y="6254328"/>
            <a:ext cx="7620000" cy="254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Cystic Lung Diseases: Algorithmic Approach  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Chest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Volume 150, Issue 4, 2016, 945–965</a:t>
            </a:r>
          </a:p>
        </p:txBody>
      </p: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19809" y="476672"/>
            <a:ext cx="849312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altLang="ko-KR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Folliculin</a:t>
            </a:r>
            <a:r>
              <a:rPr lang="en-US" altLang="ko-K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gene-associated syndrome (FLCN-S) </a:t>
            </a:r>
            <a:br>
              <a:rPr lang="en-US" altLang="ko-K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ko-KR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Birt</a:t>
            </a:r>
            <a:r>
              <a:rPr lang="en-US" altLang="ko-K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–Hogg–</a:t>
            </a:r>
            <a:r>
              <a:rPr lang="en-US" altLang="ko-KR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Dubé</a:t>
            </a:r>
            <a:r>
              <a:rPr lang="en-US" altLang="ko-K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syndrome)</a:t>
            </a:r>
            <a:endParaRPr lang="en-GB" altLang="ko-KR" sz="1500" b="1" dirty="0">
              <a:latin typeface="Arial" charset="0"/>
            </a:endParaRPr>
          </a:p>
        </p:txBody>
      </p:sp>
      <p:pic>
        <p:nvPicPr>
          <p:cNvPr id="11" name="Picture 2" descr="C:\Users\hieunhye\Desktop\2016-12-02 17-57-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319" y="1412776"/>
            <a:ext cx="2921765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98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Pulmonary Langerhans Cell </a:t>
            </a:r>
            <a:r>
              <a:rPr lang="en-US" altLang="ko-K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Histiocytosis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4116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Young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adults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the ages of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and 40 years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reported range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1–69 years</a:t>
            </a:r>
            <a:endParaRPr lang="en-US" altLang="ko-K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gender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predominance </a:t>
            </a:r>
          </a:p>
          <a:p>
            <a:pPr>
              <a:lnSpc>
                <a:spcPct val="170000"/>
              </a:lnSpc>
            </a:pP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90–100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of patients are smokers,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often smoking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&gt;20 cigarettes per day</a:t>
            </a:r>
            <a:endParaRPr lang="en-US" altLang="ko-K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Histologically, </a:t>
            </a:r>
            <a:r>
              <a:rPr lang="en-US" altLang="ko-K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peribronchiolar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infiltration by Langerhans cells and formation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granulomas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leading to stellate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nodule formation.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stellate nodules can later </a:t>
            </a:r>
            <a:r>
              <a:rPr lang="en-US" altLang="ko-K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cavitate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resulting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bronchial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dilatation and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formation of thin- and then thick-walled cysts and 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cavities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ko-K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asymptomatic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cough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dyspnea, pneumothorax (occur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about 15% of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patients)</a:t>
            </a:r>
          </a:p>
          <a:p>
            <a:pPr>
              <a:lnSpc>
                <a:spcPct val="170000"/>
              </a:lnSpc>
            </a:pP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PLCH in adults is 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usually a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single-system 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disease</a:t>
            </a:r>
            <a:endParaRPr lang="en-US" altLang="ko-K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pulmonary manifestations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Bone lesions (&lt;20% of patients)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diabetes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insipidus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resulting from infiltration of the posterior pituitary (5% of patients),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pain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due to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skeletal involvement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skin rashes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ko-K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62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Pulmonary Langerhans Cell </a:t>
            </a:r>
            <a:r>
              <a:rPr lang="en-US" altLang="ko-K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Histiocytosis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CT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findings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reflect the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temporal heterogeneity of the disease</a:t>
            </a:r>
            <a:endParaRPr lang="en-US" altLang="ko-K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Early phases : a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predominantly nodular pattern</a:t>
            </a:r>
            <a:endParaRPr lang="en-US" altLang="ko-K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 phases : thin-walled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cysts </a:t>
            </a:r>
            <a:endParaRPr lang="en-US" altLang="ko-K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imaging feature is a combination of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nodular and cystic 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lesions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Nodules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cysts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Cyst : thick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irregular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walled, </a:t>
            </a:r>
            <a:r>
              <a:rPr lang="en-US" altLang="ko-K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bizzare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-shaped </a:t>
            </a:r>
            <a:endParaRPr lang="en-US" altLang="ko-K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numerous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upper lobes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in the lower lung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zones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costophrenic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angles, lung bases, and anterior tips of the right middle lobe and </a:t>
            </a:r>
            <a:r>
              <a:rPr lang="en-US" altLang="ko-KR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lingular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typically spared</a:t>
            </a:r>
            <a:endParaRPr lang="en-US" altLang="ko-KR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Highly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likely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PLCH 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young smoker with 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pulmonary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nodules and 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cysts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showing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altLang="ko-K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upper lobe </a:t>
            </a:r>
            <a:r>
              <a:rPr lang="en-US" altLang="ko-KR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distribution</a:t>
            </a: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97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Cystic lung diseases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b="1" dirty="0"/>
              <a:t>Cystic Lung Diseases: Algorithmic </a:t>
            </a:r>
            <a:r>
              <a:rPr lang="en-US" altLang="ko-KR" sz="2800" b="1" dirty="0" smtClean="0"/>
              <a:t>Approach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 err="1">
                <a:hlinkClick r:id="rId2"/>
              </a:rPr>
              <a:t>Raoof</a:t>
            </a:r>
            <a:r>
              <a:rPr lang="en-US" altLang="ko-KR" sz="1600" dirty="0">
                <a:hlinkClick r:id="rId2"/>
              </a:rPr>
              <a:t> S</a:t>
            </a:r>
            <a:r>
              <a:rPr lang="en-US" altLang="ko-KR" sz="1600" baseline="30000" dirty="0"/>
              <a:t>1</a:t>
            </a:r>
            <a:r>
              <a:rPr lang="en-US" altLang="ko-KR" sz="1600" dirty="0"/>
              <a:t>, </a:t>
            </a:r>
            <a:r>
              <a:rPr lang="en-US" altLang="ko-KR" sz="1600" dirty="0" err="1">
                <a:hlinkClick r:id="rId3"/>
              </a:rPr>
              <a:t>Bondalapati</a:t>
            </a:r>
            <a:r>
              <a:rPr lang="en-US" altLang="ko-KR" sz="1600" dirty="0">
                <a:hlinkClick r:id="rId3"/>
              </a:rPr>
              <a:t> P</a:t>
            </a:r>
            <a:r>
              <a:rPr lang="en-US" altLang="ko-KR" sz="1600" baseline="30000" dirty="0"/>
              <a:t>2</a:t>
            </a:r>
            <a:r>
              <a:rPr lang="en-US" altLang="ko-KR" sz="1600" dirty="0"/>
              <a:t>, </a:t>
            </a:r>
            <a:r>
              <a:rPr lang="en-US" altLang="ko-KR" sz="1600" dirty="0" err="1">
                <a:hlinkClick r:id="rId4"/>
              </a:rPr>
              <a:t>Vydyula</a:t>
            </a:r>
            <a:r>
              <a:rPr lang="en-US" altLang="ko-KR" sz="1600" dirty="0">
                <a:hlinkClick r:id="rId4"/>
              </a:rPr>
              <a:t> R</a:t>
            </a:r>
            <a:r>
              <a:rPr lang="en-US" altLang="ko-KR" sz="1600" baseline="30000" dirty="0"/>
              <a:t>3</a:t>
            </a:r>
            <a:r>
              <a:rPr lang="en-US" altLang="ko-KR" sz="1600" dirty="0"/>
              <a:t>, </a:t>
            </a:r>
            <a:r>
              <a:rPr lang="en-US" altLang="ko-KR" sz="1600" dirty="0" err="1">
                <a:hlinkClick r:id="rId5"/>
              </a:rPr>
              <a:t>Ryu</a:t>
            </a:r>
            <a:r>
              <a:rPr lang="en-US" altLang="ko-KR" sz="1600" dirty="0">
                <a:hlinkClick r:id="rId5"/>
              </a:rPr>
              <a:t> JH</a:t>
            </a:r>
            <a:r>
              <a:rPr lang="en-US" altLang="ko-KR" sz="1600" baseline="30000" dirty="0"/>
              <a:t>4</a:t>
            </a:r>
            <a:r>
              <a:rPr lang="en-US" altLang="ko-KR" sz="1600" dirty="0"/>
              <a:t>, </a:t>
            </a:r>
            <a:r>
              <a:rPr lang="en-US" altLang="ko-KR" sz="1600" dirty="0">
                <a:hlinkClick r:id="rId6"/>
              </a:rPr>
              <a:t>Gupta N</a:t>
            </a:r>
            <a:r>
              <a:rPr lang="en-US" altLang="ko-KR" sz="1600" baseline="30000" dirty="0"/>
              <a:t>5</a:t>
            </a:r>
            <a:r>
              <a:rPr lang="en-US" altLang="ko-KR" sz="1600" dirty="0"/>
              <a:t>, </a:t>
            </a:r>
            <a:r>
              <a:rPr lang="en-US" altLang="ko-KR" sz="1600" dirty="0" err="1">
                <a:hlinkClick r:id="rId2"/>
              </a:rPr>
              <a:t>Raoof</a:t>
            </a:r>
            <a:r>
              <a:rPr lang="en-US" altLang="ko-KR" sz="1600" dirty="0">
                <a:hlinkClick r:id="rId2"/>
              </a:rPr>
              <a:t> S</a:t>
            </a:r>
            <a:r>
              <a:rPr lang="en-US" altLang="ko-KR" sz="1600" baseline="30000" dirty="0"/>
              <a:t>6</a:t>
            </a:r>
            <a:r>
              <a:rPr lang="en-US" altLang="ko-KR" sz="1600" dirty="0"/>
              <a:t>, </a:t>
            </a:r>
            <a:r>
              <a:rPr lang="en-US" altLang="ko-KR" sz="1600" dirty="0">
                <a:hlinkClick r:id="rId7"/>
              </a:rPr>
              <a:t>Galvin J</a:t>
            </a:r>
            <a:r>
              <a:rPr lang="en-US" altLang="ko-KR" sz="1600" baseline="30000" dirty="0"/>
              <a:t>7</a:t>
            </a:r>
            <a:r>
              <a:rPr lang="en-US" altLang="ko-KR" sz="1600" dirty="0"/>
              <a:t>, </a:t>
            </a:r>
            <a:r>
              <a:rPr lang="en-US" altLang="ko-KR" sz="1600" dirty="0">
                <a:hlinkClick r:id="rId8"/>
              </a:rPr>
              <a:t>Rosen MJ</a:t>
            </a:r>
            <a:r>
              <a:rPr lang="en-US" altLang="ko-KR" sz="1600" baseline="30000" dirty="0"/>
              <a:t>8</a:t>
            </a:r>
            <a:r>
              <a:rPr lang="en-US" altLang="ko-KR" sz="1600" dirty="0"/>
              <a:t>, </a:t>
            </a:r>
            <a:r>
              <a:rPr lang="en-US" altLang="ko-KR" sz="1600" dirty="0">
                <a:hlinkClick r:id="rId9"/>
              </a:rPr>
              <a:t>Lynch D</a:t>
            </a:r>
            <a:r>
              <a:rPr lang="en-US" altLang="ko-KR" sz="1600" baseline="30000" dirty="0"/>
              <a:t>9</a:t>
            </a:r>
            <a:r>
              <a:rPr lang="en-US" altLang="ko-KR" sz="1600" dirty="0"/>
              <a:t>, </a:t>
            </a:r>
            <a:r>
              <a:rPr lang="en-US" altLang="ko-KR" sz="1600" dirty="0">
                <a:hlinkClick r:id="rId10"/>
              </a:rPr>
              <a:t>Travis W</a:t>
            </a:r>
            <a:r>
              <a:rPr lang="en-US" altLang="ko-KR" sz="1600" baseline="30000" dirty="0"/>
              <a:t>10</a:t>
            </a:r>
            <a:r>
              <a:rPr lang="en-US" altLang="ko-KR" sz="1600" dirty="0"/>
              <a:t>, </a:t>
            </a:r>
            <a:r>
              <a:rPr lang="en-US" altLang="ko-KR" sz="1600" dirty="0">
                <a:hlinkClick r:id="rId11"/>
              </a:rPr>
              <a:t>Mehta S</a:t>
            </a:r>
            <a:r>
              <a:rPr lang="en-US" altLang="ko-KR" sz="1600" baseline="30000" dirty="0"/>
              <a:t>11</a:t>
            </a:r>
            <a:r>
              <a:rPr lang="en-US" altLang="ko-KR" sz="1600" dirty="0"/>
              <a:t>, </a:t>
            </a:r>
            <a:r>
              <a:rPr lang="en-US" altLang="ko-KR" sz="1600" dirty="0" err="1">
                <a:hlinkClick r:id="rId12"/>
              </a:rPr>
              <a:t>Lazzaro</a:t>
            </a:r>
            <a:r>
              <a:rPr lang="en-US" altLang="ko-KR" sz="1600" dirty="0">
                <a:hlinkClick r:id="rId12"/>
              </a:rPr>
              <a:t> R</a:t>
            </a:r>
            <a:r>
              <a:rPr lang="en-US" altLang="ko-KR" sz="1600" baseline="30000" dirty="0"/>
              <a:t>12</a:t>
            </a:r>
            <a:r>
              <a:rPr lang="en-US" altLang="ko-KR" sz="1600" dirty="0"/>
              <a:t>, </a:t>
            </a:r>
            <a:r>
              <a:rPr lang="en-US" altLang="ko-KR" sz="1600" dirty="0" err="1">
                <a:hlinkClick r:id="rId13"/>
              </a:rPr>
              <a:t>Naidich</a:t>
            </a:r>
            <a:r>
              <a:rPr lang="en-US" altLang="ko-KR" sz="1600" dirty="0">
                <a:hlinkClick r:id="rId13"/>
              </a:rPr>
              <a:t> </a:t>
            </a:r>
            <a:r>
              <a:rPr lang="en-US" altLang="ko-KR" sz="1600" dirty="0" smtClean="0">
                <a:hlinkClick r:id="rId13"/>
              </a:rPr>
              <a:t>D</a:t>
            </a:r>
            <a:r>
              <a:rPr lang="en-US" altLang="ko-KR" sz="1600" baseline="30000" dirty="0" smtClean="0"/>
              <a:t>13</a:t>
            </a:r>
            <a:r>
              <a:rPr lang="en-US" altLang="ko-KR" sz="1600" dirty="0" smtClean="0"/>
              <a:t>.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Chest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2016 Oct;150(4):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945-965</a:t>
            </a:r>
          </a:p>
          <a:p>
            <a:pPr lvl="1">
              <a:lnSpc>
                <a:spcPct val="150000"/>
              </a:lnSpc>
            </a:pPr>
            <a:endParaRPr lang="en-US" altLang="ko-K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/>
              <a:t>Multiple cystic lung </a:t>
            </a:r>
            <a:r>
              <a:rPr lang="en-US" altLang="ko-KR" sz="2800" b="1" dirty="0" smtClean="0"/>
              <a:t>disease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 smtClean="0">
                <a:hlinkClick r:id="rId14"/>
              </a:rPr>
              <a:t>Ferreira </a:t>
            </a:r>
            <a:r>
              <a:rPr lang="en-US" altLang="ko-KR" sz="1600" dirty="0">
                <a:hlinkClick r:id="rId14"/>
              </a:rPr>
              <a:t>Francisco FA</a:t>
            </a:r>
            <a:r>
              <a:rPr lang="en-US" altLang="ko-KR" sz="1600" baseline="30000" dirty="0"/>
              <a:t>1</a:t>
            </a:r>
            <a:r>
              <a:rPr lang="en-US" altLang="ko-KR" sz="1600" dirty="0"/>
              <a:t>, </a:t>
            </a:r>
            <a:r>
              <a:rPr lang="en-US" altLang="ko-KR" sz="1600" dirty="0" err="1">
                <a:hlinkClick r:id="rId15"/>
              </a:rPr>
              <a:t>Soares</a:t>
            </a:r>
            <a:r>
              <a:rPr lang="en-US" altLang="ko-KR" sz="1600" dirty="0">
                <a:hlinkClick r:id="rId15"/>
              </a:rPr>
              <a:t> Souza A Jr</a:t>
            </a:r>
            <a:r>
              <a:rPr lang="en-US" altLang="ko-KR" sz="1600" baseline="30000" dirty="0"/>
              <a:t>2</a:t>
            </a:r>
            <a:r>
              <a:rPr lang="en-US" altLang="ko-KR" sz="1600" dirty="0"/>
              <a:t>, </a:t>
            </a:r>
            <a:r>
              <a:rPr lang="en-US" altLang="ko-KR" sz="1600" dirty="0">
                <a:hlinkClick r:id="rId16"/>
              </a:rPr>
              <a:t>Zanetti G</a:t>
            </a:r>
            <a:r>
              <a:rPr lang="en-US" altLang="ko-KR" sz="1600" baseline="30000" dirty="0"/>
              <a:t>1</a:t>
            </a:r>
            <a:r>
              <a:rPr lang="en-US" altLang="ko-KR" sz="1600" dirty="0"/>
              <a:t>, </a:t>
            </a:r>
            <a:r>
              <a:rPr lang="en-US" altLang="ko-KR" sz="1600" dirty="0" err="1">
                <a:hlinkClick r:id="rId17"/>
              </a:rPr>
              <a:t>Marchiori</a:t>
            </a:r>
            <a:r>
              <a:rPr lang="en-US" altLang="ko-KR" sz="1600" dirty="0">
                <a:hlinkClick r:id="rId17"/>
              </a:rPr>
              <a:t> </a:t>
            </a:r>
            <a:r>
              <a:rPr lang="en-US" altLang="ko-KR" sz="1600" dirty="0" smtClean="0">
                <a:hlinkClick r:id="rId17"/>
              </a:rPr>
              <a:t>E</a:t>
            </a:r>
            <a:r>
              <a:rPr lang="en-US" altLang="ko-KR" sz="1600" baseline="30000" dirty="0" smtClean="0"/>
              <a:t>3</a:t>
            </a:r>
            <a:r>
              <a:rPr lang="en-US" altLang="ko-KR" sz="1600" dirty="0" smtClean="0"/>
              <a:t>. </a:t>
            </a:r>
            <a:r>
              <a:rPr lang="en-US" altLang="ko-K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Respir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Rev. 2015 Dec;24(138):552-64</a:t>
            </a: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8316416" y="476672"/>
            <a:ext cx="648072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30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Pulmonary Langerhans Cell </a:t>
            </a:r>
            <a:r>
              <a:rPr lang="en-US" altLang="ko-K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Histiocytosis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Definitive diagnosis of PLCH requires identification of Langerhans cell granulomas, which is usually achieved by 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surgical lung biopsy</a:t>
            </a:r>
          </a:p>
          <a:p>
            <a:pPr>
              <a:lnSpc>
                <a:spcPct val="150000"/>
              </a:lnSpc>
            </a:pP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Pathology : 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destruction of the distal bronchioles with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poorly formed granulomas comprised of predominantly 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Langerhans cells.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Langerhans cells stain 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 with S-100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although this stain is not specific to them</a:t>
            </a: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 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remission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PLCH 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occur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smoking </a:t>
            </a: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cessation</a:t>
            </a: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Smoking cessation </a:t>
            </a: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only therapeutic </a:t>
            </a: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intervention. otherwise,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effective treatment is </a:t>
            </a: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available</a:t>
            </a:r>
          </a:p>
          <a:p>
            <a:pPr>
              <a:lnSpc>
                <a:spcPct val="150000"/>
              </a:lnSpc>
            </a:pPr>
            <a:r>
              <a:rPr lang="en-US" altLang="ko-KR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Cladribine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(2-chlorodeoxyadenosine), a synthetic purine analogue </a:t>
            </a: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chemotherapeutic agent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reported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effective in several cases of progressive PLCH</a:t>
            </a:r>
            <a:endParaRPr lang="en-US" altLang="ko-K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number of patients </a:t>
            </a: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very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severe respiratory failure or major pulmonary hypertension have been treated with 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lung </a:t>
            </a:r>
            <a:r>
              <a:rPr lang="en-US" altLang="ko-KR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transplantation</a:t>
            </a:r>
            <a:endParaRPr lang="ko-KR" alt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05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6880" y="796404"/>
            <a:ext cx="8493120" cy="41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ko-K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 27-year-old man with pulmonary Langerhans cell </a:t>
            </a:r>
            <a:r>
              <a:rPr lang="en-GB" altLang="ko-KR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histiocytosis</a:t>
            </a:r>
            <a:endParaRPr lang="en-GB" altLang="ko-K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40" y="1983088"/>
            <a:ext cx="7804800" cy="382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771800" y="6281939"/>
            <a:ext cx="5934464" cy="30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r"/>
            <a:r>
              <a:rPr lang="en-GB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Flavia </a:t>
            </a:r>
            <a:r>
              <a:rPr lang="en-GB" altLang="ko-KR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Angélica</a:t>
            </a:r>
            <a:r>
              <a:rPr lang="en-GB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Ferreira Francisco et al. </a:t>
            </a:r>
            <a:r>
              <a:rPr lang="en-GB" altLang="ko-KR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en-GB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ko-KR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Respir</a:t>
            </a:r>
            <a:r>
              <a:rPr lang="en-GB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Rev 2015;24:552-564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3969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315" y="814403"/>
            <a:ext cx="7825432" cy="5386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5000" y="4064000"/>
            <a:ext cx="7620000" cy="317500"/>
          </a:xfrm>
          <a:prstGeom prst="rect">
            <a:avLst/>
          </a:prstGeom>
        </p:spPr>
        <p:txBody>
          <a:bodyPr/>
          <a:lstStyle/>
          <a:p>
            <a:r>
              <a:rPr lang="en-US" sz="1000" i="0" baseline="0" dirty="0">
                <a:latin typeface="Arial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8424" y="6381328"/>
            <a:ext cx="7620000" cy="254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Cystic Lung Diseases: Algorithmic Approach  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Chest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Volume 150, Issue 4, 2016, 945–965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6156176" y="801718"/>
            <a:ext cx="2699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pulmonary Langerhans cell </a:t>
            </a:r>
            <a:r>
              <a:rPr lang="en-GB" altLang="ko-K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histiocytosis</a:t>
            </a:r>
            <a:r>
              <a:rPr lang="en-GB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  <a:endParaRPr lang="en-GB" altLang="ko-K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82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20" y="1124744"/>
            <a:ext cx="7912819" cy="3528392"/>
          </a:xfrm>
          <a:prstGeom prst="rect">
            <a:avLst/>
          </a:prstGeom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20" y="6093296"/>
            <a:ext cx="827286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435569" y="476672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Step 4: Are the Lung Parenchymal Cysts </a:t>
            </a:r>
            <a:r>
              <a:rPr lang="en-US" altLang="ko-KR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Associated With </a:t>
            </a:r>
            <a:r>
              <a:rPr lang="en-US" altLang="ko-K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Nodules?</a:t>
            </a:r>
            <a:endParaRPr lang="ko-KR" altLang="en-US" sz="2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6525344"/>
            <a:ext cx="7620000" cy="254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Cystic Lung Diseases: Algorithmic Approach  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Chest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Volume 150, Issue 4, 2016, 945–965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75" y="4672595"/>
            <a:ext cx="1668842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668598"/>
            <a:ext cx="1584176" cy="120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149080"/>
            <a:ext cx="1728192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140384"/>
            <a:ext cx="2291408" cy="1828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56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980728"/>
            <a:ext cx="4680520" cy="4032448"/>
          </a:xfrm>
          <a:prstGeom prst="rect">
            <a:avLst/>
          </a:prstGeom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301208"/>
            <a:ext cx="532859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43608" y="6309320"/>
            <a:ext cx="7620000" cy="254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Cystic Lung Diseases: Algorithmic Approach  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Chest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Volume 150, Issue 4, 2016, 945–965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395536" y="364594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Step 5: Are Cysts Associated With </a:t>
            </a:r>
            <a:r>
              <a:rPr lang="en-US" altLang="ko-KR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Ground-Glass Opacities</a:t>
            </a:r>
            <a:r>
              <a:rPr lang="en-US" altLang="ko-K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en-US" sz="2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913077"/>
            <a:ext cx="1872208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4944"/>
            <a:ext cx="2023669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4509120"/>
            <a:ext cx="2023669" cy="1681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01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ko-KR" altLang="ko-KR" sz="1400" dirty="0"/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Chest. 2016 Oct;150(4):945-965.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10.1016/j.chest.2016.04.026.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Epub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May 13. </a:t>
            </a:r>
            <a:r>
              <a:rPr lang="en-US" altLang="ko-KR" sz="12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Cystic Lung Diseases: Algorithmic Approach</a:t>
            </a:r>
            <a:r>
              <a:rPr lang="en-US" altLang="ko-K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altLang="ko-K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Raoof</a:t>
            </a:r>
            <a:r>
              <a:rPr lang="en-US" altLang="ko-KR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</a:t>
            </a:r>
            <a:r>
              <a:rPr lang="en-US" altLang="ko-KR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Bondalapati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P</a:t>
            </a:r>
            <a:r>
              <a:rPr lang="en-US" altLang="ko-KR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Vydyula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R</a:t>
            </a:r>
            <a:r>
              <a:rPr lang="en-US" altLang="ko-KR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Ryu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 JH</a:t>
            </a:r>
            <a:r>
              <a:rPr lang="en-US" altLang="ko-KR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Gupta N</a:t>
            </a:r>
            <a:r>
              <a:rPr lang="en-US" altLang="ko-KR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Raoof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S</a:t>
            </a:r>
            <a:r>
              <a:rPr lang="en-US" altLang="ko-KR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Galvin J</a:t>
            </a:r>
            <a:r>
              <a:rPr lang="en-US" altLang="ko-KR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Rosen MJ</a:t>
            </a:r>
            <a:r>
              <a:rPr lang="en-US" altLang="ko-KR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Lynch D</a:t>
            </a:r>
            <a:r>
              <a:rPr lang="en-US" altLang="ko-KR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Travis W</a:t>
            </a:r>
            <a:r>
              <a:rPr lang="en-US" altLang="ko-KR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Mehta S</a:t>
            </a:r>
            <a:r>
              <a:rPr lang="en-US" altLang="ko-KR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Lazzaro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 R</a:t>
            </a:r>
            <a:r>
              <a:rPr lang="en-US" altLang="ko-KR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Naidich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 D</a:t>
            </a:r>
            <a:r>
              <a:rPr lang="en-US" altLang="ko-KR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altLang="ko-K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Respir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Rev. 2015 Dec;24(138):552-64.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10.1183/16000617.0046-2015.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Multiple cystic lung disease</a:t>
            </a:r>
            <a:r>
              <a:rPr lang="en-US" altLang="ko-KR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.</a:t>
            </a:r>
            <a:r>
              <a:rPr lang="en-US" altLang="ko-K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Ferreira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Francisco FA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Soares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 Souza A Jr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Zanetti G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Marchiori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 E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ko-K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Respir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J. 2010 Jan;35(1):14-26.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10.1183/09031936.00076209. European Respiratory Society guidelines for the diagnosis and management of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lymphangioleiomyomatosis</a:t>
            </a:r>
            <a:r>
              <a:rPr lang="en-US" altLang="ko-K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altLang="ko-KR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Johnson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SR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Cordier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 JF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Lazor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 R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Cottin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 V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Costabel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 U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Harari S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Reynaud-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Gaubert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 M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Boehler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 A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9"/>
              </a:rPr>
              <a:t>Brauner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9"/>
              </a:rPr>
              <a:t> M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0"/>
              </a:rPr>
              <a:t>Popper H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1"/>
              </a:rPr>
              <a:t>Bonetti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1"/>
              </a:rPr>
              <a:t> F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2"/>
              </a:rPr>
              <a:t>Kingswood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2"/>
              </a:rPr>
              <a:t> C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3"/>
              </a:rPr>
              <a:t>Review Panel of the ERS LAM Task Force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50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ptinsdie\바탕 화면\무제-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208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28464" y="6093296"/>
            <a:ext cx="7620000" cy="254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Cystic Lung Diseases: Algorithmic Approach  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Chest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Volume 150, Issue 4, 2016, 945–965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38" y="836712"/>
            <a:ext cx="816812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979712" y="2492896"/>
            <a:ext cx="626469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1763688" y="3501008"/>
            <a:ext cx="230425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8316416" y="476672"/>
            <a:ext cx="648072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67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5"/>
            <a:ext cx="4029967" cy="4536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612" y="1412776"/>
            <a:ext cx="208885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81255"/>
            <a:ext cx="2160240" cy="2168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00472" y="6165304"/>
            <a:ext cx="7620000" cy="254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Cystic Lung Diseases: Algorithmic Approach  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Chest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Volume 150, Issue 4, 2016, 945–965</a:t>
            </a: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457200" y="548680"/>
            <a:ext cx="81472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Step 1: Are There True Cystic Lesion(s)?</a:t>
            </a:r>
          </a:p>
          <a:p>
            <a:pPr algn="l"/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12776"/>
            <a:ext cx="216024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032" y="3781254"/>
            <a:ext cx="2235442" cy="216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연결선 2"/>
          <p:cNvCxnSpPr/>
          <p:nvPr/>
        </p:nvCxnSpPr>
        <p:spPr>
          <a:xfrm>
            <a:off x="1835696" y="3717032"/>
            <a:ext cx="936104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3059832" y="3869432"/>
            <a:ext cx="576064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3112889" y="4149080"/>
            <a:ext cx="576064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925037" y="4157262"/>
            <a:ext cx="69463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1"/>
          <p:cNvSpPr txBox="1">
            <a:spLocks/>
          </p:cNvSpPr>
          <p:nvPr/>
        </p:nvSpPr>
        <p:spPr>
          <a:xfrm>
            <a:off x="8316416" y="476672"/>
            <a:ext cx="648072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53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66910"/>
            <a:ext cx="2016224" cy="219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966911"/>
            <a:ext cx="2232247" cy="219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003" y="3943560"/>
            <a:ext cx="2215205" cy="222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974286"/>
            <a:ext cx="2520280" cy="233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24745"/>
            <a:ext cx="8150943" cy="25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제목 1"/>
          <p:cNvSpPr txBox="1">
            <a:spLocks/>
          </p:cNvSpPr>
          <p:nvPr/>
        </p:nvSpPr>
        <p:spPr>
          <a:xfrm>
            <a:off x="457200" y="404664"/>
            <a:ext cx="8229600" cy="57606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altLang="ko-KR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Step </a:t>
            </a:r>
            <a:r>
              <a:rPr lang="en-US" altLang="ko-K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2: Are the Cysts Located in the </a:t>
            </a:r>
            <a:r>
              <a:rPr lang="en-US" altLang="ko-KR" sz="20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Subpleural</a:t>
            </a:r>
            <a:r>
              <a:rPr lang="en-US" altLang="ko-KR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Areas?</a:t>
            </a:r>
            <a:endParaRPr lang="ko-KR" altLang="en-US" sz="2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44488" y="6415360"/>
            <a:ext cx="7620000" cy="254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Cystic Lung Diseases: Algorithmic Approach  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Chest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Volume 150, Issue 4, 2016, 945–965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4355975" y="1484784"/>
            <a:ext cx="1512169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4427984" y="2420888"/>
            <a:ext cx="57606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" name="직선 연결선 4"/>
          <p:cNvCxnSpPr/>
          <p:nvPr/>
        </p:nvCxnSpPr>
        <p:spPr>
          <a:xfrm>
            <a:off x="1979712" y="2420888"/>
            <a:ext cx="21602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4427984" y="2145599"/>
            <a:ext cx="79851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제목 1"/>
          <p:cNvSpPr txBox="1">
            <a:spLocks/>
          </p:cNvSpPr>
          <p:nvPr/>
        </p:nvSpPr>
        <p:spPr>
          <a:xfrm>
            <a:off x="8316416" y="476672"/>
            <a:ext cx="648072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15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908720"/>
            <a:ext cx="8219256" cy="4464496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14" y="5517604"/>
            <a:ext cx="7889126" cy="86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43608" y="6492003"/>
            <a:ext cx="7620000" cy="254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Cystic Lung Diseases: Algorithmic Approach  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Chest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Volume 150, Issue 4, 2016, 945–965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323528" y="404664"/>
            <a:ext cx="8363272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Step 3: </a:t>
            </a:r>
            <a:r>
              <a:rPr lang="en-US" altLang="ko-KR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Are Cysts Detected in Lung </a:t>
            </a:r>
            <a:r>
              <a:rPr lang="en-US" altLang="ko-KR" sz="1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Parenchyma Without </a:t>
            </a:r>
            <a:r>
              <a:rPr lang="en-US" altLang="ko-KR" sz="1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Other Radiographic Abnormalities?</a:t>
            </a:r>
            <a:endParaRPr lang="ko-KR" altLang="en-US" sz="1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948264" y="4365104"/>
            <a:ext cx="432048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6955382" y="5085184"/>
            <a:ext cx="568945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4355976" y="1556792"/>
            <a:ext cx="864096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5940152" y="3645024"/>
            <a:ext cx="223224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995936" y="2276872"/>
            <a:ext cx="151216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8532440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70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1" y="1024557"/>
            <a:ext cx="7849206" cy="4810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4953000"/>
            <a:ext cx="7620000" cy="317500"/>
          </a:xfrm>
          <a:prstGeom prst="rect">
            <a:avLst/>
          </a:prstGeom>
        </p:spPr>
        <p:txBody>
          <a:bodyPr/>
          <a:lstStyle/>
          <a:p>
            <a:endParaRPr lang="en-US" sz="1000" i="0" baseline="0" dirty="0">
              <a:latin typeface="Arial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5877272"/>
            <a:ext cx="7848871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43608" y="6309320"/>
            <a:ext cx="7620000" cy="254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Cystic Lung Diseases: Algorithmic Approach  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Chest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Volume 150, Issue 4, 2016, 945–965</a:t>
            </a: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323528" y="404664"/>
            <a:ext cx="8363272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Step 3: </a:t>
            </a:r>
            <a:r>
              <a:rPr lang="en-US" altLang="ko-KR" sz="1600" dirty="0" smtClean="0">
                <a:solidFill>
                  <a:schemeClr val="tx2"/>
                </a:solidFill>
              </a:rPr>
              <a:t> </a:t>
            </a:r>
            <a:r>
              <a:rPr lang="en-US" altLang="ko-KR" sz="1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Are Cysts Detected in Lung </a:t>
            </a:r>
            <a:r>
              <a:rPr lang="en-US" altLang="ko-KR" sz="1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Parenchyma Without </a:t>
            </a:r>
            <a:r>
              <a:rPr lang="en-US" altLang="ko-KR" sz="1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Other Radiographic </a:t>
            </a:r>
            <a:r>
              <a:rPr lang="en-US" altLang="ko-K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Abnormalities?</a:t>
            </a:r>
            <a:endParaRPr lang="ko-KR" altLang="en-US" sz="2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7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n-US" altLang="ko-K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Lymphangioleiomyomatosis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lowly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progressive lung disease </a:t>
            </a:r>
            <a:endParaRPr lang="en-US" altLang="ko-K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primarily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affects 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women of reproductive </a:t>
            </a:r>
            <a:r>
              <a:rPr lang="en-US" altLang="ko-KR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</a:p>
          <a:p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sporadically 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(S-LAM)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tuberous sclerosis complex 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(TSC)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ko-K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TSC : autosomal-dominant </a:t>
            </a:r>
            <a:r>
              <a:rPr lang="en-US" altLang="ko-K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neurocutaneous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syndrome </a:t>
            </a:r>
            <a:r>
              <a:rPr lang="en-US" altLang="ko-K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characterised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hamartoma formation in multiple organ systems, cerebral calcification, seizures, and cognitive </a:t>
            </a:r>
            <a:r>
              <a:rPr lang="en-US" altLang="ko-K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defects</a:t>
            </a:r>
          </a:p>
          <a:p>
            <a:r>
              <a:rPr lang="en-US" altLang="ko-KR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TSC-LAM :  </a:t>
            </a:r>
            <a:r>
              <a:rPr lang="en-US" altLang="ko-K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5–10 times more common 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S-LAM</a:t>
            </a:r>
            <a:r>
              <a:rPr lang="en-US" altLang="ko-KR" sz="2000" dirty="0"/>
              <a:t> </a:t>
            </a:r>
            <a:endParaRPr lang="ko-KR" alt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01008"/>
            <a:ext cx="7632848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8424" y="6381328"/>
            <a:ext cx="7620000" cy="254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Cystic Lung Diseases: Algorithmic Approach  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Chest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Volume 150, Issue 4, 2016, 945–965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6156176" y="4293096"/>
            <a:ext cx="93610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339752" y="4581128"/>
            <a:ext cx="3672408" cy="11521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38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en-US" altLang="ko-K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Lymphangioleiomyomatosis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16624"/>
          </a:xfrm>
        </p:spPr>
        <p:txBody>
          <a:bodyPr>
            <a:noAutofit/>
          </a:bodyPr>
          <a:lstStyle/>
          <a:p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symptoms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patients, pulmonary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manifestations 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progressive 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dyspnea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chest pain, cough, wheezing, and recurrent 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pneumothorax,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occurs in up to 40–50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Lymphatic </a:t>
            </a:r>
            <a:r>
              <a:rPr lang="en-US" altLang="ko-K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abnormality is common in S-LAM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due to lymphatic 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obstruction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 to interstitial septal thickening, </a:t>
            </a:r>
            <a:r>
              <a:rPr lang="en-US" altLang="ko-KR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chylous</a:t>
            </a:r>
            <a:r>
              <a:rPr lang="en-US" altLang="ko-K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pericardial or pleural effusion, thoracic and abdominal lymphadenopathy, thoracic duct 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enlargement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Non-lymphatic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extrathoracic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features 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hepatic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renal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angiomyolipoma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well as meningioma. </a:t>
            </a:r>
            <a:r>
              <a:rPr lang="en-US" altLang="ko-K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Renal </a:t>
            </a:r>
            <a:r>
              <a:rPr lang="en-US" altLang="ko-KR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angiomyolipoma</a:t>
            </a:r>
            <a:r>
              <a:rPr lang="en-US" altLang="ko-K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most 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</a:p>
          <a:p>
            <a:pPr>
              <a:lnSpc>
                <a:spcPct val="150000"/>
              </a:lnSpc>
            </a:pPr>
            <a:r>
              <a:rPr lang="en-US" altLang="ko-K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Dignosis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Biopsy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gold 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Histopathology : </a:t>
            </a:r>
            <a:r>
              <a:rPr lang="en-US" altLang="ko-K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characterised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nodules or </a:t>
            </a:r>
            <a:r>
              <a:rPr lang="en-US" altLang="ko-K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clusters of smooth muscle cells (LAM cells)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near cystic lesions and around terminal bronchioles, alveolar walls, pulmonary vessels, and 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lymphatics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eosinophilic cytoplasm, appear spindle-shaped, stain with </a:t>
            </a:r>
            <a:r>
              <a:rPr lang="en-US" altLang="ko-K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HMB-45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terminal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bronchiole obstruction by LAM cells with associated air trapping : cause progressive dilatation of the distal airspaces leading to </a:t>
            </a:r>
            <a:r>
              <a:rPr lang="en-US" altLang="ko-K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cyst formation </a:t>
            </a:r>
          </a:p>
          <a:p>
            <a:pPr lvl="1"/>
            <a:endParaRPr lang="en-US" altLang="ko-K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8604448" y="476672"/>
            <a:ext cx="432048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ko-KR" alt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80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10592</TotalTime>
  <Words>3219</Words>
  <Application>Microsoft Office PowerPoint</Application>
  <PresentationFormat>화면 슬라이드 쇼(4:3)</PresentationFormat>
  <Paragraphs>271</Paragraphs>
  <Slides>26</Slides>
  <Notes>21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27" baseType="lpstr">
      <vt:lpstr>Office 테마</vt:lpstr>
      <vt:lpstr>PowerPoint 프레젠테이션</vt:lpstr>
      <vt:lpstr>Cystic lung diseases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Lymphangioleiomyomatosis</vt:lpstr>
      <vt:lpstr>Lymphangioleiomyomatosis</vt:lpstr>
      <vt:lpstr>Lymphangioleiomyomatosis</vt:lpstr>
      <vt:lpstr>PowerPoint 프레젠테이션</vt:lpstr>
      <vt:lpstr>PowerPoint 프레젠테이션</vt:lpstr>
      <vt:lpstr>Lymphangioleiomyomatosis</vt:lpstr>
      <vt:lpstr>Folliculin gene-associated syndrome (FLCN-S)  (Birt–Hogg–Dubé syndrome)</vt:lpstr>
      <vt:lpstr>Folliculin gene-associated syndrome (FLCN-S)  (Birt–Hogg–Dubé syndrome)</vt:lpstr>
      <vt:lpstr>PowerPoint 프레젠테이션</vt:lpstr>
      <vt:lpstr>PowerPoint 프레젠테이션</vt:lpstr>
      <vt:lpstr>Pulmonary Langerhans Cell Histiocytosis</vt:lpstr>
      <vt:lpstr>Pulmonary Langerhans Cell Histiocytosis</vt:lpstr>
      <vt:lpstr>Pulmonary Langerhans Cell Histiocytosis</vt:lpstr>
      <vt:lpstr>PowerPoint 프레젠테이션</vt:lpstr>
      <vt:lpstr>PowerPoint 프레젠테이션</vt:lpstr>
      <vt:lpstr>PowerPoint 프레젠테이션</vt:lpstr>
      <vt:lpstr>PowerPoint 프레젠테이션</vt:lpstr>
      <vt:lpstr>Reference</vt:lpstr>
      <vt:lpstr>PowerPoint 프레젠테이션</vt:lpstr>
    </vt:vector>
  </TitlesOfParts>
  <Company>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CA986C9WDS018</cp:lastModifiedBy>
  <cp:revision>388</cp:revision>
  <dcterms:created xsi:type="dcterms:W3CDTF">2010-08-12T13:33:42Z</dcterms:created>
  <dcterms:modified xsi:type="dcterms:W3CDTF">2016-12-07T07:28:47Z</dcterms:modified>
</cp:coreProperties>
</file>