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8" r:id="rId2"/>
    <p:sldId id="285" r:id="rId3"/>
    <p:sldId id="296" r:id="rId4"/>
    <p:sldId id="297" r:id="rId5"/>
    <p:sldId id="284" r:id="rId6"/>
    <p:sldId id="292" r:id="rId7"/>
    <p:sldId id="293" r:id="rId8"/>
    <p:sldId id="295" r:id="rId9"/>
    <p:sldId id="294" r:id="rId10"/>
  </p:sldIdLst>
  <p:sldSz cx="9144000" cy="6858000" type="screen4x3"/>
  <p:notesSz cx="6858000" cy="9144000"/>
  <p:defaultTex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96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보통 스타일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밝은 스타일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193" autoAdjust="0"/>
  </p:normalViewPr>
  <p:slideViewPr>
    <p:cSldViewPr>
      <p:cViewPr>
        <p:scale>
          <a:sx n="129" d="100"/>
          <a:sy n="129" d="100"/>
        </p:scale>
        <p:origin x="-72"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B47BD2D-ADD2-4E67-9543-E4A6AC9A31B8}" type="datetimeFigureOut">
              <a:rPr lang="ko-KR" altLang="en-US"/>
              <a:pPr>
                <a:defRPr/>
              </a:pPr>
              <a:t>2016-09-30</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ko-KR" altLang="en-US" noProof="0" smtClean="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3DFF3D6-E809-459C-9DC8-C4F3412D2F68}" type="slidenum">
              <a:rPr lang="ko-KR" altLang="en-US"/>
              <a:pPr>
                <a:defRPr/>
              </a:pPr>
              <a:t>‹#›</a:t>
            </a:fld>
            <a:endParaRPr lang="ko-KR" altLang="en-US"/>
          </a:p>
        </p:txBody>
      </p:sp>
    </p:spTree>
    <p:extLst>
      <p:ext uri="{BB962C8B-B14F-4D97-AF65-F5344CB8AC3E}">
        <p14:creationId xmlns:p14="http://schemas.microsoft.com/office/powerpoint/2010/main" val="561484829"/>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5</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5" name="날짜 개체 틀 3"/>
          <p:cNvSpPr>
            <a:spLocks noGrp="1"/>
          </p:cNvSpPr>
          <p:nvPr>
            <p:ph type="dt" sz="half" idx="10"/>
          </p:nvPr>
        </p:nvSpPr>
        <p:spPr/>
        <p:txBody>
          <a:bodyPr/>
          <a:lstStyle>
            <a:lvl1pPr>
              <a:defRPr/>
            </a:lvl1pPr>
          </a:lstStyle>
          <a:p>
            <a:pPr>
              <a:defRPr/>
            </a:pPr>
            <a:fld id="{7E037575-E465-4720-AAD3-ADD0E617B5C8}" type="datetimeFigureOut">
              <a:rPr lang="ko-KR" altLang="en-US"/>
              <a:pPr>
                <a:defRPr/>
              </a:pPr>
              <a:t>2016-09-30</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0537AAA9-4D9E-4CE8-8835-59F510C52F96}" type="slidenum">
              <a:rPr lang="ko-KR" altLang="en-US"/>
              <a:pPr>
                <a:defRPr/>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DDBB4B1C-B75C-4332-A9DB-534FD900694B}" type="datetimeFigureOut">
              <a:rPr lang="ko-KR" altLang="en-US"/>
              <a:pPr>
                <a:defRPr/>
              </a:pPr>
              <a:t>2016-09-30</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935968DB-EFEB-4024-8C16-4090BD45D8A5}" type="slidenum">
              <a:rPr lang="ko-KR" altLang="en-US"/>
              <a:pPr>
                <a:defRPr/>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A4C53897-D2A1-4CBD-AF7E-DD8B96DABBD8}" type="datetimeFigureOut">
              <a:rPr lang="ko-KR" altLang="en-US"/>
              <a:pPr>
                <a:defRPr/>
              </a:pPr>
              <a:t>2016-09-30</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512027F0-16E8-4B36-A9B0-267296239C7F}" type="slidenum">
              <a:rPr lang="ko-KR" altLang="en-US"/>
              <a:pPr>
                <a:defRPr/>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sz="2800">
                <a:latin typeface="Arial Unicode MS" pitchFamily="50" charset="-127"/>
                <a:ea typeface="Arial Unicode MS" pitchFamily="50" charset="-127"/>
                <a:cs typeface="Arial Unicode MS" pitchFamily="50" charset="-127"/>
              </a:defRPr>
            </a:lvl1p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lvl1pPr>
              <a:defRPr>
                <a:latin typeface="Arial Unicode MS" pitchFamily="50" charset="-127"/>
                <a:ea typeface="Arial Unicode MS" pitchFamily="50" charset="-127"/>
                <a:cs typeface="Arial Unicode MS" pitchFamily="50" charset="-127"/>
              </a:defRPr>
            </a:lvl1pPr>
            <a:lvl2pPr>
              <a:defRPr>
                <a:latin typeface="Arial Unicode MS" pitchFamily="50" charset="-127"/>
                <a:ea typeface="Arial Unicode MS" pitchFamily="50" charset="-127"/>
                <a:cs typeface="Arial Unicode MS" pitchFamily="50" charset="-127"/>
              </a:defRPr>
            </a:lvl2pPr>
            <a:lvl3pPr>
              <a:defRPr>
                <a:latin typeface="Arial Unicode MS" pitchFamily="50" charset="-127"/>
                <a:ea typeface="Arial Unicode MS" pitchFamily="50" charset="-127"/>
                <a:cs typeface="Arial Unicode MS" pitchFamily="50" charset="-127"/>
              </a:defRPr>
            </a:lvl3pPr>
            <a:lvl4pPr>
              <a:defRPr>
                <a:latin typeface="Arial Unicode MS" pitchFamily="50" charset="-127"/>
                <a:ea typeface="Arial Unicode MS" pitchFamily="50" charset="-127"/>
                <a:cs typeface="Arial Unicode MS" pitchFamily="50" charset="-127"/>
              </a:defRPr>
            </a:lvl4pPr>
            <a:lvl5pPr>
              <a:defRPr>
                <a:latin typeface="Arial Unicode MS" pitchFamily="50" charset="-127"/>
                <a:ea typeface="Arial Unicode MS" pitchFamily="50" charset="-127"/>
                <a:cs typeface="Arial Unicode MS" pitchFamily="50" charset="-127"/>
              </a:defRPr>
            </a:lvl5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929363D4-DE80-4890-ABE0-6B182FD54AF2}" type="datetimeFigureOut">
              <a:rPr lang="ko-KR" altLang="en-US"/>
              <a:pPr>
                <a:defRPr/>
              </a:pPr>
              <a:t>2016-09-30</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4F5FE497-39F4-41B6-8086-CF04FDA41380}" type="slidenum">
              <a:rPr lang="ko-KR" altLang="en-US"/>
              <a:pPr>
                <a:defRPr/>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lvl1pPr>
              <a:defRPr/>
            </a:lvl1pPr>
          </a:lstStyle>
          <a:p>
            <a:pPr>
              <a:defRPr/>
            </a:pPr>
            <a:fld id="{4EA1BEB3-7BA3-40F7-BF73-6E582691E746}" type="datetimeFigureOut">
              <a:rPr lang="ko-KR" altLang="en-US"/>
              <a:pPr>
                <a:defRPr/>
              </a:pPr>
              <a:t>2016-09-30</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337A7ABF-8FF5-4FF3-982B-F33D715D287A}" type="slidenum">
              <a:rPr lang="ko-KR" altLang="en-US"/>
              <a:pPr>
                <a:defRPr/>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3"/>
          <p:cNvSpPr>
            <a:spLocks noGrp="1"/>
          </p:cNvSpPr>
          <p:nvPr>
            <p:ph type="dt" sz="half" idx="10"/>
          </p:nvPr>
        </p:nvSpPr>
        <p:spPr/>
        <p:txBody>
          <a:bodyPr/>
          <a:lstStyle>
            <a:lvl1pPr>
              <a:defRPr/>
            </a:lvl1pPr>
          </a:lstStyle>
          <a:p>
            <a:pPr>
              <a:defRPr/>
            </a:pPr>
            <a:fld id="{20FB467A-631E-411A-B937-46916ECF0C41}" type="datetimeFigureOut">
              <a:rPr lang="ko-KR" altLang="en-US"/>
              <a:pPr>
                <a:defRPr/>
              </a:pPr>
              <a:t>2016-09-30</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2718A65B-EC13-4DE6-AF1C-1F6ABBC42CE6}" type="slidenum">
              <a:rPr lang="ko-KR" altLang="en-US"/>
              <a:pPr>
                <a:defRPr/>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3"/>
          <p:cNvSpPr>
            <a:spLocks noGrp="1"/>
          </p:cNvSpPr>
          <p:nvPr>
            <p:ph type="dt" sz="half" idx="10"/>
          </p:nvPr>
        </p:nvSpPr>
        <p:spPr/>
        <p:txBody>
          <a:bodyPr/>
          <a:lstStyle>
            <a:lvl1pPr>
              <a:defRPr/>
            </a:lvl1pPr>
          </a:lstStyle>
          <a:p>
            <a:pPr>
              <a:defRPr/>
            </a:pPr>
            <a:fld id="{BE14E3EA-55E3-47AA-A01C-E2B3D32EC3DC}" type="datetimeFigureOut">
              <a:rPr lang="ko-KR" altLang="en-US"/>
              <a:pPr>
                <a:defRPr/>
              </a:pPr>
              <a:t>2016-09-30</a:t>
            </a:fld>
            <a:endParaRPr lang="ko-KR" altLang="en-US"/>
          </a:p>
        </p:txBody>
      </p:sp>
      <p:sp>
        <p:nvSpPr>
          <p:cNvPr id="8" name="바닥글 개체 틀 4"/>
          <p:cNvSpPr>
            <a:spLocks noGrp="1"/>
          </p:cNvSpPr>
          <p:nvPr>
            <p:ph type="ftr" sz="quarter" idx="11"/>
          </p:nvPr>
        </p:nvSpPr>
        <p:spPr/>
        <p:txBody>
          <a:bodyPr/>
          <a:lstStyle>
            <a:lvl1pPr>
              <a:defRPr/>
            </a:lvl1pPr>
          </a:lstStyle>
          <a:p>
            <a:pPr>
              <a:defRPr/>
            </a:pPr>
            <a:endParaRPr lang="ko-KR" altLang="en-US"/>
          </a:p>
        </p:txBody>
      </p:sp>
      <p:sp>
        <p:nvSpPr>
          <p:cNvPr id="9" name="슬라이드 번호 개체 틀 5"/>
          <p:cNvSpPr>
            <a:spLocks noGrp="1"/>
          </p:cNvSpPr>
          <p:nvPr>
            <p:ph type="sldNum" sz="quarter" idx="12"/>
          </p:nvPr>
        </p:nvSpPr>
        <p:spPr/>
        <p:txBody>
          <a:bodyPr/>
          <a:lstStyle>
            <a:lvl1pPr>
              <a:defRPr/>
            </a:lvl1pPr>
          </a:lstStyle>
          <a:p>
            <a:pPr>
              <a:defRPr/>
            </a:pPr>
            <a:fld id="{D49494E6-9CA6-43B3-97DB-4C1C07836F3D}" type="slidenum">
              <a:rPr lang="ko-KR" altLang="en-US"/>
              <a:pPr>
                <a:defRPr/>
              </a:pPr>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3"/>
          <p:cNvSpPr>
            <a:spLocks noGrp="1"/>
          </p:cNvSpPr>
          <p:nvPr>
            <p:ph type="dt" sz="half" idx="10"/>
          </p:nvPr>
        </p:nvSpPr>
        <p:spPr/>
        <p:txBody>
          <a:bodyPr/>
          <a:lstStyle>
            <a:lvl1pPr>
              <a:defRPr/>
            </a:lvl1pPr>
          </a:lstStyle>
          <a:p>
            <a:pPr>
              <a:defRPr/>
            </a:pPr>
            <a:fld id="{D41CAF4E-D548-4D38-922C-C33299C14247}" type="datetimeFigureOut">
              <a:rPr lang="ko-KR" altLang="en-US"/>
              <a:pPr>
                <a:defRPr/>
              </a:pPr>
              <a:t>2016-09-30</a:t>
            </a:fld>
            <a:endParaRPr lang="ko-KR" altLang="en-US"/>
          </a:p>
        </p:txBody>
      </p:sp>
      <p:sp>
        <p:nvSpPr>
          <p:cNvPr id="4" name="바닥글 개체 틀 4"/>
          <p:cNvSpPr>
            <a:spLocks noGrp="1"/>
          </p:cNvSpPr>
          <p:nvPr>
            <p:ph type="ftr" sz="quarter" idx="11"/>
          </p:nvPr>
        </p:nvSpPr>
        <p:spPr/>
        <p:txBody>
          <a:bodyPr/>
          <a:lstStyle>
            <a:lvl1pPr>
              <a:defRPr/>
            </a:lvl1pPr>
          </a:lstStyle>
          <a:p>
            <a:pPr>
              <a:defRPr/>
            </a:pPr>
            <a:endParaRPr lang="ko-KR" altLang="en-US"/>
          </a:p>
        </p:txBody>
      </p:sp>
      <p:sp>
        <p:nvSpPr>
          <p:cNvPr id="5" name="슬라이드 번호 개체 틀 5"/>
          <p:cNvSpPr>
            <a:spLocks noGrp="1"/>
          </p:cNvSpPr>
          <p:nvPr>
            <p:ph type="sldNum" sz="quarter" idx="12"/>
          </p:nvPr>
        </p:nvSpPr>
        <p:spPr/>
        <p:txBody>
          <a:bodyPr/>
          <a:lstStyle>
            <a:lvl1pPr>
              <a:defRPr/>
            </a:lvl1pPr>
          </a:lstStyle>
          <a:p>
            <a:pPr>
              <a:defRPr/>
            </a:pPr>
            <a:fld id="{3C3DD9E3-0A5A-459F-B6FD-46FE5B78ADF7}" type="slidenum">
              <a:rPr lang="ko-KR" altLang="en-US"/>
              <a:pPr>
                <a:defRPr/>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67BC4D4B-77C7-4F67-8CFD-7F48ADD34755}" type="datetimeFigureOut">
              <a:rPr lang="ko-KR" altLang="en-US"/>
              <a:pPr>
                <a:defRPr/>
              </a:pPr>
              <a:t>2016-09-30</a:t>
            </a:fld>
            <a:endParaRPr lang="ko-KR" altLang="en-US"/>
          </a:p>
        </p:txBody>
      </p:sp>
      <p:sp>
        <p:nvSpPr>
          <p:cNvPr id="3" name="바닥글 개체 틀 4"/>
          <p:cNvSpPr>
            <a:spLocks noGrp="1"/>
          </p:cNvSpPr>
          <p:nvPr>
            <p:ph type="ftr" sz="quarter" idx="11"/>
          </p:nvPr>
        </p:nvSpPr>
        <p:spPr/>
        <p:txBody>
          <a:bodyPr/>
          <a:lstStyle>
            <a:lvl1pPr>
              <a:defRPr/>
            </a:lvl1pPr>
          </a:lstStyle>
          <a:p>
            <a:pPr>
              <a:defRPr/>
            </a:pPr>
            <a:endParaRPr lang="ko-KR" altLang="en-US"/>
          </a:p>
        </p:txBody>
      </p:sp>
      <p:sp>
        <p:nvSpPr>
          <p:cNvPr id="4" name="슬라이드 번호 개체 틀 5"/>
          <p:cNvSpPr>
            <a:spLocks noGrp="1"/>
          </p:cNvSpPr>
          <p:nvPr>
            <p:ph type="sldNum" sz="quarter" idx="12"/>
          </p:nvPr>
        </p:nvSpPr>
        <p:spPr/>
        <p:txBody>
          <a:bodyPr/>
          <a:lstStyle>
            <a:lvl1pPr>
              <a:defRPr/>
            </a:lvl1pPr>
          </a:lstStyle>
          <a:p>
            <a:pPr>
              <a:defRPr/>
            </a:pPr>
            <a:fld id="{271880C4-874E-4AED-AD77-082DF94BA1B3}" type="slidenum">
              <a:rPr lang="ko-KR" altLang="en-US"/>
              <a:pPr>
                <a:defRPr/>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3D47B911-F676-44F5-B462-48D56A71CBC0}" type="datetimeFigureOut">
              <a:rPr lang="ko-KR" altLang="en-US"/>
              <a:pPr>
                <a:defRPr/>
              </a:pPr>
              <a:t>2016-09-30</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05A8CE4B-3E60-480B-8EA9-59782A0ADFDE}" type="slidenum">
              <a:rPr lang="ko-KR" altLang="en-US"/>
              <a:pPr>
                <a:defRPr/>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2B292E25-F36B-4B5C-999F-C3636D83B4FB}" type="datetimeFigureOut">
              <a:rPr lang="ko-KR" altLang="en-US"/>
              <a:pPr>
                <a:defRPr/>
              </a:pPr>
              <a:t>2016-09-30</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779904C9-0BBD-48E2-8940-DF55F6B55062}" type="slidenum">
              <a:rPr lang="ko-KR" altLang="en-US"/>
              <a:pPr>
                <a:defRPr/>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제목 개체 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altLang="en-US" smtClean="0"/>
              <a:t>마스터 제목 스타일 편집</a:t>
            </a:r>
          </a:p>
        </p:txBody>
      </p:sp>
      <p:sp>
        <p:nvSpPr>
          <p:cNvPr id="1027" name="텍스트 개체 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16CD17C7-8E99-43BA-BA97-C278C483E336}" type="datetimeFigureOut">
              <a:rPr lang="ko-KR" altLang="en-US"/>
              <a:pPr>
                <a:defRPr/>
              </a:pPr>
              <a:t>2016-09-30</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pPr>
              <a:defRPr/>
            </a:pPr>
            <a:fld id="{47BECA0E-6A4F-471B-8A53-B4FEA0592E10}" type="slidenum">
              <a:rPr lang="ko-KR" altLang="en-US"/>
              <a:pPr>
                <a:defRPr/>
              </a:pPr>
              <a:t>‹#›</a:t>
            </a:fld>
            <a:endParaRPr lang="ko-KR" altLang="en-US"/>
          </a:p>
        </p:txBody>
      </p:sp>
      <p:pic>
        <p:nvPicPr>
          <p:cNvPr id="1031" name="Picture 2"/>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31"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latinLnBrk="1"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latinLnBrk="1"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latinLnBrk="1"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8"/>
          <p:cNvSpPr txBox="1">
            <a:spLocks noChangeArrowheads="1"/>
          </p:cNvSpPr>
          <p:nvPr/>
        </p:nvSpPr>
        <p:spPr bwMode="auto">
          <a:xfrm>
            <a:off x="450773" y="908720"/>
            <a:ext cx="7920880" cy="2563442"/>
          </a:xfrm>
          <a:prstGeom prst="rect">
            <a:avLst/>
          </a:prstGeom>
          <a:noFill/>
          <a:ln w="9525">
            <a:noFill/>
            <a:miter lim="800000"/>
            <a:headEnd/>
            <a:tailEnd/>
          </a:ln>
        </p:spPr>
        <p:txBody>
          <a:bodyPr anchor="b"/>
          <a:lstStyle/>
          <a:p>
            <a:r>
              <a:rPr lang="en-US" altLang="ko-KR" sz="2800" dirty="0" smtClean="0">
                <a:latin typeface="Arial" panose="020B0604020202020204" pitchFamily="34" charset="0"/>
                <a:cs typeface="Arial" panose="020B0604020202020204" pitchFamily="34" charset="0"/>
              </a:rPr>
              <a:t>2016.09.20 </a:t>
            </a:r>
            <a:r>
              <a:rPr lang="en-US" altLang="ko-KR" sz="2800" b="1" dirty="0" smtClean="0">
                <a:latin typeface="Arial Unicode MS" panose="020B0604020202020204" pitchFamily="50" charset="-127"/>
                <a:ea typeface="Arial Unicode MS" panose="020B0604020202020204" pitchFamily="50" charset="-127"/>
                <a:cs typeface="Arial Unicode MS" panose="020B0604020202020204" pitchFamily="50" charset="-127"/>
              </a:rPr>
              <a:t>Research meeting</a:t>
            </a:r>
          </a:p>
          <a:p>
            <a:endParaRPr lang="en-US" altLang="ko-KR" sz="2800" b="1" dirty="0">
              <a:latin typeface="Arial Unicode MS" panose="020B0604020202020204" pitchFamily="50" charset="-127"/>
              <a:ea typeface="Arial Unicode MS" panose="020B0604020202020204" pitchFamily="50" charset="-127"/>
              <a:cs typeface="Arial Unicode MS" panose="020B0604020202020204" pitchFamily="50" charset="-127"/>
            </a:endParaRPr>
          </a:p>
          <a:p>
            <a:r>
              <a:rPr lang="en-US" altLang="ko-KR" sz="2800" b="1" dirty="0" smtClean="0">
                <a:latin typeface="Arial Unicode MS" panose="020B0604020202020204" pitchFamily="50" charset="-127"/>
                <a:ea typeface="Arial Unicode MS" panose="020B0604020202020204" pitchFamily="50" charset="-127"/>
                <a:cs typeface="Arial Unicode MS" panose="020B0604020202020204" pitchFamily="50" charset="-127"/>
              </a:rPr>
              <a:t>SCMP in ICU patient</a:t>
            </a:r>
          </a:p>
        </p:txBody>
      </p:sp>
      <p:sp>
        <p:nvSpPr>
          <p:cNvPr id="3075" name="직사각형 1"/>
          <p:cNvSpPr>
            <a:spLocks noChangeArrowheads="1"/>
          </p:cNvSpPr>
          <p:nvPr/>
        </p:nvSpPr>
        <p:spPr bwMode="auto">
          <a:xfrm>
            <a:off x="656927" y="5157192"/>
            <a:ext cx="4662810" cy="892552"/>
          </a:xfrm>
          <a:prstGeom prst="rect">
            <a:avLst/>
          </a:prstGeom>
          <a:noFill/>
          <a:ln w="9525">
            <a:noFill/>
            <a:miter lim="800000"/>
            <a:headEnd/>
            <a:tailEnd/>
          </a:ln>
        </p:spPr>
        <p:txBody>
          <a:bodyPr wrap="square">
            <a:spAutoFit/>
          </a:bodyPr>
          <a:lstStyle/>
          <a:p>
            <a:pPr algn="r"/>
            <a:endParaRPr lang="en-US" altLang="ko-KR" sz="2400" b="1" dirty="0" smtClean="0">
              <a:latin typeface="Arial Unicode MS" panose="020B0604020202020204" pitchFamily="50" charset="-127"/>
              <a:ea typeface="Arial Unicode MS" panose="020B0604020202020204" pitchFamily="50" charset="-127"/>
              <a:cs typeface="Arial Unicode MS" panose="020B0604020202020204" pitchFamily="50" charset="-127"/>
            </a:endParaRPr>
          </a:p>
          <a:p>
            <a:pPr algn="r"/>
            <a:r>
              <a:rPr lang="en-US" altLang="ko-KR" sz="2800" b="1" dirty="0" smtClean="0">
                <a:latin typeface="Arial Unicode MS" panose="020B0604020202020204" pitchFamily="50" charset="-127"/>
                <a:ea typeface="Arial Unicode MS" panose="020B0604020202020204" pitchFamily="50" charset="-127"/>
                <a:cs typeface="Arial Unicode MS" panose="020B0604020202020204" pitchFamily="50" charset="-127"/>
              </a:rPr>
              <a:t>R4 </a:t>
            </a:r>
            <a:r>
              <a:rPr lang="ko-KR" altLang="en-US" sz="2800" b="1" dirty="0" smtClean="0">
                <a:latin typeface="Arial Unicode MS" panose="020B0604020202020204" pitchFamily="50" charset="-127"/>
                <a:ea typeface="Arial Unicode MS" panose="020B0604020202020204" pitchFamily="50" charset="-127"/>
                <a:cs typeface="Arial Unicode MS" panose="020B0604020202020204" pitchFamily="50" charset="-127"/>
              </a:rPr>
              <a:t> 송명진</a:t>
            </a:r>
            <a:endParaRPr lang="en-US" altLang="ko-KR" sz="2800" b="1" dirty="0" smtClean="0">
              <a:latin typeface="Arial Unicode MS" panose="020B0604020202020204" pitchFamily="50" charset="-127"/>
              <a:ea typeface="Arial Unicode MS" panose="020B0604020202020204" pitchFamily="50" charset="-127"/>
              <a:cs typeface="Arial Unicode MS" panose="020B0604020202020204" pitchFamily="50" charset="-127"/>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66408" y="188640"/>
            <a:ext cx="8229600" cy="850106"/>
          </a:xfrm>
        </p:spPr>
        <p:txBody>
          <a:bodyPr/>
          <a:lstStyle/>
          <a:p>
            <a:r>
              <a:rPr lang="en-US" altLang="ko-KR" sz="3600" b="1" dirty="0" smtClean="0">
                <a:effectLst>
                  <a:outerShdw blurRad="38100" dist="38100" dir="2700000" algn="tl">
                    <a:srgbClr val="000000">
                      <a:alpha val="43137"/>
                    </a:srgbClr>
                  </a:outerShdw>
                </a:effectLst>
              </a:rPr>
              <a:t>SCMP </a:t>
            </a:r>
            <a:r>
              <a:rPr lang="ko-KR" altLang="en-US" sz="3600" b="1" dirty="0" smtClean="0">
                <a:effectLst>
                  <a:outerShdw blurRad="38100" dist="38100" dir="2700000" algn="tl">
                    <a:srgbClr val="000000">
                      <a:alpha val="43137"/>
                    </a:srgbClr>
                  </a:outerShdw>
                </a:effectLst>
              </a:rPr>
              <a:t>정의</a:t>
            </a:r>
            <a:endParaRPr lang="ko-KR" altLang="en-US" sz="3600" b="1" dirty="0">
              <a:effectLst>
                <a:outerShdw blurRad="38100" dist="38100" dir="2700000" algn="tl">
                  <a:srgbClr val="000000">
                    <a:alpha val="43137"/>
                  </a:srgbClr>
                </a:outerShdw>
              </a:effectLst>
            </a:endParaRPr>
          </a:p>
        </p:txBody>
      </p:sp>
      <p:sp>
        <p:nvSpPr>
          <p:cNvPr id="3" name="내용 개체 틀 2"/>
          <p:cNvSpPr>
            <a:spLocks noGrp="1"/>
          </p:cNvSpPr>
          <p:nvPr>
            <p:ph idx="1"/>
          </p:nvPr>
        </p:nvSpPr>
        <p:spPr>
          <a:xfrm>
            <a:off x="107504" y="908720"/>
            <a:ext cx="8964488" cy="5832648"/>
          </a:xfrm>
        </p:spPr>
        <p:txBody>
          <a:bodyPr/>
          <a:lstStyle/>
          <a:p>
            <a:pPr latinLnBrk="0" hangingPunct="1"/>
            <a:r>
              <a:rPr lang="en-US" altLang="ko-KR" sz="2400" dirty="0" smtClean="0"/>
              <a:t>Mayo</a:t>
            </a:r>
            <a:r>
              <a:rPr lang="en-US" altLang="ko-KR" sz="2400" dirty="0"/>
              <a:t> Clinic diagnostic criteria for </a:t>
            </a:r>
            <a:r>
              <a:rPr lang="en-US" altLang="ko-KR" sz="2400" dirty="0" err="1" smtClean="0"/>
              <a:t>Takotsubo</a:t>
            </a:r>
            <a:r>
              <a:rPr lang="en-US" altLang="ko-KR" sz="2400" dirty="0"/>
              <a:t> cardiomyopathy </a:t>
            </a:r>
            <a:endParaRPr lang="en-US" altLang="ko-KR" sz="2400" dirty="0" smtClean="0"/>
          </a:p>
          <a:p>
            <a:endParaRPr lang="en-US" altLang="ko-KR" sz="2000" dirty="0"/>
          </a:p>
          <a:p>
            <a:endParaRPr lang="en-US" altLang="ko-KR" sz="2000" dirty="0" smtClean="0"/>
          </a:p>
          <a:p>
            <a:endParaRPr lang="en-US" altLang="ko-KR" sz="2000" dirty="0" smtClean="0"/>
          </a:p>
          <a:p>
            <a:endParaRPr lang="en-US" altLang="ko-KR" sz="2000" dirty="0"/>
          </a:p>
          <a:p>
            <a:endParaRPr lang="en-US" altLang="ko-KR" sz="2000" dirty="0" smtClean="0"/>
          </a:p>
          <a:p>
            <a:endParaRPr lang="en-US" altLang="ko-KR" sz="2000" dirty="0" smtClean="0"/>
          </a:p>
          <a:p>
            <a:endParaRPr lang="en-US" altLang="ko-KR" sz="2000" dirty="0"/>
          </a:p>
          <a:p>
            <a:endParaRPr lang="en-US" altLang="ko-KR" sz="2000" dirty="0" smtClean="0"/>
          </a:p>
          <a:p>
            <a:endParaRPr lang="en-US" altLang="ko-KR" sz="2000" dirty="0" smtClean="0"/>
          </a:p>
          <a:p>
            <a:endParaRPr lang="en-US" altLang="ko-KR" sz="2000" dirty="0" smtClean="0"/>
          </a:p>
          <a:p>
            <a:r>
              <a:rPr lang="ko-KR" altLang="en-US" sz="1400" dirty="0" smtClean="0"/>
              <a:t>환자의 내과적 </a:t>
            </a:r>
            <a:r>
              <a:rPr lang="en-US" altLang="ko-KR" sz="1400" dirty="0" smtClean="0"/>
              <a:t>condition </a:t>
            </a:r>
            <a:r>
              <a:rPr lang="ko-KR" altLang="en-US" sz="1400" dirty="0" smtClean="0"/>
              <a:t>으로 인해 </a:t>
            </a:r>
            <a:r>
              <a:rPr lang="en-US" altLang="ko-KR" sz="1400" dirty="0" smtClean="0"/>
              <a:t>coronary work up </a:t>
            </a:r>
            <a:r>
              <a:rPr lang="ko-KR" altLang="en-US" sz="1400" dirty="0" smtClean="0"/>
              <a:t>을 진행할 수 없는 경우</a:t>
            </a:r>
            <a:r>
              <a:rPr lang="en-US" altLang="ko-KR" sz="1400" dirty="0" smtClean="0"/>
              <a:t>, SCMP </a:t>
            </a:r>
            <a:r>
              <a:rPr lang="ko-KR" altLang="en-US" sz="1400" dirty="0" smtClean="0"/>
              <a:t>전형적인 </a:t>
            </a:r>
            <a:r>
              <a:rPr lang="ko-KR" altLang="en-US" sz="1400" dirty="0" err="1" smtClean="0"/>
              <a:t>심초음파</a:t>
            </a:r>
            <a:r>
              <a:rPr lang="ko-KR" altLang="en-US" sz="1400" dirty="0" smtClean="0"/>
              <a:t> 소견을 보이는 경우 혹은 </a:t>
            </a:r>
            <a:r>
              <a:rPr lang="en-US" altLang="ko-KR" sz="1400" dirty="0" smtClean="0"/>
              <a:t>EKG </a:t>
            </a:r>
            <a:r>
              <a:rPr lang="ko-KR" altLang="en-US" sz="1400" dirty="0" smtClean="0"/>
              <a:t>소견</a:t>
            </a:r>
            <a:r>
              <a:rPr lang="en-US" altLang="ko-KR" sz="1400" dirty="0"/>
              <a:t> </a:t>
            </a:r>
            <a:r>
              <a:rPr lang="en-US" altLang="ko-KR" sz="1400" dirty="0" smtClean="0"/>
              <a:t>(</a:t>
            </a:r>
            <a:r>
              <a:rPr lang="en-US" altLang="ko-KR" sz="1400" dirty="0"/>
              <a:t>prominent ST-segment elevations , deep T-wave inversions</a:t>
            </a:r>
            <a:r>
              <a:rPr lang="en-US" altLang="ko-KR" sz="1400" dirty="0" smtClean="0"/>
              <a:t>)</a:t>
            </a:r>
            <a:r>
              <a:rPr lang="ko-KR" altLang="en-US" sz="1400" dirty="0" smtClean="0"/>
              <a:t>과  </a:t>
            </a:r>
            <a:r>
              <a:rPr lang="ko-KR" altLang="en-US" sz="1400" dirty="0" err="1" smtClean="0"/>
              <a:t>심초음파</a:t>
            </a:r>
            <a:r>
              <a:rPr lang="ko-KR" altLang="en-US" sz="1400" dirty="0" smtClean="0"/>
              <a:t> 상 </a:t>
            </a:r>
            <a:r>
              <a:rPr lang="en-US" altLang="ko-KR" sz="1400" dirty="0"/>
              <a:t>wall motion abnormalities </a:t>
            </a:r>
            <a:r>
              <a:rPr lang="ko-KR" altLang="en-US" sz="1400" dirty="0" smtClean="0"/>
              <a:t>위치가 일치하지 않는 경우 </a:t>
            </a:r>
            <a:r>
              <a:rPr lang="en-US" altLang="ko-KR" sz="1400" dirty="0" smtClean="0"/>
              <a:t>coronary </a:t>
            </a:r>
            <a:r>
              <a:rPr lang="en-US" altLang="ko-KR" sz="1400" dirty="0"/>
              <a:t>artery </a:t>
            </a:r>
            <a:r>
              <a:rPr lang="en-US" altLang="ko-KR" sz="1400" dirty="0" smtClean="0"/>
              <a:t>disease</a:t>
            </a:r>
            <a:r>
              <a:rPr lang="en-US" altLang="ko-KR" sz="1400" dirty="0"/>
              <a:t> </a:t>
            </a:r>
            <a:r>
              <a:rPr lang="ko-KR" altLang="en-US" sz="1400" dirty="0" smtClean="0"/>
              <a:t>를 배제할 수 있다고 판단하여 </a:t>
            </a:r>
            <a:r>
              <a:rPr lang="en-US" altLang="ko-KR" sz="1400" dirty="0"/>
              <a:t> </a:t>
            </a:r>
            <a:r>
              <a:rPr lang="en-US" altLang="ko-KR" sz="1400" dirty="0" smtClean="0"/>
              <a:t>SCMP </a:t>
            </a:r>
            <a:r>
              <a:rPr lang="ko-KR" altLang="en-US" sz="1400" dirty="0" smtClean="0"/>
              <a:t>로 진단</a:t>
            </a:r>
            <a:r>
              <a:rPr lang="en-US" altLang="ko-KR" sz="1400" dirty="0" smtClean="0"/>
              <a:t>. </a:t>
            </a:r>
          </a:p>
          <a:p>
            <a:endParaRPr lang="en-US" altLang="ko-KR" sz="1400" dirty="0" smtClean="0"/>
          </a:p>
          <a:p>
            <a:r>
              <a:rPr lang="en-US" altLang="ko-KR" sz="1400" dirty="0" smtClean="0"/>
              <a:t>f/u TTE</a:t>
            </a:r>
            <a:r>
              <a:rPr lang="ko-KR" altLang="en-US" sz="1400" dirty="0" smtClean="0"/>
              <a:t>상</a:t>
            </a:r>
            <a:r>
              <a:rPr lang="en-US" altLang="ko-KR" sz="1400" dirty="0"/>
              <a:t> </a:t>
            </a:r>
            <a:r>
              <a:rPr lang="en-US" altLang="ko-KR" sz="1400" dirty="0" smtClean="0"/>
              <a:t>WMA </a:t>
            </a:r>
            <a:r>
              <a:rPr lang="ko-KR" altLang="en-US" sz="1400" dirty="0" smtClean="0"/>
              <a:t>에 호전이 있는 경우</a:t>
            </a:r>
            <a:endParaRPr lang="en-US" altLang="ko-KR" sz="1400" dirty="0" smtClean="0"/>
          </a:p>
          <a:p>
            <a:endParaRPr lang="en-US" altLang="ko-KR" sz="2000" dirty="0" smtClean="0"/>
          </a:p>
          <a:p>
            <a:pPr marL="0" indent="0">
              <a:buNone/>
            </a:pPr>
            <a:endParaRPr lang="en-US" altLang="ko-KR" sz="2000" dirty="0" smtClean="0"/>
          </a:p>
        </p:txBody>
      </p:sp>
      <p:pic>
        <p:nvPicPr>
          <p:cNvPr id="4" name="그림 3"/>
          <p:cNvPicPr>
            <a:picLocks noChangeAspect="1"/>
          </p:cNvPicPr>
          <p:nvPr/>
        </p:nvPicPr>
        <p:blipFill>
          <a:blip r:embed="rId2"/>
          <a:stretch>
            <a:fillRect/>
          </a:stretch>
        </p:blipFill>
        <p:spPr>
          <a:xfrm>
            <a:off x="1115616" y="1556792"/>
            <a:ext cx="6731184" cy="2736304"/>
          </a:xfrm>
          <a:prstGeom prst="rect">
            <a:avLst/>
          </a:prstGeom>
        </p:spPr>
      </p:pic>
      <p:sp>
        <p:nvSpPr>
          <p:cNvPr id="5" name="TextBox 4"/>
          <p:cNvSpPr txBox="1"/>
          <p:nvPr/>
        </p:nvSpPr>
        <p:spPr>
          <a:xfrm>
            <a:off x="3923928" y="4509120"/>
            <a:ext cx="5040560" cy="261610"/>
          </a:xfrm>
          <a:prstGeom prst="rect">
            <a:avLst/>
          </a:prstGeom>
          <a:noFill/>
        </p:spPr>
        <p:txBody>
          <a:bodyPr wrap="square" rtlCol="0">
            <a:spAutoFit/>
          </a:bodyPr>
          <a:lstStyle/>
          <a:p>
            <a:pPr algn="r"/>
            <a:r>
              <a:rPr lang="en-US" altLang="ko-KR" sz="1100" i="1" dirty="0">
                <a:latin typeface="Arial Unicode MS" pitchFamily="50" charset="-127"/>
                <a:ea typeface="Arial Unicode MS" pitchFamily="50" charset="-127"/>
                <a:cs typeface="Arial Unicode MS" pitchFamily="50" charset="-127"/>
              </a:rPr>
              <a:t>M. </a:t>
            </a:r>
            <a:r>
              <a:rPr lang="en-US" altLang="ko-KR" sz="1100" i="1" dirty="0" err="1">
                <a:latin typeface="Arial Unicode MS" pitchFamily="50" charset="-127"/>
                <a:ea typeface="Arial Unicode MS" pitchFamily="50" charset="-127"/>
                <a:cs typeface="Arial Unicode MS" pitchFamily="50" charset="-127"/>
              </a:rPr>
              <a:t>Madhavan</a:t>
            </a:r>
            <a:r>
              <a:rPr lang="en-US" altLang="ko-KR" sz="1100" i="1" dirty="0">
                <a:latin typeface="Arial Unicode MS" pitchFamily="50" charset="-127"/>
                <a:ea typeface="Arial Unicode MS" pitchFamily="50" charset="-127"/>
                <a:cs typeface="Arial Unicode MS" pitchFamily="50" charset="-127"/>
              </a:rPr>
              <a:t> et al, </a:t>
            </a:r>
            <a:r>
              <a:rPr lang="en-US" altLang="ko-KR" sz="1100" i="1" dirty="0" err="1">
                <a:latin typeface="Arial Unicode MS" pitchFamily="50" charset="-127"/>
                <a:ea typeface="Arial Unicode MS" pitchFamily="50" charset="-127"/>
                <a:cs typeface="Arial Unicode MS" pitchFamily="50" charset="-127"/>
              </a:rPr>
              <a:t>Herz</a:t>
            </a:r>
            <a:r>
              <a:rPr lang="en-US" altLang="ko-KR" sz="1100" i="1" dirty="0">
                <a:latin typeface="Arial Unicode MS" pitchFamily="50" charset="-127"/>
                <a:ea typeface="Arial Unicode MS" pitchFamily="50" charset="-127"/>
                <a:cs typeface="Arial Unicode MS" pitchFamily="50" charset="-127"/>
              </a:rPr>
              <a:t> 2010, 35:240–244</a:t>
            </a:r>
            <a:endParaRPr lang="ko-KR" altLang="en-US" sz="1100" i="1" dirty="0">
              <a:latin typeface="Arial Unicode MS" pitchFamily="50" charset="-127"/>
              <a:ea typeface="Arial Unicode MS" pitchFamily="50" charset="-127"/>
              <a:cs typeface="Arial Unicode MS" pitchFamily="50" charset="-127"/>
            </a:endParaRPr>
          </a:p>
        </p:txBody>
      </p:sp>
    </p:spTree>
    <p:extLst>
      <p:ext uri="{BB962C8B-B14F-4D97-AF65-F5344CB8AC3E}">
        <p14:creationId xmlns:p14="http://schemas.microsoft.com/office/powerpoint/2010/main" val="37339573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내용 개체 틀 4"/>
          <p:cNvGraphicFramePr>
            <a:graphicFrameLocks noGrp="1"/>
          </p:cNvGraphicFramePr>
          <p:nvPr>
            <p:ph idx="1"/>
            <p:extLst>
              <p:ext uri="{D42A27DB-BD31-4B8C-83A1-F6EECF244321}">
                <p14:modId xmlns:p14="http://schemas.microsoft.com/office/powerpoint/2010/main" val="3550092327"/>
              </p:ext>
            </p:extLst>
          </p:nvPr>
        </p:nvGraphicFramePr>
        <p:xfrm>
          <a:off x="107504" y="908720"/>
          <a:ext cx="9001000" cy="4577080"/>
        </p:xfrm>
        <a:graphic>
          <a:graphicData uri="http://schemas.openxmlformats.org/drawingml/2006/table">
            <a:tbl>
              <a:tblPr firstRow="1" bandRow="1">
                <a:tableStyleId>{5C22544A-7EE6-4342-B048-85BDC9FD1C3A}</a:tableStyleId>
              </a:tblPr>
              <a:tblGrid>
                <a:gridCol w="720080"/>
                <a:gridCol w="2664296"/>
                <a:gridCol w="2736304"/>
                <a:gridCol w="2880320"/>
              </a:tblGrid>
              <a:tr h="370840">
                <a:tc>
                  <a:txBody>
                    <a:bodyPr/>
                    <a:lstStyle/>
                    <a:p>
                      <a:pPr latinLnBrk="1"/>
                      <a:endParaRPr lang="ko-KR" altLang="en-US" sz="1400" b="1"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b="1" i="1" dirty="0" smtClean="0">
                          <a:latin typeface="Arial Unicode MS" pitchFamily="50" charset="-127"/>
                          <a:ea typeface="Arial Unicode MS" pitchFamily="50" charset="-127"/>
                          <a:cs typeface="Arial Unicode MS" pitchFamily="50" charset="-127"/>
                        </a:rPr>
                        <a:t>JH</a:t>
                      </a:r>
                      <a:r>
                        <a:rPr lang="en-US" altLang="ko-KR" sz="1400" b="1" i="1" baseline="0" dirty="0" smtClean="0">
                          <a:latin typeface="Arial Unicode MS" pitchFamily="50" charset="-127"/>
                          <a:ea typeface="Arial Unicode MS" pitchFamily="50" charset="-127"/>
                          <a:cs typeface="Arial Unicode MS" pitchFamily="50" charset="-127"/>
                        </a:rPr>
                        <a:t> Park</a:t>
                      </a:r>
                      <a:r>
                        <a:rPr lang="en-US" altLang="ko-KR" sz="1400" b="1" i="1" dirty="0" smtClean="0">
                          <a:latin typeface="Arial Unicode MS" pitchFamily="50" charset="-127"/>
                          <a:ea typeface="Arial Unicode MS" pitchFamily="50" charset="-127"/>
                          <a:cs typeface="Arial Unicode MS" pitchFamily="50" charset="-127"/>
                        </a:rPr>
                        <a:t>, et al. CHEST (2005 )</a:t>
                      </a:r>
                      <a:endParaRPr lang="ko-KR" altLang="en-US" sz="1400" b="1"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b="1" i="1" dirty="0" smtClean="0">
                          <a:latin typeface="Arial Unicode MS" pitchFamily="50" charset="-127"/>
                          <a:ea typeface="Arial Unicode MS" pitchFamily="50" charset="-127"/>
                          <a:cs typeface="Arial Unicode MS" pitchFamily="50" charset="-127"/>
                        </a:rPr>
                        <a:t>D. </a:t>
                      </a:r>
                      <a:r>
                        <a:rPr lang="en-US" altLang="ko-KR" sz="1400" b="1" i="1" dirty="0" err="1" smtClean="0">
                          <a:latin typeface="Arial Unicode MS" pitchFamily="50" charset="-127"/>
                          <a:ea typeface="Arial Unicode MS" pitchFamily="50" charset="-127"/>
                          <a:cs typeface="Arial Unicode MS" pitchFamily="50" charset="-127"/>
                        </a:rPr>
                        <a:t>Haghi</a:t>
                      </a:r>
                      <a:r>
                        <a:rPr lang="en-US" altLang="ko-KR" sz="1400" b="1" i="1" dirty="0" smtClean="0">
                          <a:latin typeface="Arial Unicode MS" pitchFamily="50" charset="-127"/>
                          <a:ea typeface="Arial Unicode MS" pitchFamily="50" charset="-127"/>
                          <a:cs typeface="Arial Unicode MS" pitchFamily="50" charset="-127"/>
                        </a:rPr>
                        <a:t> et al. Intensive Care Med (2006) </a:t>
                      </a:r>
                      <a:endParaRPr lang="ko-KR" altLang="en-US" sz="1400" b="1"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b="1" i="1" dirty="0" smtClean="0">
                          <a:latin typeface="Arial Unicode MS" pitchFamily="50" charset="-127"/>
                          <a:ea typeface="Arial Unicode MS" pitchFamily="50" charset="-127"/>
                          <a:cs typeface="Arial Unicode MS" pitchFamily="50" charset="-127"/>
                        </a:rPr>
                        <a:t>YY Jo, et al. Journal of Critical Care (2013) </a:t>
                      </a:r>
                      <a:endParaRPr lang="ko-KR" altLang="en-US" sz="1400" b="1" dirty="0">
                        <a:latin typeface="Arial Unicode MS" pitchFamily="50" charset="-127"/>
                        <a:ea typeface="Arial Unicode MS" pitchFamily="50" charset="-127"/>
                        <a:cs typeface="Arial Unicode MS" pitchFamily="50" charset="-127"/>
                      </a:endParaRPr>
                    </a:p>
                  </a:txBody>
                  <a:tcPr/>
                </a:tc>
              </a:tr>
              <a:tr h="370840">
                <a:tc>
                  <a:txBody>
                    <a:bodyPr/>
                    <a:lstStyle/>
                    <a:p>
                      <a:pPr latinLnBrk="1"/>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b="0" dirty="0" smtClean="0">
                          <a:latin typeface="Arial Unicode MS" pitchFamily="50" charset="-127"/>
                          <a:ea typeface="Arial Unicode MS" pitchFamily="50" charset="-127"/>
                          <a:cs typeface="Arial Unicode MS" pitchFamily="50" charset="-127"/>
                        </a:rPr>
                        <a:t>Prospective study</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b="0" dirty="0" smtClean="0">
                          <a:latin typeface="Arial Unicode MS" pitchFamily="50" charset="-127"/>
                          <a:ea typeface="Arial Unicode MS" pitchFamily="50" charset="-127"/>
                          <a:cs typeface="Arial Unicode MS" pitchFamily="50" charset="-127"/>
                        </a:rPr>
                        <a:t>Prospective study</a:t>
                      </a:r>
                      <a:endParaRPr lang="ko-KR" altLang="en-US" sz="1400" b="0" dirty="0" smtClean="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b="0" dirty="0" smtClean="0">
                          <a:latin typeface="Arial Unicode MS" pitchFamily="50" charset="-127"/>
                          <a:ea typeface="Arial Unicode MS" pitchFamily="50" charset="-127"/>
                          <a:cs typeface="Arial Unicode MS" pitchFamily="50" charset="-127"/>
                        </a:rPr>
                        <a:t>Retrospective study</a:t>
                      </a:r>
                      <a:endParaRPr lang="ko-KR" altLang="en-US" sz="1400" b="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b="0" dirty="0" err="1" smtClean="0">
                          <a:latin typeface="Arial Unicode MS" pitchFamily="50" charset="-127"/>
                          <a:ea typeface="Arial Unicode MS" pitchFamily="50" charset="-127"/>
                          <a:cs typeface="Arial Unicode MS" pitchFamily="50" charset="-127"/>
                        </a:rPr>
                        <a:t>Popul-ation</a:t>
                      </a:r>
                      <a:r>
                        <a:rPr lang="en-US" altLang="ko-KR" sz="1400" b="0" baseline="0" dirty="0" smtClean="0">
                          <a:latin typeface="Arial Unicode MS" pitchFamily="50" charset="-127"/>
                          <a:ea typeface="Arial Unicode MS" pitchFamily="50" charset="-127"/>
                          <a:cs typeface="Arial Unicode MS" pitchFamily="50" charset="-127"/>
                        </a:rPr>
                        <a:t> </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92 </a:t>
                      </a:r>
                      <a:r>
                        <a:rPr lang="en-US" altLang="ko-KR" sz="1400" b="0" i="0" u="none" strike="noStrike" kern="1200" baseline="0" dirty="0" err="1" smtClean="0">
                          <a:solidFill>
                            <a:schemeClr val="dk1"/>
                          </a:solidFill>
                          <a:latin typeface="Arial Unicode MS" pitchFamily="50" charset="-127"/>
                          <a:ea typeface="Arial Unicode MS" pitchFamily="50" charset="-127"/>
                          <a:cs typeface="Arial Unicode MS" pitchFamily="50" charset="-127"/>
                        </a:rPr>
                        <a:t>pts</a:t>
                      </a:r>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 who admitted </a:t>
                      </a:r>
                      <a:r>
                        <a:rPr lang="en-US" altLang="ko-KR" sz="1400" b="0" i="0" u="none" strike="noStrike" kern="1200" baseline="0" dirty="0" err="1" smtClean="0">
                          <a:solidFill>
                            <a:schemeClr val="dk1"/>
                          </a:solidFill>
                          <a:latin typeface="Arial Unicode MS" pitchFamily="50" charset="-127"/>
                          <a:ea typeface="Arial Unicode MS" pitchFamily="50" charset="-127"/>
                          <a:cs typeface="Arial Unicode MS" pitchFamily="50" charset="-127"/>
                        </a:rPr>
                        <a:t>Asan</a:t>
                      </a:r>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 Medical Center ICU, March to May 2003.</a:t>
                      </a:r>
                    </a:p>
                    <a:p>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TTE on D0, D3, D7</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b="0" dirty="0" smtClean="0">
                          <a:latin typeface="Arial Unicode MS" pitchFamily="50" charset="-127"/>
                          <a:ea typeface="Arial Unicode MS" pitchFamily="50" charset="-127"/>
                          <a:cs typeface="Arial Unicode MS" pitchFamily="50" charset="-127"/>
                        </a:rPr>
                        <a:t>6 </a:t>
                      </a:r>
                      <a:r>
                        <a:rPr lang="en-US" altLang="ko-KR" sz="1400" b="0" dirty="0" err="1" smtClean="0">
                          <a:latin typeface="Arial Unicode MS" pitchFamily="50" charset="-127"/>
                          <a:ea typeface="Arial Unicode MS" pitchFamily="50" charset="-127"/>
                          <a:cs typeface="Arial Unicode MS" pitchFamily="50" charset="-127"/>
                        </a:rPr>
                        <a:t>pts</a:t>
                      </a:r>
                      <a:r>
                        <a:rPr lang="en-US" altLang="ko-KR" sz="1400" b="0" baseline="0" dirty="0" smtClean="0">
                          <a:latin typeface="Arial Unicode MS" pitchFamily="50" charset="-127"/>
                          <a:ea typeface="Arial Unicode MS" pitchFamily="50" charset="-127"/>
                          <a:cs typeface="Arial Unicode MS" pitchFamily="50" charset="-127"/>
                        </a:rPr>
                        <a:t> who diagnosed SCMP during admission to ICU, in Germany, </a:t>
                      </a:r>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January 2004 and May 2005</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r>
                        <a:rPr lang="en-US" altLang="ko-KR" sz="1400" dirty="0" smtClean="0">
                          <a:latin typeface="Arial Unicode MS" pitchFamily="50" charset="-127"/>
                          <a:ea typeface="Arial Unicode MS" pitchFamily="50" charset="-127"/>
                          <a:cs typeface="Arial Unicode MS" pitchFamily="50" charset="-127"/>
                        </a:rPr>
                        <a:t>71 </a:t>
                      </a:r>
                      <a:r>
                        <a:rPr lang="en-US" altLang="ko-KR" sz="1400" dirty="0" err="1" smtClean="0">
                          <a:latin typeface="Arial Unicode MS" pitchFamily="50" charset="-127"/>
                          <a:ea typeface="Arial Unicode MS" pitchFamily="50" charset="-127"/>
                          <a:cs typeface="Arial Unicode MS" pitchFamily="50" charset="-127"/>
                        </a:rPr>
                        <a:t>pts</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b="0" baseline="0" dirty="0" smtClean="0">
                          <a:latin typeface="Arial Unicode MS" pitchFamily="50" charset="-127"/>
                          <a:ea typeface="Arial Unicode MS" pitchFamily="50" charset="-127"/>
                          <a:cs typeface="Arial Unicode MS" pitchFamily="50" charset="-127"/>
                        </a:rPr>
                        <a:t>who diagnosed SCMP </a:t>
                      </a:r>
                      <a:r>
                        <a:rPr lang="en-US" altLang="ko-KR" sz="1400" dirty="0" smtClean="0">
                          <a:latin typeface="Arial Unicode MS" pitchFamily="50" charset="-127"/>
                          <a:ea typeface="Arial Unicode MS" pitchFamily="50" charset="-127"/>
                          <a:cs typeface="Arial Unicode MS" pitchFamily="50" charset="-127"/>
                        </a:rPr>
                        <a:t>during admission to the ICU of </a:t>
                      </a:r>
                      <a:r>
                        <a:rPr lang="en-US" altLang="ko-KR" sz="1400" dirty="0" err="1" smtClean="0">
                          <a:latin typeface="Arial Unicode MS" pitchFamily="50" charset="-127"/>
                          <a:ea typeface="Arial Unicode MS" pitchFamily="50" charset="-127"/>
                          <a:cs typeface="Arial Unicode MS" pitchFamily="50" charset="-127"/>
                        </a:rPr>
                        <a:t>Yonsei</a:t>
                      </a:r>
                      <a:r>
                        <a:rPr lang="en-US" altLang="ko-KR" sz="1400" dirty="0" smtClean="0">
                          <a:latin typeface="Arial Unicode MS" pitchFamily="50" charset="-127"/>
                          <a:ea typeface="Arial Unicode MS" pitchFamily="50" charset="-127"/>
                          <a:cs typeface="Arial Unicode MS" pitchFamily="50" charset="-127"/>
                        </a:rPr>
                        <a:t> University Heath System,</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January 2008 to May 2011 </a:t>
                      </a:r>
                      <a:endParaRPr lang="ko-KR" altLang="en-US" sz="1400" b="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b="0" dirty="0" smtClean="0">
                          <a:latin typeface="Arial Unicode MS" pitchFamily="50" charset="-127"/>
                          <a:ea typeface="Arial Unicode MS" pitchFamily="50" charset="-127"/>
                          <a:cs typeface="Arial Unicode MS" pitchFamily="50" charset="-127"/>
                        </a:rPr>
                        <a:t>Objective</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to assess the frequency and clinical implications of LVAB in ICU patients</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to assess clinical features</a:t>
                      </a:r>
                    </a:p>
                    <a:p>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of SCMP occurring in the ICU</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to define predictors of in-hospital mortality and to explore the implication of</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APACHE II score in</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baseline="0" dirty="0" err="1" smtClean="0">
                          <a:latin typeface="Arial Unicode MS" pitchFamily="50" charset="-127"/>
                          <a:ea typeface="Arial Unicode MS" pitchFamily="50" charset="-127"/>
                          <a:cs typeface="Arial Unicode MS" pitchFamily="50" charset="-127"/>
                        </a:rPr>
                        <a:t>pts</a:t>
                      </a:r>
                      <a:r>
                        <a:rPr lang="en-US" altLang="ko-KR" sz="1400" baseline="0" dirty="0" smtClean="0">
                          <a:latin typeface="Arial Unicode MS" pitchFamily="50" charset="-127"/>
                          <a:ea typeface="Arial Unicode MS" pitchFamily="50" charset="-127"/>
                          <a:cs typeface="Arial Unicode MS" pitchFamily="50" charset="-127"/>
                        </a:rPr>
                        <a:t> with SCMP</a:t>
                      </a:r>
                      <a:endParaRPr lang="en-US" altLang="ko-KR" sz="1400" dirty="0" smtClean="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b="0" dirty="0" smtClean="0">
                          <a:latin typeface="Arial Unicode MS" pitchFamily="50" charset="-127"/>
                          <a:ea typeface="Arial Unicode MS" pitchFamily="50" charset="-127"/>
                          <a:cs typeface="Arial Unicode MS" pitchFamily="50" charset="-127"/>
                        </a:rPr>
                        <a:t>Result</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b="0" dirty="0" smtClean="0">
                          <a:latin typeface="Arial Unicode MS" pitchFamily="50" charset="-127"/>
                          <a:ea typeface="Arial Unicode MS" pitchFamily="50" charset="-127"/>
                          <a:cs typeface="Arial Unicode MS" pitchFamily="50" charset="-127"/>
                        </a:rPr>
                        <a:t>-26(28%)</a:t>
                      </a:r>
                      <a:r>
                        <a:rPr lang="ko-KR" altLang="en-US" sz="1400" b="0" baseline="0" dirty="0" smtClean="0">
                          <a:latin typeface="Arial Unicode MS" pitchFamily="50" charset="-127"/>
                          <a:ea typeface="Arial Unicode MS" pitchFamily="50" charset="-127"/>
                          <a:cs typeface="Arial Unicode MS" pitchFamily="50" charset="-127"/>
                        </a:rPr>
                        <a:t> </a:t>
                      </a:r>
                      <a:r>
                        <a:rPr lang="en-US" altLang="ko-KR" sz="1400" b="0" baseline="0" dirty="0" err="1" smtClean="0">
                          <a:latin typeface="Arial Unicode MS" pitchFamily="50" charset="-127"/>
                          <a:ea typeface="Arial Unicode MS" pitchFamily="50" charset="-127"/>
                          <a:cs typeface="Arial Unicode MS" pitchFamily="50" charset="-127"/>
                        </a:rPr>
                        <a:t>pts</a:t>
                      </a:r>
                      <a:r>
                        <a:rPr lang="en-US" altLang="ko-KR" sz="1400" b="0" baseline="0" dirty="0" smtClean="0">
                          <a:latin typeface="Arial Unicode MS" pitchFamily="50" charset="-127"/>
                          <a:ea typeface="Arial Unicode MS" pitchFamily="50" charset="-127"/>
                          <a:cs typeface="Arial Unicode MS" pitchFamily="50" charset="-127"/>
                        </a:rPr>
                        <a:t> diagnosed SCMP</a:t>
                      </a:r>
                      <a:endParaRPr lang="en-US" altLang="ko-KR" sz="1400" dirty="0" smtClean="0">
                        <a:latin typeface="Arial Unicode MS" pitchFamily="50" charset="-127"/>
                        <a:ea typeface="Arial Unicode MS" pitchFamily="50" charset="-127"/>
                        <a:cs typeface="Arial Unicode MS" pitchFamily="50" charset="-127"/>
                      </a:endParaRPr>
                    </a:p>
                    <a:p>
                      <a:pPr latinLnBrk="1"/>
                      <a:r>
                        <a:rPr lang="en-US" altLang="ko-KR" sz="1400" dirty="0" smtClean="0">
                          <a:latin typeface="Arial Unicode MS" pitchFamily="50" charset="-127"/>
                          <a:ea typeface="Arial Unicode MS" pitchFamily="50" charset="-127"/>
                          <a:cs typeface="Arial Unicode MS" pitchFamily="50" charset="-127"/>
                        </a:rPr>
                        <a:t>-LVAB had a higher frequency of sepsis,</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hypotension,</a:t>
                      </a:r>
                      <a:r>
                        <a:rPr lang="en-US" altLang="ko-KR" sz="1400" baseline="0" dirty="0" smtClean="0">
                          <a:latin typeface="Arial Unicode MS" pitchFamily="50" charset="-127"/>
                          <a:ea typeface="Arial Unicode MS" pitchFamily="50" charset="-127"/>
                          <a:cs typeface="Arial Unicode MS" pitchFamily="50" charset="-127"/>
                        </a:rPr>
                        <a:t> using </a:t>
                      </a:r>
                      <a:r>
                        <a:rPr lang="en-US" altLang="ko-KR" sz="1400" dirty="0" smtClean="0">
                          <a:latin typeface="Arial Unicode MS" pitchFamily="50" charset="-127"/>
                          <a:ea typeface="Arial Unicode MS" pitchFamily="50" charset="-127"/>
                          <a:cs typeface="Arial Unicode MS" pitchFamily="50" charset="-127"/>
                        </a:rPr>
                        <a:t>inotropic agents, cardiomegaly,</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pulmonary edema.</a:t>
                      </a:r>
                    </a:p>
                    <a:p>
                      <a:pPr latinLnBrk="1"/>
                      <a:r>
                        <a:rPr lang="en-US" altLang="ko-KR" sz="1400" dirty="0" smtClean="0">
                          <a:latin typeface="Arial Unicode MS" pitchFamily="50" charset="-127"/>
                          <a:ea typeface="Arial Unicode MS" pitchFamily="50" charset="-127"/>
                          <a:cs typeface="Arial Unicode MS" pitchFamily="50" charset="-127"/>
                        </a:rPr>
                        <a:t>-Sepsis was the only variable associated with the development of LVAB.</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Sudden hemodynamic deterioration requiring vasopressor support,</a:t>
                      </a:r>
                      <a:r>
                        <a:rPr lang="en-US" altLang="ko-KR" sz="1400" baseline="0" dirty="0" smtClean="0">
                          <a:latin typeface="Arial Unicode MS" pitchFamily="50" charset="-127"/>
                          <a:ea typeface="Arial Unicode MS" pitchFamily="50" charset="-127"/>
                          <a:cs typeface="Arial Unicode MS" pitchFamily="50" charset="-127"/>
                        </a:rPr>
                        <a:t> EKG </a:t>
                      </a:r>
                      <a:r>
                        <a:rPr lang="en-US" altLang="ko-KR" sz="1400" dirty="0" smtClean="0">
                          <a:latin typeface="Arial Unicode MS" pitchFamily="50" charset="-127"/>
                          <a:ea typeface="Arial Unicode MS" pitchFamily="50" charset="-127"/>
                          <a:cs typeface="Arial Unicode MS" pitchFamily="50" charset="-127"/>
                        </a:rPr>
                        <a:t>abnormalities consisting of ST</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elevation, ST</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depression or T-wave inversion may be the presenting symptom of SCMP</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malignancies, male sex, age less than 65 years, and APACHE II score higher than 15 remained independent risk factors for in-hospital mortality of SCM.</a:t>
                      </a:r>
                      <a:endParaRPr lang="ko-KR" altLang="en-US" sz="1400" b="0" dirty="0">
                        <a:latin typeface="Arial Unicode MS" pitchFamily="50" charset="-127"/>
                        <a:ea typeface="Arial Unicode MS" pitchFamily="50" charset="-127"/>
                        <a:cs typeface="Arial Unicode MS" pitchFamily="50" charset="-127"/>
                      </a:endParaRPr>
                    </a:p>
                  </a:txBody>
                  <a:tcPr/>
                </a:tc>
              </a:tr>
            </a:tbl>
          </a:graphicData>
        </a:graphic>
      </p:graphicFrame>
    </p:spTree>
    <p:extLst>
      <p:ext uri="{BB962C8B-B14F-4D97-AF65-F5344CB8AC3E}">
        <p14:creationId xmlns:p14="http://schemas.microsoft.com/office/powerpoint/2010/main" val="5709047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4"/>
          <p:cNvGraphicFramePr>
            <a:graphicFrameLocks noGrp="1"/>
          </p:cNvGraphicFramePr>
          <p:nvPr>
            <p:ph idx="1"/>
            <p:extLst>
              <p:ext uri="{D42A27DB-BD31-4B8C-83A1-F6EECF244321}">
                <p14:modId xmlns:p14="http://schemas.microsoft.com/office/powerpoint/2010/main" val="632143982"/>
              </p:ext>
            </p:extLst>
          </p:nvPr>
        </p:nvGraphicFramePr>
        <p:xfrm>
          <a:off x="179512" y="476672"/>
          <a:ext cx="8856983" cy="6309970"/>
        </p:xfrm>
        <a:graphic>
          <a:graphicData uri="http://schemas.openxmlformats.org/drawingml/2006/table">
            <a:tbl>
              <a:tblPr firstRow="1" bandRow="1">
                <a:tableStyleId>{5C22544A-7EE6-4342-B048-85BDC9FD1C3A}</a:tableStyleId>
              </a:tblPr>
              <a:tblGrid>
                <a:gridCol w="936104"/>
                <a:gridCol w="3528392"/>
                <a:gridCol w="4392487"/>
              </a:tblGrid>
              <a:tr h="587334">
                <a:tc>
                  <a:txBody>
                    <a:bodyPr/>
                    <a:lstStyle/>
                    <a:p>
                      <a:pPr latinLnBrk="1"/>
                      <a:endParaRPr lang="ko-KR" altLang="en-US" sz="1400" b="1"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i="1" dirty="0" smtClean="0">
                          <a:latin typeface="Arial Unicode MS" pitchFamily="50" charset="-127"/>
                          <a:ea typeface="Arial Unicode MS" pitchFamily="50" charset="-127"/>
                          <a:cs typeface="Arial Unicode MS" pitchFamily="50" charset="-127"/>
                        </a:rPr>
                        <a:t>Tsutomu Murakami, et al. Journal of Cardiology (2014) </a:t>
                      </a:r>
                      <a:endParaRPr lang="ko-KR" altLang="en-US" sz="1400" b="1"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i="1" dirty="0" err="1" smtClean="0">
                          <a:latin typeface="Arial Unicode MS" pitchFamily="50" charset="-127"/>
                          <a:ea typeface="Arial Unicode MS" pitchFamily="50" charset="-127"/>
                          <a:cs typeface="Arial Unicode MS" pitchFamily="50" charset="-127"/>
                        </a:rPr>
                        <a:t>Sebastien</a:t>
                      </a:r>
                      <a:r>
                        <a:rPr lang="en-US" altLang="ko-KR" sz="1400" i="1" dirty="0" smtClean="0">
                          <a:latin typeface="Arial Unicode MS" pitchFamily="50" charset="-127"/>
                          <a:ea typeface="Arial Unicode MS" pitchFamily="50" charset="-127"/>
                          <a:cs typeface="Arial Unicode MS" pitchFamily="50" charset="-127"/>
                        </a:rPr>
                        <a:t> et al,. EHJ(2015) </a:t>
                      </a:r>
                      <a:endParaRPr lang="ko-KR" altLang="en-US" sz="1400" b="1" dirty="0">
                        <a:latin typeface="Arial Unicode MS" pitchFamily="50" charset="-127"/>
                        <a:ea typeface="Arial Unicode MS" pitchFamily="50" charset="-127"/>
                        <a:cs typeface="Arial Unicode MS" pitchFamily="50" charset="-127"/>
                      </a:endParaRPr>
                    </a:p>
                  </a:txBody>
                  <a:tcPr/>
                </a:tc>
              </a:tr>
              <a:tr h="420347">
                <a:tc>
                  <a:txBody>
                    <a:bodyPr/>
                    <a:lstStyle/>
                    <a:p>
                      <a:pPr latinLnBrk="1"/>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b="0" dirty="0" smtClean="0">
                          <a:latin typeface="Arial Unicode MS" pitchFamily="50" charset="-127"/>
                          <a:ea typeface="Arial Unicode MS" pitchFamily="50" charset="-127"/>
                          <a:cs typeface="Arial Unicode MS" pitchFamily="50" charset="-127"/>
                        </a:rPr>
                        <a:t>Retrospective study</a:t>
                      </a:r>
                      <a:endParaRPr lang="ko-KR" altLang="en-US" sz="1400" b="0" dirty="0" smtClean="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Retrospective study </a:t>
                      </a:r>
                      <a:endParaRPr lang="ko-KR" altLang="en-US" sz="1400" b="0" dirty="0" smtClean="0">
                        <a:latin typeface="Arial Unicode MS" pitchFamily="50" charset="-127"/>
                        <a:ea typeface="Arial Unicode MS" pitchFamily="50" charset="-127"/>
                        <a:cs typeface="Arial Unicode MS" pitchFamily="50" charset="-127"/>
                      </a:endParaRPr>
                    </a:p>
                  </a:txBody>
                  <a:tcPr/>
                </a:tc>
              </a:tr>
              <a:tr h="852209">
                <a:tc>
                  <a:txBody>
                    <a:bodyPr/>
                    <a:lstStyle/>
                    <a:p>
                      <a:pPr latinLnBrk="1"/>
                      <a:r>
                        <a:rPr lang="en-US" altLang="ko-KR" sz="1400" b="0" dirty="0" err="1" smtClean="0">
                          <a:latin typeface="Arial Unicode MS" pitchFamily="50" charset="-127"/>
                          <a:ea typeface="Arial Unicode MS" pitchFamily="50" charset="-127"/>
                          <a:cs typeface="Arial Unicode MS" pitchFamily="50" charset="-127"/>
                        </a:rPr>
                        <a:t>Popul-ation</a:t>
                      </a:r>
                      <a:r>
                        <a:rPr lang="en-US" altLang="ko-KR" sz="1400" b="0" baseline="0" dirty="0" smtClean="0">
                          <a:latin typeface="Arial Unicode MS" pitchFamily="50" charset="-127"/>
                          <a:ea typeface="Arial Unicode MS" pitchFamily="50" charset="-127"/>
                          <a:cs typeface="Arial Unicode MS" pitchFamily="50" charset="-127"/>
                        </a:rPr>
                        <a:t> </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107 </a:t>
                      </a:r>
                      <a:r>
                        <a:rPr lang="en-US" altLang="ko-KR" sz="1400" dirty="0" err="1" smtClean="0">
                          <a:latin typeface="Arial Unicode MS" pitchFamily="50" charset="-127"/>
                          <a:ea typeface="Arial Unicode MS" pitchFamily="50" charset="-127"/>
                          <a:cs typeface="Arial Unicode MS" pitchFamily="50" charset="-127"/>
                        </a:rPr>
                        <a:t>pts</a:t>
                      </a:r>
                      <a:r>
                        <a:rPr lang="en-US" altLang="ko-KR" sz="1400" dirty="0" smtClean="0">
                          <a:latin typeface="Arial Unicode MS" pitchFamily="50" charset="-127"/>
                          <a:ea typeface="Arial Unicode MS" pitchFamily="50" charset="-127"/>
                          <a:cs typeface="Arial Unicode MS" pitchFamily="50" charset="-127"/>
                        </a:rPr>
                        <a:t> with SCMP from the Tokyo CCU Network database, January to December 2010. </a:t>
                      </a:r>
                    </a:p>
                  </a:txBody>
                  <a:tcPr/>
                </a:tc>
                <a:tc>
                  <a:txBody>
                    <a:bodyPr/>
                    <a:lstStyle/>
                    <a:p>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1314 </a:t>
                      </a:r>
                      <a:r>
                        <a:rPr lang="en-US" altLang="ko-KR" sz="1400" b="0" i="0" u="none" strike="noStrike" kern="1200" baseline="0" dirty="0" err="1" smtClean="0">
                          <a:solidFill>
                            <a:schemeClr val="dk1"/>
                          </a:solidFill>
                          <a:latin typeface="Arial Unicode MS" pitchFamily="50" charset="-127"/>
                          <a:ea typeface="Arial Unicode MS" pitchFamily="50" charset="-127"/>
                          <a:cs typeface="Arial Unicode MS" pitchFamily="50" charset="-127"/>
                        </a:rPr>
                        <a:t>pts</a:t>
                      </a:r>
                      <a:r>
                        <a:rPr lang="en-US" altLang="ko-KR" sz="1400" b="0" i="0" u="none" strike="noStrike" kern="1200" baseline="0" dirty="0" smtClean="0">
                          <a:solidFill>
                            <a:schemeClr val="dk1"/>
                          </a:solidFill>
                          <a:latin typeface="Arial Unicode MS" pitchFamily="50" charset="-127"/>
                          <a:ea typeface="Arial Unicode MS" pitchFamily="50" charset="-127"/>
                          <a:cs typeface="Arial Unicode MS" pitchFamily="50" charset="-127"/>
                        </a:rPr>
                        <a:t> who admitted </a:t>
                      </a:r>
                      <a:r>
                        <a:rPr lang="fr-FR" altLang="ko-KR" sz="1400" dirty="0" smtClean="0">
                          <a:latin typeface="Arial Unicode MS" pitchFamily="50" charset="-127"/>
                          <a:ea typeface="Arial Unicode MS" pitchFamily="50" charset="-127"/>
                          <a:cs typeface="Arial Unicode MS" pitchFamily="50" charset="-127"/>
                        </a:rPr>
                        <a:t>Centre Hospitalier Universitaire de la Réunion</a:t>
                      </a:r>
                      <a:r>
                        <a:rPr lang="en-US" altLang="ko-KR" sz="1400" dirty="0" smtClean="0">
                          <a:latin typeface="Arial Unicode MS" pitchFamily="50" charset="-127"/>
                          <a:ea typeface="Arial Unicode MS" pitchFamily="50" charset="-127"/>
                          <a:cs typeface="Arial Unicode MS" pitchFamily="50" charset="-127"/>
                        </a:rPr>
                        <a:t>(France) ICU,</a:t>
                      </a:r>
                      <a:r>
                        <a:rPr lang="en-US" altLang="ko-KR" sz="1400" baseline="0" dirty="0" smtClean="0">
                          <a:latin typeface="Arial Unicode MS" pitchFamily="50" charset="-127"/>
                          <a:ea typeface="Arial Unicode MS" pitchFamily="50" charset="-127"/>
                          <a:cs typeface="Arial Unicode MS" pitchFamily="50" charset="-127"/>
                        </a:rPr>
                        <a:t> 2012-2013.</a:t>
                      </a:r>
                      <a:endParaRPr lang="ko-KR" altLang="en-US" sz="1400" b="0" dirty="0">
                        <a:latin typeface="Arial Unicode MS" pitchFamily="50" charset="-127"/>
                        <a:ea typeface="Arial Unicode MS" pitchFamily="50" charset="-127"/>
                        <a:cs typeface="Arial Unicode MS" pitchFamily="50" charset="-127"/>
                      </a:endParaRPr>
                    </a:p>
                  </a:txBody>
                  <a:tcPr/>
                </a:tc>
              </a:tr>
              <a:tr h="852209">
                <a:tc>
                  <a:txBody>
                    <a:bodyPr/>
                    <a:lstStyle/>
                    <a:p>
                      <a:pPr latinLnBrk="1"/>
                      <a:r>
                        <a:rPr lang="en-US" altLang="ko-KR" sz="1400" b="0" dirty="0" smtClean="0">
                          <a:latin typeface="Arial Unicode MS" pitchFamily="50" charset="-127"/>
                          <a:ea typeface="Arial Unicode MS" pitchFamily="50" charset="-127"/>
                          <a:cs typeface="Arial Unicode MS" pitchFamily="50" charset="-127"/>
                        </a:rPr>
                        <a:t>Objective</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to determine features characterizing </a:t>
                      </a:r>
                      <a:r>
                        <a:rPr lang="en-US" altLang="ko-KR" sz="1400" dirty="0" err="1" smtClean="0">
                          <a:latin typeface="Arial Unicode MS" pitchFamily="50" charset="-127"/>
                          <a:ea typeface="Arial Unicode MS" pitchFamily="50" charset="-127"/>
                          <a:cs typeface="Arial Unicode MS" pitchFamily="50" charset="-127"/>
                        </a:rPr>
                        <a:t>pts</a:t>
                      </a:r>
                      <a:r>
                        <a:rPr lang="en-US" altLang="ko-KR" sz="1400" dirty="0" smtClean="0">
                          <a:latin typeface="Arial Unicode MS" pitchFamily="50" charset="-127"/>
                          <a:ea typeface="Arial Unicode MS" pitchFamily="50" charset="-127"/>
                          <a:cs typeface="Arial Unicode MS" pitchFamily="50" charset="-127"/>
                        </a:rPr>
                        <a:t> with adverse clinical outcome by comparing those with cardiac complication and without cardiac complication during hospitalization</a:t>
                      </a: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to evaluate the mechanisms, incidence, treatment and prognosis of SCMP.</a:t>
                      </a:r>
                    </a:p>
                  </a:txBody>
                  <a:tcPr/>
                </a:tc>
              </a:tr>
              <a:tr h="3247613">
                <a:tc>
                  <a:txBody>
                    <a:bodyPr/>
                    <a:lstStyle/>
                    <a:p>
                      <a:pPr latinLnBrk="1"/>
                      <a:r>
                        <a:rPr lang="en-US" altLang="ko-KR" sz="1400" b="0" dirty="0" smtClean="0">
                          <a:latin typeface="Arial Unicode MS" pitchFamily="50" charset="-127"/>
                          <a:ea typeface="Arial Unicode MS" pitchFamily="50" charset="-127"/>
                          <a:cs typeface="Arial Unicode MS" pitchFamily="50" charset="-127"/>
                        </a:rPr>
                        <a:t>Result</a:t>
                      </a: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 Cardiac complications :</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cardiac death, pump failure (</a:t>
                      </a:r>
                      <a:r>
                        <a:rPr lang="en-US" altLang="ko-KR" sz="1400" dirty="0" err="1" smtClean="0">
                          <a:latin typeface="Arial Unicode MS" pitchFamily="50" charset="-127"/>
                          <a:ea typeface="Arial Unicode MS" pitchFamily="50" charset="-127"/>
                          <a:cs typeface="Arial Unicode MS" pitchFamily="50" charset="-127"/>
                        </a:rPr>
                        <a:t>Killip</a:t>
                      </a:r>
                      <a:r>
                        <a:rPr lang="en-US" altLang="ko-KR" sz="1400" dirty="0" smtClean="0">
                          <a:latin typeface="Arial Unicode MS" pitchFamily="50" charset="-127"/>
                          <a:ea typeface="Arial Unicode MS" pitchFamily="50" charset="-127"/>
                          <a:cs typeface="Arial Unicode MS" pitchFamily="50" charset="-127"/>
                        </a:rPr>
                        <a:t> grade ≥ II), SVT/VF, AVB </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 Cardiac complications were observed in 41 patients (37 pump failure complicated by 3 cardiac deaths and 2 SVT/VF and 2 AVB with-out pump failure)</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 There was no difference in age, peak </a:t>
                      </a:r>
                      <a:r>
                        <a:rPr lang="en-US" altLang="ko-KR" sz="1400" baseline="0" dirty="0" smtClean="0">
                          <a:latin typeface="Arial Unicode MS" pitchFamily="50" charset="-127"/>
                          <a:ea typeface="Arial Unicode MS" pitchFamily="50" charset="-127"/>
                          <a:cs typeface="Arial Unicode MS" pitchFamily="50" charset="-127"/>
                        </a:rPr>
                        <a:t> CK</a:t>
                      </a:r>
                      <a:r>
                        <a:rPr lang="en-US" altLang="ko-KR" sz="1400" dirty="0" smtClean="0">
                          <a:latin typeface="Arial Unicode MS" pitchFamily="50" charset="-127"/>
                          <a:ea typeface="Arial Unicode MS" pitchFamily="50" charset="-127"/>
                          <a:cs typeface="Arial Unicode MS" pitchFamily="50" charset="-127"/>
                        </a:rPr>
                        <a:t>, CRP and ST elevation on EKG.</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-WBC</a:t>
                      </a:r>
                      <a:r>
                        <a:rPr lang="en-US" altLang="ko-KR" sz="1400" baseline="0" dirty="0" smtClean="0">
                          <a:latin typeface="Arial Unicode MS" pitchFamily="50" charset="-127"/>
                          <a:ea typeface="Arial Unicode MS" pitchFamily="50" charset="-127"/>
                          <a:cs typeface="Arial Unicode MS" pitchFamily="50" charset="-127"/>
                        </a:rPr>
                        <a:t> count </a:t>
                      </a:r>
                      <a:r>
                        <a:rPr lang="en-US" altLang="ko-KR" sz="1400" dirty="0" smtClean="0">
                          <a:latin typeface="Arial Unicode MS" pitchFamily="50" charset="-127"/>
                          <a:ea typeface="Arial Unicode MS" pitchFamily="50" charset="-127"/>
                          <a:cs typeface="Arial Unicode MS" pitchFamily="50" charset="-127"/>
                        </a:rPr>
                        <a:t>and BNP were independent predictors of in-hospital adverse cardiac complications. </a:t>
                      </a:r>
                    </a:p>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0" dirty="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20 </a:t>
                      </a:r>
                      <a:r>
                        <a:rPr lang="en-US" altLang="ko-KR" sz="1400" dirty="0" err="1" smtClean="0">
                          <a:latin typeface="Arial Unicode MS" pitchFamily="50" charset="-127"/>
                          <a:ea typeface="Arial Unicode MS" pitchFamily="50" charset="-127"/>
                          <a:cs typeface="Arial Unicode MS" pitchFamily="50" charset="-127"/>
                        </a:rPr>
                        <a:t>pts</a:t>
                      </a:r>
                      <a:r>
                        <a:rPr lang="en-US" altLang="ko-KR" sz="1400" dirty="0" smtClean="0">
                          <a:latin typeface="Arial Unicode MS" pitchFamily="50" charset="-127"/>
                          <a:ea typeface="Arial Unicode MS" pitchFamily="50" charset="-127"/>
                          <a:cs typeface="Arial Unicode MS" pitchFamily="50" charset="-127"/>
                        </a:rPr>
                        <a:t> (1.5%) were diagnosed with SCMP</a:t>
                      </a:r>
                    </a:p>
                    <a:p>
                      <a:r>
                        <a:rPr lang="en-US" altLang="ko-KR" sz="1400" dirty="0" smtClean="0">
                          <a:latin typeface="Arial Unicode MS" pitchFamily="50" charset="-127"/>
                          <a:ea typeface="Arial Unicode MS" pitchFamily="50" charset="-127"/>
                          <a:cs typeface="Arial Unicode MS" pitchFamily="50" charset="-127"/>
                        </a:rPr>
                        <a:t>- SCMP was suspected because of hemodynamic impairment (80%), ECG modifications (15%) and/or dyspnea (15%)</a:t>
                      </a:r>
                    </a:p>
                    <a:p>
                      <a:r>
                        <a:rPr lang="en-US" altLang="ko-KR" sz="1400" dirty="0" smtClean="0">
                          <a:latin typeface="Arial Unicode MS" pitchFamily="50" charset="-127"/>
                          <a:ea typeface="Arial Unicode MS" pitchFamily="50" charset="-127"/>
                          <a:cs typeface="Arial Unicode MS" pitchFamily="50" charset="-127"/>
                        </a:rPr>
                        <a:t>- apical (typical </a:t>
                      </a:r>
                      <a:r>
                        <a:rPr lang="en-US" altLang="ko-KR" sz="1400" dirty="0" err="1" smtClean="0">
                          <a:latin typeface="Arial Unicode MS" pitchFamily="50" charset="-127"/>
                          <a:ea typeface="Arial Unicode MS" pitchFamily="50" charset="-127"/>
                          <a:cs typeface="Arial Unicode MS" pitchFamily="50" charset="-127"/>
                        </a:rPr>
                        <a:t>Takotsubo</a:t>
                      </a:r>
                      <a:r>
                        <a:rPr lang="en-US" altLang="ko-KR" sz="1400" dirty="0" smtClean="0">
                          <a:latin typeface="Arial Unicode MS" pitchFamily="50" charset="-127"/>
                          <a:ea typeface="Arial Unicode MS" pitchFamily="50" charset="-127"/>
                          <a:cs typeface="Arial Unicode MS" pitchFamily="50" charset="-127"/>
                        </a:rPr>
                        <a:t>) in 90%,</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atypical in 10%.</a:t>
                      </a:r>
                    </a:p>
                    <a:p>
                      <a:r>
                        <a:rPr lang="en-US" altLang="ko-KR" sz="1400" dirty="0" smtClean="0">
                          <a:latin typeface="Arial Unicode MS" pitchFamily="50" charset="-127"/>
                          <a:ea typeface="Arial Unicode MS" pitchFamily="50" charset="-127"/>
                          <a:cs typeface="Arial Unicode MS" pitchFamily="50" charset="-127"/>
                        </a:rPr>
                        <a:t>-</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mechanisms or conditions associated</a:t>
                      </a:r>
                      <a:r>
                        <a:rPr lang="en-US" altLang="ko-KR" sz="1400" baseline="0" dirty="0" smtClean="0">
                          <a:latin typeface="Arial Unicode MS" pitchFamily="50" charset="-127"/>
                          <a:ea typeface="Arial Unicode MS" pitchFamily="50" charset="-127"/>
                          <a:cs typeface="Arial Unicode MS" pitchFamily="50" charset="-127"/>
                        </a:rPr>
                        <a:t> with </a:t>
                      </a:r>
                      <a:r>
                        <a:rPr lang="en-US" altLang="ko-KR" sz="1400" dirty="0" smtClean="0">
                          <a:latin typeface="Arial Unicode MS" pitchFamily="50" charset="-127"/>
                          <a:ea typeface="Arial Unicode MS" pitchFamily="50" charset="-127"/>
                          <a:cs typeface="Arial Unicode MS" pitchFamily="50" charset="-127"/>
                        </a:rPr>
                        <a:t>occurrence of SCMP :</a:t>
                      </a:r>
                      <a:r>
                        <a:rPr lang="en-US" altLang="ko-KR" sz="1400" baseline="0" dirty="0" smtClean="0">
                          <a:latin typeface="Arial Unicode MS" pitchFamily="50" charset="-127"/>
                          <a:ea typeface="Arial Unicode MS" pitchFamily="50" charset="-127"/>
                          <a:cs typeface="Arial Unicode MS" pitchFamily="50" charset="-127"/>
                        </a:rPr>
                        <a:t> </a:t>
                      </a:r>
                      <a:r>
                        <a:rPr lang="en-US" altLang="ko-KR" sz="1400" dirty="0" smtClean="0">
                          <a:latin typeface="Arial Unicode MS" pitchFamily="50" charset="-127"/>
                          <a:ea typeface="Arial Unicode MS" pitchFamily="50" charset="-127"/>
                          <a:cs typeface="Arial Unicode MS" pitchFamily="50" charset="-127"/>
                        </a:rPr>
                        <a:t>catecholamine toxicity (45%), psychological stress, seizures or neurological impairment (35%), </a:t>
                      </a:r>
                      <a:r>
                        <a:rPr lang="en-US" altLang="ko-KR" sz="1400" dirty="0" err="1" smtClean="0">
                          <a:latin typeface="Arial Unicode MS" pitchFamily="50" charset="-127"/>
                          <a:ea typeface="Arial Unicode MS" pitchFamily="50" charset="-127"/>
                          <a:cs typeface="Arial Unicode MS" pitchFamily="50" charset="-127"/>
                        </a:rPr>
                        <a:t>nonepicardial</a:t>
                      </a:r>
                      <a:r>
                        <a:rPr lang="en-US" altLang="ko-KR" sz="1400" dirty="0" smtClean="0">
                          <a:latin typeface="Arial Unicode MS" pitchFamily="50" charset="-127"/>
                          <a:ea typeface="Arial Unicode MS" pitchFamily="50" charset="-127"/>
                          <a:cs typeface="Arial Unicode MS" pitchFamily="50" charset="-127"/>
                        </a:rPr>
                        <a:t> coronary ischemia (20%), left ventricular outflow track (LVOT) obstruction (10%)</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 SAPS2(simplified acute physiologic score), renal impairment, malnutrition, norepinephrine infusion and thrombocytopenia were associated with death in the </a:t>
                      </a:r>
                      <a:r>
                        <a:rPr lang="en-US" altLang="ko-KR" sz="1400" dirty="0" err="1" smtClean="0">
                          <a:latin typeface="Arial Unicode MS" pitchFamily="50" charset="-127"/>
                          <a:ea typeface="Arial Unicode MS" pitchFamily="50" charset="-127"/>
                          <a:cs typeface="Arial Unicode MS" pitchFamily="50" charset="-127"/>
                        </a:rPr>
                        <a:t>univariate</a:t>
                      </a:r>
                      <a:r>
                        <a:rPr lang="en-US" altLang="ko-KR" sz="1400" dirty="0" smtClean="0">
                          <a:latin typeface="Arial Unicode MS" pitchFamily="50" charset="-127"/>
                          <a:ea typeface="Arial Unicode MS" pitchFamily="50" charset="-127"/>
                          <a:cs typeface="Arial Unicode MS" pitchFamily="50" charset="-127"/>
                        </a:rPr>
                        <a:t> analysis</a:t>
                      </a:r>
                    </a:p>
                  </a:txBody>
                  <a:tcPr/>
                </a:tc>
              </a:tr>
            </a:tbl>
          </a:graphicData>
        </a:graphic>
      </p:graphicFrame>
    </p:spTree>
    <p:extLst>
      <p:ext uri="{BB962C8B-B14F-4D97-AF65-F5344CB8AC3E}">
        <p14:creationId xmlns:p14="http://schemas.microsoft.com/office/powerpoint/2010/main" val="3002004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04664"/>
            <a:ext cx="8229600" cy="994122"/>
          </a:xfrm>
        </p:spPr>
        <p:txBody>
          <a:bodyPr/>
          <a:lstStyle/>
          <a:p>
            <a:r>
              <a:rPr lang="ko-KR" altLang="en-US" sz="3600" b="1" dirty="0" smtClean="0">
                <a:effectLst>
                  <a:outerShdw blurRad="38100" dist="38100" dir="2700000" algn="tl">
                    <a:srgbClr val="000000">
                      <a:alpha val="43137"/>
                    </a:srgbClr>
                  </a:outerShdw>
                </a:effectLst>
              </a:rPr>
              <a:t>연구 목표</a:t>
            </a:r>
          </a:p>
        </p:txBody>
      </p:sp>
      <p:sp>
        <p:nvSpPr>
          <p:cNvPr id="4099" name="내용 개체 틀 2"/>
          <p:cNvSpPr>
            <a:spLocks noGrp="1"/>
          </p:cNvSpPr>
          <p:nvPr>
            <p:ph idx="1"/>
          </p:nvPr>
        </p:nvSpPr>
        <p:spPr>
          <a:xfrm>
            <a:off x="467544" y="1520116"/>
            <a:ext cx="8352928" cy="4968552"/>
          </a:xfrm>
        </p:spPr>
        <p:txBody>
          <a:bodyPr/>
          <a:lstStyle/>
          <a:p>
            <a:pPr latinLnBrk="0">
              <a:buFont typeface="Arial" panose="020B0604020202020204" pitchFamily="34" charset="0"/>
              <a:buChar char="•"/>
            </a:pPr>
            <a:r>
              <a:rPr lang="ko-KR" altLang="en-US" sz="2400" dirty="0" smtClean="0"/>
              <a:t>연구 배경</a:t>
            </a:r>
            <a:endParaRPr lang="en-US" altLang="ko-KR" sz="2400" dirty="0"/>
          </a:p>
          <a:p>
            <a:pPr latinLnBrk="0">
              <a:buFont typeface="Arial" panose="020B0604020202020204" pitchFamily="34" charset="0"/>
              <a:buChar char="•"/>
            </a:pPr>
            <a:r>
              <a:rPr lang="en-US" altLang="ko-KR" sz="2400" dirty="0"/>
              <a:t>In critically ill patient, it is considered that cardiac dysfunction may have a significant impact on prognosis. The aims of this study were to assess frequency of Stress induced cardiomyopathy(SCMP) and predictors for incidence of SCMP in patients who admitted to medical ICU. We also explored the predictors of in-hospital mortality in patients with SCMP.</a:t>
            </a:r>
            <a:endParaRPr lang="ko-KR" altLang="ko-KR" sz="2400" dirty="0"/>
          </a:p>
          <a:p>
            <a:pPr latinLnBrk="0">
              <a:buFont typeface="Arial" panose="020B0604020202020204" pitchFamily="34" charset="0"/>
              <a:buChar char="•"/>
            </a:pPr>
            <a:endParaRPr lang="en-US" sz="2400" dirty="0"/>
          </a:p>
          <a:p>
            <a:pPr latinLnBrk="0">
              <a:buFont typeface="Arial" panose="020B0604020202020204" pitchFamily="34" charset="0"/>
              <a:buChar char="•"/>
            </a:pPr>
            <a:r>
              <a:rPr lang="ko-KR" altLang="en-US" sz="2400" dirty="0" smtClean="0"/>
              <a:t>연구 목표</a:t>
            </a:r>
            <a:endParaRPr lang="en-US" sz="2400" dirty="0" smtClean="0"/>
          </a:p>
          <a:p>
            <a:pPr lvl="1" latinLnBrk="0">
              <a:buFont typeface="Arial" panose="020B0604020202020204" pitchFamily="34" charset="0"/>
              <a:buChar char="•"/>
            </a:pPr>
            <a:r>
              <a:rPr lang="en-US" sz="2400" dirty="0" smtClean="0"/>
              <a:t>2015</a:t>
            </a:r>
            <a:r>
              <a:rPr lang="ko-KR" altLang="en-US" sz="2400" dirty="0" smtClean="0"/>
              <a:t>년 </a:t>
            </a:r>
            <a:r>
              <a:rPr lang="en-US" altLang="ko-KR" sz="2400" dirty="0" smtClean="0"/>
              <a:t>ICU </a:t>
            </a:r>
            <a:r>
              <a:rPr lang="ko-KR" altLang="en-US" sz="2400" dirty="0" smtClean="0"/>
              <a:t>환자 </a:t>
            </a:r>
            <a:r>
              <a:rPr lang="en-US" altLang="ko-KR" sz="2400" dirty="0" smtClean="0"/>
              <a:t>375 </a:t>
            </a:r>
            <a:r>
              <a:rPr lang="ko-KR" altLang="en-US" sz="2400" dirty="0" smtClean="0"/>
              <a:t>명 중</a:t>
            </a:r>
            <a:r>
              <a:rPr lang="en-US" altLang="ko-KR" sz="2400" dirty="0" smtClean="0"/>
              <a:t>, </a:t>
            </a:r>
            <a:r>
              <a:rPr lang="ko-KR" altLang="en-US" sz="2400" dirty="0" smtClean="0"/>
              <a:t> </a:t>
            </a:r>
            <a:endParaRPr lang="en-US" altLang="ko-KR" sz="2400" dirty="0" smtClean="0"/>
          </a:p>
          <a:p>
            <a:pPr lvl="1" latinLnBrk="0">
              <a:buFont typeface="Arial" panose="020B0604020202020204" pitchFamily="34" charset="0"/>
              <a:buChar char="•"/>
            </a:pPr>
            <a:r>
              <a:rPr lang="en-US" altLang="ko-KR" sz="2400" dirty="0" smtClean="0"/>
              <a:t>SCMP</a:t>
            </a:r>
            <a:r>
              <a:rPr lang="ko-KR" altLang="en-US" sz="2400" dirty="0" smtClean="0"/>
              <a:t>가</a:t>
            </a:r>
            <a:r>
              <a:rPr lang="en-US" altLang="ko-KR" sz="2400" dirty="0" smtClean="0"/>
              <a:t> </a:t>
            </a:r>
            <a:r>
              <a:rPr lang="ko-KR" altLang="en-US" sz="2400" dirty="0" smtClean="0"/>
              <a:t>동반된 환자의 </a:t>
            </a:r>
            <a:r>
              <a:rPr lang="en-US" altLang="ko-KR" sz="2400" dirty="0" smtClean="0"/>
              <a:t>Mortality </a:t>
            </a:r>
            <a:r>
              <a:rPr lang="ko-KR" altLang="en-US" sz="2400" dirty="0" smtClean="0"/>
              <a:t>에 영향을 미치는 </a:t>
            </a:r>
            <a:r>
              <a:rPr lang="en-US" altLang="ko-KR" sz="2400" dirty="0" smtClean="0"/>
              <a:t>predictor</a:t>
            </a:r>
          </a:p>
          <a:p>
            <a:pPr latinLnBrk="0">
              <a:buFont typeface="Arial" panose="020B0604020202020204" pitchFamily="34" charset="0"/>
              <a:buChar char="•"/>
            </a:pPr>
            <a:endParaRPr lang="en-US" sz="2000" dirty="0"/>
          </a:p>
          <a:p>
            <a:pPr marL="0" indent="0" latinLnBrk="0">
              <a:buNone/>
            </a:pPr>
            <a:endParaRPr lang="en-US" sz="2000" dirty="0" smtClean="0"/>
          </a:p>
        </p:txBody>
      </p:sp>
      <p:sp>
        <p:nvSpPr>
          <p:cNvPr id="4100" name="TextBox 1"/>
          <p:cNvSpPr txBox="1">
            <a:spLocks noChangeArrowheads="1"/>
          </p:cNvSpPr>
          <p:nvPr/>
        </p:nvSpPr>
        <p:spPr bwMode="auto">
          <a:xfrm>
            <a:off x="4067175" y="6211669"/>
            <a:ext cx="5076825" cy="276999"/>
          </a:xfrm>
          <a:prstGeom prst="rect">
            <a:avLst/>
          </a:prstGeom>
          <a:noFill/>
          <a:ln w="9525">
            <a:noFill/>
            <a:miter lim="800000"/>
            <a:headEnd/>
            <a:tailEnd/>
          </a:ln>
        </p:spPr>
        <p:txBody>
          <a:bodyPr>
            <a:spAutoFit/>
          </a:bodyPr>
          <a:lstStyle/>
          <a:p>
            <a:pPr algn="r"/>
            <a:endParaRPr lang="ko-KR" altLang="en-US" sz="1200" i="1" dirty="0">
              <a:latin typeface="Arial Unicode MS" pitchFamily="50" charset="-127"/>
              <a:ea typeface="Arial Unicode MS" pitchFamily="50" charset="-127"/>
              <a:cs typeface="Arial Unicode MS" pitchFamily="50" charset="-127"/>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dirty="0"/>
          </a:p>
        </p:txBody>
      </p:sp>
      <p:sp>
        <p:nvSpPr>
          <p:cNvPr id="3" name="내용 개체 틀 2"/>
          <p:cNvSpPr>
            <a:spLocks noGrp="1"/>
          </p:cNvSpPr>
          <p:nvPr>
            <p:ph idx="1"/>
          </p:nvPr>
        </p:nvSpPr>
        <p:spPr>
          <a:xfrm>
            <a:off x="457200" y="1600200"/>
            <a:ext cx="8229600" cy="4997151"/>
          </a:xfrm>
        </p:spPr>
        <p:txBody>
          <a:bodyPr/>
          <a:lstStyle/>
          <a:p>
            <a:r>
              <a:rPr lang="en-US" altLang="ko-KR" dirty="0" smtClean="0"/>
              <a:t>2015</a:t>
            </a:r>
            <a:r>
              <a:rPr lang="ko-KR" altLang="en-US" dirty="0"/>
              <a:t>년 </a:t>
            </a:r>
            <a:r>
              <a:rPr lang="en-US" altLang="ko-KR" dirty="0"/>
              <a:t>ICU </a:t>
            </a:r>
            <a:r>
              <a:rPr lang="ko-KR" altLang="en-US" dirty="0" smtClean="0"/>
              <a:t>입실환자 </a:t>
            </a:r>
            <a:r>
              <a:rPr lang="en-US" altLang="ko-KR" dirty="0" smtClean="0"/>
              <a:t>375</a:t>
            </a:r>
            <a:r>
              <a:rPr lang="ko-KR" altLang="en-US" dirty="0" smtClean="0"/>
              <a:t>명 중 </a:t>
            </a:r>
            <a:endParaRPr lang="en-US" altLang="ko-KR" dirty="0"/>
          </a:p>
          <a:p>
            <a:r>
              <a:rPr lang="en-US" altLang="ko-KR" dirty="0" smtClean="0"/>
              <a:t>ICU</a:t>
            </a:r>
            <a:r>
              <a:rPr lang="ko-KR" altLang="en-US" dirty="0" smtClean="0"/>
              <a:t>입실 기간 중 </a:t>
            </a:r>
            <a:r>
              <a:rPr lang="en-US" altLang="ko-KR" dirty="0" smtClean="0"/>
              <a:t>TTE</a:t>
            </a:r>
            <a:r>
              <a:rPr lang="ko-KR" altLang="en-US" dirty="0" smtClean="0"/>
              <a:t>를 시행한 </a:t>
            </a:r>
            <a:r>
              <a:rPr lang="en-US" altLang="ko-KR" dirty="0" smtClean="0"/>
              <a:t>338</a:t>
            </a:r>
            <a:r>
              <a:rPr lang="ko-KR" altLang="en-US" dirty="0" smtClean="0"/>
              <a:t>명 </a:t>
            </a:r>
            <a:endParaRPr lang="en-US" altLang="ko-KR" dirty="0" smtClean="0"/>
          </a:p>
          <a:p>
            <a:r>
              <a:rPr lang="en-US" altLang="ko-KR" dirty="0" smtClean="0"/>
              <a:t>SCMP 42</a:t>
            </a:r>
            <a:r>
              <a:rPr lang="ko-KR" altLang="en-US" dirty="0" smtClean="0"/>
              <a:t>명</a:t>
            </a:r>
            <a:r>
              <a:rPr lang="en-US" altLang="ko-KR" dirty="0" smtClean="0"/>
              <a:t>(12.4%)</a:t>
            </a:r>
          </a:p>
          <a:p>
            <a:endParaRPr lang="ko-KR" altLang="en-US" dirty="0"/>
          </a:p>
        </p:txBody>
      </p:sp>
    </p:spTree>
    <p:extLst>
      <p:ext uri="{BB962C8B-B14F-4D97-AF65-F5344CB8AC3E}">
        <p14:creationId xmlns:p14="http://schemas.microsoft.com/office/powerpoint/2010/main" val="14840465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39552" y="332656"/>
            <a:ext cx="7787208" cy="562074"/>
          </a:xfrm>
        </p:spPr>
        <p:txBody>
          <a:bodyPr/>
          <a:lstStyle/>
          <a:p>
            <a:r>
              <a:rPr lang="ko-KR" altLang="en-US" sz="2000" dirty="0">
                <a:latin typeface="+mj-lt"/>
              </a:rPr>
              <a:t>전체 환자의 </a:t>
            </a:r>
            <a:r>
              <a:rPr lang="en-US" altLang="ko-KR" sz="2000" dirty="0">
                <a:latin typeface="+mj-lt"/>
              </a:rPr>
              <a:t>baseline </a:t>
            </a:r>
            <a:r>
              <a:rPr lang="en-US" altLang="ko-KR" sz="2000" dirty="0" smtClean="0">
                <a:latin typeface="+mj-lt"/>
              </a:rPr>
              <a:t>characteristics</a:t>
            </a:r>
            <a:endParaRPr lang="ko-KR" altLang="en-US" sz="2000" dirty="0">
              <a:latin typeface="+mj-lt"/>
            </a:endParaRPr>
          </a:p>
        </p:txBody>
      </p:sp>
      <p:graphicFrame>
        <p:nvGraphicFramePr>
          <p:cNvPr id="4" name="표 3"/>
          <p:cNvGraphicFramePr>
            <a:graphicFrameLocks noGrp="1"/>
          </p:cNvGraphicFramePr>
          <p:nvPr>
            <p:extLst>
              <p:ext uri="{D42A27DB-BD31-4B8C-83A1-F6EECF244321}">
                <p14:modId xmlns:p14="http://schemas.microsoft.com/office/powerpoint/2010/main" val="1978962067"/>
              </p:ext>
            </p:extLst>
          </p:nvPr>
        </p:nvGraphicFramePr>
        <p:xfrm>
          <a:off x="2195736" y="908720"/>
          <a:ext cx="4896543" cy="5852160"/>
        </p:xfrm>
        <a:graphic>
          <a:graphicData uri="http://schemas.openxmlformats.org/drawingml/2006/table">
            <a:tbl>
              <a:tblPr firstRow="1" bandRow="1">
                <a:tableStyleId>{7E9639D4-E3E2-4D34-9284-5A2195B3D0D7}</a:tableStyleId>
              </a:tblPr>
              <a:tblGrid>
                <a:gridCol w="1609822">
                  <a:extLst>
                    <a:ext uri="{9D8B030D-6E8A-4147-A177-3AD203B41FA5}">
                      <a16:colId xmlns:a16="http://schemas.microsoft.com/office/drawing/2014/main" xmlns="" val="20000"/>
                    </a:ext>
                  </a:extLst>
                </a:gridCol>
                <a:gridCol w="1073215">
                  <a:extLst>
                    <a:ext uri="{9D8B030D-6E8A-4147-A177-3AD203B41FA5}">
                      <a16:colId xmlns:a16="http://schemas.microsoft.com/office/drawing/2014/main" xmlns="" val="20001"/>
                    </a:ext>
                  </a:extLst>
                </a:gridCol>
                <a:gridCol w="1475671">
                  <a:extLst>
                    <a:ext uri="{9D8B030D-6E8A-4147-A177-3AD203B41FA5}">
                      <a16:colId xmlns:a16="http://schemas.microsoft.com/office/drawing/2014/main" xmlns="" val="20002"/>
                    </a:ext>
                  </a:extLst>
                </a:gridCol>
                <a:gridCol w="737835">
                  <a:extLst>
                    <a:ext uri="{9D8B030D-6E8A-4147-A177-3AD203B41FA5}">
                      <a16:colId xmlns:a16="http://schemas.microsoft.com/office/drawing/2014/main" xmlns="" val="20003"/>
                    </a:ext>
                  </a:extLst>
                </a:gridCol>
              </a:tblGrid>
              <a:tr h="222635">
                <a:tc>
                  <a:txBody>
                    <a:bodyPr/>
                    <a:lstStyle/>
                    <a:p>
                      <a:pPr latinLnBrk="1"/>
                      <a:r>
                        <a:rPr lang="en-US" altLang="ko-KR" sz="1000" dirty="0">
                          <a:latin typeface="Arial" pitchFamily="34" charset="0"/>
                          <a:cs typeface="Arial" pitchFamily="34" charset="0"/>
                        </a:rPr>
                        <a:t>Variables</a:t>
                      </a:r>
                      <a:endParaRPr lang="ko-KR" altLang="en-US" sz="1000" dirty="0">
                        <a:latin typeface="Arial" pitchFamily="34" charset="0"/>
                        <a:cs typeface="Arial" pitchFamily="34" charset="0"/>
                      </a:endParaRPr>
                    </a:p>
                  </a:txBody>
                  <a:tcPr/>
                </a:tc>
                <a:tc>
                  <a:txBody>
                    <a:bodyPr/>
                    <a:lstStyle/>
                    <a:p>
                      <a:pPr latinLnBrk="1"/>
                      <a:r>
                        <a:rPr lang="en-US" altLang="ko-KR" sz="1000" dirty="0">
                          <a:latin typeface="Arial" pitchFamily="34" charset="0"/>
                          <a:cs typeface="Arial" pitchFamily="34" charset="0"/>
                        </a:rPr>
                        <a:t>SCMP ( </a:t>
                      </a:r>
                      <a:r>
                        <a:rPr lang="en-US" altLang="ko-KR" sz="1000" dirty="0" smtClean="0">
                          <a:latin typeface="Arial" pitchFamily="34" charset="0"/>
                          <a:cs typeface="Arial" pitchFamily="34" charset="0"/>
                        </a:rPr>
                        <a:t>n=42)</a:t>
                      </a:r>
                      <a:endParaRPr lang="ko-KR" altLang="en-US" sz="1000" dirty="0">
                        <a:latin typeface="Arial" pitchFamily="34" charset="0"/>
                        <a:cs typeface="Arial" pitchFamily="34" charset="0"/>
                      </a:endParaRPr>
                    </a:p>
                  </a:txBody>
                  <a:tcPr/>
                </a:tc>
                <a:tc>
                  <a:txBody>
                    <a:bodyPr/>
                    <a:lstStyle/>
                    <a:p>
                      <a:pPr latinLnBrk="1"/>
                      <a:r>
                        <a:rPr lang="en-US" altLang="ko-KR" sz="1000" dirty="0">
                          <a:latin typeface="Arial" pitchFamily="34" charset="0"/>
                          <a:cs typeface="Arial" pitchFamily="34" charset="0"/>
                        </a:rPr>
                        <a:t>Non-SCMP</a:t>
                      </a:r>
                      <a:r>
                        <a:rPr lang="en-US" altLang="ko-KR" sz="1000" baseline="0" dirty="0">
                          <a:latin typeface="Arial" pitchFamily="34" charset="0"/>
                          <a:cs typeface="Arial" pitchFamily="34" charset="0"/>
                        </a:rPr>
                        <a:t> ( n = </a:t>
                      </a:r>
                      <a:r>
                        <a:rPr lang="en-US" altLang="ko-KR" sz="1000" baseline="0" dirty="0" smtClean="0">
                          <a:latin typeface="Arial" pitchFamily="34" charset="0"/>
                          <a:cs typeface="Arial" pitchFamily="34" charset="0"/>
                        </a:rPr>
                        <a:t>296)</a:t>
                      </a:r>
                      <a:endParaRPr lang="ko-KR" altLang="en-US" sz="1000" dirty="0">
                        <a:latin typeface="Arial" pitchFamily="34" charset="0"/>
                        <a:cs typeface="Arial" pitchFamily="34" charset="0"/>
                      </a:endParaRPr>
                    </a:p>
                  </a:txBody>
                  <a:tcPr/>
                </a:tc>
                <a:tc>
                  <a:txBody>
                    <a:bodyPr/>
                    <a:lstStyle/>
                    <a:p>
                      <a:pPr latinLnBrk="1"/>
                      <a:r>
                        <a:rPr lang="en-US" altLang="ko-KR" sz="1000" dirty="0">
                          <a:latin typeface="Arial" pitchFamily="34" charset="0"/>
                          <a:cs typeface="Arial" pitchFamily="34" charset="0"/>
                        </a:rPr>
                        <a:t>P </a:t>
                      </a:r>
                      <a:r>
                        <a:rPr lang="en-US" altLang="ko-KR" sz="1000" baseline="0" dirty="0">
                          <a:latin typeface="Arial" pitchFamily="34" charset="0"/>
                          <a:cs typeface="Arial" pitchFamily="34" charset="0"/>
                        </a:rPr>
                        <a:t>value</a:t>
                      </a:r>
                      <a:endParaRPr lang="ko-KR" altLang="en-US" sz="1000" dirty="0">
                        <a:latin typeface="Arial" pitchFamily="34" charset="0"/>
                        <a:cs typeface="Arial" pitchFamily="34" charset="0"/>
                      </a:endParaRPr>
                    </a:p>
                  </a:txBody>
                  <a:tcPr/>
                </a:tc>
                <a:extLst>
                  <a:ext uri="{0D108BD9-81ED-4DB2-BD59-A6C34878D82A}">
                    <a16:rowId xmlns:a16="http://schemas.microsoft.com/office/drawing/2014/main" xmlns="" val="10000"/>
                  </a:ext>
                </a:extLst>
              </a:tr>
              <a:tr h="222635">
                <a:tc>
                  <a:txBody>
                    <a:bodyPr/>
                    <a:lstStyle/>
                    <a:p>
                      <a:pPr lvl="0" latinLnBrk="1"/>
                      <a:r>
                        <a:rPr lang="en-US" altLang="ko-KR" sz="1000" dirty="0">
                          <a:solidFill>
                            <a:srgbClr val="0070C0"/>
                          </a:solidFill>
                          <a:latin typeface="Arial" pitchFamily="34" charset="0"/>
                          <a:cs typeface="Arial" pitchFamily="34" charset="0"/>
                        </a:rPr>
                        <a:t>Age (y)</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63.6±18.0</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67.3±14.7</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0.15</a:t>
                      </a:r>
                      <a:endParaRPr lang="ko-KR" altLang="en-US" sz="1000" dirty="0">
                        <a:solidFill>
                          <a:srgbClr val="0070C0"/>
                        </a:solidFill>
                        <a:latin typeface="Arial" pitchFamily="34" charset="0"/>
                        <a:cs typeface="Arial" pitchFamily="34" charset="0"/>
                      </a:endParaRPr>
                    </a:p>
                  </a:txBody>
                  <a:tcPr/>
                </a:tc>
                <a:extLst>
                  <a:ext uri="{0D108BD9-81ED-4DB2-BD59-A6C34878D82A}">
                    <a16:rowId xmlns:a16="http://schemas.microsoft.com/office/drawing/2014/main" xmlns="" val="10001"/>
                  </a:ext>
                </a:extLst>
              </a:tr>
              <a:tr h="222635">
                <a:tc>
                  <a:txBody>
                    <a:bodyPr/>
                    <a:lstStyle/>
                    <a:p>
                      <a:pPr lvl="0" latinLnBrk="1"/>
                      <a:r>
                        <a:rPr lang="en-US" altLang="ko-KR" sz="1000" dirty="0">
                          <a:solidFill>
                            <a:srgbClr val="0070C0"/>
                          </a:solidFill>
                          <a:latin typeface="Arial" pitchFamily="34" charset="0"/>
                          <a:cs typeface="Arial" pitchFamily="34" charset="0"/>
                        </a:rPr>
                        <a:t>BMI</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21.4±2.9</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22.7±4.5</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0.08</a:t>
                      </a:r>
                      <a:endParaRPr lang="ko-KR" altLang="en-US" sz="1000" dirty="0">
                        <a:solidFill>
                          <a:srgbClr val="0070C0"/>
                        </a:solidFill>
                        <a:latin typeface="Arial" pitchFamily="34" charset="0"/>
                        <a:cs typeface="Arial" pitchFamily="34" charset="0"/>
                      </a:endParaRPr>
                    </a:p>
                  </a:txBody>
                  <a:tcPr/>
                </a:tc>
                <a:extLst>
                  <a:ext uri="{0D108BD9-81ED-4DB2-BD59-A6C34878D82A}">
                    <a16:rowId xmlns:a16="http://schemas.microsoft.com/office/drawing/2014/main" xmlns="" val="10002"/>
                  </a:ext>
                </a:extLst>
              </a:tr>
              <a:tr h="222635">
                <a:tc>
                  <a:txBody>
                    <a:bodyPr/>
                    <a:lstStyle/>
                    <a:p>
                      <a:pPr lvl="0" latinLnBrk="1"/>
                      <a:r>
                        <a:rPr lang="en-US" altLang="ko-KR" sz="1000" dirty="0">
                          <a:solidFill>
                            <a:schemeClr val="tx1"/>
                          </a:solidFill>
                          <a:latin typeface="Arial" pitchFamily="34" charset="0"/>
                          <a:cs typeface="Arial" pitchFamily="34" charset="0"/>
                        </a:rPr>
                        <a:t>Female sex, n (%)</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45.2</a:t>
                      </a:r>
                      <a:r>
                        <a:rPr lang="en-US" altLang="ko-KR" sz="1000" baseline="0" dirty="0" smtClean="0">
                          <a:solidFill>
                            <a:schemeClr val="tx1"/>
                          </a:solidFill>
                          <a:latin typeface="Arial" pitchFamily="34" charset="0"/>
                          <a:cs typeface="Arial" pitchFamily="34" charset="0"/>
                        </a:rPr>
                        <a:t> (19)</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37.8(112)</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0.36</a:t>
                      </a:r>
                      <a:endParaRPr lang="ko-KR" altLang="en-US" sz="1000" dirty="0">
                        <a:solidFill>
                          <a:schemeClr val="tx1"/>
                        </a:solidFill>
                        <a:latin typeface="Arial" pitchFamily="34" charset="0"/>
                        <a:cs typeface="Arial" pitchFamily="34" charset="0"/>
                      </a:endParaRPr>
                    </a:p>
                  </a:txBody>
                  <a:tcPr/>
                </a:tc>
                <a:extLst>
                  <a:ext uri="{0D108BD9-81ED-4DB2-BD59-A6C34878D82A}">
                    <a16:rowId xmlns:a16="http://schemas.microsoft.com/office/drawing/2014/main" xmlns="" val="10003"/>
                  </a:ext>
                </a:extLst>
              </a:tr>
              <a:tr h="222635">
                <a:tc>
                  <a:txBody>
                    <a:bodyPr/>
                    <a:lstStyle/>
                    <a:p>
                      <a:pPr lvl="0" latinLnBrk="1"/>
                      <a:r>
                        <a:rPr lang="en-US" altLang="ko-KR" sz="1000" dirty="0">
                          <a:solidFill>
                            <a:srgbClr val="0070C0"/>
                          </a:solidFill>
                          <a:latin typeface="Arial" pitchFamily="34" charset="0"/>
                          <a:cs typeface="Arial" pitchFamily="34" charset="0"/>
                        </a:rPr>
                        <a:t>Hypertension</a:t>
                      </a:r>
                      <a:endParaRPr lang="ko-KR" altLang="en-US" sz="1000" dirty="0">
                        <a:solidFill>
                          <a:srgbClr val="0070C0"/>
                        </a:solidFill>
                        <a:latin typeface="Arial" pitchFamily="34" charset="0"/>
                        <a:cs typeface="Arial" pitchFamily="34" charset="0"/>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000" dirty="0" smtClean="0">
                          <a:solidFill>
                            <a:srgbClr val="0070C0"/>
                          </a:solidFill>
                          <a:latin typeface="Arial" pitchFamily="34" charset="0"/>
                          <a:cs typeface="Arial" pitchFamily="34" charset="0"/>
                        </a:rPr>
                        <a:t>45.2</a:t>
                      </a:r>
                      <a:r>
                        <a:rPr lang="en-US" altLang="ko-KR" sz="1000" baseline="0" dirty="0" smtClean="0">
                          <a:solidFill>
                            <a:srgbClr val="0070C0"/>
                          </a:solidFill>
                          <a:latin typeface="Arial" pitchFamily="34" charset="0"/>
                          <a:cs typeface="Arial" pitchFamily="34" charset="0"/>
                        </a:rPr>
                        <a:t> (19)</a:t>
                      </a:r>
                      <a:endParaRPr lang="ko-KR" altLang="en-US" sz="1000" dirty="0" smtClean="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56.9(168)</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0.16</a:t>
                      </a:r>
                      <a:endParaRPr lang="ko-KR" altLang="en-US" sz="1000" dirty="0">
                        <a:solidFill>
                          <a:srgbClr val="0070C0"/>
                        </a:solidFill>
                        <a:latin typeface="Arial" pitchFamily="34" charset="0"/>
                        <a:cs typeface="Arial" pitchFamily="34" charset="0"/>
                      </a:endParaRPr>
                    </a:p>
                  </a:txBody>
                  <a:tcPr/>
                </a:tc>
                <a:extLst>
                  <a:ext uri="{0D108BD9-81ED-4DB2-BD59-A6C34878D82A}">
                    <a16:rowId xmlns:a16="http://schemas.microsoft.com/office/drawing/2014/main" xmlns="" val="10004"/>
                  </a:ext>
                </a:extLst>
              </a:tr>
              <a:tr h="222635">
                <a:tc>
                  <a:txBody>
                    <a:bodyPr/>
                    <a:lstStyle/>
                    <a:p>
                      <a:pPr lvl="0" latinLnBrk="1"/>
                      <a:r>
                        <a:rPr lang="en-US" altLang="ko-KR" sz="1000" dirty="0">
                          <a:solidFill>
                            <a:srgbClr val="FF0000"/>
                          </a:solidFill>
                          <a:latin typeface="Arial" pitchFamily="34" charset="0"/>
                          <a:cs typeface="Arial" pitchFamily="34" charset="0"/>
                        </a:rPr>
                        <a:t>Diabetes</a:t>
                      </a:r>
                      <a:r>
                        <a:rPr lang="en-US" altLang="ko-KR" sz="1000" baseline="0" dirty="0">
                          <a:solidFill>
                            <a:srgbClr val="FF0000"/>
                          </a:solidFill>
                          <a:latin typeface="Arial" pitchFamily="34" charset="0"/>
                          <a:cs typeface="Arial" pitchFamily="34" charset="0"/>
                        </a:rPr>
                        <a:t> mellitus</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19.0(8)</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39.2(116)</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0.01</a:t>
                      </a:r>
                      <a:endParaRPr lang="ko-KR" altLang="en-US" sz="1000" dirty="0">
                        <a:solidFill>
                          <a:srgbClr val="FF0000"/>
                        </a:solidFill>
                        <a:latin typeface="Arial" pitchFamily="34" charset="0"/>
                        <a:cs typeface="Arial" pitchFamily="34" charset="0"/>
                      </a:endParaRPr>
                    </a:p>
                  </a:txBody>
                  <a:tcPr/>
                </a:tc>
                <a:extLst>
                  <a:ext uri="{0D108BD9-81ED-4DB2-BD59-A6C34878D82A}">
                    <a16:rowId xmlns:a16="http://schemas.microsoft.com/office/drawing/2014/main" xmlns="" val="10005"/>
                  </a:ext>
                </a:extLst>
              </a:tr>
              <a:tr h="222635">
                <a:tc>
                  <a:txBody>
                    <a:bodyPr/>
                    <a:lstStyle/>
                    <a:p>
                      <a:pPr lvl="0" latinLnBrk="1"/>
                      <a:r>
                        <a:rPr lang="en-US" altLang="ko-KR" sz="1000" dirty="0">
                          <a:solidFill>
                            <a:schemeClr val="tx1"/>
                          </a:solidFill>
                          <a:latin typeface="Arial" pitchFamily="34" charset="0"/>
                          <a:cs typeface="Arial" pitchFamily="34" charset="0"/>
                        </a:rPr>
                        <a:t>End-stage</a:t>
                      </a:r>
                      <a:r>
                        <a:rPr lang="en-US" altLang="ko-KR" sz="1000" baseline="0" dirty="0">
                          <a:solidFill>
                            <a:schemeClr val="tx1"/>
                          </a:solidFill>
                          <a:latin typeface="Arial" pitchFamily="34" charset="0"/>
                          <a:cs typeface="Arial" pitchFamily="34" charset="0"/>
                        </a:rPr>
                        <a:t> renal disease</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14.3(6)</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13.9(41)</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0.94</a:t>
                      </a:r>
                      <a:endParaRPr lang="en-US" altLang="ko-KR" sz="1000" dirty="0">
                        <a:solidFill>
                          <a:schemeClr val="tx1"/>
                        </a:solidFill>
                        <a:latin typeface="Arial" pitchFamily="34" charset="0"/>
                        <a:cs typeface="Arial" pitchFamily="34" charset="0"/>
                      </a:endParaRPr>
                    </a:p>
                  </a:txBody>
                  <a:tcPr/>
                </a:tc>
                <a:extLst>
                  <a:ext uri="{0D108BD9-81ED-4DB2-BD59-A6C34878D82A}">
                    <a16:rowId xmlns:a16="http://schemas.microsoft.com/office/drawing/2014/main" xmlns="" val="10006"/>
                  </a:ext>
                </a:extLst>
              </a:tr>
              <a:tr h="222635">
                <a:tc>
                  <a:txBody>
                    <a:bodyPr/>
                    <a:lstStyle/>
                    <a:p>
                      <a:pPr lvl="0" latinLnBrk="1"/>
                      <a:r>
                        <a:rPr lang="en-US" altLang="ko-KR" sz="1000" baseline="0" dirty="0">
                          <a:solidFill>
                            <a:srgbClr val="0070C0"/>
                          </a:solidFill>
                          <a:latin typeface="Arial" pitchFamily="34" charset="0"/>
                          <a:cs typeface="Arial" pitchFamily="34" charset="0"/>
                        </a:rPr>
                        <a:t>History of malignancy</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38.1(16)</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30.1(89)</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0.29</a:t>
                      </a:r>
                      <a:endParaRPr lang="ko-KR" altLang="en-US" sz="1000" dirty="0">
                        <a:solidFill>
                          <a:srgbClr val="0070C0"/>
                        </a:solidFill>
                        <a:latin typeface="Arial" pitchFamily="34" charset="0"/>
                        <a:cs typeface="Arial" pitchFamily="34" charset="0"/>
                      </a:endParaRPr>
                    </a:p>
                  </a:txBody>
                  <a:tcPr/>
                </a:tc>
                <a:extLst>
                  <a:ext uri="{0D108BD9-81ED-4DB2-BD59-A6C34878D82A}">
                    <a16:rowId xmlns:a16="http://schemas.microsoft.com/office/drawing/2014/main" xmlns="" val="10007"/>
                  </a:ext>
                </a:extLst>
              </a:tr>
              <a:tr h="222635">
                <a:tc>
                  <a:txBody>
                    <a:bodyPr/>
                    <a:lstStyle/>
                    <a:p>
                      <a:pPr lvl="0" latinLnBrk="1"/>
                      <a:r>
                        <a:rPr lang="en-US" altLang="ko-KR" sz="1000" i="0" dirty="0">
                          <a:solidFill>
                            <a:schemeClr val="tx1"/>
                          </a:solidFill>
                          <a:latin typeface="Arial" pitchFamily="34" charset="0"/>
                          <a:cs typeface="Arial" pitchFamily="34" charset="0"/>
                        </a:rPr>
                        <a:t>Sepsis</a:t>
                      </a:r>
                      <a:endParaRPr lang="ko-KR" altLang="en-US" sz="1000" i="0" dirty="0">
                        <a:solidFill>
                          <a:schemeClr val="tx1"/>
                        </a:solidFill>
                        <a:latin typeface="Arial" pitchFamily="34" charset="0"/>
                        <a:cs typeface="Arial" pitchFamily="34" charset="0"/>
                      </a:endParaRPr>
                    </a:p>
                  </a:txBody>
                  <a:tcPr/>
                </a:tc>
                <a:tc>
                  <a:txBody>
                    <a:bodyPr/>
                    <a:lstStyle/>
                    <a:p>
                      <a:r>
                        <a:rPr lang="en-US" altLang="ko-KR" sz="1000" dirty="0" smtClean="0">
                          <a:solidFill>
                            <a:schemeClr val="tx1"/>
                          </a:solidFill>
                          <a:latin typeface="Arial" panose="020B0604020202020204" pitchFamily="34" charset="0"/>
                          <a:cs typeface="Arial" panose="020B0604020202020204" pitchFamily="34" charset="0"/>
                        </a:rPr>
                        <a:t>85.7(36)</a:t>
                      </a:r>
                      <a:endParaRPr lang="ko-KR" altLang="en-US" sz="1000" dirty="0">
                        <a:solidFill>
                          <a:schemeClr val="tx1"/>
                        </a:solidFill>
                        <a:latin typeface="Arial" panose="020B0604020202020204" pitchFamily="34" charset="0"/>
                        <a:cs typeface="Arial" panose="020B0604020202020204" pitchFamily="34" charset="0"/>
                      </a:endParaRPr>
                    </a:p>
                  </a:txBody>
                  <a:tcPr/>
                </a:tc>
                <a:tc>
                  <a:txBody>
                    <a:bodyPr/>
                    <a:lstStyle/>
                    <a:p>
                      <a:r>
                        <a:rPr lang="en-US" altLang="ko-KR" sz="1000" dirty="0" smtClean="0">
                          <a:solidFill>
                            <a:schemeClr val="tx1"/>
                          </a:solidFill>
                          <a:latin typeface="Arial" panose="020B0604020202020204" pitchFamily="34" charset="0"/>
                          <a:cs typeface="Arial" panose="020B0604020202020204" pitchFamily="34" charset="0"/>
                        </a:rPr>
                        <a:t>85.1(252)</a:t>
                      </a:r>
                      <a:endParaRPr lang="ko-KR" altLang="en-US" sz="1000" dirty="0">
                        <a:solidFill>
                          <a:schemeClr val="tx1"/>
                        </a:solidFill>
                        <a:latin typeface="Arial" panose="020B0604020202020204" pitchFamily="34" charset="0"/>
                        <a:cs typeface="Arial" panose="020B0604020202020204" pitchFamily="34" charset="0"/>
                      </a:endParaRPr>
                    </a:p>
                  </a:txBody>
                  <a:tcPr/>
                </a:tc>
                <a:tc>
                  <a:txBody>
                    <a:bodyPr/>
                    <a:lstStyle/>
                    <a:p>
                      <a:r>
                        <a:rPr lang="en-US" altLang="ko-KR" sz="1000" dirty="0" smtClean="0">
                          <a:solidFill>
                            <a:schemeClr val="tx1"/>
                          </a:solidFill>
                          <a:latin typeface="Arial" panose="020B0604020202020204" pitchFamily="34" charset="0"/>
                          <a:cs typeface="Arial" panose="020B0604020202020204" pitchFamily="34" charset="0"/>
                        </a:rPr>
                        <a:t>0.92</a:t>
                      </a:r>
                      <a:endParaRPr lang="ko-KR" altLang="en-US" sz="10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8"/>
                  </a:ext>
                </a:extLst>
              </a:tr>
              <a:tr h="222635">
                <a:tc>
                  <a:txBody>
                    <a:bodyPr/>
                    <a:lstStyle/>
                    <a:p>
                      <a:pPr lvl="0" latinLnBrk="1"/>
                      <a:r>
                        <a:rPr lang="en-US" altLang="ko-KR" sz="1000" dirty="0">
                          <a:solidFill>
                            <a:srgbClr val="FF0000"/>
                          </a:solidFill>
                          <a:latin typeface="Arial" pitchFamily="34" charset="0"/>
                          <a:cs typeface="Arial" pitchFamily="34" charset="0"/>
                        </a:rPr>
                        <a:t>COPD</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i="0" dirty="0" smtClean="0">
                          <a:solidFill>
                            <a:srgbClr val="FF0000"/>
                          </a:solidFill>
                          <a:latin typeface="Arial" pitchFamily="34" charset="0"/>
                          <a:cs typeface="Arial" pitchFamily="34" charset="0"/>
                        </a:rPr>
                        <a:t>4.8(2)</a:t>
                      </a:r>
                      <a:endParaRPr lang="ko-KR" altLang="en-US" sz="1000" i="0" dirty="0">
                        <a:solidFill>
                          <a:srgbClr val="FF0000"/>
                        </a:solidFill>
                        <a:latin typeface="Arial" pitchFamily="34" charset="0"/>
                        <a:cs typeface="Arial" pitchFamily="34" charset="0"/>
                      </a:endParaRPr>
                    </a:p>
                  </a:txBody>
                  <a:tcPr/>
                </a:tc>
                <a:tc>
                  <a:txBody>
                    <a:bodyPr/>
                    <a:lstStyle/>
                    <a:p>
                      <a:pPr latinLnBrk="1"/>
                      <a:r>
                        <a:rPr lang="en-US" altLang="ko-KR" sz="1000" i="0" dirty="0" smtClean="0">
                          <a:solidFill>
                            <a:srgbClr val="FF0000"/>
                          </a:solidFill>
                          <a:latin typeface="Arial" pitchFamily="34" charset="0"/>
                          <a:cs typeface="Arial" pitchFamily="34" charset="0"/>
                        </a:rPr>
                        <a:t>16.9(50)</a:t>
                      </a:r>
                      <a:endParaRPr lang="ko-KR" altLang="en-US" sz="1000" i="0" dirty="0">
                        <a:solidFill>
                          <a:srgbClr val="FF0000"/>
                        </a:solidFill>
                        <a:latin typeface="Arial" pitchFamily="34" charset="0"/>
                        <a:cs typeface="Arial" pitchFamily="34" charset="0"/>
                      </a:endParaRPr>
                    </a:p>
                  </a:txBody>
                  <a:tcPr/>
                </a:tc>
                <a:tc>
                  <a:txBody>
                    <a:bodyPr/>
                    <a:lstStyle/>
                    <a:p>
                      <a:pPr latinLnBrk="1"/>
                      <a:r>
                        <a:rPr lang="en-US" altLang="ko-KR" sz="1000" i="0" dirty="0" smtClean="0">
                          <a:solidFill>
                            <a:srgbClr val="FF0000"/>
                          </a:solidFill>
                          <a:latin typeface="Arial" pitchFamily="34" charset="0"/>
                          <a:cs typeface="Arial" pitchFamily="34" charset="0"/>
                        </a:rPr>
                        <a:t>0.04</a:t>
                      </a:r>
                      <a:endParaRPr lang="ko-KR" altLang="en-US" sz="1000" i="0" dirty="0">
                        <a:solidFill>
                          <a:srgbClr val="FF0000"/>
                        </a:solidFill>
                        <a:latin typeface="Arial" pitchFamily="34" charset="0"/>
                        <a:cs typeface="Arial" pitchFamily="34" charset="0"/>
                      </a:endParaRPr>
                    </a:p>
                  </a:txBody>
                  <a:tcPr/>
                </a:tc>
                <a:extLst>
                  <a:ext uri="{0D108BD9-81ED-4DB2-BD59-A6C34878D82A}">
                    <a16:rowId xmlns:a16="http://schemas.microsoft.com/office/drawing/2014/main" xmlns="" val="10009"/>
                  </a:ext>
                </a:extLst>
              </a:tr>
              <a:tr h="222635">
                <a:tc>
                  <a:txBody>
                    <a:bodyPr/>
                    <a:lstStyle/>
                    <a:p>
                      <a:pPr lvl="0" latinLnBrk="1"/>
                      <a:r>
                        <a:rPr lang="en-US" altLang="ko-KR" sz="1000" dirty="0">
                          <a:solidFill>
                            <a:srgbClr val="0070C0"/>
                          </a:solidFill>
                          <a:latin typeface="Arial" pitchFamily="34" charset="0"/>
                          <a:cs typeface="Arial" pitchFamily="34" charset="0"/>
                        </a:rPr>
                        <a:t>LC</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i="0" dirty="0" smtClean="0">
                          <a:solidFill>
                            <a:srgbClr val="0070C0"/>
                          </a:solidFill>
                          <a:latin typeface="Arial" pitchFamily="34" charset="0"/>
                          <a:cs typeface="Arial" pitchFamily="34" charset="0"/>
                        </a:rPr>
                        <a:t>4.8(2)</a:t>
                      </a:r>
                      <a:endParaRPr lang="ko-KR" altLang="en-US" sz="1000" i="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11.1(33)</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0.20</a:t>
                      </a:r>
                      <a:endParaRPr lang="ko-KR" altLang="en-US" sz="1000" dirty="0">
                        <a:solidFill>
                          <a:srgbClr val="0070C0"/>
                        </a:solidFill>
                        <a:latin typeface="Arial" pitchFamily="34" charset="0"/>
                        <a:cs typeface="Arial" pitchFamily="34" charset="0"/>
                      </a:endParaRPr>
                    </a:p>
                  </a:txBody>
                  <a:tcPr/>
                </a:tc>
                <a:extLst>
                  <a:ext uri="{0D108BD9-81ED-4DB2-BD59-A6C34878D82A}">
                    <a16:rowId xmlns:a16="http://schemas.microsoft.com/office/drawing/2014/main" xmlns="" val="10010"/>
                  </a:ext>
                </a:extLst>
              </a:tr>
              <a:tr h="222635">
                <a:tc>
                  <a:txBody>
                    <a:bodyPr/>
                    <a:lstStyle/>
                    <a:p>
                      <a:pPr lvl="0" latinLnBrk="1"/>
                      <a:r>
                        <a:rPr lang="en-US" altLang="ko-KR" sz="1000" dirty="0">
                          <a:solidFill>
                            <a:schemeClr val="tx1"/>
                          </a:solidFill>
                          <a:latin typeface="Arial" pitchFamily="34" charset="0"/>
                          <a:cs typeface="Arial" pitchFamily="34" charset="0"/>
                        </a:rPr>
                        <a:t>CAOD</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11.9(5)</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15.2(45)</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0.57</a:t>
                      </a:r>
                      <a:endParaRPr lang="ko-KR" altLang="en-US" sz="1000" dirty="0">
                        <a:solidFill>
                          <a:schemeClr val="tx1"/>
                        </a:solidFill>
                        <a:latin typeface="Arial" pitchFamily="34" charset="0"/>
                        <a:cs typeface="Arial" pitchFamily="34" charset="0"/>
                      </a:endParaRPr>
                    </a:p>
                  </a:txBody>
                  <a:tcPr/>
                </a:tc>
                <a:extLst>
                  <a:ext uri="{0D108BD9-81ED-4DB2-BD59-A6C34878D82A}">
                    <a16:rowId xmlns:a16="http://schemas.microsoft.com/office/drawing/2014/main" xmlns="" val="10011"/>
                  </a:ext>
                </a:extLst>
              </a:tr>
              <a:tr h="222635">
                <a:tc>
                  <a:txBody>
                    <a:bodyPr/>
                    <a:lstStyle/>
                    <a:p>
                      <a:pPr lvl="0" latinLnBrk="1"/>
                      <a:r>
                        <a:rPr lang="en-US" altLang="ko-KR" sz="1000" dirty="0">
                          <a:solidFill>
                            <a:schemeClr val="tx1"/>
                          </a:solidFill>
                          <a:latin typeface="Arial" pitchFamily="34" charset="0"/>
                          <a:cs typeface="Arial" pitchFamily="34" charset="0"/>
                        </a:rPr>
                        <a:t>CHF</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16.7(7)</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12.2(36)</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0.41</a:t>
                      </a:r>
                      <a:endParaRPr lang="ko-KR" altLang="en-US" sz="1000" dirty="0">
                        <a:solidFill>
                          <a:schemeClr val="tx1"/>
                        </a:solidFill>
                        <a:latin typeface="Arial" pitchFamily="34" charset="0"/>
                        <a:cs typeface="Arial" pitchFamily="34" charset="0"/>
                      </a:endParaRPr>
                    </a:p>
                  </a:txBody>
                  <a:tcPr/>
                </a:tc>
                <a:extLst>
                  <a:ext uri="{0D108BD9-81ED-4DB2-BD59-A6C34878D82A}">
                    <a16:rowId xmlns:a16="http://schemas.microsoft.com/office/drawing/2014/main" xmlns="" val="10012"/>
                  </a:ext>
                </a:extLst>
              </a:tr>
              <a:tr h="222635">
                <a:tc>
                  <a:txBody>
                    <a:bodyPr/>
                    <a:lstStyle/>
                    <a:p>
                      <a:pPr lvl="0" latinLnBrk="1"/>
                      <a:r>
                        <a:rPr lang="en-US" altLang="ko-KR" sz="1000" dirty="0">
                          <a:solidFill>
                            <a:schemeClr val="tx1"/>
                          </a:solidFill>
                          <a:latin typeface="Arial" pitchFamily="34" charset="0"/>
                          <a:cs typeface="Arial" pitchFamily="34" charset="0"/>
                        </a:rPr>
                        <a:t>CVD</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16.7(7)</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21.3(63)</a:t>
                      </a:r>
                    </a:p>
                  </a:txBody>
                  <a:tcPr/>
                </a:tc>
                <a:tc>
                  <a:txBody>
                    <a:bodyPr/>
                    <a:lstStyle/>
                    <a:p>
                      <a:pPr latinLnBrk="1"/>
                      <a:r>
                        <a:rPr lang="en-US" altLang="ko-KR" sz="1000" dirty="0" smtClean="0">
                          <a:solidFill>
                            <a:schemeClr val="tx1"/>
                          </a:solidFill>
                          <a:latin typeface="Arial" pitchFamily="34" charset="0"/>
                          <a:cs typeface="Arial" pitchFamily="34" charset="0"/>
                        </a:rPr>
                        <a:t>0.49</a:t>
                      </a:r>
                      <a:endParaRPr lang="ko-KR" altLang="en-US" sz="1000" dirty="0">
                        <a:solidFill>
                          <a:schemeClr val="tx1"/>
                        </a:solidFill>
                        <a:latin typeface="Arial" pitchFamily="34" charset="0"/>
                        <a:cs typeface="Arial" pitchFamily="34" charset="0"/>
                      </a:endParaRPr>
                    </a:p>
                  </a:txBody>
                  <a:tcPr/>
                </a:tc>
                <a:extLst>
                  <a:ext uri="{0D108BD9-81ED-4DB2-BD59-A6C34878D82A}">
                    <a16:rowId xmlns:a16="http://schemas.microsoft.com/office/drawing/2014/main" xmlns="" val="10013"/>
                  </a:ext>
                </a:extLst>
              </a:tr>
              <a:tr h="222635">
                <a:tc>
                  <a:txBody>
                    <a:bodyPr/>
                    <a:lstStyle/>
                    <a:p>
                      <a:pPr lvl="0" latinLnBrk="1"/>
                      <a:r>
                        <a:rPr lang="en-US" altLang="ko-KR" sz="1000" dirty="0">
                          <a:solidFill>
                            <a:schemeClr val="tx1"/>
                          </a:solidFill>
                          <a:latin typeface="Arial" pitchFamily="34" charset="0"/>
                          <a:cs typeface="Arial" pitchFamily="34" charset="0"/>
                        </a:rPr>
                        <a:t>Smoking</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33.3(14)</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33.8(100)</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0.95</a:t>
                      </a:r>
                      <a:endParaRPr lang="ko-KR" altLang="en-US" sz="1000" dirty="0">
                        <a:solidFill>
                          <a:schemeClr val="tx1"/>
                        </a:solidFill>
                        <a:latin typeface="Arial" pitchFamily="34" charset="0"/>
                        <a:cs typeface="Arial" pitchFamily="34" charset="0"/>
                      </a:endParaRPr>
                    </a:p>
                  </a:txBody>
                  <a:tcPr/>
                </a:tc>
                <a:extLst>
                  <a:ext uri="{0D108BD9-81ED-4DB2-BD59-A6C34878D82A}">
                    <a16:rowId xmlns:a16="http://schemas.microsoft.com/office/drawing/2014/main" xmlns="" val="10014"/>
                  </a:ext>
                </a:extLst>
              </a:tr>
              <a:tr h="222635">
                <a:tc>
                  <a:txBody>
                    <a:bodyPr/>
                    <a:lstStyle/>
                    <a:p>
                      <a:pPr lvl="0" latinLnBrk="1"/>
                      <a:r>
                        <a:rPr lang="en-US" altLang="ko-KR" sz="1000" dirty="0">
                          <a:solidFill>
                            <a:schemeClr val="tx1"/>
                          </a:solidFill>
                          <a:latin typeface="Arial" pitchFamily="34" charset="0"/>
                          <a:cs typeface="Arial" pitchFamily="34" charset="0"/>
                        </a:rPr>
                        <a:t>APACHE</a:t>
                      </a:r>
                      <a:r>
                        <a:rPr lang="en-US" altLang="ko-KR" sz="1000" baseline="0" dirty="0">
                          <a:solidFill>
                            <a:schemeClr val="tx1"/>
                          </a:solidFill>
                          <a:latin typeface="Arial" pitchFamily="34" charset="0"/>
                          <a:cs typeface="Arial" pitchFamily="34" charset="0"/>
                        </a:rPr>
                        <a:t> II SCORE &gt; 20</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76.2(32)</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69.3(205)</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0.36</a:t>
                      </a:r>
                      <a:endParaRPr lang="ko-KR" altLang="en-US" sz="1000" dirty="0">
                        <a:solidFill>
                          <a:schemeClr val="tx1"/>
                        </a:solidFill>
                        <a:latin typeface="Arial" pitchFamily="34" charset="0"/>
                        <a:cs typeface="Arial" pitchFamily="34" charset="0"/>
                      </a:endParaRPr>
                    </a:p>
                  </a:txBody>
                  <a:tcPr/>
                </a:tc>
                <a:extLst>
                  <a:ext uri="{0D108BD9-81ED-4DB2-BD59-A6C34878D82A}">
                    <a16:rowId xmlns:a16="http://schemas.microsoft.com/office/drawing/2014/main" xmlns="" val="10015"/>
                  </a:ext>
                </a:extLst>
              </a:tr>
              <a:tr h="222635">
                <a:tc>
                  <a:txBody>
                    <a:bodyPr/>
                    <a:lstStyle/>
                    <a:p>
                      <a:pPr lvl="0" latinLnBrk="1"/>
                      <a:r>
                        <a:rPr lang="en-US" altLang="ko-KR" sz="1000" dirty="0">
                          <a:solidFill>
                            <a:srgbClr val="0070C0"/>
                          </a:solidFill>
                          <a:latin typeface="Arial" pitchFamily="34" charset="0"/>
                          <a:cs typeface="Arial" pitchFamily="34" charset="0"/>
                        </a:rPr>
                        <a:t>AKI</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57.1(24)</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45.6(135)</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0.16</a:t>
                      </a:r>
                      <a:endParaRPr lang="ko-KR" altLang="en-US" sz="1000" dirty="0">
                        <a:solidFill>
                          <a:srgbClr val="0070C0"/>
                        </a:solidFill>
                        <a:latin typeface="Arial" pitchFamily="34" charset="0"/>
                        <a:cs typeface="Arial" pitchFamily="34" charset="0"/>
                      </a:endParaRPr>
                    </a:p>
                  </a:txBody>
                  <a:tcPr/>
                </a:tc>
                <a:extLst>
                  <a:ext uri="{0D108BD9-81ED-4DB2-BD59-A6C34878D82A}">
                    <a16:rowId xmlns:a16="http://schemas.microsoft.com/office/drawing/2014/main" xmlns="" val="10016"/>
                  </a:ext>
                </a:extLst>
              </a:tr>
              <a:tr h="222635">
                <a:tc>
                  <a:txBody>
                    <a:bodyPr/>
                    <a:lstStyle/>
                    <a:p>
                      <a:pPr lvl="0" latinLnBrk="1"/>
                      <a:r>
                        <a:rPr lang="en-US" altLang="ko-KR" sz="1000" dirty="0">
                          <a:solidFill>
                            <a:srgbClr val="0070C0"/>
                          </a:solidFill>
                          <a:latin typeface="Arial" pitchFamily="34" charset="0"/>
                          <a:cs typeface="Arial" pitchFamily="34" charset="0"/>
                        </a:rPr>
                        <a:t>Shock</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88.1(37)</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74.7(221)</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0.06</a:t>
                      </a:r>
                      <a:endParaRPr lang="ko-KR" altLang="en-US" sz="1000" dirty="0">
                        <a:solidFill>
                          <a:srgbClr val="0070C0"/>
                        </a:solidFill>
                        <a:latin typeface="Arial" pitchFamily="34" charset="0"/>
                        <a:cs typeface="Arial" pitchFamily="34" charset="0"/>
                      </a:endParaRPr>
                    </a:p>
                  </a:txBody>
                  <a:tcPr/>
                </a:tc>
                <a:extLst>
                  <a:ext uri="{0D108BD9-81ED-4DB2-BD59-A6C34878D82A}">
                    <a16:rowId xmlns:a16="http://schemas.microsoft.com/office/drawing/2014/main" xmlns="" val="10017"/>
                  </a:ext>
                </a:extLst>
              </a:tr>
              <a:tr h="222635">
                <a:tc>
                  <a:txBody>
                    <a:bodyPr/>
                    <a:lstStyle/>
                    <a:p>
                      <a:pPr lvl="0" latinLnBrk="1"/>
                      <a:r>
                        <a:rPr lang="en-US" altLang="ko-KR" sz="1000" dirty="0">
                          <a:solidFill>
                            <a:srgbClr val="FF0000"/>
                          </a:solidFill>
                          <a:latin typeface="Arial" pitchFamily="34" charset="0"/>
                          <a:cs typeface="Arial" pitchFamily="34" charset="0"/>
                        </a:rPr>
                        <a:t>MV</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90.5(28)</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71.9(213)</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0.03</a:t>
                      </a:r>
                      <a:endParaRPr lang="ko-KR" altLang="en-US" sz="1000" dirty="0">
                        <a:solidFill>
                          <a:srgbClr val="FF0000"/>
                        </a:solidFill>
                        <a:latin typeface="Arial" pitchFamily="34" charset="0"/>
                        <a:cs typeface="Arial" pitchFamily="34" charset="0"/>
                      </a:endParaRPr>
                    </a:p>
                  </a:txBody>
                  <a:tcPr/>
                </a:tc>
                <a:extLst>
                  <a:ext uri="{0D108BD9-81ED-4DB2-BD59-A6C34878D82A}">
                    <a16:rowId xmlns:a16="http://schemas.microsoft.com/office/drawing/2014/main" xmlns="" val="10018"/>
                  </a:ext>
                </a:extLst>
              </a:tr>
              <a:tr h="222635">
                <a:tc>
                  <a:txBody>
                    <a:bodyPr/>
                    <a:lstStyle/>
                    <a:p>
                      <a:pPr lvl="0" latinLnBrk="1"/>
                      <a:r>
                        <a:rPr lang="en-US" altLang="ko-KR" sz="1000" dirty="0">
                          <a:solidFill>
                            <a:schemeClr val="tx1"/>
                          </a:solidFill>
                          <a:latin typeface="Arial" pitchFamily="34" charset="0"/>
                          <a:cs typeface="Arial" pitchFamily="34" charset="0"/>
                        </a:rPr>
                        <a:t>CRRT</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35.7(15)</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31.1(92)</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0.55</a:t>
                      </a:r>
                      <a:endParaRPr lang="ko-KR" altLang="en-US" sz="1000" dirty="0">
                        <a:solidFill>
                          <a:schemeClr val="tx1"/>
                        </a:solidFill>
                        <a:latin typeface="Arial" pitchFamily="34" charset="0"/>
                        <a:cs typeface="Arial" pitchFamily="34" charset="0"/>
                      </a:endParaRPr>
                    </a:p>
                  </a:txBody>
                  <a:tcPr/>
                </a:tc>
                <a:extLst>
                  <a:ext uri="{0D108BD9-81ED-4DB2-BD59-A6C34878D82A}">
                    <a16:rowId xmlns:a16="http://schemas.microsoft.com/office/drawing/2014/main" xmlns="" val="10019"/>
                  </a:ext>
                </a:extLst>
              </a:tr>
              <a:tr h="222635">
                <a:tc>
                  <a:txBody>
                    <a:bodyPr/>
                    <a:lstStyle/>
                    <a:p>
                      <a:pPr lvl="0" latinLnBrk="1"/>
                      <a:r>
                        <a:rPr lang="en-US" altLang="ko-KR" sz="1000" dirty="0" err="1">
                          <a:solidFill>
                            <a:srgbClr val="0070C0"/>
                          </a:solidFill>
                          <a:latin typeface="Arial" pitchFamily="34" charset="0"/>
                          <a:cs typeface="Arial" pitchFamily="34" charset="0"/>
                        </a:rPr>
                        <a:t>QTc</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466.3±48.0</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457.7±47.4</a:t>
                      </a:r>
                      <a:endParaRPr lang="ko-KR" altLang="en-US" sz="1000" dirty="0">
                        <a:solidFill>
                          <a:srgbClr val="0070C0"/>
                        </a:solidFill>
                        <a:latin typeface="Arial" pitchFamily="34" charset="0"/>
                        <a:cs typeface="Arial" pitchFamily="34" charset="0"/>
                      </a:endParaRPr>
                    </a:p>
                  </a:txBody>
                  <a:tcPr/>
                </a:tc>
                <a:tc>
                  <a:txBody>
                    <a:bodyPr/>
                    <a:lstStyle/>
                    <a:p>
                      <a:pPr latinLnBrk="1"/>
                      <a:r>
                        <a:rPr lang="en-US" altLang="ko-KR" sz="1000" dirty="0" smtClean="0">
                          <a:solidFill>
                            <a:srgbClr val="0070C0"/>
                          </a:solidFill>
                          <a:latin typeface="Arial" pitchFamily="34" charset="0"/>
                          <a:cs typeface="Arial" pitchFamily="34" charset="0"/>
                        </a:rPr>
                        <a:t>0.27</a:t>
                      </a:r>
                      <a:endParaRPr lang="ko-KR" altLang="en-US" sz="1000" dirty="0">
                        <a:solidFill>
                          <a:srgbClr val="0070C0"/>
                        </a:solidFill>
                        <a:latin typeface="Arial" pitchFamily="34" charset="0"/>
                        <a:cs typeface="Arial" pitchFamily="34" charset="0"/>
                      </a:endParaRPr>
                    </a:p>
                  </a:txBody>
                  <a:tcPr/>
                </a:tc>
                <a:extLst>
                  <a:ext uri="{0D108BD9-81ED-4DB2-BD59-A6C34878D82A}">
                    <a16:rowId xmlns:a16="http://schemas.microsoft.com/office/drawing/2014/main" xmlns="" val="10020"/>
                  </a:ext>
                </a:extLst>
              </a:tr>
              <a:tr h="222635">
                <a:tc>
                  <a:txBody>
                    <a:bodyPr/>
                    <a:lstStyle/>
                    <a:p>
                      <a:pPr lvl="0" latinLnBrk="1"/>
                      <a:r>
                        <a:rPr lang="en-US" altLang="ko-KR" sz="1000" dirty="0">
                          <a:solidFill>
                            <a:schemeClr val="tx1"/>
                          </a:solidFill>
                          <a:latin typeface="Arial" pitchFamily="34" charset="0"/>
                          <a:cs typeface="Arial" pitchFamily="34" charset="0"/>
                        </a:rPr>
                        <a:t>AF</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14.3(6)</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13.9(41)</a:t>
                      </a:r>
                      <a:endParaRPr lang="ko-KR" altLang="en-US" sz="1000" dirty="0">
                        <a:solidFill>
                          <a:schemeClr val="tx1"/>
                        </a:solidFill>
                        <a:latin typeface="Arial" pitchFamily="34" charset="0"/>
                        <a:cs typeface="Arial" pitchFamily="34" charset="0"/>
                      </a:endParaRPr>
                    </a:p>
                  </a:txBody>
                  <a:tcPr/>
                </a:tc>
                <a:tc>
                  <a:txBody>
                    <a:bodyPr/>
                    <a:lstStyle/>
                    <a:p>
                      <a:pPr latinLnBrk="1"/>
                      <a:r>
                        <a:rPr lang="en-US" altLang="ko-KR" sz="1000" dirty="0" smtClean="0">
                          <a:solidFill>
                            <a:schemeClr val="tx1"/>
                          </a:solidFill>
                          <a:latin typeface="Arial" pitchFamily="34" charset="0"/>
                          <a:cs typeface="Arial" pitchFamily="34" charset="0"/>
                        </a:rPr>
                        <a:t>0.94</a:t>
                      </a:r>
                      <a:endParaRPr lang="ko-KR" altLang="en-US" sz="1000" dirty="0">
                        <a:solidFill>
                          <a:schemeClr val="tx1"/>
                        </a:solidFill>
                        <a:latin typeface="Arial" pitchFamily="34" charset="0"/>
                        <a:cs typeface="Arial" pitchFamily="34" charset="0"/>
                      </a:endParaRPr>
                    </a:p>
                  </a:txBody>
                  <a:tcPr/>
                </a:tc>
                <a:extLst>
                  <a:ext uri="{0D108BD9-81ED-4DB2-BD59-A6C34878D82A}">
                    <a16:rowId xmlns:a16="http://schemas.microsoft.com/office/drawing/2014/main" xmlns="" val="10021"/>
                  </a:ext>
                </a:extLst>
              </a:tr>
              <a:tr h="222635">
                <a:tc>
                  <a:txBody>
                    <a:bodyPr/>
                    <a:lstStyle/>
                    <a:p>
                      <a:pPr lvl="0" latinLnBrk="1"/>
                      <a:r>
                        <a:rPr lang="en-US" altLang="ko-KR" sz="1000" dirty="0">
                          <a:solidFill>
                            <a:srgbClr val="FF0000"/>
                          </a:solidFill>
                          <a:latin typeface="Arial" pitchFamily="34" charset="0"/>
                          <a:cs typeface="Arial" pitchFamily="34" charset="0"/>
                        </a:rPr>
                        <a:t>LV thrombus</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2.4(1)</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0.0(0)</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0.01</a:t>
                      </a:r>
                      <a:endParaRPr lang="ko-KR" altLang="en-US" sz="1000" dirty="0">
                        <a:solidFill>
                          <a:srgbClr val="FF0000"/>
                        </a:solidFill>
                        <a:latin typeface="Arial" pitchFamily="34" charset="0"/>
                        <a:cs typeface="Arial" pitchFamily="34" charset="0"/>
                      </a:endParaRPr>
                    </a:p>
                  </a:txBody>
                  <a:tcPr/>
                </a:tc>
                <a:extLst>
                  <a:ext uri="{0D108BD9-81ED-4DB2-BD59-A6C34878D82A}">
                    <a16:rowId xmlns:a16="http://schemas.microsoft.com/office/drawing/2014/main" xmlns="" val="10022"/>
                  </a:ext>
                </a:extLst>
              </a:tr>
              <a:tr h="222635">
                <a:tc>
                  <a:txBody>
                    <a:bodyPr/>
                    <a:lstStyle/>
                    <a:p>
                      <a:pPr lvl="0" latinLnBrk="1"/>
                      <a:r>
                        <a:rPr lang="en-US" altLang="ko-KR" sz="1000" dirty="0">
                          <a:solidFill>
                            <a:srgbClr val="FF0000"/>
                          </a:solidFill>
                          <a:latin typeface="Arial" pitchFamily="34" charset="0"/>
                          <a:cs typeface="Arial" pitchFamily="34" charset="0"/>
                        </a:rPr>
                        <a:t>EF (%)</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38.0±15.6</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61.7±11.8</a:t>
                      </a:r>
                      <a:endParaRPr lang="ko-KR" altLang="en-US" sz="1000" dirty="0">
                        <a:solidFill>
                          <a:srgbClr val="FF0000"/>
                        </a:solidFill>
                        <a:latin typeface="Arial" pitchFamily="34" charset="0"/>
                        <a:cs typeface="Arial" pitchFamily="34" charset="0"/>
                      </a:endParaRPr>
                    </a:p>
                  </a:txBody>
                  <a:tcPr/>
                </a:tc>
                <a:tc>
                  <a:txBody>
                    <a:bodyPr/>
                    <a:lstStyle/>
                    <a:p>
                      <a:pPr latinLnBrk="1"/>
                      <a:r>
                        <a:rPr lang="en-US" altLang="ko-KR" sz="1000" dirty="0" smtClean="0">
                          <a:solidFill>
                            <a:srgbClr val="FF0000"/>
                          </a:solidFill>
                          <a:latin typeface="Arial" pitchFamily="34" charset="0"/>
                          <a:cs typeface="Arial" pitchFamily="34" charset="0"/>
                        </a:rPr>
                        <a:t>&lt;0.001</a:t>
                      </a:r>
                      <a:endParaRPr lang="ko-KR" altLang="en-US" sz="1000" dirty="0">
                        <a:solidFill>
                          <a:srgbClr val="FF0000"/>
                        </a:solidFill>
                        <a:latin typeface="Arial" pitchFamily="34" charset="0"/>
                        <a:cs typeface="Arial" pitchFamily="34" charset="0"/>
                      </a:endParaRPr>
                    </a:p>
                  </a:txBody>
                  <a:tcPr/>
                </a:tc>
                <a:extLst>
                  <a:ext uri="{0D108BD9-81ED-4DB2-BD59-A6C34878D82A}">
                    <a16:rowId xmlns:a16="http://schemas.microsoft.com/office/drawing/2014/main" xmlns="" val="10023"/>
                  </a:ext>
                </a:extLst>
              </a:tr>
            </a:tbl>
          </a:graphicData>
        </a:graphic>
      </p:graphicFrame>
    </p:spTree>
    <p:extLst>
      <p:ext uri="{BB962C8B-B14F-4D97-AF65-F5344CB8AC3E}">
        <p14:creationId xmlns:p14="http://schemas.microsoft.com/office/powerpoint/2010/main" val="35389343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95536" y="548680"/>
            <a:ext cx="8229600" cy="562074"/>
          </a:xfrm>
        </p:spPr>
        <p:txBody>
          <a:bodyPr/>
          <a:lstStyle/>
          <a:p>
            <a:r>
              <a:rPr lang="en-US" altLang="ko-KR" dirty="0"/>
              <a:t>SCMP</a:t>
            </a:r>
            <a:r>
              <a:rPr lang="ko-KR" altLang="en-US" dirty="0"/>
              <a:t>의 발생의 위험인자</a:t>
            </a:r>
          </a:p>
        </p:txBody>
      </p:sp>
      <p:graphicFrame>
        <p:nvGraphicFramePr>
          <p:cNvPr id="4" name="내용 개체 틀 3"/>
          <p:cNvGraphicFramePr>
            <a:graphicFrameLocks noGrp="1"/>
          </p:cNvGraphicFramePr>
          <p:nvPr>
            <p:ph idx="1"/>
            <p:extLst>
              <p:ext uri="{D42A27DB-BD31-4B8C-83A1-F6EECF244321}">
                <p14:modId xmlns:p14="http://schemas.microsoft.com/office/powerpoint/2010/main" val="3396739470"/>
              </p:ext>
            </p:extLst>
          </p:nvPr>
        </p:nvGraphicFramePr>
        <p:xfrm>
          <a:off x="1187624" y="1268760"/>
          <a:ext cx="6851104" cy="4079240"/>
        </p:xfrm>
        <a:graphic>
          <a:graphicData uri="http://schemas.openxmlformats.org/drawingml/2006/table">
            <a:tbl>
              <a:tblPr firstRow="1" bandRow="1">
                <a:tableStyleId>{7E9639D4-E3E2-4D34-9284-5A2195B3D0D7}</a:tableStyleId>
              </a:tblPr>
              <a:tblGrid>
                <a:gridCol w="1267484"/>
                <a:gridCol w="2199244"/>
                <a:gridCol w="2160240"/>
                <a:gridCol w="1224136"/>
              </a:tblGrid>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Variables</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OR</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95% CI</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P value</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Age</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0.98</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0.95-1.01</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0.07</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solidFill>
                            <a:srgbClr val="FF0000"/>
                          </a:solidFill>
                          <a:latin typeface="Arial Unicode MS" pitchFamily="50" charset="-127"/>
                          <a:ea typeface="Arial Unicode MS" pitchFamily="50" charset="-127"/>
                          <a:cs typeface="Arial Unicode MS" pitchFamily="50" charset="-127"/>
                        </a:rPr>
                        <a:t>BMI</a:t>
                      </a:r>
                      <a:endParaRPr lang="ko-KR" altLang="en-US" sz="1400" dirty="0">
                        <a:solidFill>
                          <a:srgbClr val="FF0000"/>
                        </a:solidFill>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solidFill>
                            <a:srgbClr val="FF0000"/>
                          </a:solidFill>
                          <a:latin typeface="Arial Unicode MS" pitchFamily="50" charset="-127"/>
                          <a:ea typeface="Arial Unicode MS" pitchFamily="50" charset="-127"/>
                          <a:cs typeface="Arial Unicode MS" pitchFamily="50" charset="-127"/>
                        </a:rPr>
                        <a:t>0.88</a:t>
                      </a:r>
                      <a:endParaRPr lang="ko-KR" altLang="en-US" sz="1400" dirty="0">
                        <a:solidFill>
                          <a:srgbClr val="FF0000"/>
                        </a:solidFill>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solidFill>
                            <a:srgbClr val="FF0000"/>
                          </a:solidFill>
                          <a:latin typeface="Arial Unicode MS" pitchFamily="50" charset="-127"/>
                          <a:ea typeface="Arial Unicode MS" pitchFamily="50" charset="-127"/>
                          <a:cs typeface="Arial Unicode MS" pitchFamily="50" charset="-127"/>
                        </a:rPr>
                        <a:t>0.78-0.99</a:t>
                      </a:r>
                      <a:endParaRPr lang="ko-KR" altLang="en-US" sz="1400" dirty="0">
                        <a:solidFill>
                          <a:srgbClr val="FF0000"/>
                        </a:solidFill>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solidFill>
                            <a:srgbClr val="FF0000"/>
                          </a:solidFill>
                          <a:latin typeface="Arial Unicode MS" pitchFamily="50" charset="-127"/>
                          <a:ea typeface="Arial Unicode MS" pitchFamily="50" charset="-127"/>
                          <a:cs typeface="Arial Unicode MS" pitchFamily="50" charset="-127"/>
                        </a:rPr>
                        <a:t>0.04</a:t>
                      </a:r>
                      <a:endParaRPr lang="ko-KR" altLang="en-US" sz="1400" dirty="0">
                        <a:solidFill>
                          <a:srgbClr val="FF0000"/>
                        </a:solidFill>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HTN</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1.17</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0.40-3.41</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0.78</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DM</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0.38</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0.12-1.09</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0.11</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Malignancy</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0.94</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0.35-2.56</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0.91</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COPD</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0.36</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0.07-1.87</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0.22</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Shock</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3.28</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0.70-12.54</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0.14</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AKI</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1.49</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0.58-3.87</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0.41</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MV</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0.32</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0.52-7.52</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0.32</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EF</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0.89</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0.87-0.92</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&lt;</a:t>
                      </a:r>
                      <a:r>
                        <a:rPr lang="en-US" altLang="ko-KR" sz="1400" baseline="0" dirty="0" smtClean="0">
                          <a:latin typeface="Arial Unicode MS" pitchFamily="50" charset="-127"/>
                          <a:ea typeface="Arial Unicode MS" pitchFamily="50" charset="-127"/>
                          <a:cs typeface="Arial Unicode MS" pitchFamily="50" charset="-127"/>
                        </a:rPr>
                        <a:t> 0.01</a:t>
                      </a:r>
                      <a:endParaRPr lang="ko-KR" altLang="en-US" sz="1400" dirty="0">
                        <a:latin typeface="Arial Unicode MS" pitchFamily="50" charset="-127"/>
                        <a:ea typeface="Arial Unicode MS" pitchFamily="50" charset="-127"/>
                        <a:cs typeface="Arial Unicode MS" pitchFamily="50" charset="-127"/>
                      </a:endParaRPr>
                    </a:p>
                  </a:txBody>
                  <a:tcPr/>
                </a:tc>
              </a:tr>
            </a:tbl>
          </a:graphicData>
        </a:graphic>
      </p:graphicFrame>
    </p:spTree>
    <p:extLst>
      <p:ext uri="{BB962C8B-B14F-4D97-AF65-F5344CB8AC3E}">
        <p14:creationId xmlns:p14="http://schemas.microsoft.com/office/powerpoint/2010/main" val="686739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 sz="2400" dirty="0"/>
              <a:t>SCMP </a:t>
            </a:r>
            <a:r>
              <a:rPr lang="ko-KR" altLang="en-US" sz="2400" dirty="0"/>
              <a:t>환자들 중 </a:t>
            </a:r>
            <a:r>
              <a:rPr lang="en-US" altLang="ko" sz="2400" dirty="0"/>
              <a:t>survivor </a:t>
            </a:r>
            <a:r>
              <a:rPr lang="en-US" altLang="ko" sz="2400" dirty="0" err="1"/>
              <a:t>vs</a:t>
            </a:r>
            <a:r>
              <a:rPr lang="en-US" altLang="ko" sz="2400" dirty="0"/>
              <a:t> non-survivor </a:t>
            </a:r>
            <a:r>
              <a:rPr lang="ko-KR" altLang="en-US" sz="2400" dirty="0"/>
              <a:t>의 위험인자 </a:t>
            </a:r>
            <a:r>
              <a:rPr lang="en-US" altLang="ko-KR" sz="2400" dirty="0"/>
              <a:t/>
            </a:r>
            <a:br>
              <a:rPr lang="en-US" altLang="ko-KR" sz="2400" dirty="0"/>
            </a:br>
            <a:r>
              <a:rPr lang="en-US" altLang="ko-KR" sz="2400" dirty="0"/>
              <a:t>(In-hospital</a:t>
            </a:r>
            <a:r>
              <a:rPr lang="ko-KR" altLang="en-US" sz="2400" dirty="0"/>
              <a:t> </a:t>
            </a:r>
            <a:r>
              <a:rPr lang="en-US" altLang="ko-KR" sz="2400" dirty="0"/>
              <a:t>mortality)</a:t>
            </a:r>
            <a:endParaRPr lang="ko-KR" altLang="en-US" sz="2400" dirty="0"/>
          </a:p>
        </p:txBody>
      </p:sp>
      <p:graphicFrame>
        <p:nvGraphicFramePr>
          <p:cNvPr id="4" name="내용 개체 틀 3"/>
          <p:cNvGraphicFramePr>
            <a:graphicFrameLocks noGrp="1"/>
          </p:cNvGraphicFramePr>
          <p:nvPr>
            <p:ph idx="1"/>
            <p:extLst>
              <p:ext uri="{D42A27DB-BD31-4B8C-83A1-F6EECF244321}">
                <p14:modId xmlns:p14="http://schemas.microsoft.com/office/powerpoint/2010/main" val="519392523"/>
              </p:ext>
            </p:extLst>
          </p:nvPr>
        </p:nvGraphicFramePr>
        <p:xfrm>
          <a:off x="971600" y="1700808"/>
          <a:ext cx="7293496" cy="2225040"/>
        </p:xfrm>
        <a:graphic>
          <a:graphicData uri="http://schemas.openxmlformats.org/drawingml/2006/table">
            <a:tbl>
              <a:tblPr firstRow="1" bandRow="1">
                <a:tableStyleId>{7E9639D4-E3E2-4D34-9284-5A2195B3D0D7}</a:tableStyleId>
              </a:tblPr>
              <a:tblGrid>
                <a:gridCol w="1234480"/>
                <a:gridCol w="2232248"/>
                <a:gridCol w="2664296"/>
                <a:gridCol w="1162472"/>
              </a:tblGrid>
              <a:tr h="370840">
                <a:tc>
                  <a:txBody>
                    <a:bodyPr/>
                    <a:lstStyle/>
                    <a:p>
                      <a:pPr latinLnBrk="1"/>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OR</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dirty="0" smtClean="0">
                          <a:latin typeface="Arial Unicode MS" pitchFamily="50" charset="-127"/>
                          <a:ea typeface="Arial Unicode MS" pitchFamily="50" charset="-127"/>
                          <a:cs typeface="Arial Unicode MS" pitchFamily="50" charset="-127"/>
                        </a:rPr>
                        <a:t>95% CI</a:t>
                      </a:r>
                      <a:endParaRPr lang="ko-KR" altLang="en-US" sz="1400" dirty="0" smtClean="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P value</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Age</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1.04</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0.95-1.13</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0.40</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BMI</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0.73</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0.52-1.01</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0.06</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Malignancy</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0.65</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0.04-10.08</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0.76</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latin typeface="Arial Unicode MS" pitchFamily="50" charset="-127"/>
                          <a:ea typeface="Arial Unicode MS" pitchFamily="50" charset="-127"/>
                          <a:cs typeface="Arial Unicode MS" pitchFamily="50" charset="-127"/>
                        </a:rPr>
                        <a:t>EF</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1.06</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0.97-1.17</a:t>
                      </a:r>
                      <a:endParaRPr lang="ko-KR" altLang="en-US" sz="1400" dirty="0">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latin typeface="Arial Unicode MS" pitchFamily="50" charset="-127"/>
                          <a:ea typeface="Arial Unicode MS" pitchFamily="50" charset="-127"/>
                          <a:cs typeface="Arial Unicode MS" pitchFamily="50" charset="-127"/>
                        </a:rPr>
                        <a:t>0.20</a:t>
                      </a:r>
                      <a:endParaRPr lang="ko-KR" altLang="en-US" sz="1400" dirty="0">
                        <a:latin typeface="Arial Unicode MS" pitchFamily="50" charset="-127"/>
                        <a:ea typeface="Arial Unicode MS" pitchFamily="50" charset="-127"/>
                        <a:cs typeface="Arial Unicode MS" pitchFamily="50" charset="-127"/>
                      </a:endParaRPr>
                    </a:p>
                  </a:txBody>
                  <a:tcPr/>
                </a:tc>
              </a:tr>
              <a:tr h="370840">
                <a:tc>
                  <a:txBody>
                    <a:bodyPr/>
                    <a:lstStyle/>
                    <a:p>
                      <a:pPr latinLnBrk="1"/>
                      <a:r>
                        <a:rPr lang="en-US" altLang="ko-KR" sz="1400" dirty="0" smtClean="0">
                          <a:solidFill>
                            <a:srgbClr val="FF0000"/>
                          </a:solidFill>
                          <a:latin typeface="Arial Unicode MS" pitchFamily="50" charset="-127"/>
                          <a:ea typeface="Arial Unicode MS" pitchFamily="50" charset="-127"/>
                          <a:cs typeface="Arial Unicode MS" pitchFamily="50" charset="-127"/>
                        </a:rPr>
                        <a:t>AKI</a:t>
                      </a:r>
                      <a:endParaRPr lang="ko-KR" altLang="en-US" sz="1400" dirty="0">
                        <a:solidFill>
                          <a:srgbClr val="FF0000"/>
                        </a:solidFill>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solidFill>
                            <a:srgbClr val="FF0000"/>
                          </a:solidFill>
                          <a:latin typeface="Arial Unicode MS" pitchFamily="50" charset="-127"/>
                          <a:ea typeface="Arial Unicode MS" pitchFamily="50" charset="-127"/>
                          <a:cs typeface="Arial Unicode MS" pitchFamily="50" charset="-127"/>
                        </a:rPr>
                        <a:t>8.19</a:t>
                      </a:r>
                      <a:endParaRPr lang="ko-KR" altLang="en-US" sz="1400" dirty="0">
                        <a:solidFill>
                          <a:srgbClr val="FF0000"/>
                        </a:solidFill>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solidFill>
                            <a:srgbClr val="FF0000"/>
                          </a:solidFill>
                          <a:latin typeface="Arial Unicode MS" pitchFamily="50" charset="-127"/>
                          <a:ea typeface="Arial Unicode MS" pitchFamily="50" charset="-127"/>
                          <a:cs typeface="Arial Unicode MS" pitchFamily="50" charset="-127"/>
                        </a:rPr>
                        <a:t>1.35-49.75</a:t>
                      </a:r>
                      <a:endParaRPr lang="ko-KR" altLang="en-US" sz="1400" dirty="0">
                        <a:solidFill>
                          <a:srgbClr val="FF0000"/>
                        </a:solidFill>
                        <a:latin typeface="Arial Unicode MS" pitchFamily="50" charset="-127"/>
                        <a:ea typeface="Arial Unicode MS" pitchFamily="50" charset="-127"/>
                        <a:cs typeface="Arial Unicode MS" pitchFamily="50" charset="-127"/>
                      </a:endParaRPr>
                    </a:p>
                  </a:txBody>
                  <a:tcPr/>
                </a:tc>
                <a:tc>
                  <a:txBody>
                    <a:bodyPr/>
                    <a:lstStyle/>
                    <a:p>
                      <a:pPr latinLnBrk="1"/>
                      <a:r>
                        <a:rPr lang="en-US" altLang="ko-KR" sz="1400" dirty="0" smtClean="0">
                          <a:solidFill>
                            <a:srgbClr val="FF0000"/>
                          </a:solidFill>
                          <a:latin typeface="Arial Unicode MS" pitchFamily="50" charset="-127"/>
                          <a:ea typeface="Arial Unicode MS" pitchFamily="50" charset="-127"/>
                          <a:cs typeface="Arial Unicode MS" pitchFamily="50" charset="-127"/>
                        </a:rPr>
                        <a:t>0.02</a:t>
                      </a:r>
                      <a:endParaRPr lang="ko-KR" altLang="en-US" sz="1400" dirty="0">
                        <a:solidFill>
                          <a:srgbClr val="FF0000"/>
                        </a:solidFill>
                        <a:latin typeface="Arial Unicode MS" pitchFamily="50" charset="-127"/>
                        <a:ea typeface="Arial Unicode MS" pitchFamily="50" charset="-127"/>
                        <a:cs typeface="Arial Unicode MS" pitchFamily="50" charset="-127"/>
                      </a:endParaRPr>
                    </a:p>
                  </a:txBody>
                  <a:tcPr/>
                </a:tc>
              </a:tr>
            </a:tbl>
          </a:graphicData>
        </a:graphic>
      </p:graphicFrame>
    </p:spTree>
    <p:extLst>
      <p:ext uri="{BB962C8B-B14F-4D97-AF65-F5344CB8AC3E}">
        <p14:creationId xmlns:p14="http://schemas.microsoft.com/office/powerpoint/2010/main" val="30032849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5764</TotalTime>
  <Words>891</Words>
  <Application>Microsoft Office PowerPoint</Application>
  <PresentationFormat>화면 슬라이드 쇼(4:3)</PresentationFormat>
  <Paragraphs>240</Paragraphs>
  <Slides>9</Slides>
  <Notes>1</Notes>
  <HiddenSlides>0</HiddenSlides>
  <MMClips>0</MMClips>
  <ScaleCrop>false</ScaleCrop>
  <HeadingPairs>
    <vt:vector size="4" baseType="variant">
      <vt:variant>
        <vt:lpstr>테마</vt:lpstr>
      </vt:variant>
      <vt:variant>
        <vt:i4>1</vt:i4>
      </vt:variant>
      <vt:variant>
        <vt:lpstr>슬라이드 제목</vt:lpstr>
      </vt:variant>
      <vt:variant>
        <vt:i4>9</vt:i4>
      </vt:variant>
    </vt:vector>
  </HeadingPairs>
  <TitlesOfParts>
    <vt:vector size="10" baseType="lpstr">
      <vt:lpstr>Office 테마</vt:lpstr>
      <vt:lpstr>PowerPoint 프레젠테이션</vt:lpstr>
      <vt:lpstr>SCMP 정의</vt:lpstr>
      <vt:lpstr>PowerPoint 프레젠테이션</vt:lpstr>
      <vt:lpstr>PowerPoint 프레젠테이션</vt:lpstr>
      <vt:lpstr>연구 목표</vt:lpstr>
      <vt:lpstr>PowerPoint 프레젠테이션</vt:lpstr>
      <vt:lpstr>전체 환자의 baseline characteristics</vt:lpstr>
      <vt:lpstr>SCMP의 발생의 위험인자</vt:lpstr>
      <vt:lpstr>SCMP 환자들 중 survivor vs non-survivor 의 위험인자  (In-hospital mortality)</vt:lpstr>
    </vt:vector>
  </TitlesOfParts>
  <Company>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SV34BO4WDS014</cp:lastModifiedBy>
  <cp:revision>293</cp:revision>
  <dcterms:created xsi:type="dcterms:W3CDTF">2010-08-12T13:33:42Z</dcterms:created>
  <dcterms:modified xsi:type="dcterms:W3CDTF">2016-09-30T07:32:23Z</dcterms:modified>
</cp:coreProperties>
</file>