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52" r:id="rId3"/>
    <p:sldId id="353" r:id="rId4"/>
    <p:sldId id="368" r:id="rId5"/>
    <p:sldId id="365" r:id="rId6"/>
    <p:sldId id="367" r:id="rId7"/>
    <p:sldId id="369" r:id="rId8"/>
    <p:sldId id="370" r:id="rId9"/>
    <p:sldId id="371" r:id="rId10"/>
    <p:sldId id="391" r:id="rId11"/>
    <p:sldId id="376" r:id="rId12"/>
    <p:sldId id="377" r:id="rId13"/>
    <p:sldId id="392" r:id="rId14"/>
    <p:sldId id="354" r:id="rId15"/>
    <p:sldId id="393" r:id="rId16"/>
    <p:sldId id="355" r:id="rId17"/>
    <p:sldId id="395" r:id="rId18"/>
    <p:sldId id="394" r:id="rId19"/>
    <p:sldId id="379" r:id="rId20"/>
    <p:sldId id="381" r:id="rId21"/>
    <p:sldId id="358" r:id="rId22"/>
    <p:sldId id="382" r:id="rId23"/>
    <p:sldId id="383" r:id="rId24"/>
    <p:sldId id="386" r:id="rId25"/>
    <p:sldId id="387" r:id="rId26"/>
    <p:sldId id="388" r:id="rId27"/>
    <p:sldId id="389" r:id="rId28"/>
    <p:sldId id="390" r:id="rId29"/>
    <p:sldId id="384" r:id="rId30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88" autoAdjust="0"/>
    <p:restoredTop sz="89920" autoAdjust="0"/>
  </p:normalViewPr>
  <p:slideViewPr>
    <p:cSldViewPr>
      <p:cViewPr varScale="1">
        <p:scale>
          <a:sx n="47" d="100"/>
          <a:sy n="47" d="100"/>
        </p:scale>
        <p:origin x="-96" y="-1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9626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1625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todate.com/contents/epidemiology-pathogenesis-and-microbiology-of-community-acquired-pneumonia-in-adults/abstract/3,4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Severe pneumonia was diagnosed if there was a require-</a:t>
            </a:r>
          </a:p>
          <a:p>
            <a:r>
              <a:rPr lang="en-US" altLang="ko-KR" dirty="0" err="1" smtClean="0"/>
              <a:t>ment</a:t>
            </a:r>
            <a:r>
              <a:rPr lang="en-US" altLang="ko-KR" dirty="0" smtClean="0"/>
              <a:t> for invasive mechanical ventilation or septic shock with the need</a:t>
            </a:r>
          </a:p>
          <a:p>
            <a:r>
              <a:rPr lang="en-US" altLang="ko-KR" dirty="0" smtClean="0"/>
              <a:t>for a vasopressor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92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-viral pneumonia </a:t>
            </a:r>
            <a:r>
              <a:rPr lang="ko-KR" altLang="en-US" dirty="0" smtClean="0"/>
              <a:t>로 인한 사망은 주로 </a:t>
            </a:r>
            <a:r>
              <a:rPr lang="en-US" altLang="ko-KR" dirty="0" smtClean="0"/>
              <a:t>5</a:t>
            </a:r>
            <a:r>
              <a:rPr lang="ko-KR" altLang="en-US" dirty="0" smtClean="0"/>
              <a:t>세 미만 소아</a:t>
            </a:r>
            <a:r>
              <a:rPr lang="en-US" altLang="ko-KR" dirty="0" smtClean="0"/>
              <a:t>, 75</a:t>
            </a:r>
            <a:r>
              <a:rPr lang="ko-KR" altLang="en-US" dirty="0" smtClean="0"/>
              <a:t>세 이상 고령에 집중되어있음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개도국은 선진국의 </a:t>
            </a:r>
            <a:r>
              <a:rPr lang="en-US" altLang="ko-KR" dirty="0" smtClean="0"/>
              <a:t>5</a:t>
            </a:r>
            <a:r>
              <a:rPr lang="ko-KR" altLang="en-US" dirty="0" smtClean="0"/>
              <a:t>배</a:t>
            </a:r>
            <a:r>
              <a:rPr lang="en-US" altLang="ko-KR" dirty="0" smtClean="0"/>
              <a:t>. </a:t>
            </a:r>
          </a:p>
          <a:p>
            <a:r>
              <a:rPr lang="en-US" altLang="ko-KR" dirty="0" smtClean="0"/>
              <a:t>-</a:t>
            </a:r>
            <a:r>
              <a:rPr lang="ko-KR" altLang="en-US" dirty="0" smtClean="0"/>
              <a:t>의 등장으로 </a:t>
            </a:r>
            <a:r>
              <a:rPr lang="en-US" altLang="ko-KR" dirty="0" smtClean="0"/>
              <a:t>respiratory</a:t>
            </a:r>
            <a:r>
              <a:rPr lang="en-US" altLang="ko-KR" baseline="0" dirty="0" smtClean="0"/>
              <a:t> virus </a:t>
            </a:r>
            <a:r>
              <a:rPr lang="ko-KR" altLang="en-US" baseline="0" dirty="0" smtClean="0"/>
              <a:t>로 인한  </a:t>
            </a:r>
            <a:r>
              <a:rPr lang="en-US" altLang="ko-KR" baseline="0" dirty="0" smtClean="0"/>
              <a:t>severe pneumonia </a:t>
            </a:r>
            <a:r>
              <a:rPr lang="ko-KR" altLang="en-US" baseline="0" dirty="0" smtClean="0"/>
              <a:t>에 대한 관심이 높아졌습니다</a:t>
            </a:r>
            <a:r>
              <a:rPr lang="en-US" altLang="ko-KR" baseline="0" dirty="0" smtClean="0"/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baseline="0" dirty="0" smtClean="0"/>
              <a:t>지난 </a:t>
            </a:r>
            <a:r>
              <a:rPr lang="ko-KR" altLang="en-US" baseline="0" dirty="0" err="1" smtClean="0"/>
              <a:t>십년간</a:t>
            </a:r>
            <a:r>
              <a:rPr lang="ko-KR" altLang="en-US" baseline="0" dirty="0" smtClean="0"/>
              <a:t> 새로운  </a:t>
            </a:r>
            <a:r>
              <a:rPr lang="en-US" altLang="ko-KR" baseline="0" dirty="0" smtClean="0"/>
              <a:t>respiratory virus </a:t>
            </a:r>
            <a:r>
              <a:rPr lang="ko-KR" altLang="en-US" baseline="0" dirty="0" smtClean="0"/>
              <a:t>등장했습니다</a:t>
            </a:r>
            <a:r>
              <a:rPr lang="en-US" altLang="ko-KR" baseline="0" dirty="0" smtClean="0"/>
              <a:t>. </a:t>
            </a:r>
          </a:p>
          <a:p>
            <a:pPr marL="171450" indent="-171450">
              <a:buFontTx/>
              <a:buChar char="-"/>
            </a:pPr>
            <a:r>
              <a:rPr lang="en-US" altLang="ko-KR" dirty="0" smtClean="0"/>
              <a:t>In 2005, pneumonia and influenza combined was the eighth most common cause of death in the United States and the seventh most common cause of death in Canada [</a:t>
            </a:r>
            <a:r>
              <a:rPr lang="en-US" altLang="ko-KR" dirty="0" smtClean="0">
                <a:hlinkClick r:id="rId3" action="ppaction://hlinkfile"/>
              </a:rPr>
              <a:t>3,4</a:t>
            </a:r>
            <a:r>
              <a:rPr lang="en-US" altLang="ko-KR" dirty="0" smtClean="0"/>
              <a:t>]. There were over 60,000 deaths due to pneumonia in the United States. Mortality is highest for CAP patients who require hospitalization, with a 30-day mortality rate of up to 23 percent in such patients </a:t>
            </a:r>
            <a:endParaRPr lang="en-US" altLang="ko-KR" baseline="0" dirty="0" smtClean="0"/>
          </a:p>
          <a:p>
            <a:pPr marL="171450" indent="-171450">
              <a:buFontTx/>
              <a:buChar char="-"/>
            </a:pPr>
            <a:r>
              <a:rPr lang="en-US" altLang="ko-KR" baseline="0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8479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Viral</a:t>
            </a:r>
            <a:r>
              <a:rPr lang="en-US" altLang="ko-KR" baseline="0" dirty="0" smtClean="0"/>
              <a:t> pneumonia </a:t>
            </a:r>
            <a:r>
              <a:rPr lang="ko-KR" altLang="en-US" baseline="0" dirty="0" smtClean="0"/>
              <a:t>에서는  </a:t>
            </a:r>
            <a:r>
              <a:rPr lang="en-US" altLang="ko-KR" baseline="0" dirty="0" err="1" smtClean="0"/>
              <a:t>CRP,procalcitonin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상대적으로 덜 상승</a:t>
            </a:r>
            <a:r>
              <a:rPr lang="en-US" altLang="ko-KR" baseline="0" dirty="0" smtClean="0"/>
              <a:t>, bacterial 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6~12</a:t>
            </a:r>
            <a:r>
              <a:rPr lang="ko-KR" altLang="en-US" baseline="0" dirty="0" smtClean="0"/>
              <a:t>이내에 상승했다가  </a:t>
            </a:r>
            <a:r>
              <a:rPr lang="en-US" altLang="ko-KR" baseline="0" dirty="0" smtClean="0"/>
              <a:t>pneumonia </a:t>
            </a:r>
            <a:r>
              <a:rPr lang="ko-KR" altLang="en-US" baseline="0" dirty="0" smtClean="0"/>
              <a:t>호전되면 바로 떨어짐</a:t>
            </a:r>
            <a:r>
              <a:rPr lang="en-US" altLang="ko-KR" baseline="0" dirty="0" smtClean="0"/>
              <a:t>.  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5379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400" dirty="0" smtClean="0"/>
              <a:t>Poorly studied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221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800" dirty="0" smtClean="0"/>
              <a:t>possibly an indication of differences in viral infections and comorbidity.</a:t>
            </a:r>
          </a:p>
          <a:p>
            <a:pPr lvl="1"/>
            <a:r>
              <a:rPr lang="en-US" altLang="ko-KR" sz="2400" dirty="0" smtClean="0"/>
              <a:t>Generally, interstitial pneumonitis with lymphocytic </a:t>
            </a:r>
            <a:r>
              <a:rPr lang="en-US" altLang="ko-KR" sz="2400" dirty="0" err="1" smtClean="0"/>
              <a:t>inﬁ</a:t>
            </a:r>
            <a:r>
              <a:rPr lang="en-US" altLang="ko-KR" sz="2400" dirty="0" smtClean="0"/>
              <a:t>  </a:t>
            </a:r>
            <a:r>
              <a:rPr lang="en-US" altLang="ko-KR" sz="2400" dirty="0" err="1" smtClean="0"/>
              <a:t>ltrations</a:t>
            </a:r>
            <a:r>
              <a:rPr lang="en-US" altLang="ko-KR" sz="2400" dirty="0" smtClean="0"/>
              <a:t>  is seen in viral pneumonitis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2004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Among elderly outpatients, cough, fever, and acute</a:t>
            </a:r>
          </a:p>
          <a:p>
            <a:r>
              <a:rPr lang="en-US" altLang="ko-KR" dirty="0" smtClean="0"/>
              <a:t>onset of illness had only a 30% positive predictive value, in</a:t>
            </a:r>
          </a:p>
          <a:p>
            <a:r>
              <a:rPr lang="en-US" altLang="ko-KR" dirty="0" smtClean="0"/>
              <a:t>contrast to a positive predictive value of 78% for young adults</a:t>
            </a:r>
          </a:p>
          <a:p>
            <a:r>
              <a:rPr lang="en-US" altLang="ko-KR" dirty="0" smtClean="0"/>
              <a:t>[7]. In a study of older adults hospitalized with documented</a:t>
            </a:r>
          </a:p>
          <a:p>
            <a:r>
              <a:rPr lang="en-US" altLang="ko-KR" dirty="0" smtClean="0"/>
              <a:t>inﬂuenza, cough was nearly universal, and fever (temperature,</a:t>
            </a:r>
          </a:p>
          <a:p>
            <a:r>
              <a:rPr lang="en-US" altLang="ko-KR" dirty="0" smtClean="0"/>
              <a:t>138C) was seen in 70% [8]. Fever and altered mental status</a:t>
            </a:r>
          </a:p>
          <a:p>
            <a:r>
              <a:rPr lang="en-US" altLang="ko-KR" dirty="0" smtClean="0"/>
              <a:t>may be the only signs of inﬂuenza pneumonia in older persons</a:t>
            </a:r>
          </a:p>
          <a:p>
            <a:r>
              <a:rPr lang="en-US" altLang="ko-KR" dirty="0" smtClean="0"/>
              <a:t>with cognitive impairment. Gastrointestinal complaints,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6804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Compared with inﬂuenza, RSV </a:t>
            </a:r>
            <a:r>
              <a:rPr lang="en-US" altLang="ko-KR" dirty="0" err="1" smtClean="0"/>
              <a:t>infec</a:t>
            </a:r>
            <a:r>
              <a:rPr lang="en-US" altLang="ko-KR" dirty="0" smtClean="0"/>
              <a:t>-</a:t>
            </a:r>
          </a:p>
          <a:p>
            <a:r>
              <a:rPr lang="en-US" altLang="ko-KR" dirty="0" err="1" smtClean="0"/>
              <a:t>tion</a:t>
            </a:r>
            <a:r>
              <a:rPr lang="en-US" altLang="ko-KR" dirty="0" smtClean="0"/>
              <a:t> is more often associated with rhinorrhea, sputum pro-</a:t>
            </a:r>
          </a:p>
          <a:p>
            <a:r>
              <a:rPr lang="en-US" altLang="ko-KR" dirty="0" err="1" smtClean="0"/>
              <a:t>duction</a:t>
            </a:r>
            <a:r>
              <a:rPr lang="en-US" altLang="ko-KR" dirty="0" smtClean="0"/>
              <a:t>, and wheezing, whereas fever and gastrointestinal com-</a:t>
            </a:r>
          </a:p>
          <a:p>
            <a:r>
              <a:rPr lang="en-US" altLang="ko-KR" dirty="0" smtClean="0"/>
              <a:t>plaints are more common with inﬂuenza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4159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Because replication is restricted at core</a:t>
            </a:r>
          </a:p>
          <a:p>
            <a:r>
              <a:rPr lang="en-US" altLang="ko-KR" dirty="0" smtClean="0"/>
              <a:t>body temperature, rhinoviruses were once dismissed as a cause</a:t>
            </a:r>
          </a:p>
          <a:p>
            <a:r>
              <a:rPr lang="en-US" altLang="ko-KR" dirty="0" smtClean="0"/>
              <a:t>of pneumonia.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1647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AJRCCM 2012.Aug 15</a:t>
            </a:r>
          </a:p>
          <a:p>
            <a:r>
              <a:rPr lang="en-US" altLang="ko-KR" dirty="0" err="1" smtClean="0"/>
              <a:t>Asan</a:t>
            </a:r>
            <a:r>
              <a:rPr lang="en-US" altLang="ko-KR" dirty="0" smtClean="0"/>
              <a:t> hospital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585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2013-06-04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r>
              <a:rPr lang="ko-KR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강 사  이 인 선 </a:t>
            </a:r>
            <a:endParaRPr lang="en-US" altLang="ko-KR" sz="2400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pPr latinLnBrk="0"/>
            <a: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Viral pneumonia</a:t>
            </a:r>
            <a:endParaRPr lang="ko-KR" altLang="en-US" sz="36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Respiratory virus PCR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268760"/>
            <a:ext cx="777686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778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Co-infection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400600"/>
          </a:xfrm>
        </p:spPr>
        <p:txBody>
          <a:bodyPr/>
          <a:lstStyle/>
          <a:p>
            <a:r>
              <a:rPr lang="en-US" altLang="ko-KR" sz="2800" dirty="0" smtClean="0"/>
              <a:t>Viral-viral co-infection </a:t>
            </a:r>
          </a:p>
          <a:p>
            <a:pPr lvl="1"/>
            <a:r>
              <a:rPr lang="en-US" altLang="ko-KR" sz="2400" dirty="0" smtClean="0"/>
              <a:t>In children, human </a:t>
            </a:r>
            <a:r>
              <a:rPr lang="en-US" altLang="ko-KR" sz="2400" dirty="0" err="1" smtClean="0"/>
              <a:t>bocavirus</a:t>
            </a:r>
            <a:r>
              <a:rPr lang="en-US" altLang="ko-KR" sz="2400" dirty="0" smtClean="0"/>
              <a:t> and other V</a:t>
            </a:r>
          </a:p>
          <a:p>
            <a:pPr marL="457200" lvl="1" indent="0">
              <a:buNone/>
            </a:pPr>
            <a:r>
              <a:rPr lang="en-US" altLang="ko-KR" sz="2400" dirty="0" smtClean="0">
                <a:sym typeface="Wingdings" pitchFamily="2" charset="2"/>
              </a:rPr>
              <a:t>  </a:t>
            </a:r>
            <a:r>
              <a:rPr lang="en-US" altLang="ko-KR" sz="2400" dirty="0" smtClean="0"/>
              <a:t>more wheezing, more severe pneumonia</a:t>
            </a:r>
          </a:p>
          <a:p>
            <a:r>
              <a:rPr lang="en-US" altLang="ko-KR" sz="2800" dirty="0" smtClean="0"/>
              <a:t>Viral-bacterial co-infection </a:t>
            </a:r>
          </a:p>
          <a:p>
            <a:pPr lvl="1"/>
            <a:r>
              <a:rPr lang="en-US" altLang="ko-KR" sz="2400" dirty="0" smtClean="0"/>
              <a:t>Influenza pandemic of 1918,1957,1968 </a:t>
            </a:r>
          </a:p>
          <a:p>
            <a:pPr marL="457200" lvl="1" indent="0">
              <a:buNone/>
            </a:pPr>
            <a:r>
              <a:rPr lang="en-US" altLang="ko-KR" sz="2400" dirty="0" smtClean="0">
                <a:sym typeface="Wingdings" pitchFamily="2" charset="2"/>
              </a:rPr>
              <a:t>     m</a:t>
            </a:r>
            <a:r>
              <a:rPr lang="en-US" altLang="ko-KR" sz="2400" dirty="0" smtClean="0"/>
              <a:t>ost death s/t  secondary </a:t>
            </a:r>
            <a:r>
              <a:rPr lang="en-US" altLang="ko-KR" sz="2400" dirty="0"/>
              <a:t>b</a:t>
            </a:r>
            <a:r>
              <a:rPr lang="en-US" altLang="ko-KR" sz="2400" dirty="0" smtClean="0"/>
              <a:t>acterial pneumonia</a:t>
            </a:r>
          </a:p>
          <a:p>
            <a:pPr lvl="1"/>
            <a:r>
              <a:rPr lang="en-US" altLang="ko-KR" sz="2400" dirty="0" smtClean="0"/>
              <a:t>Avian H5N1-pneumonia, primarily viral infection </a:t>
            </a:r>
          </a:p>
          <a:p>
            <a:pPr lvl="1"/>
            <a:r>
              <a:rPr lang="en-US" altLang="ko-KR" sz="2400" dirty="0" smtClean="0"/>
              <a:t>2009 H1N1 infection, secondary bacterial pneumonia in 4~24% of cases</a:t>
            </a:r>
          </a:p>
          <a:p>
            <a:pPr lvl="1"/>
            <a:r>
              <a:rPr lang="en-US" altLang="ko-KR" sz="2400" dirty="0" smtClean="0"/>
              <a:t>In adults, (m/c)strep. </a:t>
            </a:r>
            <a:r>
              <a:rPr lang="en-US" altLang="ko-KR" sz="2400" dirty="0" err="1" smtClean="0"/>
              <a:t>pneumoniae</a:t>
            </a:r>
            <a:r>
              <a:rPr lang="en-US" altLang="ko-KR" sz="2400" dirty="0" smtClean="0"/>
              <a:t> with other viruses.</a:t>
            </a:r>
          </a:p>
          <a:p>
            <a:pPr lvl="1"/>
            <a:r>
              <a:rPr lang="en-US" altLang="ko-KR" dirty="0"/>
              <a:t> </a:t>
            </a:r>
            <a:r>
              <a:rPr lang="en-US" altLang="ko-KR" sz="2400" dirty="0" smtClean="0"/>
              <a:t>It remains </a:t>
            </a:r>
            <a:r>
              <a:rPr lang="en-US" altLang="ko-KR" sz="2400" dirty="0"/>
              <a:t>unclear whether a bacterial 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coinfection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is </a:t>
            </a:r>
            <a:r>
              <a:rPr lang="en-US" altLang="ko-KR" sz="2400" dirty="0" smtClean="0"/>
              <a:t>associated with </a:t>
            </a:r>
            <a:r>
              <a:rPr lang="en-US" altLang="ko-KR" sz="2400" dirty="0"/>
              <a:t>more severe disease.</a:t>
            </a:r>
            <a:endParaRPr lang="ko-KR" altLang="en-US" sz="2400" dirty="0"/>
          </a:p>
          <a:p>
            <a:pPr lvl="1"/>
            <a:endParaRPr lang="en-US" altLang="ko-KR" sz="2400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512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Pathology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-23834" y="1556792"/>
            <a:ext cx="9144000" cy="5517232"/>
          </a:xfrm>
        </p:spPr>
        <p:txBody>
          <a:bodyPr/>
          <a:lstStyle/>
          <a:p>
            <a:pPr lvl="1"/>
            <a:r>
              <a:rPr lang="en-US" altLang="ko-KR" sz="2400" dirty="0" smtClean="0"/>
              <a:t>Inﬂuenza A :  DAD with DAH</a:t>
            </a:r>
          </a:p>
          <a:p>
            <a:pPr lvl="1"/>
            <a:r>
              <a:rPr lang="en-US" altLang="ko-KR" sz="2400" dirty="0" smtClean="0"/>
              <a:t> Rhinovirus:  thickening </a:t>
            </a:r>
            <a:r>
              <a:rPr lang="en-US" altLang="ko-KR" sz="2400" dirty="0"/>
              <a:t>of </a:t>
            </a:r>
            <a:r>
              <a:rPr lang="en-US" altLang="ko-KR" sz="2400" dirty="0" smtClean="0"/>
              <a:t>the alveolar </a:t>
            </a:r>
            <a:r>
              <a:rPr lang="en-US" altLang="ko-KR" sz="2400" dirty="0"/>
              <a:t>septum and hyperplasia </a:t>
            </a:r>
            <a:r>
              <a:rPr lang="en-US" altLang="ko-KR" sz="2400" dirty="0" smtClean="0"/>
              <a:t>, desquamation of </a:t>
            </a:r>
            <a:r>
              <a:rPr lang="en-US" altLang="ko-KR" sz="2400" dirty="0"/>
              <a:t>the alveolar lining cells </a:t>
            </a:r>
            <a:r>
              <a:rPr lang="en-US" altLang="ko-KR" sz="2400" dirty="0" smtClean="0"/>
              <a:t> and IHC localization </a:t>
            </a:r>
            <a:r>
              <a:rPr lang="en-US" altLang="ko-KR" sz="2400" dirty="0"/>
              <a:t>of </a:t>
            </a:r>
            <a:r>
              <a:rPr lang="en-US" altLang="ko-KR" sz="2400" dirty="0" err="1"/>
              <a:t>rhinoviral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Ag </a:t>
            </a:r>
            <a:r>
              <a:rPr lang="en-US" altLang="ko-KR" sz="2400" dirty="0"/>
              <a:t>in alveolar epithelial cells and macrophages </a:t>
            </a:r>
          </a:p>
          <a:p>
            <a:pPr lvl="1"/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Parainﬂuenza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virus </a:t>
            </a:r>
            <a:r>
              <a:rPr lang="en-US" altLang="ko-KR" sz="2400" dirty="0" smtClean="0"/>
              <a:t>: interstitial </a:t>
            </a:r>
            <a:r>
              <a:rPr lang="en-US" altLang="ko-KR" sz="2400" dirty="0"/>
              <a:t>pneumonitis </a:t>
            </a:r>
            <a:r>
              <a:rPr lang="en-US" altLang="ko-KR" sz="2400" dirty="0" smtClean="0"/>
              <a:t>c cytoplasmic inclusions</a:t>
            </a:r>
          </a:p>
          <a:p>
            <a:pPr lvl="1"/>
            <a:r>
              <a:rPr lang="en-US" altLang="ko-KR" sz="2400" dirty="0" smtClean="0"/>
              <a:t> RSV :  inﬂammation </a:t>
            </a:r>
            <a:r>
              <a:rPr lang="en-US" altLang="ko-KR" sz="2400" dirty="0"/>
              <a:t>of the bronchial and alveolar epithelium with </a:t>
            </a:r>
            <a:r>
              <a:rPr lang="en-US" altLang="ko-KR" sz="2400" dirty="0" smtClean="0"/>
              <a:t>resultant airway obstruction </a:t>
            </a:r>
          </a:p>
          <a:p>
            <a:pPr lvl="1"/>
            <a:r>
              <a:rPr lang="en-US" altLang="ko-KR" sz="2400" dirty="0" err="1" smtClean="0"/>
              <a:t>Metapneumovirus</a:t>
            </a:r>
            <a:r>
              <a:rPr lang="en-US" altLang="ko-KR" sz="2400" dirty="0" smtClean="0"/>
              <a:t>  : congestion </a:t>
            </a:r>
            <a:r>
              <a:rPr lang="en-US" altLang="ko-KR" sz="2400" dirty="0"/>
              <a:t>of the alveolar septum and hemorrhage </a:t>
            </a:r>
            <a:r>
              <a:rPr lang="en-US" altLang="ko-KR" sz="2400" dirty="0" smtClean="0"/>
              <a:t>in the </a:t>
            </a:r>
            <a:r>
              <a:rPr lang="en-US" altLang="ko-KR" sz="2400" dirty="0"/>
              <a:t>alveoli in human-&gt; bilateral </a:t>
            </a:r>
            <a:r>
              <a:rPr lang="en-US" altLang="ko-KR" sz="2400" dirty="0" err="1" smtClean="0"/>
              <a:t>haemorrhagic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bronchopneumonia</a:t>
            </a: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293953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Viruses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r>
              <a:rPr lang="en-US" altLang="ko-KR" sz="2400" dirty="0"/>
              <a:t>Influenza </a:t>
            </a:r>
            <a:r>
              <a:rPr lang="en-US" altLang="ko-KR" sz="2400" dirty="0" smtClean="0"/>
              <a:t>virus</a:t>
            </a:r>
          </a:p>
          <a:p>
            <a:r>
              <a:rPr lang="en-US" altLang="ko-KR" sz="2400" dirty="0" err="1"/>
              <a:t>Parainfluenza</a:t>
            </a:r>
            <a:r>
              <a:rPr lang="en-US" altLang="ko-KR" sz="2400" dirty="0"/>
              <a:t> viruses </a:t>
            </a:r>
            <a:endParaRPr lang="en-US" altLang="ko-KR" sz="2400" dirty="0" smtClean="0"/>
          </a:p>
          <a:p>
            <a:r>
              <a:rPr lang="en-US" altLang="ko-KR" sz="2400" dirty="0"/>
              <a:t>Respiratory syncytial </a:t>
            </a:r>
            <a:r>
              <a:rPr lang="en-US" altLang="ko-KR" sz="2400" dirty="0" smtClean="0"/>
              <a:t>virus</a:t>
            </a:r>
          </a:p>
          <a:p>
            <a:r>
              <a:rPr lang="en-US" altLang="ko-KR" sz="2400" dirty="0" smtClean="0"/>
              <a:t>Adenovirus</a:t>
            </a:r>
          </a:p>
          <a:p>
            <a:r>
              <a:rPr lang="en-US" altLang="ko-KR" sz="2400" dirty="0"/>
              <a:t>Human </a:t>
            </a:r>
            <a:r>
              <a:rPr lang="en-US" altLang="ko-KR" sz="2400" dirty="0" err="1" smtClean="0"/>
              <a:t>metapneumovirus</a:t>
            </a:r>
            <a:endParaRPr lang="en-US" altLang="ko-KR" sz="2400" dirty="0" smtClean="0"/>
          </a:p>
          <a:p>
            <a:r>
              <a:rPr lang="en-US" altLang="ko-KR" sz="2400" dirty="0"/>
              <a:t>Severe acute respiratory syndrome (SARS</a:t>
            </a:r>
            <a:r>
              <a:rPr lang="en-US" altLang="ko-KR" sz="2400" dirty="0" smtClean="0"/>
              <a:t>)</a:t>
            </a:r>
          </a:p>
          <a:p>
            <a:r>
              <a:rPr lang="en-US" altLang="ko-KR" sz="2400" dirty="0"/>
              <a:t>Other coronaviruses </a:t>
            </a:r>
            <a:endParaRPr lang="en-US" altLang="ko-KR" sz="2400" dirty="0" smtClean="0"/>
          </a:p>
          <a:p>
            <a:r>
              <a:rPr lang="en-US" altLang="ko-KR" sz="2400" dirty="0" smtClean="0"/>
              <a:t>Hantavirus</a:t>
            </a:r>
          </a:p>
          <a:p>
            <a:r>
              <a:rPr lang="en-US" altLang="ko-KR" sz="2400" dirty="0"/>
              <a:t>Avian influenza </a:t>
            </a:r>
            <a:endParaRPr lang="en-US" altLang="ko-KR" sz="2400" dirty="0" smtClean="0"/>
          </a:p>
          <a:p>
            <a:r>
              <a:rPr lang="en-US" altLang="ko-KR" sz="2400" dirty="0"/>
              <a:t>Varicella 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240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Influenza virus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en-US" altLang="ko-KR" sz="2400" dirty="0" smtClean="0"/>
              <a:t>Virology </a:t>
            </a:r>
          </a:p>
          <a:p>
            <a:pPr lvl="1"/>
            <a:r>
              <a:rPr lang="en-US" altLang="ko-KR" sz="2000" dirty="0"/>
              <a:t>segmented RNA </a:t>
            </a:r>
            <a:r>
              <a:rPr lang="en-US" altLang="ko-KR" sz="2000" dirty="0" smtClean="0"/>
              <a:t>genomes </a:t>
            </a:r>
            <a:r>
              <a:rPr lang="en-US" altLang="ko-KR" sz="2000" dirty="0"/>
              <a:t>and are classiﬁed as type A, B, or C</a:t>
            </a:r>
            <a:r>
              <a:rPr lang="en-US" altLang="ko-KR" sz="2000" dirty="0" smtClean="0"/>
              <a:t>.</a:t>
            </a:r>
          </a:p>
          <a:p>
            <a:pPr lvl="1"/>
            <a:r>
              <a:rPr lang="en-US" altLang="ko-KR" sz="2000" dirty="0"/>
              <a:t>2 </a:t>
            </a:r>
            <a:r>
              <a:rPr lang="en-US" altLang="ko-KR" sz="2000" dirty="0" smtClean="0"/>
              <a:t>envelope glycoproteins </a:t>
            </a:r>
          </a:p>
          <a:p>
            <a:pPr lvl="1"/>
            <a:r>
              <a:rPr lang="en-US" altLang="ko-KR" sz="2000" dirty="0" err="1"/>
              <a:t>Hemagglutinin</a:t>
            </a:r>
            <a:r>
              <a:rPr lang="en-US" altLang="ko-KR" sz="2000" dirty="0"/>
              <a:t> (H), neuraminidase (N) </a:t>
            </a:r>
            <a:endParaRPr lang="en-US" altLang="ko-KR" sz="2000" dirty="0" smtClean="0"/>
          </a:p>
          <a:p>
            <a:r>
              <a:rPr lang="en-US" altLang="ko-KR" sz="2400" dirty="0" smtClean="0"/>
              <a:t>Transmission</a:t>
            </a:r>
          </a:p>
          <a:p>
            <a:pPr lvl="1"/>
            <a:r>
              <a:rPr lang="en-US" altLang="ko-KR" sz="2000" dirty="0" smtClean="0"/>
              <a:t>transmitted </a:t>
            </a:r>
            <a:r>
              <a:rPr lang="en-US" altLang="ko-KR" sz="2000" dirty="0"/>
              <a:t>via small </a:t>
            </a:r>
            <a:r>
              <a:rPr lang="en-US" altLang="ko-KR" sz="2000" dirty="0" smtClean="0"/>
              <a:t>particle aerosols</a:t>
            </a:r>
          </a:p>
          <a:p>
            <a:pPr lvl="1"/>
            <a:r>
              <a:rPr lang="en-US" altLang="ko-KR" sz="2000" dirty="0"/>
              <a:t> </a:t>
            </a:r>
            <a:r>
              <a:rPr lang="en-US" altLang="ko-KR" sz="2000" dirty="0" smtClean="0"/>
              <a:t>2–3day </a:t>
            </a:r>
            <a:r>
              <a:rPr lang="en-US" altLang="ko-KR" sz="2000" dirty="0"/>
              <a:t>incubation period, </a:t>
            </a:r>
            <a:endParaRPr lang="en-US" altLang="ko-KR" sz="2000" dirty="0" smtClean="0"/>
          </a:p>
          <a:p>
            <a:pPr lvl="1"/>
            <a:r>
              <a:rPr lang="en-US" altLang="ko-KR" sz="2000" dirty="0"/>
              <a:t>e</a:t>
            </a:r>
            <a:r>
              <a:rPr lang="en-US" altLang="ko-KR" sz="2000" dirty="0" smtClean="0"/>
              <a:t>pidemics of </a:t>
            </a:r>
            <a:r>
              <a:rPr lang="en-US" altLang="ko-KR" sz="2000" dirty="0"/>
              <a:t>H3N2 </a:t>
            </a:r>
            <a:r>
              <a:rPr lang="en-US" altLang="ko-KR" sz="2000" dirty="0" smtClean="0"/>
              <a:t>infection</a:t>
            </a:r>
          </a:p>
          <a:p>
            <a:r>
              <a:rPr lang="en-US" altLang="ko-KR" sz="2400" dirty="0" smtClean="0"/>
              <a:t>Clinical manifestation</a:t>
            </a:r>
          </a:p>
          <a:p>
            <a:pPr lvl="1"/>
            <a:r>
              <a:rPr lang="en-US" altLang="ko-KR" sz="2000" dirty="0"/>
              <a:t>in elderly </a:t>
            </a:r>
            <a:r>
              <a:rPr lang="en-US" altLang="ko-KR" sz="2000" dirty="0" smtClean="0"/>
              <a:t>persons may </a:t>
            </a:r>
            <a:r>
              <a:rPr lang="en-US" altLang="ko-KR" sz="2000" dirty="0"/>
              <a:t>differ from those of “classic” inﬂuenza (i.e., abrupt fever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myalgias</a:t>
            </a:r>
            <a:r>
              <a:rPr lang="en-US" altLang="ko-KR" sz="2000" dirty="0"/>
              <a:t>, and headache) seen in younger adults, with </a:t>
            </a:r>
            <a:r>
              <a:rPr lang="en-US" altLang="ko-KR" sz="2000" dirty="0" smtClean="0"/>
              <a:t>older persons </a:t>
            </a:r>
            <a:r>
              <a:rPr lang="en-US" altLang="ko-KR" sz="2000" dirty="0"/>
              <a:t>having a lower frequency of upper respiratory </a:t>
            </a:r>
            <a:r>
              <a:rPr lang="en-US" altLang="ko-KR" sz="2000" dirty="0" smtClean="0"/>
              <a:t>tract symptoms</a:t>
            </a:r>
            <a:r>
              <a:rPr lang="en-US" altLang="ko-KR" sz="2000" dirty="0"/>
              <a:t>.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783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Parainﬂuenza</a:t>
            </a:r>
            <a:r>
              <a:rPr lang="en-US" altLang="ko-KR" dirty="0"/>
              <a:t> viruses (PIVs)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err="1" smtClean="0"/>
              <a:t>Paramyxoviruses</a:t>
            </a:r>
            <a:r>
              <a:rPr lang="en-US" altLang="ko-KR" sz="2400" dirty="0" smtClean="0"/>
              <a:t> </a:t>
            </a:r>
            <a:endParaRPr lang="en-US" altLang="ko-KR" sz="2400" dirty="0"/>
          </a:p>
          <a:p>
            <a:r>
              <a:rPr lang="en-US" altLang="ko-KR" sz="2400" dirty="0" smtClean="0"/>
              <a:t>cause </a:t>
            </a:r>
            <a:r>
              <a:rPr lang="en-US" altLang="ko-KR" sz="2400" dirty="0"/>
              <a:t>croup, bronchitis, and pneumonia in young </a:t>
            </a:r>
            <a:r>
              <a:rPr lang="en-US" altLang="ko-KR" sz="2400" dirty="0" smtClean="0"/>
              <a:t>children</a:t>
            </a:r>
          </a:p>
          <a:p>
            <a:r>
              <a:rPr lang="en-US" altLang="ko-KR" sz="2400" dirty="0"/>
              <a:t>PIV type 3 infection is endemic year </a:t>
            </a:r>
            <a:r>
              <a:rPr lang="en-US" altLang="ko-KR" sz="2400" dirty="0" smtClean="0"/>
              <a:t>round</a:t>
            </a:r>
          </a:p>
          <a:p>
            <a:r>
              <a:rPr lang="en-US" altLang="ko-KR" sz="2400" dirty="0"/>
              <a:t>PIV types 1 and 2 tend to peak during the fall months </a:t>
            </a:r>
            <a:endParaRPr lang="en-US" altLang="ko-KR" sz="2400" dirty="0" smtClean="0"/>
          </a:p>
          <a:p>
            <a:r>
              <a:rPr lang="en-US" altLang="ko-KR" sz="2400" dirty="0"/>
              <a:t>11% of </a:t>
            </a:r>
            <a:r>
              <a:rPr lang="en-US" altLang="ko-KR" sz="2400" dirty="0" smtClean="0"/>
              <a:t> CAP and </a:t>
            </a:r>
            <a:r>
              <a:rPr lang="en-US" altLang="ko-KR" sz="2400" dirty="0"/>
              <a:t>7% </a:t>
            </a:r>
            <a:r>
              <a:rPr lang="en-US" altLang="ko-KR" sz="2400" dirty="0" smtClean="0"/>
              <a:t>of those </a:t>
            </a:r>
            <a:r>
              <a:rPr lang="en-US" altLang="ko-KR" sz="2400" dirty="0"/>
              <a:t>with acute respiratory tract illness </a:t>
            </a:r>
            <a:r>
              <a:rPr lang="en-US" altLang="ko-KR" sz="2400" dirty="0" smtClean="0"/>
              <a:t>in elderly(PIV1 or 3) </a:t>
            </a:r>
            <a:endParaRPr lang="en-US" altLang="ko-KR" sz="2400" dirty="0"/>
          </a:p>
          <a:p>
            <a:r>
              <a:rPr lang="en-US" altLang="ko-KR" sz="2400" dirty="0"/>
              <a:t> precursor to an outbreak of invasive </a:t>
            </a:r>
            <a:r>
              <a:rPr lang="en-US" altLang="ko-KR" sz="2400" dirty="0" smtClean="0"/>
              <a:t>pneumococcal disease </a:t>
            </a:r>
            <a:r>
              <a:rPr lang="en-US" altLang="ko-KR" sz="2400" dirty="0"/>
              <a:t>in a long-term care facility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9162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RSV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second–m/c identiﬁed cause of </a:t>
            </a:r>
            <a:r>
              <a:rPr lang="en-US" altLang="ko-KR" sz="2400" dirty="0"/>
              <a:t>viral pneumonia in older persons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Virology </a:t>
            </a:r>
          </a:p>
          <a:p>
            <a:pPr lvl="1"/>
            <a:r>
              <a:rPr lang="en-US" altLang="ko-KR" sz="2000" dirty="0"/>
              <a:t>RNA virus </a:t>
            </a:r>
            <a:r>
              <a:rPr lang="en-US" altLang="ko-KR" sz="2000" dirty="0" smtClean="0"/>
              <a:t>,  </a:t>
            </a:r>
            <a:r>
              <a:rPr lang="en-US" altLang="ko-KR" sz="2000" dirty="0" err="1"/>
              <a:t>Paramyxoviridae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family</a:t>
            </a:r>
          </a:p>
          <a:p>
            <a:pPr lvl="1"/>
            <a:r>
              <a:rPr lang="en-US" altLang="ko-KR" sz="2000" dirty="0"/>
              <a:t>Two major antigenic groups of RSV (A and B) </a:t>
            </a:r>
            <a:r>
              <a:rPr lang="en-US" altLang="ko-KR" sz="2000" dirty="0">
                <a:sym typeface="Wingdings" pitchFamily="2" charset="2"/>
              </a:rPr>
              <a:t> does not undergo major </a:t>
            </a:r>
            <a:r>
              <a:rPr lang="en-US" altLang="ko-KR" sz="2000" dirty="0" smtClean="0">
                <a:sym typeface="Wingdings" pitchFamily="2" charset="2"/>
              </a:rPr>
              <a:t>periodic </a:t>
            </a:r>
            <a:r>
              <a:rPr lang="en-US" altLang="ko-KR" sz="2000" dirty="0">
                <a:sym typeface="Wingdings" pitchFamily="2" charset="2"/>
              </a:rPr>
              <a:t>antigenic changes</a:t>
            </a:r>
            <a:endParaRPr lang="en-US" altLang="ko-KR" sz="2000" dirty="0" smtClean="0"/>
          </a:p>
          <a:p>
            <a:r>
              <a:rPr lang="en-US" altLang="ko-KR" sz="2400" dirty="0"/>
              <a:t>Rates of pneumonia and death ranged </a:t>
            </a:r>
            <a:r>
              <a:rPr lang="en-US" altLang="ko-KR" sz="2400" dirty="0" smtClean="0"/>
              <a:t>from 5</a:t>
            </a:r>
            <a:r>
              <a:rPr lang="en-US" altLang="ko-KR" sz="2400" dirty="0"/>
              <a:t>% to 55% and 0% to 53%, respectively</a:t>
            </a:r>
            <a:r>
              <a:rPr lang="en-US" altLang="ko-KR" sz="2400" dirty="0" smtClean="0"/>
              <a:t>.</a:t>
            </a:r>
          </a:p>
          <a:p>
            <a:pPr lvl="1"/>
            <a:r>
              <a:rPr lang="en-US" altLang="ko-KR" sz="2000" dirty="0"/>
              <a:t>The typical RSV illness </a:t>
            </a:r>
            <a:r>
              <a:rPr lang="en-US" altLang="ko-KR" sz="2000" dirty="0" smtClean="0"/>
              <a:t>begins with </a:t>
            </a:r>
            <a:r>
              <a:rPr lang="en-US" altLang="ko-KR" sz="2000" dirty="0"/>
              <a:t>nasal congestion, which gradually progresses to </a:t>
            </a:r>
            <a:r>
              <a:rPr lang="en-US" altLang="ko-KR" sz="2000" dirty="0" smtClean="0"/>
              <a:t>wheezing and </a:t>
            </a:r>
            <a:r>
              <a:rPr lang="en-US" altLang="ko-KR" sz="2000" dirty="0"/>
              <a:t>difﬁculty breathing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400" dirty="0"/>
              <a:t>CXR : typically show patchy bilateral </a:t>
            </a:r>
            <a:r>
              <a:rPr lang="en-US" altLang="ko-KR" sz="2400" dirty="0" smtClean="0"/>
              <a:t>alveolar inﬁltrates </a:t>
            </a:r>
            <a:r>
              <a:rPr lang="en-US" altLang="ko-KR" sz="2400" dirty="0"/>
              <a:t>and interstitial changes.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7458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Adenovirus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double-stranded DNA </a:t>
            </a:r>
            <a:r>
              <a:rPr lang="en-US" altLang="ko-KR" sz="2400" dirty="0" smtClean="0"/>
              <a:t>genome</a:t>
            </a:r>
          </a:p>
          <a:p>
            <a:r>
              <a:rPr lang="en-US" altLang="ko-KR" sz="2400" dirty="0" smtClean="0"/>
              <a:t>Subgroup </a:t>
            </a:r>
            <a:r>
              <a:rPr lang="en-US" altLang="ko-KR" sz="2400" dirty="0"/>
              <a:t>B types 3, 7, 14, and 21 have been associated with severe and complicated pneumonia</a:t>
            </a:r>
          </a:p>
          <a:p>
            <a:r>
              <a:rPr lang="en-US" altLang="ko-KR" sz="2400" dirty="0"/>
              <a:t>more severe in infants than older </a:t>
            </a:r>
            <a:r>
              <a:rPr lang="en-US" altLang="ko-KR" sz="2400" dirty="0" smtClean="0"/>
              <a:t>children</a:t>
            </a:r>
          </a:p>
          <a:p>
            <a:r>
              <a:rPr lang="en-US" altLang="ko-KR" sz="2400" dirty="0"/>
              <a:t>CXR- diffuse bilateral pulmonary infiltrates similar to those of other viral pneumonias</a:t>
            </a:r>
          </a:p>
          <a:p>
            <a:r>
              <a:rPr lang="en-US" altLang="ko-KR" sz="2400" dirty="0"/>
              <a:t>Pathologic changes include necrotizing bronchitis, bronchiolitis, and pneumonia with mononuclear cell infiltration, hyaline membranes, and necrosis</a:t>
            </a:r>
          </a:p>
          <a:p>
            <a:r>
              <a:rPr lang="en-US" altLang="ko-KR" sz="2400" dirty="0">
                <a:sym typeface="Wingdings" pitchFamily="2" charset="2"/>
              </a:rPr>
              <a:t> </a:t>
            </a:r>
            <a:r>
              <a:rPr lang="en-US" altLang="ko-KR" sz="2400" dirty="0"/>
              <a:t>high incidence of pulmonary </a:t>
            </a:r>
            <a:r>
              <a:rPr lang="en-US" altLang="ko-KR" sz="2400" dirty="0" err="1"/>
              <a:t>sequelae</a:t>
            </a:r>
            <a:r>
              <a:rPr lang="en-US" altLang="ko-KR" sz="2400" dirty="0"/>
              <a:t> in children, especially bronchiectasis</a:t>
            </a:r>
            <a:endParaRPr lang="ko-KR" altLang="en-US" sz="2400" dirty="0"/>
          </a:p>
          <a:p>
            <a:endParaRPr lang="en-US" altLang="ko-KR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806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Human </a:t>
            </a:r>
            <a:r>
              <a:rPr lang="en-US" altLang="ko-KR" dirty="0" err="1"/>
              <a:t>metapneumovirus</a:t>
            </a:r>
            <a:r>
              <a:rPr lang="en-US" altLang="ko-KR" dirty="0"/>
              <a:t> (</a:t>
            </a:r>
            <a:r>
              <a:rPr lang="en-US" altLang="ko-KR" dirty="0" err="1"/>
              <a:t>hMPV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newly </a:t>
            </a:r>
            <a:r>
              <a:rPr lang="en-US" altLang="ko-KR" sz="2400" dirty="0" smtClean="0"/>
              <a:t>identiﬁed </a:t>
            </a:r>
            <a:r>
              <a:rPr lang="en-US" altLang="ko-KR" sz="2400" dirty="0"/>
              <a:t>by Dutch </a:t>
            </a:r>
            <a:r>
              <a:rPr lang="en-US" altLang="ko-KR" sz="2400" dirty="0" smtClean="0"/>
              <a:t>researchers </a:t>
            </a:r>
            <a:r>
              <a:rPr lang="en-US" altLang="ko-KR" sz="2400" dirty="0"/>
              <a:t>in 2001 in young children with resembling RSV </a:t>
            </a:r>
            <a:r>
              <a:rPr lang="en-US" altLang="ko-KR" sz="2400" dirty="0" smtClean="0"/>
              <a:t>bronchiolitis</a:t>
            </a:r>
          </a:p>
          <a:p>
            <a:r>
              <a:rPr lang="en-US" altLang="ko-KR" sz="2400" dirty="0" smtClean="0"/>
              <a:t>Virology </a:t>
            </a:r>
          </a:p>
          <a:p>
            <a:pPr lvl="1"/>
            <a:r>
              <a:rPr lang="en-US" altLang="ko-KR" sz="2000" dirty="0" smtClean="0"/>
              <a:t>RNA virus, </a:t>
            </a:r>
            <a:r>
              <a:rPr lang="en-US" altLang="ko-KR" sz="2000" dirty="0" err="1"/>
              <a:t>Paramyxoviridae</a:t>
            </a:r>
            <a:r>
              <a:rPr lang="en-US" altLang="ko-KR" sz="2000" dirty="0"/>
              <a:t> family and </a:t>
            </a:r>
            <a:r>
              <a:rPr lang="en-US" altLang="ko-KR" sz="2000" dirty="0" err="1" smtClean="0"/>
              <a:t>metapneumovirus</a:t>
            </a:r>
            <a:r>
              <a:rPr lang="en-US" altLang="ko-KR" sz="2000" dirty="0" smtClean="0"/>
              <a:t> genus</a:t>
            </a:r>
          </a:p>
          <a:p>
            <a:r>
              <a:rPr lang="en-US" altLang="ko-KR" sz="2400" dirty="0" smtClean="0"/>
              <a:t>less </a:t>
            </a:r>
            <a:r>
              <a:rPr lang="en-US" altLang="ko-KR" sz="2400" dirty="0"/>
              <a:t>severe than RSV infection and inﬂuenza, </a:t>
            </a:r>
            <a:r>
              <a:rPr lang="en-US" altLang="ko-KR" sz="2400" dirty="0" smtClean="0"/>
              <a:t>with lower </a:t>
            </a:r>
            <a:r>
              <a:rPr lang="en-US" altLang="ko-KR" sz="2400" dirty="0"/>
              <a:t>rates of mechanical ventilation and death noted in </a:t>
            </a:r>
            <a:r>
              <a:rPr lang="en-US" altLang="ko-KR" sz="2400" dirty="0" smtClean="0"/>
              <a:t>one study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2177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Coronaviruses.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Virology </a:t>
            </a:r>
          </a:p>
          <a:p>
            <a:pPr lvl="1"/>
            <a:r>
              <a:rPr lang="en-US" altLang="ko-KR" sz="2000" dirty="0" smtClean="0"/>
              <a:t>RNA </a:t>
            </a:r>
            <a:r>
              <a:rPr lang="en-US" altLang="ko-KR" sz="2000" dirty="0"/>
              <a:t>viruses that </a:t>
            </a:r>
            <a:r>
              <a:rPr lang="en-US" altLang="ko-KR" sz="2000" dirty="0" smtClean="0"/>
              <a:t>derive their </a:t>
            </a:r>
            <a:r>
              <a:rPr lang="en-US" altLang="ko-KR" sz="2000" dirty="0"/>
              <a:t>name from the crown-like appearance of </a:t>
            </a:r>
            <a:r>
              <a:rPr lang="en-US" altLang="ko-KR" sz="2000" dirty="0" smtClean="0"/>
              <a:t>club-shaped surface </a:t>
            </a:r>
            <a:r>
              <a:rPr lang="en-US" altLang="ko-KR" sz="2000" dirty="0"/>
              <a:t>proteins. </a:t>
            </a:r>
            <a:endParaRPr lang="en-US" altLang="ko-KR" sz="2000" dirty="0" smtClean="0"/>
          </a:p>
          <a:p>
            <a:pPr lvl="1"/>
            <a:r>
              <a:rPr lang="en-US" altLang="ko-KR" sz="2000" dirty="0"/>
              <a:t>OC43 and 229E most often occur in late winter and early spring, demonstrating 2–3-year periodicity </a:t>
            </a:r>
            <a:endParaRPr lang="en-US" altLang="ko-KR" sz="2000" dirty="0" smtClean="0"/>
          </a:p>
          <a:p>
            <a:r>
              <a:rPr lang="en-US" altLang="ko-KR" sz="2400" dirty="0" smtClean="0"/>
              <a:t>In healthy adults</a:t>
            </a:r>
            <a:r>
              <a:rPr lang="en-US" altLang="ko-KR" sz="2400" dirty="0"/>
              <a:t>, </a:t>
            </a:r>
            <a:r>
              <a:rPr lang="en-US" altLang="ko-KR" sz="2400" dirty="0" smtClean="0"/>
              <a:t>low-grade </a:t>
            </a:r>
            <a:r>
              <a:rPr lang="en-US" altLang="ko-KR" sz="2400" dirty="0"/>
              <a:t>fever, malaise</a:t>
            </a:r>
            <a:r>
              <a:rPr lang="en-US" altLang="ko-KR" sz="2400" dirty="0" smtClean="0"/>
              <a:t>, and </a:t>
            </a:r>
            <a:r>
              <a:rPr lang="en-US" altLang="ko-KR" sz="2400" dirty="0"/>
              <a:t>nasal symptoms. </a:t>
            </a:r>
            <a:endParaRPr lang="en-US" altLang="ko-KR" sz="2400" dirty="0" smtClean="0"/>
          </a:p>
          <a:p>
            <a:r>
              <a:rPr lang="en-US" altLang="ko-KR" sz="2400" dirty="0"/>
              <a:t>Pneumonia has been reported in </a:t>
            </a:r>
            <a:r>
              <a:rPr lang="en-US" altLang="ko-KR" sz="2400" dirty="0" smtClean="0"/>
              <a:t>young children</a:t>
            </a:r>
            <a:r>
              <a:rPr lang="en-US" altLang="ko-KR" sz="2400" dirty="0"/>
              <a:t>, </a:t>
            </a:r>
            <a:r>
              <a:rPr lang="en-US" altLang="ko-KR" sz="2400" dirty="0" err="1" smtClean="0"/>
              <a:t>immuno</a:t>
            </a:r>
            <a:r>
              <a:rPr lang="en-US" altLang="ko-KR" sz="2400" dirty="0" smtClean="0"/>
              <a:t> compromised </a:t>
            </a:r>
            <a:r>
              <a:rPr lang="en-US" altLang="ko-KR" sz="2400" dirty="0"/>
              <a:t>patients</a:t>
            </a:r>
            <a:r>
              <a:rPr lang="en-US" altLang="ko-KR" sz="2400" dirty="0" smtClean="0"/>
              <a:t>, and </a:t>
            </a:r>
            <a:r>
              <a:rPr lang="en-US" altLang="ko-KR" sz="2400" dirty="0"/>
              <a:t>elderly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7744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en-US" altLang="ko-KR" sz="2400" dirty="0" smtClean="0"/>
              <a:t>Community acquired pneumonia  by WHO report  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Incidence : 450 </a:t>
            </a:r>
            <a:r>
              <a:rPr lang="en-US" altLang="ko-KR" sz="2400" dirty="0"/>
              <a:t>million cases </a:t>
            </a:r>
            <a:r>
              <a:rPr lang="en-US" altLang="ko-KR" sz="2400" dirty="0" smtClean="0"/>
              <a:t>/ year</a:t>
            </a:r>
            <a:r>
              <a:rPr lang="en-US" altLang="ko-KR" sz="2400" dirty="0"/>
              <a:t>; 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Mortality : 7% of </a:t>
            </a:r>
            <a:r>
              <a:rPr lang="en-US" altLang="ko-KR" sz="2400" dirty="0"/>
              <a:t>57 million </a:t>
            </a:r>
            <a:r>
              <a:rPr lang="en-US" altLang="ko-KR" sz="2400" dirty="0" smtClean="0"/>
              <a:t>people ( </a:t>
            </a:r>
            <a:r>
              <a:rPr lang="en-US" altLang="ko-KR" sz="2400" dirty="0" smtClean="0"/>
              <a:t>&lt; </a:t>
            </a:r>
            <a:r>
              <a:rPr lang="en-US" altLang="ko-KR" sz="2400" dirty="0"/>
              <a:t>5yr </a:t>
            </a:r>
            <a:r>
              <a:rPr lang="en-US" altLang="ko-KR" sz="2400" dirty="0" smtClean="0"/>
              <a:t>, </a:t>
            </a:r>
            <a:r>
              <a:rPr lang="en-US" altLang="ko-KR" sz="2400" dirty="0"/>
              <a:t>&gt; 75yr </a:t>
            </a:r>
            <a:r>
              <a:rPr lang="en-US" altLang="ko-KR" sz="2400" dirty="0" smtClean="0"/>
              <a:t>) </a:t>
            </a:r>
          </a:p>
          <a:p>
            <a:pPr lvl="1"/>
            <a:r>
              <a:rPr lang="en-US" altLang="ko-KR" sz="2400" dirty="0" smtClean="0"/>
              <a:t>In adults,  viral etiology in 1%–23% of cases</a:t>
            </a:r>
          </a:p>
          <a:p>
            <a:pPr lvl="1"/>
            <a:r>
              <a:rPr lang="en-US" altLang="ko-KR" sz="2400" dirty="0" smtClean="0"/>
              <a:t>inﬂuenza virus being the most common virus</a:t>
            </a:r>
            <a:endParaRPr lang="ko-KR" altLang="en-US" sz="2400" dirty="0" smtClean="0"/>
          </a:p>
          <a:p>
            <a:r>
              <a:rPr lang="en-US" altLang="ko-KR" sz="2400" dirty="0" smtClean="0"/>
              <a:t>Issue </a:t>
            </a:r>
            <a:r>
              <a:rPr lang="en-US" altLang="ko-KR" sz="2400" dirty="0" smtClean="0"/>
              <a:t>on v</a:t>
            </a:r>
            <a:r>
              <a:rPr lang="en-US" altLang="ko-KR" sz="2400" dirty="0" smtClean="0"/>
              <a:t>iral pneumonia </a:t>
            </a:r>
          </a:p>
          <a:p>
            <a:pPr lvl="1"/>
            <a:r>
              <a:rPr lang="en-US" altLang="ko-KR" sz="2400" dirty="0" smtClean="0"/>
              <a:t>The </a:t>
            </a:r>
            <a:r>
              <a:rPr lang="en-US" altLang="ko-KR" sz="2400" dirty="0"/>
              <a:t>emergence of severe </a:t>
            </a:r>
            <a:r>
              <a:rPr lang="en-US" altLang="ko-KR" sz="2400" dirty="0" smtClean="0"/>
              <a:t>acute respiratory </a:t>
            </a:r>
            <a:r>
              <a:rPr lang="en-US" altLang="ko-KR" sz="2400" dirty="0"/>
              <a:t>syndrome (SARS), avian </a:t>
            </a:r>
            <a:r>
              <a:rPr lang="en-US" altLang="ko-KR" sz="2400" dirty="0" smtClean="0"/>
              <a:t>influenza </a:t>
            </a:r>
            <a:r>
              <a:rPr lang="en-US" altLang="ko-KR" sz="2400" dirty="0"/>
              <a:t>A (H5N1</a:t>
            </a:r>
            <a:r>
              <a:rPr lang="en-US" altLang="ko-KR" sz="2400" dirty="0" smtClean="0"/>
              <a:t>) virus</a:t>
            </a:r>
            <a:r>
              <a:rPr lang="en-US" altLang="ko-KR" sz="2400" dirty="0"/>
              <a:t>, and the 2009 pandemic </a:t>
            </a:r>
            <a:r>
              <a:rPr lang="en-US" altLang="ko-KR" sz="2400" dirty="0" smtClean="0"/>
              <a:t>influenza </a:t>
            </a:r>
            <a:r>
              <a:rPr lang="en-US" altLang="ko-KR" sz="2400" dirty="0"/>
              <a:t>A (H1N1) </a:t>
            </a:r>
            <a:r>
              <a:rPr lang="en-US" altLang="ko-KR" sz="2400" dirty="0" smtClean="0"/>
              <a:t>virus.</a:t>
            </a:r>
          </a:p>
          <a:p>
            <a:pPr lvl="1"/>
            <a:r>
              <a:rPr lang="en-US" altLang="ko-KR" sz="2400" dirty="0"/>
              <a:t>New </a:t>
            </a:r>
            <a:r>
              <a:rPr lang="en-US" altLang="ko-KR" sz="2400" dirty="0" smtClean="0"/>
              <a:t>respiratory viruses—such </a:t>
            </a:r>
            <a:r>
              <a:rPr lang="en-US" altLang="ko-KR" sz="2400" dirty="0"/>
              <a:t>as human </a:t>
            </a:r>
            <a:r>
              <a:rPr lang="en-US" altLang="ko-KR" sz="2400" dirty="0" err="1"/>
              <a:t>metapneumovirus</a:t>
            </a:r>
            <a:r>
              <a:rPr lang="en-US" altLang="ko-KR" sz="2400" dirty="0"/>
              <a:t>, </a:t>
            </a:r>
            <a:r>
              <a:rPr lang="en-US" altLang="ko-KR" sz="2400" dirty="0" smtClean="0"/>
              <a:t>coronaviruses NL63 </a:t>
            </a:r>
            <a:r>
              <a:rPr lang="en-US" altLang="ko-KR" sz="2400" dirty="0"/>
              <a:t>and HKU1, and human </a:t>
            </a:r>
            <a:r>
              <a:rPr lang="en-US" altLang="ko-KR" sz="2400" dirty="0" err="1" smtClean="0"/>
              <a:t>bocavirus</a:t>
            </a:r>
            <a:r>
              <a:rPr lang="en-US" altLang="ko-KR" sz="2400" dirty="0" smtClean="0"/>
              <a:t>. </a:t>
            </a: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3143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Rhinoviruses.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 the most frequent cause of </a:t>
            </a:r>
            <a:r>
              <a:rPr lang="en-US" altLang="ko-KR" sz="2400" dirty="0" smtClean="0"/>
              <a:t>the common </a:t>
            </a:r>
            <a:r>
              <a:rPr lang="en-US" altLang="ko-KR" sz="2400" dirty="0"/>
              <a:t>cold, circulate throughout the year, but activity </a:t>
            </a:r>
            <a:r>
              <a:rPr lang="en-US" altLang="ko-KR" sz="2400" dirty="0" smtClean="0"/>
              <a:t>peaks in </a:t>
            </a:r>
            <a:r>
              <a:rPr lang="en-US" altLang="ko-KR" sz="2400" dirty="0"/>
              <a:t>the fall and spring</a:t>
            </a:r>
            <a:r>
              <a:rPr lang="en-US" altLang="ko-KR" sz="2400" dirty="0" smtClean="0"/>
              <a:t>. </a:t>
            </a:r>
          </a:p>
          <a:p>
            <a:r>
              <a:rPr lang="en-US" altLang="ko-KR" sz="2400" dirty="0"/>
              <a:t>The role of rhinoviruses in pneumonia </a:t>
            </a:r>
            <a:r>
              <a:rPr lang="en-US" altLang="ko-KR" sz="2400" dirty="0" smtClean="0"/>
              <a:t>remains somewhat </a:t>
            </a:r>
            <a:r>
              <a:rPr lang="en-US" altLang="ko-KR" sz="2400" dirty="0"/>
              <a:t>controversial. </a:t>
            </a:r>
            <a:endParaRPr lang="en-US" altLang="ko-KR" sz="2400" dirty="0" smtClean="0"/>
          </a:p>
          <a:p>
            <a:r>
              <a:rPr lang="en-US" altLang="ko-KR" sz="2400" dirty="0" smtClean="0"/>
              <a:t>pneumonia </a:t>
            </a:r>
            <a:r>
              <a:rPr lang="en-US" altLang="ko-KR" sz="2400" dirty="0"/>
              <a:t>have been </a:t>
            </a:r>
            <a:r>
              <a:rPr lang="en-US" altLang="ko-KR" sz="2400" dirty="0" smtClean="0"/>
              <a:t>described </a:t>
            </a:r>
            <a:r>
              <a:rPr lang="en-US" altLang="ko-KR" sz="2400" dirty="0"/>
              <a:t>in very </a:t>
            </a:r>
            <a:r>
              <a:rPr lang="en-US" altLang="ko-KR" sz="2400" dirty="0" smtClean="0"/>
              <a:t>young children </a:t>
            </a:r>
            <a:r>
              <a:rPr lang="en-US" altLang="ko-KR" sz="2400" dirty="0"/>
              <a:t>and </a:t>
            </a:r>
            <a:r>
              <a:rPr lang="en-US" altLang="ko-KR" sz="2400" dirty="0" smtClean="0"/>
              <a:t>severely </a:t>
            </a:r>
            <a:r>
              <a:rPr lang="en-US" altLang="ko-KR" sz="2400" dirty="0" err="1" smtClean="0"/>
              <a:t>immuno</a:t>
            </a:r>
            <a:r>
              <a:rPr lang="en-US" altLang="ko-KR" sz="2400" dirty="0" smtClean="0"/>
              <a:t> compromised </a:t>
            </a:r>
            <a:r>
              <a:rPr lang="en-US" altLang="ko-KR" sz="2400" dirty="0"/>
              <a:t>patients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2826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352909"/>
              </p:ext>
            </p:extLst>
          </p:nvPr>
        </p:nvGraphicFramePr>
        <p:xfrm>
          <a:off x="323528" y="1556400"/>
          <a:ext cx="8640960" cy="4320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9435"/>
                <a:gridCol w="3145929"/>
                <a:gridCol w="3075596"/>
              </a:tblGrid>
              <a:tr h="534634"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Treatment </a:t>
                      </a:r>
                      <a:endParaRPr lang="ko-KR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Prevention </a:t>
                      </a:r>
                      <a:endParaRPr lang="ko-KR" altLang="en-US" sz="2400" dirty="0"/>
                    </a:p>
                  </a:txBody>
                  <a:tcPr/>
                </a:tc>
              </a:tr>
              <a:tr h="5346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/>
                        <a:t>Influenza A and B</a:t>
                      </a:r>
                      <a:endParaRPr lang="ko-KR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err="1" smtClean="0"/>
                        <a:t>Oseltamivir</a:t>
                      </a:r>
                      <a:r>
                        <a:rPr lang="en-US" altLang="ko-KR" sz="2000" dirty="0" smtClean="0"/>
                        <a:t>(</a:t>
                      </a:r>
                      <a:r>
                        <a:rPr lang="en-US" altLang="ko-KR" sz="2000" dirty="0" err="1" smtClean="0"/>
                        <a:t>po</a:t>
                      </a:r>
                      <a:r>
                        <a:rPr lang="en-US" altLang="ko-KR" sz="2000" dirty="0" smtClean="0"/>
                        <a:t>); </a:t>
                      </a:r>
                      <a:r>
                        <a:rPr lang="en-US" altLang="ko-KR" sz="2000" dirty="0" err="1" smtClean="0"/>
                        <a:t>zanamivir</a:t>
                      </a:r>
                      <a:r>
                        <a:rPr lang="en-US" altLang="ko-KR" sz="2000" dirty="0" smtClean="0"/>
                        <a:t>(</a:t>
                      </a:r>
                      <a:r>
                        <a:rPr lang="en-US" altLang="ko-KR" sz="2000" dirty="0" err="1" smtClean="0"/>
                        <a:t>inhalation,</a:t>
                      </a:r>
                      <a:r>
                        <a:rPr lang="en-US" altLang="ko-KR" sz="2000" baseline="0" dirty="0" err="1" smtClean="0"/>
                        <a:t>IV</a:t>
                      </a:r>
                      <a:r>
                        <a:rPr lang="en-US" altLang="ko-KR" sz="2000" baseline="0" dirty="0" smtClean="0"/>
                        <a:t>);</a:t>
                      </a:r>
                    </a:p>
                    <a:p>
                      <a:pPr latinLnBrk="1"/>
                      <a:r>
                        <a:rPr lang="en-US" altLang="ko-KR" sz="2000" baseline="0" dirty="0" err="1" smtClean="0"/>
                        <a:t>peramivir</a:t>
                      </a:r>
                      <a:r>
                        <a:rPr lang="en-US" altLang="ko-KR" sz="2000" baseline="0" dirty="0" smtClean="0"/>
                        <a:t>(IV)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/>
                        <a:t>Vaccines(inactivated,</a:t>
                      </a:r>
                      <a:r>
                        <a:rPr lang="en-US" altLang="ko-KR" sz="2000" baseline="0" dirty="0" smtClean="0"/>
                        <a:t> live)</a:t>
                      </a:r>
                    </a:p>
                    <a:p>
                      <a:pPr latinLnBrk="1"/>
                      <a:r>
                        <a:rPr lang="en-US" altLang="ko-KR" sz="2000" baseline="0" dirty="0" err="1" smtClean="0"/>
                        <a:t>Oseltamivir</a:t>
                      </a:r>
                      <a:r>
                        <a:rPr lang="en-US" altLang="ko-KR" sz="2000" baseline="0" dirty="0" smtClean="0"/>
                        <a:t>, </a:t>
                      </a:r>
                      <a:r>
                        <a:rPr lang="en-US" altLang="ko-KR" sz="2000" baseline="0" dirty="0" err="1" smtClean="0"/>
                        <a:t>zanamivir</a:t>
                      </a:r>
                      <a:endParaRPr lang="ko-KR" altLang="en-US" sz="2000" dirty="0"/>
                    </a:p>
                  </a:txBody>
                  <a:tcPr/>
                </a:tc>
              </a:tr>
              <a:tr h="5346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/>
                        <a:t>Influenza</a:t>
                      </a:r>
                      <a:r>
                        <a:rPr lang="en-US" altLang="ko-KR" sz="2000" b="1" baseline="0" dirty="0" smtClean="0"/>
                        <a:t> A </a:t>
                      </a:r>
                      <a:endParaRPr lang="ko-KR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/>
                        <a:t>Amantadine(</a:t>
                      </a:r>
                      <a:r>
                        <a:rPr lang="en-US" altLang="ko-KR" sz="2000" dirty="0" err="1" smtClean="0"/>
                        <a:t>po</a:t>
                      </a:r>
                      <a:r>
                        <a:rPr lang="en-US" altLang="ko-KR" sz="2000" dirty="0" smtClean="0"/>
                        <a:t>);</a:t>
                      </a:r>
                    </a:p>
                    <a:p>
                      <a:pPr latinLnBrk="1"/>
                      <a:r>
                        <a:rPr lang="en-US" altLang="ko-KR" sz="2000" dirty="0" err="1" smtClean="0"/>
                        <a:t>rimantadine</a:t>
                      </a:r>
                      <a:r>
                        <a:rPr lang="en-US" altLang="ko-KR" sz="2000" dirty="0" smtClean="0"/>
                        <a:t> (</a:t>
                      </a:r>
                      <a:r>
                        <a:rPr lang="en-US" altLang="ko-KR" sz="2000" dirty="0" err="1" smtClean="0"/>
                        <a:t>po</a:t>
                      </a:r>
                      <a:r>
                        <a:rPr lang="en-US" altLang="ko-KR" sz="2000" dirty="0" smtClean="0"/>
                        <a:t>)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/>
                </a:tc>
              </a:tr>
              <a:tr h="42278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/>
                        <a:t>RSV</a:t>
                      </a:r>
                      <a:endParaRPr lang="ko-KR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/>
                        <a:t>Ribavirin(</a:t>
                      </a:r>
                      <a:r>
                        <a:rPr lang="en-US" altLang="ko-KR" sz="2000" dirty="0" err="1" smtClean="0"/>
                        <a:t>inhalation,IV</a:t>
                      </a:r>
                      <a:r>
                        <a:rPr lang="en-US" altLang="ko-KR" sz="2000" dirty="0" smtClean="0"/>
                        <a:t>)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err="1" smtClean="0"/>
                        <a:t>Palvizumab</a:t>
                      </a:r>
                      <a:r>
                        <a:rPr lang="en-US" altLang="ko-KR" sz="2000" dirty="0" smtClean="0"/>
                        <a:t>(IM)</a:t>
                      </a:r>
                      <a:endParaRPr lang="ko-KR" altLang="en-US" sz="2000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/>
                        <a:t>Adenovirus</a:t>
                      </a:r>
                      <a:endParaRPr lang="ko-KR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err="1" smtClean="0"/>
                        <a:t>Cidofovir</a:t>
                      </a:r>
                      <a:r>
                        <a:rPr lang="en-US" altLang="ko-KR" sz="2000" dirty="0" smtClean="0"/>
                        <a:t>(IV)</a:t>
                      </a:r>
                      <a:r>
                        <a:rPr lang="en-US" altLang="ko-KR" sz="2000" baseline="0" dirty="0" smtClean="0"/>
                        <a:t> 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/>
                        <a:t>Vaccine for types 4 &amp; 7</a:t>
                      </a:r>
                      <a:endParaRPr lang="ko-KR" altLang="en-US" sz="2000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/>
                        <a:t>Rhinovirus</a:t>
                      </a:r>
                      <a:endParaRPr lang="ko-KR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err="1" smtClean="0"/>
                        <a:t>Pleconaril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err="1" smtClean="0"/>
                        <a:t>hMPV</a:t>
                      </a:r>
                      <a:endParaRPr lang="ko-KR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/>
                        <a:t>Ribavirin(IV)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/>
                    </a:p>
                  </a:txBody>
                  <a:tcPr/>
                </a:tc>
              </a:tr>
              <a:tr h="39584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/>
                        <a:t>VZV</a:t>
                      </a:r>
                      <a:endParaRPr lang="ko-KR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err="1" smtClean="0"/>
                        <a:t>Aciclovir</a:t>
                      </a:r>
                      <a:r>
                        <a:rPr lang="en-US" altLang="ko-KR" sz="2000" dirty="0" smtClean="0"/>
                        <a:t>(IV)</a:t>
                      </a:r>
                      <a:r>
                        <a:rPr lang="en-US" altLang="ko-KR" sz="2000" baseline="0" dirty="0" smtClean="0"/>
                        <a:t> 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/>
                        <a:t>Vaccine </a:t>
                      </a:r>
                      <a:endParaRPr lang="ko-KR" alt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67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112568"/>
          </a:xfrm>
        </p:spPr>
        <p:txBody>
          <a:bodyPr/>
          <a:lstStyle/>
          <a:p>
            <a:r>
              <a:rPr lang="en-US" altLang="ko-KR" sz="2400" dirty="0"/>
              <a:t>Do all </a:t>
            </a:r>
            <a:r>
              <a:rPr lang="en-US" altLang="ko-KR" sz="2400" dirty="0" err="1" smtClean="0"/>
              <a:t>pts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with </a:t>
            </a:r>
            <a:r>
              <a:rPr lang="en-US" altLang="ko-KR" sz="2400" dirty="0" smtClean="0"/>
              <a:t> CAP, including </a:t>
            </a:r>
            <a:r>
              <a:rPr lang="en-US" altLang="ko-KR" sz="2400" dirty="0"/>
              <a:t>those with evidence of viral infection, need </a:t>
            </a:r>
            <a:r>
              <a:rPr lang="en-US" altLang="ko-KR" sz="2400" dirty="0" smtClean="0"/>
              <a:t>to be </a:t>
            </a:r>
            <a:r>
              <a:rPr lang="en-US" altLang="ko-KR" sz="2400" dirty="0"/>
              <a:t>treated with antibiotics? </a:t>
            </a:r>
            <a:r>
              <a:rPr lang="en-US" altLang="ko-KR" sz="2400" dirty="0" smtClean="0"/>
              <a:t> </a:t>
            </a:r>
          </a:p>
          <a:p>
            <a:r>
              <a:rPr lang="en-US" altLang="ko-KR" sz="2400" dirty="0" smtClean="0">
                <a:sym typeface="Wingdings" pitchFamily="2" charset="2"/>
              </a:rPr>
              <a:t> </a:t>
            </a:r>
            <a:r>
              <a:rPr lang="en-US" altLang="ko-KR" sz="2400" dirty="0" smtClean="0"/>
              <a:t>no </a:t>
            </a:r>
            <a:r>
              <a:rPr lang="en-US" altLang="ko-KR" sz="2400" dirty="0"/>
              <a:t>clear </a:t>
            </a:r>
            <a:r>
              <a:rPr lang="en-US" altLang="ko-KR" sz="2400" dirty="0" smtClean="0"/>
              <a:t>consensus</a:t>
            </a:r>
          </a:p>
          <a:p>
            <a:pPr lvl="1"/>
            <a:r>
              <a:rPr lang="en-US" altLang="ko-KR" sz="2000" dirty="0"/>
              <a:t>Recommendations of the </a:t>
            </a:r>
            <a:r>
              <a:rPr lang="en-US" altLang="ko-KR" sz="2000" dirty="0" smtClean="0"/>
              <a:t>BTS </a:t>
            </a:r>
            <a:r>
              <a:rPr lang="en-US" altLang="ko-KR" sz="2000" dirty="0"/>
              <a:t>are that antibiotic treatment can be </a:t>
            </a:r>
            <a:r>
              <a:rPr lang="en-US" altLang="ko-KR" sz="2000" dirty="0" smtClean="0"/>
              <a:t>withheld </a:t>
            </a:r>
            <a:r>
              <a:rPr lang="en-US" altLang="ko-KR" sz="2000" dirty="0"/>
              <a:t>in young children with mild illness in whom </a:t>
            </a:r>
            <a:r>
              <a:rPr lang="en-US" altLang="ko-KR" sz="2000" dirty="0" smtClean="0"/>
              <a:t>viral </a:t>
            </a:r>
            <a:r>
              <a:rPr lang="en-US" altLang="ko-KR" sz="2000" dirty="0"/>
              <a:t>infection is </a:t>
            </a:r>
            <a:r>
              <a:rPr lang="en-US" altLang="ko-KR" sz="2000" dirty="0" smtClean="0"/>
              <a:t>likely.</a:t>
            </a:r>
          </a:p>
          <a:p>
            <a:pPr lvl="1"/>
            <a:r>
              <a:rPr lang="en-US" altLang="ko-KR" sz="2000" dirty="0" smtClean="0"/>
              <a:t>Only one RCT, in children CAP </a:t>
            </a:r>
          </a:p>
          <a:p>
            <a:pPr marL="457200" lvl="1" indent="0">
              <a:buNone/>
            </a:pPr>
            <a:r>
              <a:rPr lang="en-US" altLang="ko-KR" sz="2000" dirty="0" smtClean="0">
                <a:sym typeface="Wingdings" pitchFamily="2" charset="2"/>
              </a:rPr>
              <a:t>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no </a:t>
            </a:r>
            <a:r>
              <a:rPr lang="en-US" altLang="ko-KR" sz="2000" dirty="0" smtClean="0"/>
              <a:t>clinically signiﬁcant eﬃcacy of antibiotics </a:t>
            </a:r>
            <a:r>
              <a:rPr lang="en-US" altLang="ko-KR" sz="2000" dirty="0"/>
              <a:t>was </a:t>
            </a:r>
            <a:r>
              <a:rPr lang="en-US" altLang="ko-KR" sz="2000" dirty="0" smtClean="0"/>
              <a:t>recorded. </a:t>
            </a:r>
          </a:p>
          <a:p>
            <a:r>
              <a:rPr lang="en-US" altLang="ko-KR" sz="2400" dirty="0"/>
              <a:t>Experience with antivirals for CAP caused by viruses other than </a:t>
            </a:r>
            <a:r>
              <a:rPr lang="en-US" altLang="ko-KR" sz="2400" dirty="0" smtClean="0"/>
              <a:t>inﬂuenza </a:t>
            </a:r>
            <a:r>
              <a:rPr lang="en-US" altLang="ko-KR" sz="2400" dirty="0"/>
              <a:t>is </a:t>
            </a:r>
            <a:r>
              <a:rPr lang="en-US" altLang="ko-KR" sz="2400" dirty="0" smtClean="0"/>
              <a:t>scarce.</a:t>
            </a:r>
          </a:p>
          <a:p>
            <a:pPr lvl="1"/>
            <a:r>
              <a:rPr lang="en-US" altLang="ko-KR" sz="2000" dirty="0"/>
              <a:t>ribavirin </a:t>
            </a:r>
            <a:r>
              <a:rPr lang="en-US" altLang="ko-KR" sz="2000" dirty="0" smtClean="0"/>
              <a:t>aerosol- bronchiolitis and pneumonia by RSV</a:t>
            </a:r>
          </a:p>
          <a:p>
            <a:pPr lvl="1"/>
            <a:r>
              <a:rPr lang="en-US" altLang="ko-KR" sz="2000" dirty="0" smtClean="0"/>
              <a:t>IV ribavirin - severe </a:t>
            </a:r>
            <a:r>
              <a:rPr lang="en-US" altLang="ko-KR" sz="2000" dirty="0"/>
              <a:t>pneumonia by </a:t>
            </a:r>
            <a:r>
              <a:rPr lang="en-US" altLang="ko-KR" sz="2000" dirty="0" smtClean="0"/>
              <a:t>RSV, </a:t>
            </a:r>
            <a:r>
              <a:rPr lang="en-US" altLang="ko-KR" sz="2000" dirty="0" err="1" smtClean="0"/>
              <a:t>hMPV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parainﬂ</a:t>
            </a:r>
            <a:r>
              <a:rPr lang="en-US" altLang="ko-KR" sz="2000" dirty="0" smtClean="0"/>
              <a:t> </a:t>
            </a:r>
            <a:r>
              <a:rPr lang="en-US" altLang="ko-KR" sz="2000" dirty="0" err="1"/>
              <a:t>uenza</a:t>
            </a:r>
            <a:r>
              <a:rPr lang="en-US" altLang="ko-KR" sz="2000" dirty="0"/>
              <a:t> virus, on the </a:t>
            </a:r>
            <a:r>
              <a:rPr lang="en-US" altLang="ko-KR" sz="2000" dirty="0" smtClean="0"/>
              <a:t>basis of </a:t>
            </a:r>
            <a:r>
              <a:rPr lang="en-US" altLang="ko-KR" sz="2000" dirty="0"/>
              <a:t>experience in immunosuppressed patients </a:t>
            </a:r>
            <a:endParaRPr lang="en-US" altLang="ko-KR" sz="2000" dirty="0" smtClean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175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err="1" smtClean="0">
                <a:solidFill>
                  <a:srgbClr val="00B0F0"/>
                </a:solidFill>
              </a:rPr>
              <a:t>Cidofovir</a:t>
            </a:r>
            <a:r>
              <a:rPr lang="en-US" altLang="ko-KR" sz="2400" dirty="0">
                <a:solidFill>
                  <a:srgbClr val="00B0F0"/>
                </a:solidFill>
              </a:rPr>
              <a:t> </a:t>
            </a:r>
            <a:r>
              <a:rPr lang="en-US" altLang="ko-KR" sz="2400" dirty="0"/>
              <a:t>- should </a:t>
            </a:r>
            <a:r>
              <a:rPr lang="en-US" altLang="ko-KR" sz="2400" dirty="0" smtClean="0"/>
              <a:t>be </a:t>
            </a:r>
            <a:r>
              <a:rPr lang="en-US" altLang="ko-KR" sz="2400" dirty="0"/>
              <a:t>considered for treatment of new </a:t>
            </a:r>
            <a:r>
              <a:rPr lang="en-US" altLang="ko-KR" sz="2400" dirty="0" smtClean="0"/>
              <a:t>adenovirus subtype </a:t>
            </a:r>
            <a:r>
              <a:rPr lang="en-US" altLang="ko-KR" sz="2400" dirty="0"/>
              <a:t>14 pneumonia. </a:t>
            </a:r>
            <a:endParaRPr lang="en-US" altLang="ko-KR" sz="2400" dirty="0" smtClean="0"/>
          </a:p>
          <a:p>
            <a:r>
              <a:rPr lang="en-US" altLang="ko-KR" sz="2400" dirty="0"/>
              <a:t>combination of </a:t>
            </a:r>
            <a:r>
              <a:rPr lang="en-US" altLang="ko-KR" sz="2400" dirty="0" smtClean="0">
                <a:solidFill>
                  <a:srgbClr val="00B0F0"/>
                </a:solidFill>
              </a:rPr>
              <a:t>IV </a:t>
            </a:r>
            <a:r>
              <a:rPr lang="en-US" altLang="ko-KR" sz="2400" dirty="0">
                <a:solidFill>
                  <a:srgbClr val="00B0F0"/>
                </a:solidFill>
              </a:rPr>
              <a:t>ribavirin </a:t>
            </a:r>
            <a:r>
              <a:rPr lang="en-US" altLang="ko-KR" sz="2400" dirty="0" smtClean="0">
                <a:solidFill>
                  <a:srgbClr val="00B0F0"/>
                </a:solidFill>
              </a:rPr>
              <a:t>&amp; </a:t>
            </a:r>
            <a:r>
              <a:rPr lang="en-US" altLang="ko-KR" sz="2400" dirty="0" err="1" smtClean="0">
                <a:solidFill>
                  <a:srgbClr val="00B0F0"/>
                </a:solidFill>
              </a:rPr>
              <a:t>immuno</a:t>
            </a:r>
            <a:r>
              <a:rPr lang="en-US" altLang="ko-KR" sz="2400" dirty="0" smtClean="0">
                <a:solidFill>
                  <a:srgbClr val="00B0F0"/>
                </a:solidFill>
              </a:rPr>
              <a:t> globulin </a:t>
            </a:r>
            <a:r>
              <a:rPr lang="en-US" altLang="ko-KR" sz="2400" dirty="0" smtClean="0"/>
              <a:t>–</a:t>
            </a:r>
            <a:r>
              <a:rPr lang="en-US" altLang="ko-KR" sz="2400" dirty="0" err="1" smtClean="0"/>
              <a:t>hMPV</a:t>
            </a:r>
            <a:endParaRPr lang="en-US" altLang="ko-KR" sz="2400" dirty="0" smtClean="0"/>
          </a:p>
          <a:p>
            <a:r>
              <a:rPr lang="en-US" altLang="ko-KR" sz="2400" dirty="0"/>
              <a:t>Varicella pneumonia should be </a:t>
            </a:r>
            <a:r>
              <a:rPr lang="en-US" altLang="ko-KR" sz="2400" dirty="0" smtClean="0"/>
              <a:t>treated </a:t>
            </a:r>
            <a:r>
              <a:rPr lang="en-US" altLang="ko-KR" sz="2400" dirty="0"/>
              <a:t>with </a:t>
            </a:r>
            <a:r>
              <a:rPr lang="en-US" altLang="ko-KR" sz="2400" dirty="0" err="1" smtClean="0">
                <a:solidFill>
                  <a:srgbClr val="00B0F0"/>
                </a:solidFill>
              </a:rPr>
              <a:t>aciclovir</a:t>
            </a:r>
            <a:r>
              <a:rPr lang="en-US" altLang="ko-KR" sz="2400" dirty="0" smtClean="0">
                <a:solidFill>
                  <a:srgbClr val="00B0F0"/>
                </a:solidFill>
              </a:rPr>
              <a:t>.</a:t>
            </a:r>
          </a:p>
          <a:p>
            <a:endParaRPr lang="en-US" altLang="ko-KR" sz="2400" dirty="0" smtClean="0"/>
          </a:p>
          <a:p>
            <a:r>
              <a:rPr lang="en-US" altLang="ko-KR" sz="2400" dirty="0">
                <a:solidFill>
                  <a:srgbClr val="00B0F0"/>
                </a:solidFill>
              </a:rPr>
              <a:t>Use of corticosteroids </a:t>
            </a:r>
            <a:r>
              <a:rPr lang="en-US" altLang="ko-KR" sz="2400" dirty="0"/>
              <a:t>for treatment of viral </a:t>
            </a:r>
            <a:r>
              <a:rPr lang="en-US" altLang="ko-KR" sz="2400" dirty="0" smtClean="0"/>
              <a:t>community-acquired </a:t>
            </a:r>
            <a:r>
              <a:rPr lang="en-US" altLang="ko-KR" sz="2400" dirty="0"/>
              <a:t>pneumonia is </a:t>
            </a:r>
            <a:r>
              <a:rPr lang="en-US" altLang="ko-KR" sz="2400" dirty="0" smtClean="0"/>
              <a:t>controversial.</a:t>
            </a:r>
          </a:p>
          <a:p>
            <a:pPr lvl="1"/>
            <a:r>
              <a:rPr lang="en-US" altLang="ko-KR" sz="2000" dirty="0"/>
              <a:t>For management of SARS, </a:t>
            </a:r>
            <a:r>
              <a:rPr lang="en-US" altLang="ko-KR" sz="2000" dirty="0" smtClean="0"/>
              <a:t>inconclusive </a:t>
            </a:r>
            <a:r>
              <a:rPr lang="en-US" altLang="ko-KR" sz="2000" dirty="0"/>
              <a:t>results were reported in 26 treatment studies, </a:t>
            </a:r>
            <a:r>
              <a:rPr lang="en-US" altLang="ko-KR" sz="2000" dirty="0" smtClean="0"/>
              <a:t>and </a:t>
            </a:r>
            <a:r>
              <a:rPr lang="en-US" altLang="ko-KR" sz="2000" dirty="0">
                <a:solidFill>
                  <a:srgbClr val="00B0F0"/>
                </a:solidFill>
              </a:rPr>
              <a:t>possible harm </a:t>
            </a:r>
            <a:r>
              <a:rPr lang="en-US" altLang="ko-KR" sz="2000" dirty="0"/>
              <a:t>was indicated in four trials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8909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2757"/>
            <a:ext cx="6798940" cy="6446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005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Study design and patients</a:t>
            </a:r>
          </a:p>
          <a:p>
            <a:r>
              <a:rPr lang="en-US" altLang="ko-KR" sz="2400" dirty="0" smtClean="0"/>
              <a:t>FOB&amp;BAL</a:t>
            </a:r>
          </a:p>
          <a:p>
            <a:pPr lvl="1"/>
            <a:r>
              <a:rPr lang="en-US" altLang="ko-KR" sz="2000" dirty="0"/>
              <a:t>bilateral interstitial-pattern pneumonia or pneumonia not </a:t>
            </a:r>
            <a:r>
              <a:rPr lang="en-US" altLang="ko-KR" sz="2000" dirty="0" smtClean="0"/>
              <a:t>responding </a:t>
            </a:r>
            <a:r>
              <a:rPr lang="en-US" altLang="ko-KR" sz="2000" dirty="0"/>
              <a:t>to empirical antimicrobial therapy for more than 48 to 72 hours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400" dirty="0"/>
              <a:t>prospective cohort study conducted</a:t>
            </a:r>
          </a:p>
          <a:p>
            <a:r>
              <a:rPr lang="en-US" altLang="ko-KR" sz="2400" dirty="0"/>
              <a:t>from March 1, 2010 to February 28, 2011. </a:t>
            </a:r>
          </a:p>
          <a:p>
            <a:r>
              <a:rPr lang="en-US" altLang="ko-KR" sz="2400" dirty="0" smtClean="0"/>
              <a:t>&gt; 18 </a:t>
            </a:r>
            <a:r>
              <a:rPr lang="en-US" altLang="ko-KR" sz="2400" dirty="0"/>
              <a:t>years </a:t>
            </a:r>
            <a:r>
              <a:rPr lang="en-US" altLang="ko-KR" sz="2400" dirty="0" smtClean="0"/>
              <a:t>with “severe” </a:t>
            </a:r>
            <a:r>
              <a:rPr lang="en-US" altLang="ko-KR" sz="2400" dirty="0"/>
              <a:t>CAP and </a:t>
            </a:r>
            <a:r>
              <a:rPr lang="en-US" altLang="ko-KR" sz="2400" dirty="0" smtClean="0"/>
              <a:t>“severe” </a:t>
            </a:r>
            <a:r>
              <a:rPr lang="en-US" altLang="ko-KR" sz="2400" dirty="0"/>
              <a:t>HCAP </a:t>
            </a:r>
            <a:endParaRPr lang="en-US" altLang="ko-KR" sz="2400" dirty="0" smtClean="0"/>
          </a:p>
          <a:p>
            <a:r>
              <a:rPr lang="en-US" altLang="ko-KR" sz="2400" dirty="0"/>
              <a:t>a total of 198 </a:t>
            </a:r>
            <a:r>
              <a:rPr lang="en-US" altLang="ko-KR" sz="2400" dirty="0" err="1" smtClean="0"/>
              <a:t>pts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(64 </a:t>
            </a:r>
            <a:r>
              <a:rPr lang="en-US" altLang="ko-KR" sz="2400" dirty="0" err="1" smtClean="0"/>
              <a:t>pts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with CAP, 134 </a:t>
            </a:r>
            <a:r>
              <a:rPr lang="en-US" altLang="ko-KR" sz="2400" dirty="0" err="1" smtClean="0"/>
              <a:t>pts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with HCAP)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4531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333302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53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574"/>
            <a:ext cx="5832648" cy="666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693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3" y="116632"/>
            <a:ext cx="908499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336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/>
              <a:t> </a:t>
            </a:r>
            <a:r>
              <a:rPr lang="en-US" altLang="ko-KR" sz="2000" dirty="0" smtClean="0"/>
              <a:t>1</a:t>
            </a:r>
            <a:r>
              <a:rPr lang="en-US" altLang="ko-KR" sz="2000" dirty="0"/>
              <a:t>.	</a:t>
            </a:r>
            <a:r>
              <a:rPr lang="en-US" altLang="ko-KR" sz="2000" dirty="0" err="1"/>
              <a:t>Ruuskanen</a:t>
            </a:r>
            <a:r>
              <a:rPr lang="en-US" altLang="ko-KR" sz="2000" dirty="0"/>
              <a:t> O, Lahti E, Jennings LC, Murdoch DR. Viral pneumonia. </a:t>
            </a:r>
            <a:r>
              <a:rPr lang="en-US" altLang="ko-KR" sz="2000" i="1" dirty="0"/>
              <a:t>Lancet </a:t>
            </a:r>
            <a:r>
              <a:rPr lang="en-US" altLang="ko-KR" sz="2000" dirty="0"/>
              <a:t>2011;377:1264-1275.</a:t>
            </a:r>
            <a:endParaRPr lang="ko-KR" altLang="ko-KR" sz="2000" dirty="0"/>
          </a:p>
          <a:p>
            <a:pPr marL="0" indent="0">
              <a:buNone/>
            </a:pPr>
            <a:r>
              <a:rPr lang="en-US" altLang="ko-KR" sz="2000" dirty="0"/>
              <a:t>2.	</a:t>
            </a:r>
            <a:r>
              <a:rPr lang="en-US" altLang="ko-KR" sz="2000" dirty="0" err="1"/>
              <a:t>Falsey</a:t>
            </a:r>
            <a:r>
              <a:rPr lang="en-US" altLang="ko-KR" sz="2000" dirty="0"/>
              <a:t> AR, Walsh EE. Viral pneumonia in older adults. </a:t>
            </a:r>
            <a:r>
              <a:rPr lang="en-US" altLang="ko-KR" sz="2000" i="1" dirty="0"/>
              <a:t>Clinical infectious diseases : an official publication of the Infectious Diseases Society of America </a:t>
            </a:r>
            <a:r>
              <a:rPr lang="en-US" altLang="ko-KR" sz="2000" dirty="0"/>
              <a:t>2006;42:518-524.</a:t>
            </a:r>
            <a:endParaRPr lang="ko-KR" altLang="ko-KR" sz="2000" dirty="0"/>
          </a:p>
          <a:p>
            <a:pPr marL="0" indent="0">
              <a:buNone/>
            </a:pPr>
            <a:r>
              <a:rPr lang="en-US" altLang="ko-KR" sz="2000" dirty="0"/>
              <a:t>3.	Choi SH, Hong SB, </a:t>
            </a:r>
            <a:r>
              <a:rPr lang="en-US" altLang="ko-KR" sz="2000" dirty="0" err="1"/>
              <a:t>Ko</a:t>
            </a:r>
            <a:r>
              <a:rPr lang="en-US" altLang="ko-KR" sz="2000" dirty="0"/>
              <a:t> GB, Lee Y, Park HJ, Park SY, Moon SM, Cho OH, Park KH, Chong YP, Kim SH, Huh JW, Sung H, Do KH, Lee SO, Kim MN, </a:t>
            </a:r>
            <a:r>
              <a:rPr lang="en-US" altLang="ko-KR" sz="2000" dirty="0" err="1"/>
              <a:t>Jeong</a:t>
            </a:r>
            <a:r>
              <a:rPr lang="en-US" altLang="ko-KR" sz="2000" dirty="0"/>
              <a:t> JY, Lim CM, Kim YS, Woo JH, </a:t>
            </a:r>
            <a:r>
              <a:rPr lang="en-US" altLang="ko-KR" sz="2000" dirty="0" err="1"/>
              <a:t>Koh</a:t>
            </a:r>
            <a:r>
              <a:rPr lang="en-US" altLang="ko-KR" sz="2000" dirty="0"/>
              <a:t> Y. Viral infection in patients with severe pneumonia requiring intensive care unit admission. </a:t>
            </a:r>
            <a:r>
              <a:rPr lang="en-US" altLang="ko-KR" sz="2000" i="1" dirty="0"/>
              <a:t>Am J </a:t>
            </a:r>
            <a:r>
              <a:rPr lang="en-US" altLang="ko-KR" sz="2000" i="1" dirty="0" err="1"/>
              <a:t>Respir</a:t>
            </a:r>
            <a:r>
              <a:rPr lang="en-US" altLang="ko-KR" sz="2000" i="1" dirty="0"/>
              <a:t> </a:t>
            </a:r>
            <a:r>
              <a:rPr lang="en-US" altLang="ko-KR" sz="2000" i="1" dirty="0" err="1"/>
              <a:t>Crit</a:t>
            </a:r>
            <a:r>
              <a:rPr lang="en-US" altLang="ko-KR" sz="2000" i="1" dirty="0"/>
              <a:t> Care Med </a:t>
            </a:r>
            <a:r>
              <a:rPr lang="en-US" altLang="ko-KR" sz="2000" dirty="0"/>
              <a:t>2012;186:325-332.</a:t>
            </a:r>
            <a:endParaRPr lang="ko-KR" altLang="ko-KR" sz="2000" dirty="0"/>
          </a:p>
          <a:p>
            <a:pPr marL="0" indent="0">
              <a:buNone/>
            </a:pPr>
            <a:r>
              <a:rPr lang="en-US" altLang="ko-KR" sz="2000" dirty="0"/>
              <a:t> </a:t>
            </a:r>
            <a:endParaRPr lang="ko-KR" altLang="ko-KR" sz="2000" dirty="0"/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1089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Epidemiology of pneumonia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61073" y="2204864"/>
            <a:ext cx="8229600" cy="4065315"/>
          </a:xfrm>
        </p:spPr>
        <p:txBody>
          <a:bodyPr numCol="2"/>
          <a:lstStyle/>
          <a:p>
            <a:pPr marL="0" indent="0">
              <a:buNone/>
            </a:pPr>
            <a:r>
              <a:rPr lang="en-US" altLang="ko-KR" sz="1800" dirty="0" smtClean="0"/>
              <a:t>• Respiratory </a:t>
            </a:r>
            <a:r>
              <a:rPr lang="en-US" altLang="ko-KR" sz="1800" dirty="0"/>
              <a:t>syncytial virus</a:t>
            </a:r>
          </a:p>
          <a:p>
            <a:pPr marL="0" indent="0">
              <a:buNone/>
            </a:pPr>
            <a:r>
              <a:rPr lang="en-US" altLang="ko-KR" sz="1800" dirty="0"/>
              <a:t>• Rhinovirus</a:t>
            </a:r>
          </a:p>
          <a:p>
            <a:pPr marL="0" indent="0">
              <a:buNone/>
            </a:pPr>
            <a:r>
              <a:rPr lang="en-US" altLang="ko-KR" sz="1800" dirty="0"/>
              <a:t>• </a:t>
            </a:r>
            <a:r>
              <a:rPr lang="en-US" altLang="ko-KR" sz="1800" dirty="0" smtClean="0"/>
              <a:t>Influenza </a:t>
            </a:r>
            <a:r>
              <a:rPr lang="en-US" altLang="ko-KR" sz="1800" dirty="0"/>
              <a:t>A, B, and C viruses</a:t>
            </a:r>
          </a:p>
          <a:p>
            <a:pPr marL="0" indent="0">
              <a:buNone/>
            </a:pPr>
            <a:r>
              <a:rPr lang="en-US" altLang="ko-KR" sz="1800" dirty="0"/>
              <a:t>• Human </a:t>
            </a:r>
            <a:r>
              <a:rPr lang="en-US" altLang="ko-KR" sz="1800" dirty="0" err="1"/>
              <a:t>metapneumovirus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• </a:t>
            </a:r>
            <a:r>
              <a:rPr lang="en-US" altLang="ko-KR" sz="1800" dirty="0" err="1" smtClean="0"/>
              <a:t>Parainfluenza</a:t>
            </a:r>
            <a:r>
              <a:rPr lang="en-US" altLang="ko-KR" sz="1800" dirty="0" smtClean="0"/>
              <a:t> v. </a:t>
            </a:r>
            <a:r>
              <a:rPr lang="en-US" altLang="ko-KR" sz="1800" dirty="0"/>
              <a:t>types 1, 2, 3, and 4</a:t>
            </a:r>
          </a:p>
          <a:p>
            <a:pPr marL="0" indent="0">
              <a:buNone/>
            </a:pPr>
            <a:r>
              <a:rPr lang="en-US" altLang="ko-KR" sz="1800" dirty="0"/>
              <a:t>• Human </a:t>
            </a:r>
            <a:r>
              <a:rPr lang="en-US" altLang="ko-KR" sz="1800" dirty="0" err="1"/>
              <a:t>bocavirus</a:t>
            </a:r>
            <a:r>
              <a:rPr lang="en-US" altLang="ko-KR" sz="1800" dirty="0"/>
              <a:t>*</a:t>
            </a:r>
          </a:p>
          <a:p>
            <a:pPr marL="0" indent="0">
              <a:buNone/>
            </a:pPr>
            <a:r>
              <a:rPr lang="en-US" altLang="ko-KR" sz="1800" dirty="0"/>
              <a:t>• Coronavirus types 229E, OC43, NL63, HKU1, SARS</a:t>
            </a:r>
          </a:p>
          <a:p>
            <a:pPr marL="0" indent="0">
              <a:buNone/>
            </a:pPr>
            <a:r>
              <a:rPr lang="en-US" altLang="ko-KR" sz="1800" dirty="0"/>
              <a:t>• Adenovirus</a:t>
            </a:r>
          </a:p>
          <a:p>
            <a:pPr marL="0" indent="0">
              <a:buNone/>
            </a:pPr>
            <a:r>
              <a:rPr lang="en-US" altLang="ko-KR" sz="1800" dirty="0"/>
              <a:t>• </a:t>
            </a:r>
            <a:r>
              <a:rPr lang="en-US" altLang="ko-KR" sz="1800" dirty="0" err="1" smtClean="0"/>
              <a:t>Enteroviruses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 smtClean="0"/>
              <a:t>• </a:t>
            </a:r>
            <a:r>
              <a:rPr lang="en-US" altLang="ko-KR" sz="1800" dirty="0" err="1"/>
              <a:t>Parechoviruses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• Epstein-Barr virus</a:t>
            </a:r>
          </a:p>
          <a:p>
            <a:pPr marL="0" indent="0">
              <a:buNone/>
            </a:pPr>
            <a:r>
              <a:rPr lang="en-US" altLang="ko-KR" sz="1800" dirty="0"/>
              <a:t>• Human </a:t>
            </a:r>
            <a:r>
              <a:rPr lang="en-US" altLang="ko-KR" sz="1800" dirty="0" err="1"/>
              <a:t>herpesvirus</a:t>
            </a:r>
            <a:r>
              <a:rPr lang="en-US" altLang="ko-KR" sz="1800" dirty="0"/>
              <a:t> 6 and 7</a:t>
            </a:r>
          </a:p>
          <a:p>
            <a:pPr marL="0" indent="0">
              <a:buNone/>
            </a:pPr>
            <a:r>
              <a:rPr lang="en-US" altLang="ko-KR" sz="1800" dirty="0" smtClean="0"/>
              <a:t>• </a:t>
            </a:r>
            <a:r>
              <a:rPr lang="en-US" altLang="ko-KR" sz="1800" dirty="0"/>
              <a:t>Varicella-zoster virus</a:t>
            </a:r>
          </a:p>
          <a:p>
            <a:pPr marL="0" indent="0">
              <a:buNone/>
            </a:pPr>
            <a:r>
              <a:rPr lang="en-US" altLang="ko-KR" sz="1800" dirty="0"/>
              <a:t>• Hantavirus</a:t>
            </a:r>
          </a:p>
          <a:p>
            <a:pPr marL="0" indent="0">
              <a:buNone/>
            </a:pPr>
            <a:r>
              <a:rPr lang="en-US" altLang="ko-KR" sz="1800" dirty="0" smtClean="0"/>
              <a:t>• Herpes </a:t>
            </a:r>
            <a:r>
              <a:rPr lang="en-US" altLang="ko-KR" sz="1800" dirty="0"/>
              <a:t>simplex virus</a:t>
            </a:r>
          </a:p>
          <a:p>
            <a:pPr marL="0" indent="0">
              <a:buNone/>
            </a:pPr>
            <a:r>
              <a:rPr lang="en-US" altLang="ko-KR" sz="1800" dirty="0"/>
              <a:t>• </a:t>
            </a:r>
            <a:r>
              <a:rPr lang="en-US" altLang="ko-KR" sz="1800" dirty="0" err="1"/>
              <a:t>Mimivirus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• Cytomegalovirus†</a:t>
            </a:r>
          </a:p>
          <a:p>
            <a:pPr marL="0" indent="0">
              <a:buNone/>
            </a:pPr>
            <a:r>
              <a:rPr lang="en-US" altLang="ko-KR" sz="1800" dirty="0"/>
              <a:t>• Measles</a:t>
            </a:r>
            <a:r>
              <a:rPr lang="en-US" altLang="ko-KR" sz="1800" dirty="0" smtClean="0"/>
              <a:t>†</a:t>
            </a:r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*Mostly in children. †Mostly in developing countries.</a:t>
            </a:r>
            <a:endParaRPr lang="ko-KR" alt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556792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Viruses linked to </a:t>
            </a:r>
            <a:r>
              <a:rPr lang="en-US" altLang="ko-KR" sz="2400" b="1" dirty="0" smtClean="0"/>
              <a:t>CAP in </a:t>
            </a:r>
            <a:r>
              <a:rPr lang="en-US" altLang="ko-KR" sz="2400" b="1" dirty="0"/>
              <a:t>children and adults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3748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Seasonal patterns of activity</a:t>
            </a:r>
          </a:p>
          <a:p>
            <a:pPr lvl="1"/>
            <a:r>
              <a:rPr lang="en-US" altLang="ko-KR" sz="2400" dirty="0" smtClean="0"/>
              <a:t>RSV- typically every or every other year in late </a:t>
            </a:r>
            <a:r>
              <a:rPr lang="en-US" altLang="ko-KR" sz="2400" dirty="0" err="1" smtClean="0"/>
              <a:t>autuumn</a:t>
            </a:r>
            <a:r>
              <a:rPr lang="en-US" altLang="ko-KR" sz="2400" dirty="0" smtClean="0"/>
              <a:t>,</a:t>
            </a:r>
          </a:p>
          <a:p>
            <a:pPr lvl="1"/>
            <a:r>
              <a:rPr lang="en-US" altLang="ko-KR" sz="2400" dirty="0" smtClean="0"/>
              <a:t>Rhinovirus in autumn and spring</a:t>
            </a:r>
          </a:p>
          <a:p>
            <a:pPr lvl="1"/>
            <a:r>
              <a:rPr lang="en-US" altLang="ko-KR" sz="2400" dirty="0" smtClean="0"/>
              <a:t>Influenza peak in late autumn, early winter</a:t>
            </a:r>
          </a:p>
          <a:p>
            <a:endParaRPr lang="ko-KR" alt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9884"/>
            <a:ext cx="6210300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26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diagnosis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98" y="1414772"/>
            <a:ext cx="9033002" cy="482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298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diagnosis </a:t>
            </a:r>
            <a:endParaRPr lang="ko-KR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840760" cy="486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31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diagnosis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67" y="1628800"/>
            <a:ext cx="8904403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Diagnosis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Respiratory secretion</a:t>
            </a:r>
          </a:p>
          <a:p>
            <a:pPr lvl="1"/>
            <a:r>
              <a:rPr lang="en-US" altLang="ko-KR" sz="2400" dirty="0" smtClean="0"/>
              <a:t>nasal  swab or wash specimen( in children), </a:t>
            </a:r>
            <a:r>
              <a:rPr lang="en-US" altLang="ko-KR" sz="2400" dirty="0" err="1" smtClean="0"/>
              <a:t>transnasal</a:t>
            </a:r>
            <a:r>
              <a:rPr lang="en-US" altLang="ko-KR" sz="2400" dirty="0" smtClean="0"/>
              <a:t> nasopharyngeal flocked swab( in adults) throat swab, sputum specimens, BAL fluid </a:t>
            </a:r>
          </a:p>
          <a:p>
            <a:r>
              <a:rPr lang="en-US" altLang="ko-KR" sz="2800" dirty="0" smtClean="0"/>
              <a:t>Culture</a:t>
            </a:r>
          </a:p>
          <a:p>
            <a:pPr lvl="1"/>
            <a:r>
              <a:rPr lang="en-US" altLang="ko-KR" sz="2400" dirty="0" smtClean="0"/>
              <a:t>Gold standard </a:t>
            </a:r>
          </a:p>
          <a:p>
            <a:pPr lvl="1"/>
            <a:r>
              <a:rPr lang="en-US" altLang="ko-KR" sz="2400" dirty="0" smtClean="0"/>
              <a:t>Prompt transportation of specimen on ice for immediate inoculation  </a:t>
            </a:r>
          </a:p>
          <a:p>
            <a:pPr lvl="1"/>
            <a:r>
              <a:rPr lang="en-US" altLang="ko-KR" sz="2400" dirty="0" smtClean="0"/>
              <a:t> Influenza- hardly grow / RSV -insensitive </a:t>
            </a:r>
          </a:p>
          <a:p>
            <a:pPr lvl="1"/>
            <a:r>
              <a:rPr lang="en-US" altLang="ko-KR" sz="2400" dirty="0" smtClean="0"/>
              <a:t>PIV, rhinoviruses can be detected </a:t>
            </a:r>
          </a:p>
        </p:txBody>
      </p:sp>
    </p:spTree>
    <p:extLst>
      <p:ext uri="{BB962C8B-B14F-4D97-AF65-F5344CB8AC3E}">
        <p14:creationId xmlns:p14="http://schemas.microsoft.com/office/powerpoint/2010/main" val="243824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Diagnosis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/>
              <a:t>Rapid antigen detection</a:t>
            </a:r>
          </a:p>
          <a:p>
            <a:pPr lvl="1"/>
            <a:r>
              <a:rPr lang="en-US" altLang="ko-KR" sz="2400" dirty="0"/>
              <a:t>Influenza A,B(sensitivity 50~60%. Specificity &gt;90%), RSV( in children) –immediate results, screening  </a:t>
            </a:r>
          </a:p>
          <a:p>
            <a:r>
              <a:rPr lang="en-US" altLang="ko-KR" sz="2800" dirty="0"/>
              <a:t>RT-PCR </a:t>
            </a:r>
            <a:r>
              <a:rPr lang="en-US" altLang="ko-KR" sz="2800" dirty="0" smtClean="0"/>
              <a:t> </a:t>
            </a:r>
            <a:endParaRPr lang="en-US" altLang="ko-KR" sz="2800" dirty="0"/>
          </a:p>
          <a:p>
            <a:pPr lvl="1"/>
            <a:r>
              <a:rPr lang="en-US" altLang="ko-KR" sz="2400" dirty="0" smtClean="0"/>
              <a:t>Very sensitive (2~5 times more ) and specific for all common viruses. </a:t>
            </a:r>
            <a:endParaRPr lang="en-US" altLang="ko-KR" sz="2400" dirty="0"/>
          </a:p>
          <a:p>
            <a:r>
              <a:rPr lang="en-US" altLang="ko-KR" sz="2800" dirty="0"/>
              <a:t>Serologic testing </a:t>
            </a:r>
            <a:endParaRPr lang="ko-KR" altLang="en-US" sz="2800" dirty="0"/>
          </a:p>
          <a:p>
            <a:pPr lvl="1"/>
            <a:r>
              <a:rPr lang="en-US" altLang="ko-KR" sz="2400" dirty="0" smtClean="0"/>
              <a:t>Retrospective diagnosis when a &gt; 4fold increase in a specific </a:t>
            </a:r>
            <a:r>
              <a:rPr lang="en-US" altLang="ko-KR" sz="2400" dirty="0" err="1" smtClean="0"/>
              <a:t>Ab</a:t>
            </a:r>
            <a:r>
              <a:rPr lang="en-US" altLang="ko-KR" sz="2400" dirty="0" smtClean="0"/>
              <a:t> by EIA </a:t>
            </a:r>
          </a:p>
          <a:p>
            <a:pPr lvl="1"/>
            <a:r>
              <a:rPr lang="en-US" altLang="ko-KR" sz="2400" dirty="0" err="1" smtClean="0"/>
              <a:t>hMPV</a:t>
            </a:r>
            <a:r>
              <a:rPr lang="en-US" altLang="ko-KR" sz="2400" dirty="0" smtClean="0"/>
              <a:t>, coronavirus – only research setting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7794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7776</TotalTime>
  <Words>1625</Words>
  <Application>Microsoft Office PowerPoint</Application>
  <PresentationFormat>화면 슬라이드 쇼(4:3)</PresentationFormat>
  <Paragraphs>224</Paragraphs>
  <Slides>29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Office 테마</vt:lpstr>
      <vt:lpstr>Viral pneumonia</vt:lpstr>
      <vt:lpstr>Introduction</vt:lpstr>
      <vt:lpstr>Epidemiology of pneumonia</vt:lpstr>
      <vt:lpstr>Clinical diagnosis</vt:lpstr>
      <vt:lpstr>Clinical diagnosis </vt:lpstr>
      <vt:lpstr>Clinical diagnosis </vt:lpstr>
      <vt:lpstr>Clinical diagnosis </vt:lpstr>
      <vt:lpstr>Diagnosis </vt:lpstr>
      <vt:lpstr>Diagnosis </vt:lpstr>
      <vt:lpstr>Respiratory virus PCR</vt:lpstr>
      <vt:lpstr>Co-infection </vt:lpstr>
      <vt:lpstr>Pathology</vt:lpstr>
      <vt:lpstr>Viruses</vt:lpstr>
      <vt:lpstr>Influenza virus </vt:lpstr>
      <vt:lpstr>Parainﬂuenza viruses (PIVs)</vt:lpstr>
      <vt:lpstr>RSV</vt:lpstr>
      <vt:lpstr>Adenovirus</vt:lpstr>
      <vt:lpstr>Human metapneumovirus (hMPV)</vt:lpstr>
      <vt:lpstr>Coronaviruses.</vt:lpstr>
      <vt:lpstr>Rhinoviruses.</vt:lpstr>
      <vt:lpstr>Treatment</vt:lpstr>
      <vt:lpstr>Treatment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References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이인선</cp:lastModifiedBy>
  <cp:revision>883</cp:revision>
  <dcterms:created xsi:type="dcterms:W3CDTF">2002-05-31T16:21:56Z</dcterms:created>
  <dcterms:modified xsi:type="dcterms:W3CDTF">2013-06-03T19:39:29Z</dcterms:modified>
</cp:coreProperties>
</file>