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56" r:id="rId2"/>
    <p:sldId id="357" r:id="rId3"/>
    <p:sldId id="359" r:id="rId4"/>
    <p:sldId id="383" r:id="rId5"/>
    <p:sldId id="365" r:id="rId6"/>
    <p:sldId id="384" r:id="rId7"/>
    <p:sldId id="386" r:id="rId8"/>
    <p:sldId id="364" r:id="rId9"/>
    <p:sldId id="366" r:id="rId10"/>
    <p:sldId id="367" r:id="rId11"/>
    <p:sldId id="368" r:id="rId12"/>
    <p:sldId id="369" r:id="rId13"/>
    <p:sldId id="361" r:id="rId14"/>
    <p:sldId id="370" r:id="rId15"/>
    <p:sldId id="371" r:id="rId16"/>
    <p:sldId id="372" r:id="rId17"/>
    <p:sldId id="382" r:id="rId18"/>
    <p:sldId id="373" r:id="rId19"/>
    <p:sldId id="385" r:id="rId20"/>
    <p:sldId id="387" r:id="rId21"/>
    <p:sldId id="375" r:id="rId22"/>
    <p:sldId id="377" r:id="rId23"/>
  </p:sldIdLst>
  <p:sldSz cx="9144000" cy="6858000" type="screen4x3"/>
  <p:notesSz cx="6858000" cy="9144000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clrMru>
    <a:srgbClr val="050014"/>
    <a:srgbClr val="010135"/>
    <a:srgbClr val="010157"/>
    <a:srgbClr val="010163"/>
    <a:srgbClr val="030355"/>
    <a:srgbClr val="05165F"/>
    <a:srgbClr val="061C78"/>
    <a:srgbClr val="16387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보통 스타일 1 - 강조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588" autoAdjust="0"/>
    <p:restoredTop sz="82684" autoAdjust="0"/>
  </p:normalViewPr>
  <p:slideViewPr>
    <p:cSldViewPr>
      <p:cViewPr varScale="1">
        <p:scale>
          <a:sx n="89" d="100"/>
          <a:sy n="89" d="100"/>
        </p:scale>
        <p:origin x="-42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1914" y="-7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2AF0D5BA-65E6-4BC7-94FB-77D866C986B0}" type="datetimeFigureOut">
              <a:rPr lang="ko-KR" altLang="en-US"/>
              <a:pPr>
                <a:defRPr/>
              </a:pPr>
              <a:t>2013-05-02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2C418639-CE22-4408-B031-FDE1A4C9816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C9EF9ABF-7DC4-423D-9C05-39911B5F2C20}" type="datetimeFigureOut">
              <a:rPr lang="ko-KR" altLang="en-US"/>
              <a:pPr>
                <a:defRPr/>
              </a:pPr>
              <a:t>2013-05-02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ko-KR" altLang="en-US" noProof="0" smtClean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031D69FE-1E9C-4DEF-8E98-BD06537F9FA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25604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0FE0F9-FF72-4D75-ACC2-0B6D51A07E09}" type="slidenum">
              <a:rPr lang="ko-KR" altLang="en-US" smtClean="0"/>
              <a:pPr/>
              <a:t>1</a:t>
            </a:fld>
            <a:endParaRPr lang="ko-KR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symbol_01.jpg"/>
          <p:cNvPicPr>
            <a:picLocks noChangeAspect="1" noChangeArrowheads="1"/>
          </p:cNvPicPr>
          <p:nvPr userDrawn="1"/>
        </p:nvPicPr>
        <p:blipFill>
          <a:blip r:embed="rId2" cstate="print">
            <a:lum bright="100000" contrast="-100000"/>
          </a:blip>
          <a:srcRect/>
          <a:stretch>
            <a:fillRect/>
          </a:stretch>
        </p:blipFill>
        <p:spPr bwMode="auto">
          <a:xfrm>
            <a:off x="8751888" y="6440488"/>
            <a:ext cx="357187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슬라이드 번호 개체 틀 5"/>
          <p:cNvSpPr txBox="1">
            <a:spLocks/>
          </p:cNvSpPr>
          <p:nvPr userDrawn="1"/>
        </p:nvSpPr>
        <p:spPr bwMode="auto">
          <a:xfrm>
            <a:off x="5500688" y="6492875"/>
            <a:ext cx="32861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>
              <a:defRPr/>
            </a:pPr>
            <a:r>
              <a:rPr kumimoji="0" lang="en-US" altLang="ko-KR" sz="1400" dirty="0" smtClean="0">
                <a:solidFill>
                  <a:srgbClr val="FFFFF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t>YUMC</a:t>
            </a:r>
            <a:endParaRPr kumimoji="0" lang="ko-KR" altLang="en-US" sz="1400" dirty="0">
              <a:solidFill>
                <a:srgbClr val="FFFFF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6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 smtClean="0"/>
              <a:t>마스터 부제목 스타일 편집</a:t>
            </a:r>
            <a:endParaRPr lang="ko-KR" altLang="en-US" dirty="0"/>
          </a:p>
        </p:txBody>
      </p:sp>
      <p:sp>
        <p:nvSpPr>
          <p:cNvPr id="6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18E734-3DFE-481A-8378-C464340476B1}" type="datetimeFigureOut">
              <a:rPr lang="ko-KR" altLang="en-US"/>
              <a:pPr>
                <a:defRPr/>
              </a:pPr>
              <a:t>2013-05-02</a:t>
            </a:fld>
            <a:endParaRPr lang="ko-KR" altLang="en-US"/>
          </a:p>
        </p:txBody>
      </p:sp>
      <p:sp>
        <p:nvSpPr>
          <p:cNvPr id="7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8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9503EFA0-26B8-4273-9A72-931E80D8C308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EFA94A-116D-4C74-8958-89CA2272B8FC}" type="datetimeFigureOut">
              <a:rPr lang="ko-KR" altLang="en-US"/>
              <a:pPr>
                <a:defRPr/>
              </a:pPr>
              <a:t>2013-05-02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8423FBF6-8F16-4E7B-9AF7-B07D25CB2CB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591967-A38E-4C8B-B84A-80FD078CE1EB}" type="datetimeFigureOut">
              <a:rPr lang="ko-KR" altLang="en-US"/>
              <a:pPr>
                <a:defRPr/>
              </a:pPr>
              <a:t>2013-05-02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1103C25F-C9DD-4520-BB5E-36674BFA940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직선 연결선 3"/>
          <p:cNvCxnSpPr/>
          <p:nvPr userDrawn="1"/>
        </p:nvCxnSpPr>
        <p:spPr>
          <a:xfrm>
            <a:off x="428625" y="1428750"/>
            <a:ext cx="8286750" cy="1588"/>
          </a:xfrm>
          <a:prstGeom prst="line">
            <a:avLst/>
          </a:prstGeom>
          <a:ln w="635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6" descr="symbol_01.jpg"/>
          <p:cNvPicPr>
            <a:picLocks noChangeAspect="1" noChangeArrowheads="1"/>
          </p:cNvPicPr>
          <p:nvPr userDrawn="1"/>
        </p:nvPicPr>
        <p:blipFill>
          <a:blip r:embed="rId2" cstate="print">
            <a:lum bright="100000" contrast="-100000"/>
          </a:blip>
          <a:srcRect/>
          <a:stretch>
            <a:fillRect/>
          </a:stretch>
        </p:blipFill>
        <p:spPr bwMode="auto">
          <a:xfrm>
            <a:off x="8751888" y="6440488"/>
            <a:ext cx="357187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슬라이드 번호 개체 틀 5"/>
          <p:cNvSpPr txBox="1">
            <a:spLocks/>
          </p:cNvSpPr>
          <p:nvPr userDrawn="1"/>
        </p:nvSpPr>
        <p:spPr bwMode="auto">
          <a:xfrm>
            <a:off x="5500688" y="6492875"/>
            <a:ext cx="32861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>
              <a:defRPr/>
            </a:pPr>
            <a:r>
              <a:rPr kumimoji="0" lang="en-US" altLang="ko-KR" sz="1400" dirty="0" smtClean="0">
                <a:solidFill>
                  <a:srgbClr val="FFFFF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t>YUMC</a:t>
            </a:r>
            <a:endParaRPr kumimoji="0" lang="ko-KR" altLang="en-US" sz="1400" dirty="0">
              <a:solidFill>
                <a:srgbClr val="FFFFF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6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Font typeface="Wingdings" pitchFamily="2" charset="2"/>
              <a:buChar char="ü"/>
              <a:defRPr>
                <a:solidFill>
                  <a:schemeClr val="accent3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FD94FF-5E89-4FCF-874F-ED0E52A8F38E}" type="datetimeFigureOut">
              <a:rPr lang="ko-KR" altLang="en-US"/>
              <a:pPr>
                <a:defRPr/>
              </a:pPr>
              <a:t>2013-05-02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406BEA88-A103-422B-A45E-A61A7D6DEC4B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0D5AB6-761F-475B-9D0D-FF1D183BA8F7}" type="datetimeFigureOut">
              <a:rPr lang="ko-KR" altLang="en-US"/>
              <a:pPr>
                <a:defRPr/>
              </a:pPr>
              <a:t>2013-05-02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722246B6-998F-4F8D-8599-27C9045815F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20DE58-D665-4D93-BD0B-E3FB509C94F0}" type="datetimeFigureOut">
              <a:rPr lang="ko-KR" altLang="en-US"/>
              <a:pPr>
                <a:defRPr/>
              </a:pPr>
              <a:t>2013-05-02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85BFD97D-9711-4752-AF35-6F2A84159E9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ymbol_01.jpg"/>
          <p:cNvPicPr>
            <a:picLocks noChangeAspect="1" noChangeArrowheads="1"/>
          </p:cNvPicPr>
          <p:nvPr userDrawn="1"/>
        </p:nvPicPr>
        <p:blipFill>
          <a:blip r:embed="rId2" cstate="print">
            <a:lum bright="100000" contrast="-100000"/>
          </a:blip>
          <a:srcRect/>
          <a:stretch>
            <a:fillRect/>
          </a:stretch>
        </p:blipFill>
        <p:spPr bwMode="auto">
          <a:xfrm>
            <a:off x="8715375" y="6389688"/>
            <a:ext cx="357188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8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723168-0139-4495-AB1F-3170D6EA25BF}" type="datetimeFigureOut">
              <a:rPr lang="ko-KR" altLang="en-US"/>
              <a:pPr>
                <a:defRPr/>
              </a:pPr>
              <a:t>2013-05-02</a:t>
            </a:fld>
            <a:endParaRPr lang="ko-KR" altLang="en-US"/>
          </a:p>
        </p:txBody>
      </p:sp>
      <p:sp>
        <p:nvSpPr>
          <p:cNvPr id="9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10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51138B-B1B8-4E4A-96FD-08FB5F24B630}" type="datetimeFigureOut">
              <a:rPr lang="ko-KR" altLang="en-US"/>
              <a:pPr>
                <a:defRPr/>
              </a:pPr>
              <a:t>2013-05-02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5BFB250A-112C-45A5-89B4-59701719E3C3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5DF05B-B3CC-4556-8C18-366DE2D97574}" type="datetimeFigureOut">
              <a:rPr lang="ko-KR" altLang="en-US"/>
              <a:pPr>
                <a:defRPr/>
              </a:pPr>
              <a:t>2013-05-02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60DADB-82AA-42E7-86BE-1F664EBD6773}" type="datetimeFigureOut">
              <a:rPr lang="ko-KR" altLang="en-US"/>
              <a:pPr>
                <a:defRPr/>
              </a:pPr>
              <a:t>2013-05-02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4C4D8EC5-78DC-4455-BA44-825445F18E9C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 smtClean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AC8A49-C07D-4527-A2E8-ACFD37F7A1F5}" type="datetimeFigureOut">
              <a:rPr lang="ko-KR" altLang="en-US"/>
              <a:pPr>
                <a:defRPr/>
              </a:pPr>
              <a:t>2013-05-02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29A63F2D-4B9D-49BF-99CB-23C944CCCE1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050014"/>
            </a:gs>
            <a:gs pos="0">
              <a:srgbClr val="010157">
                <a:alpha val="72157"/>
              </a:srgbClr>
            </a:gs>
            <a:gs pos="100000">
              <a:schemeClr val="bg2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d</a:t>
            </a:r>
            <a:endParaRPr lang="ko-KR" altLang="en-US" smtClean="0"/>
          </a:p>
        </p:txBody>
      </p:sp>
      <p:sp>
        <p:nvSpPr>
          <p:cNvPr id="1027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3288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600" b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551" r:id="rId1"/>
    <p:sldLayoutId id="2147484552" r:id="rId2"/>
    <p:sldLayoutId id="2147484553" r:id="rId3"/>
    <p:sldLayoutId id="2147484554" r:id="rId4"/>
    <p:sldLayoutId id="2147484555" r:id="rId5"/>
    <p:sldLayoutId id="2147484556" r:id="rId6"/>
    <p:sldLayoutId id="2147484557" r:id="rId7"/>
    <p:sldLayoutId id="2147484558" r:id="rId8"/>
    <p:sldLayoutId id="2147484559" r:id="rId9"/>
    <p:sldLayoutId id="2147484560" r:id="rId10"/>
    <p:sldLayoutId id="2147484561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b="1" kern="1200">
          <a:solidFill>
            <a:srgbClr val="FCD5B5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 b="1">
          <a:solidFill>
            <a:srgbClr val="FCD5B5"/>
          </a:solidFill>
          <a:latin typeface="Arial" charset="0"/>
          <a:ea typeface="맑은 고딕" pitchFamily="50" charset="-127"/>
          <a:cs typeface="Arial" charset="0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 b="1">
          <a:solidFill>
            <a:srgbClr val="FCD5B5"/>
          </a:solidFill>
          <a:latin typeface="Arial" charset="0"/>
          <a:ea typeface="맑은 고딕" pitchFamily="50" charset="-127"/>
          <a:cs typeface="Arial" charset="0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 b="1">
          <a:solidFill>
            <a:srgbClr val="FCD5B5"/>
          </a:solidFill>
          <a:latin typeface="Arial" charset="0"/>
          <a:ea typeface="맑은 고딕" pitchFamily="50" charset="-127"/>
          <a:cs typeface="Arial" charset="0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 b="1">
          <a:solidFill>
            <a:srgbClr val="FCD5B5"/>
          </a:solidFill>
          <a:latin typeface="Arial" charset="0"/>
          <a:ea typeface="맑은 고딕" pitchFamily="50" charset="-127"/>
          <a:cs typeface="Arial" charset="0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Wingdings" pitchFamily="2" charset="2"/>
        <a:buChar char="ü"/>
        <a:defRPr sz="3200" kern="1200">
          <a:solidFill>
            <a:srgbClr val="D7E4BD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부제목 2"/>
          <p:cNvSpPr>
            <a:spLocks noGrp="1"/>
          </p:cNvSpPr>
          <p:nvPr>
            <p:ph type="subTitle" idx="1"/>
          </p:nvPr>
        </p:nvSpPr>
        <p:spPr>
          <a:xfrm>
            <a:off x="571472" y="4429132"/>
            <a:ext cx="8001056" cy="1857375"/>
          </a:xfrm>
        </p:spPr>
        <p:txBody>
          <a:bodyPr/>
          <a:lstStyle/>
          <a:p>
            <a:pPr eaLnBrk="1" hangingPunct="1"/>
            <a:r>
              <a:rPr lang="en-US" altLang="ko-KR" sz="24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R4 </a:t>
            </a:r>
            <a:r>
              <a:rPr lang="ko-KR" altLang="en-US" sz="24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김영재</a:t>
            </a:r>
            <a:endParaRPr lang="en-US" altLang="ko-KR" sz="2400" dirty="0" smtClean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eaLnBrk="1" hangingPunct="1"/>
            <a:endParaRPr lang="en-US" altLang="ko-KR" sz="2000" dirty="0" smtClean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eaLnBrk="1" hangingPunct="1"/>
            <a:r>
              <a:rPr lang="en-US" altLang="ko-KR" sz="20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Division of </a:t>
            </a:r>
            <a:r>
              <a:rPr lang="en-US" altLang="ko-KR" sz="2000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Pulmonology</a:t>
            </a:r>
            <a:endParaRPr lang="en-US" altLang="ko-KR" sz="2000" dirty="0" smtClean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eaLnBrk="1" hangingPunct="1"/>
            <a:r>
              <a:rPr lang="en-US" altLang="ko-KR" sz="20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Department of Internal Medicine</a:t>
            </a:r>
          </a:p>
          <a:p>
            <a:pPr eaLnBrk="1" hangingPunct="1"/>
            <a:r>
              <a:rPr lang="en-US" altLang="ko-KR" sz="2000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Yonsei</a:t>
            </a:r>
            <a:r>
              <a:rPr lang="en-US" altLang="ko-KR" sz="20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 University College of Medicine</a:t>
            </a:r>
          </a:p>
        </p:txBody>
      </p:sp>
      <p:sp>
        <p:nvSpPr>
          <p:cNvPr id="13315" name="제목 6"/>
          <p:cNvSpPr>
            <a:spLocks noGrp="1"/>
          </p:cNvSpPr>
          <p:nvPr>
            <p:ph type="ctrTitle"/>
          </p:nvPr>
        </p:nvSpPr>
        <p:spPr>
          <a:xfrm>
            <a:off x="0" y="2071688"/>
            <a:ext cx="9144000" cy="1785940"/>
          </a:xfrm>
        </p:spPr>
        <p:txBody>
          <a:bodyPr/>
          <a:lstStyle/>
          <a:p>
            <a:pPr latinLnBrk="0"/>
            <a:r>
              <a:rPr lang="en-US" altLang="ko-KR" sz="4800" dirty="0" smtClean="0">
                <a:solidFill>
                  <a:srgbClr val="FCD5B5"/>
                </a:solidFill>
                <a:latin typeface="Arial" charset="0"/>
                <a:cs typeface="Arial" charset="0"/>
              </a:rPr>
              <a:t>MGR case review</a:t>
            </a:r>
            <a:br>
              <a:rPr lang="en-US" altLang="ko-KR" sz="4800" dirty="0" smtClean="0">
                <a:solidFill>
                  <a:srgbClr val="FCD5B5"/>
                </a:solidFill>
                <a:latin typeface="Arial" charset="0"/>
                <a:cs typeface="Arial" charset="0"/>
              </a:rPr>
            </a:br>
            <a:r>
              <a:rPr lang="en-US" altLang="ko-KR" sz="4800" dirty="0" smtClean="0">
                <a:solidFill>
                  <a:srgbClr val="FCD5B5"/>
                </a:solidFill>
                <a:latin typeface="Arial" charset="0"/>
                <a:cs typeface="Arial" charset="0"/>
              </a:rPr>
              <a:t/>
            </a:r>
            <a:br>
              <a:rPr lang="en-US" altLang="ko-KR" sz="4800" dirty="0" smtClean="0">
                <a:solidFill>
                  <a:srgbClr val="FCD5B5"/>
                </a:solidFill>
                <a:latin typeface="Arial" charset="0"/>
                <a:cs typeface="Arial" charset="0"/>
              </a:rPr>
            </a:br>
            <a:r>
              <a:rPr lang="en-US" altLang="ko-KR" sz="3200" dirty="0" smtClean="0">
                <a:solidFill>
                  <a:srgbClr val="FCD5B5"/>
                </a:solidFill>
                <a:latin typeface="Arial" charset="0"/>
                <a:cs typeface="Arial" charset="0"/>
              </a:rPr>
              <a:t>&lt; Brief progress &amp; Radiologic finding &gt;</a:t>
            </a:r>
            <a:endParaRPr lang="ko-KR" altLang="en-US" sz="4800" dirty="0" smtClean="0">
              <a:solidFill>
                <a:srgbClr val="FCD5B5"/>
              </a:solidFill>
              <a:latin typeface="Arial" charset="0"/>
              <a:cs typeface="Arial" charset="0"/>
            </a:endParaRPr>
          </a:p>
        </p:txBody>
      </p:sp>
      <p:grpSp>
        <p:nvGrpSpPr>
          <p:cNvPr id="13316" name="그룹 10"/>
          <p:cNvGrpSpPr>
            <a:grpSpLocks/>
          </p:cNvGrpSpPr>
          <p:nvPr/>
        </p:nvGrpSpPr>
        <p:grpSpPr bwMode="auto">
          <a:xfrm>
            <a:off x="-1588" y="0"/>
            <a:ext cx="9145588" cy="1362075"/>
            <a:chOff x="-2109" y="-24"/>
            <a:chExt cx="9146141" cy="1362075"/>
          </a:xfrm>
        </p:grpSpPr>
        <p:pic>
          <p:nvPicPr>
            <p:cNvPr id="13317" name="Picture 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858016" y="-24"/>
              <a:ext cx="2286016" cy="136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18" name="Picture 1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572000" y="3175"/>
              <a:ext cx="2286016" cy="13573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19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-2109" y="0"/>
              <a:ext cx="2288093" cy="134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20" name="Picture 5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285984" y="0"/>
              <a:ext cx="2286016" cy="13557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4000" dirty="0" smtClean="0"/>
              <a:t>Chest X-ray (HOD #40, POD #18)</a:t>
            </a:r>
            <a:endParaRPr lang="ko-KR" altLang="en-US" sz="40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794" y="1643050"/>
            <a:ext cx="5286842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Embolism CT (2012.12.10)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785926"/>
            <a:ext cx="6767507" cy="4608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1785926"/>
            <a:ext cx="6715172" cy="4588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71670" y="1785926"/>
            <a:ext cx="6643734" cy="45813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Chest X-ray (2013.1.14)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984" y="1571612"/>
            <a:ext cx="4786324" cy="5062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3644615 </a:t>
            </a:r>
            <a:r>
              <a:rPr lang="ko-KR" altLang="en-US" smtClean="0"/>
              <a:t>김 </a:t>
            </a:r>
            <a:r>
              <a:rPr lang="en-US" altLang="ko-KR" smtClean="0"/>
              <a:t>O </a:t>
            </a:r>
            <a:r>
              <a:rPr lang="ko-KR" altLang="en-US" smtClean="0"/>
              <a:t>순 </a:t>
            </a:r>
            <a:r>
              <a:rPr lang="en-US" altLang="ko-KR" smtClean="0"/>
              <a:t>F/65</a:t>
            </a:r>
            <a:endParaRPr lang="ko-KR" altLang="en-US" dirty="0"/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</p:nvPr>
        </p:nvGraphicFramePr>
        <p:xfrm>
          <a:off x="1077660" y="1736260"/>
          <a:ext cx="7143800" cy="46434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6289"/>
                <a:gridCol w="5717511"/>
              </a:tblGrid>
              <a:tr h="309577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Time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Progress</a:t>
                      </a:r>
                      <a:endParaRPr lang="ko-KR" altLang="en-US" sz="1400" dirty="0"/>
                    </a:p>
                  </a:txBody>
                  <a:tcPr/>
                </a:tc>
              </a:tr>
              <a:tr h="52628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2013. 1.</a:t>
                      </a:r>
                      <a:r>
                        <a:rPr lang="en-US" altLang="ko-KR" sz="1400" baseline="0" dirty="0" smtClean="0"/>
                        <a:t> 24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/>
                        <a:t>우측 </a:t>
                      </a:r>
                      <a:r>
                        <a:rPr lang="ko-KR" altLang="en-US" sz="1400" dirty="0" err="1" smtClean="0"/>
                        <a:t>편마비</a:t>
                      </a:r>
                      <a:r>
                        <a:rPr lang="ko-KR" altLang="en-US" sz="1400" dirty="0" smtClean="0"/>
                        <a:t> 증상으로 응급실 내원하여</a:t>
                      </a:r>
                      <a:r>
                        <a:rPr lang="en-US" altLang="ko-KR" sz="1400" dirty="0" smtClean="0"/>
                        <a:t>, </a:t>
                      </a:r>
                      <a:r>
                        <a:rPr lang="ko-KR" altLang="en-US" sz="1400" dirty="0" smtClean="0"/>
                        <a:t>다발성 뇌 전이에 대하여 신경외과 입원함</a:t>
                      </a:r>
                      <a:r>
                        <a:rPr lang="en-US" altLang="ko-KR" sz="1400" dirty="0" smtClean="0"/>
                        <a:t>.</a:t>
                      </a:r>
                      <a:endParaRPr lang="ko-KR" altLang="en-US" sz="1400" dirty="0"/>
                    </a:p>
                  </a:txBody>
                  <a:tcPr/>
                </a:tc>
              </a:tr>
              <a:tr h="309577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2013. 1. 27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err="1" smtClean="0"/>
                        <a:t>개두술</a:t>
                      </a:r>
                      <a:r>
                        <a:rPr lang="ko-KR" altLang="en-US" sz="1400" dirty="0" smtClean="0"/>
                        <a:t> 및 </a:t>
                      </a:r>
                      <a:r>
                        <a:rPr lang="ko-KR" altLang="en-US" sz="1400" dirty="0" err="1" smtClean="0"/>
                        <a:t>종양제거술</a:t>
                      </a:r>
                      <a:r>
                        <a:rPr lang="ko-KR" altLang="en-US" sz="1400" dirty="0" smtClean="0"/>
                        <a:t> </a:t>
                      </a:r>
                      <a:r>
                        <a:rPr lang="en-US" altLang="ko-KR" sz="1400" dirty="0" smtClean="0"/>
                        <a:t>(R</a:t>
                      </a:r>
                      <a:r>
                        <a:rPr lang="en-US" altLang="ko-KR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ight frontal and left parietal)</a:t>
                      </a:r>
                      <a:endParaRPr lang="ko-KR" altLang="en-US" sz="1400" dirty="0"/>
                    </a:p>
                  </a:txBody>
                  <a:tcPr/>
                </a:tc>
              </a:tr>
              <a:tr h="309577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2013. 2. 4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err="1" smtClean="0"/>
                        <a:t>개두술</a:t>
                      </a:r>
                      <a:r>
                        <a:rPr lang="ko-KR" altLang="en-US" sz="1400" dirty="0" smtClean="0"/>
                        <a:t> 및 </a:t>
                      </a:r>
                      <a:r>
                        <a:rPr lang="ko-KR" altLang="en-US" sz="1400" dirty="0" err="1" smtClean="0"/>
                        <a:t>종양제거술</a:t>
                      </a:r>
                      <a:r>
                        <a:rPr lang="ko-KR" altLang="en-US" sz="1400" dirty="0" smtClean="0"/>
                        <a:t> </a:t>
                      </a:r>
                      <a:r>
                        <a:rPr lang="en-US" altLang="ko-KR" sz="1400" dirty="0" smtClean="0"/>
                        <a:t>(L</a:t>
                      </a:r>
                      <a:r>
                        <a:rPr lang="en-US" altLang="ko-KR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eft occipital and left cerebellum)</a:t>
                      </a:r>
                      <a:endParaRPr lang="ko-KR" altLang="en-US" sz="1400" dirty="0"/>
                    </a:p>
                  </a:txBody>
                  <a:tcPr/>
                </a:tc>
              </a:tr>
              <a:tr h="309577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2013. 2. 8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/>
                        <a:t>호흡 곤란 호소함</a:t>
                      </a:r>
                      <a:r>
                        <a:rPr lang="en-US" altLang="ko-KR" sz="1400" dirty="0" smtClean="0"/>
                        <a:t>.</a:t>
                      </a:r>
                      <a:endParaRPr lang="ko-KR" altLang="en-US" sz="1400" dirty="0"/>
                    </a:p>
                  </a:txBody>
                  <a:tcPr/>
                </a:tc>
              </a:tr>
              <a:tr h="495144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2013. 2. 10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Pulmonary</a:t>
                      </a:r>
                      <a:r>
                        <a:rPr lang="en-US" altLang="ko-KR" sz="1400" baseline="0" dirty="0" smtClean="0"/>
                        <a:t> embolism CT </a:t>
                      </a:r>
                      <a:r>
                        <a:rPr lang="ko-KR" altLang="en-US" sz="1400" baseline="0" dirty="0" smtClean="0"/>
                        <a:t>시행하여</a:t>
                      </a:r>
                      <a:r>
                        <a:rPr lang="en-US" altLang="ko-KR" sz="1400" baseline="0" dirty="0" smtClean="0"/>
                        <a:t>, </a:t>
                      </a:r>
                      <a:r>
                        <a:rPr lang="ko-KR" altLang="en-US" sz="1400" baseline="0" dirty="0" smtClean="0"/>
                        <a:t>폐 </a:t>
                      </a:r>
                      <a:r>
                        <a:rPr lang="ko-KR" altLang="en-US" sz="1400" baseline="0" dirty="0" err="1" smtClean="0"/>
                        <a:t>혈전색전증</a:t>
                      </a:r>
                      <a:r>
                        <a:rPr lang="ko-KR" altLang="en-US" sz="1400" baseline="0" dirty="0" smtClean="0"/>
                        <a:t> 소견 보임</a:t>
                      </a:r>
                      <a:r>
                        <a:rPr lang="en-US" altLang="ko-KR" sz="1400" baseline="0" dirty="0" smtClean="0"/>
                        <a:t>.</a:t>
                      </a:r>
                      <a:endParaRPr lang="ko-KR" altLang="en-US" sz="1400" dirty="0"/>
                    </a:p>
                  </a:txBody>
                  <a:tcPr/>
                </a:tc>
              </a:tr>
              <a:tr h="309577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2013.</a:t>
                      </a:r>
                      <a:r>
                        <a:rPr lang="en-US" altLang="ko-KR" sz="1400" baseline="0" dirty="0" smtClean="0"/>
                        <a:t> 2. 11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Anticoagulation</a:t>
                      </a:r>
                      <a:r>
                        <a:rPr lang="ko-KR" altLang="en-US" sz="1400" dirty="0" smtClean="0"/>
                        <a:t>으로서 </a:t>
                      </a:r>
                      <a:r>
                        <a:rPr lang="en-US" altLang="ko-KR" sz="1400" dirty="0" err="1" smtClean="0"/>
                        <a:t>Dalteparin</a:t>
                      </a:r>
                      <a:r>
                        <a:rPr lang="en-US" altLang="ko-KR" sz="1400" dirty="0" smtClean="0"/>
                        <a:t> </a:t>
                      </a:r>
                      <a:r>
                        <a:rPr lang="ko-KR" altLang="en-US" sz="1400" dirty="0" smtClean="0"/>
                        <a:t>투여 시작함</a:t>
                      </a:r>
                      <a:r>
                        <a:rPr lang="en-US" altLang="ko-KR" sz="1400" dirty="0" smtClean="0"/>
                        <a:t>.</a:t>
                      </a:r>
                      <a:endParaRPr lang="ko-KR" altLang="en-US" sz="1400" dirty="0"/>
                    </a:p>
                  </a:txBody>
                  <a:tcPr/>
                </a:tc>
              </a:tr>
              <a:tr h="309577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2013. 2. 16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CT varicose vein </a:t>
                      </a:r>
                      <a:r>
                        <a:rPr lang="ko-KR" altLang="en-US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시행하여 </a:t>
                      </a:r>
                      <a:r>
                        <a:rPr lang="ko-KR" altLang="en-US" sz="1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심부</a:t>
                      </a:r>
                      <a:r>
                        <a:rPr lang="ko-KR" altLang="en-US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정맥 </a:t>
                      </a:r>
                      <a:r>
                        <a:rPr lang="ko-KR" altLang="en-US" sz="1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혈전증</a:t>
                      </a:r>
                      <a:r>
                        <a:rPr lang="ko-KR" altLang="en-US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소견 보임</a:t>
                      </a:r>
                      <a:r>
                        <a:rPr lang="en-US" altLang="ko-KR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ko-KR" altLang="en-US" sz="1400" dirty="0"/>
                    </a:p>
                  </a:txBody>
                  <a:tcPr/>
                </a:tc>
              </a:tr>
              <a:tr h="309577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2013. 2.</a:t>
                      </a:r>
                      <a:r>
                        <a:rPr lang="en-US" altLang="ko-KR" sz="1400" baseline="0" dirty="0" smtClean="0"/>
                        <a:t> 19 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Gefitinib</a:t>
                      </a:r>
                      <a:r>
                        <a:rPr lang="en-US" altLang="ko-KR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투여 시작함</a:t>
                      </a:r>
                      <a:r>
                        <a:rPr lang="en-US" altLang="ko-KR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ko-KR" altLang="en-US" sz="1400" dirty="0"/>
                    </a:p>
                  </a:txBody>
                  <a:tcPr/>
                </a:tc>
              </a:tr>
              <a:tr h="309577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2013.</a:t>
                      </a:r>
                      <a:r>
                        <a:rPr lang="en-US" altLang="ko-KR" sz="1400" baseline="0" dirty="0" smtClean="0"/>
                        <a:t> 2. 21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/>
                        <a:t>전 두부 방사선 치료 시작함</a:t>
                      </a:r>
                      <a:r>
                        <a:rPr lang="en-US" altLang="ko-KR" sz="1400" dirty="0" smtClean="0"/>
                        <a:t>.</a:t>
                      </a:r>
                      <a:endParaRPr lang="ko-KR" altLang="en-US" sz="1400" dirty="0"/>
                    </a:p>
                  </a:txBody>
                  <a:tcPr/>
                </a:tc>
              </a:tr>
              <a:tr h="309577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2013. 2. 28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PET-CT</a:t>
                      </a:r>
                      <a:r>
                        <a:rPr lang="ko-KR" altLang="en-US" sz="1400" dirty="0" smtClean="0"/>
                        <a:t>상에서 폐 </a:t>
                      </a:r>
                      <a:r>
                        <a:rPr lang="ko-KR" altLang="en-US" sz="1400" dirty="0" err="1" smtClean="0"/>
                        <a:t>혈전색전증은</a:t>
                      </a:r>
                      <a:r>
                        <a:rPr lang="ko-KR" altLang="en-US" sz="1400" dirty="0" smtClean="0"/>
                        <a:t> </a:t>
                      </a:r>
                      <a:r>
                        <a:rPr lang="en-US" altLang="ko-KR" sz="1400" dirty="0" smtClean="0"/>
                        <a:t>improved </a:t>
                      </a:r>
                      <a:r>
                        <a:rPr lang="ko-KR" altLang="en-US" sz="1400" dirty="0" smtClean="0"/>
                        <a:t>된 양상 보임</a:t>
                      </a:r>
                      <a:r>
                        <a:rPr lang="en-US" altLang="ko-KR" sz="1400" dirty="0" smtClean="0"/>
                        <a:t>.</a:t>
                      </a:r>
                      <a:endParaRPr lang="ko-KR" altLang="en-US" sz="1400" dirty="0"/>
                    </a:p>
                  </a:txBody>
                  <a:tcPr/>
                </a:tc>
              </a:tr>
              <a:tr h="309577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2013. 3. 14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/>
                        <a:t>퇴원함</a:t>
                      </a:r>
                      <a:r>
                        <a:rPr lang="en-US" altLang="ko-KR" sz="1400" dirty="0" smtClean="0"/>
                        <a:t>.</a:t>
                      </a:r>
                      <a:endParaRPr lang="ko-KR" altLang="en-US" sz="1400" dirty="0"/>
                    </a:p>
                  </a:txBody>
                  <a:tcPr/>
                </a:tc>
              </a:tr>
              <a:tr h="52628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2013. 4. 4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/>
                        <a:t>Chest</a:t>
                      </a:r>
                      <a:r>
                        <a:rPr lang="en-US" altLang="ko-KR" sz="1400" baseline="0" dirty="0" smtClean="0"/>
                        <a:t> CT</a:t>
                      </a:r>
                      <a:r>
                        <a:rPr lang="ko-KR" altLang="en-US" sz="1400" baseline="0" dirty="0" smtClean="0"/>
                        <a:t>상에서 폐 </a:t>
                      </a:r>
                      <a:r>
                        <a:rPr lang="ko-KR" altLang="en-US" sz="1400" baseline="0" dirty="0" err="1" smtClean="0"/>
                        <a:t>혈전색전증은</a:t>
                      </a:r>
                      <a:r>
                        <a:rPr lang="ko-KR" altLang="en-US" sz="1400" baseline="0" dirty="0" smtClean="0"/>
                        <a:t> </a:t>
                      </a:r>
                      <a:r>
                        <a:rPr lang="en-US" altLang="ko-KR" sz="1400" baseline="0" dirty="0" smtClean="0"/>
                        <a:t>resolved </a:t>
                      </a:r>
                      <a:r>
                        <a:rPr lang="ko-KR" altLang="en-US" sz="1400" baseline="0" dirty="0" smtClean="0"/>
                        <a:t>된 양상 보였으며</a:t>
                      </a:r>
                      <a:r>
                        <a:rPr lang="en-US" altLang="ko-KR" sz="1400" baseline="0" dirty="0" smtClean="0"/>
                        <a:t>, </a:t>
                      </a:r>
                      <a:r>
                        <a:rPr lang="ko-KR" altLang="en-US" sz="1400" baseline="0" dirty="0" smtClean="0"/>
                        <a:t>이후 외래 추적 관찰 중임</a:t>
                      </a:r>
                      <a:r>
                        <a:rPr lang="en-US" altLang="ko-KR" sz="1400" baseline="0" dirty="0" smtClean="0"/>
                        <a:t>.</a:t>
                      </a:r>
                      <a:endParaRPr lang="ko-KR" altLang="en-US" sz="1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3644615 </a:t>
            </a:r>
            <a:r>
              <a:rPr lang="ko-KR" altLang="en-US" smtClean="0"/>
              <a:t>김 </a:t>
            </a:r>
            <a:r>
              <a:rPr lang="en-US" altLang="ko-KR" smtClean="0"/>
              <a:t>O </a:t>
            </a:r>
            <a:r>
              <a:rPr lang="ko-KR" altLang="en-US" smtClean="0"/>
              <a:t>순 </a:t>
            </a:r>
            <a:r>
              <a:rPr lang="en-US" altLang="ko-KR" smtClean="0"/>
              <a:t>F/65</a:t>
            </a:r>
            <a:endParaRPr lang="ko-KR" altLang="en-US" dirty="0"/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</p:nvPr>
        </p:nvGraphicFramePr>
        <p:xfrm>
          <a:off x="285720" y="1703730"/>
          <a:ext cx="8501122" cy="4856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7520"/>
                <a:gridCol w="5643602"/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dirty="0" smtClean="0"/>
                        <a:t>Time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Progress</a:t>
                      </a:r>
                      <a:endParaRPr lang="ko-KR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월 </a:t>
                      </a: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일 </a:t>
                      </a: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금</a:t>
                      </a: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(POD #4) 15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시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호흡 곤란 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호소함</a:t>
                      </a: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endParaRPr lang="ko-KR" alt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월 </a:t>
                      </a: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일 </a:t>
                      </a: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토</a:t>
                      </a: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(POD #5) 06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시</a:t>
                      </a:r>
                      <a:endParaRPr lang="en-US" altLang="ko-KR" sz="16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atinLnBrk="1"/>
                      <a:r>
                        <a:rPr lang="en-US" altLang="ko-KR" sz="1600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60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증상 호소 후 </a:t>
                      </a:r>
                      <a:r>
                        <a:rPr lang="en-US" altLang="ko-KR" sz="1600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  <a:r>
                        <a:rPr lang="ko-KR" altLang="en-US" sz="1600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시간 </a:t>
                      </a:r>
                      <a:r>
                        <a:rPr lang="ko-KR" altLang="en-US" sz="160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경과</a:t>
                      </a:r>
                      <a:r>
                        <a:rPr lang="en-US" altLang="ko-KR" sz="160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ko-KR" alt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호흡기내과 </a:t>
                      </a:r>
                      <a:r>
                        <a:rPr lang="ko-KR" altLang="en-US" sz="1600" dirty="0" err="1" smtClean="0"/>
                        <a:t>협진</a:t>
                      </a:r>
                      <a:r>
                        <a:rPr lang="ko-KR" altLang="en-US" sz="1600" dirty="0" smtClean="0"/>
                        <a:t> 의뢰됨</a:t>
                      </a:r>
                      <a:r>
                        <a:rPr lang="en-US" altLang="ko-KR" sz="1600" dirty="0" smtClean="0"/>
                        <a:t>.</a:t>
                      </a:r>
                    </a:p>
                    <a:p>
                      <a:pPr latinLnBrk="1"/>
                      <a:r>
                        <a:rPr lang="en-US" altLang="ko-KR" sz="1600" dirty="0" smtClean="0"/>
                        <a:t>(For lung cancer evaluation)</a:t>
                      </a:r>
                      <a:endParaRPr lang="ko-KR" alt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월 </a:t>
                      </a: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일 </a:t>
                      </a: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토</a:t>
                      </a: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POD #5) 18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시</a:t>
                      </a:r>
                      <a:endParaRPr lang="en-US" altLang="ko-KR" sz="16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60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증상 호소 후 </a:t>
                      </a:r>
                      <a:r>
                        <a:rPr lang="en-US" altLang="ko-KR" sz="1600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27</a:t>
                      </a:r>
                      <a:r>
                        <a:rPr lang="ko-KR" altLang="en-US" sz="1600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시간</a:t>
                      </a:r>
                      <a:r>
                        <a:rPr lang="ko-KR" altLang="en-US" sz="160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경과</a:t>
                      </a:r>
                      <a:r>
                        <a:rPr lang="en-US" altLang="ko-KR" sz="160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ko-KR" altLang="en-US" sz="1600" dirty="0" smtClean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호흡기내과 </a:t>
                      </a:r>
                      <a:r>
                        <a:rPr lang="ko-KR" altLang="en-US" sz="1600" dirty="0" err="1" smtClean="0"/>
                        <a:t>협진</a:t>
                      </a:r>
                      <a:r>
                        <a:rPr lang="ko-KR" altLang="en-US" sz="1600" dirty="0" smtClean="0"/>
                        <a:t> 의뢰됨</a:t>
                      </a:r>
                      <a:endParaRPr lang="en-US" altLang="ko-KR" sz="1600" dirty="0" smtClean="0"/>
                    </a:p>
                    <a:p>
                      <a:pPr latinLnBrk="1"/>
                      <a:r>
                        <a:rPr lang="en-US" altLang="ko-KR" sz="1600" dirty="0" smtClean="0"/>
                        <a:t>(For</a:t>
                      </a:r>
                      <a:r>
                        <a:rPr lang="en-US" altLang="ko-KR" sz="1600" baseline="0" dirty="0" smtClean="0"/>
                        <a:t> </a:t>
                      </a:r>
                      <a:r>
                        <a:rPr lang="en-US" altLang="ko-KR" sz="1600" baseline="0" dirty="0" err="1" smtClean="0"/>
                        <a:t>dyspnea</a:t>
                      </a:r>
                      <a:r>
                        <a:rPr lang="en-US" altLang="ko-KR" sz="1600" baseline="0" dirty="0" smtClean="0"/>
                        <a:t> evaluation)</a:t>
                      </a:r>
                      <a:endParaRPr lang="ko-KR" alt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월 </a:t>
                      </a: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일 </a:t>
                      </a: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일</a:t>
                      </a: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(POD #6)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시</a:t>
                      </a:r>
                      <a:endParaRPr lang="en-US" altLang="ko-KR" sz="16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60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증상 호소 후 </a:t>
                      </a:r>
                      <a:r>
                        <a:rPr lang="en-US" altLang="ko-KR" sz="1600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44</a:t>
                      </a:r>
                      <a:r>
                        <a:rPr lang="ko-KR" altLang="en-US" sz="1600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시간 </a:t>
                      </a:r>
                      <a:r>
                        <a:rPr lang="ko-KR" altLang="en-US" sz="160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경과</a:t>
                      </a:r>
                      <a:r>
                        <a:rPr lang="en-US" altLang="ko-KR" sz="160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ko-KR" altLang="en-US" sz="1600" dirty="0" smtClean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/>
                        <a:t>Pulmonary</a:t>
                      </a:r>
                      <a:r>
                        <a:rPr lang="en-US" altLang="ko-KR" sz="1600" baseline="0" dirty="0" smtClean="0"/>
                        <a:t> embolism CT </a:t>
                      </a:r>
                      <a:r>
                        <a:rPr lang="ko-KR" altLang="en-US" sz="1600" baseline="0" dirty="0" smtClean="0"/>
                        <a:t>시행하여 </a:t>
                      </a:r>
                      <a:r>
                        <a:rPr lang="en-US" altLang="ko-KR" sz="1600" baseline="0" dirty="0" smtClean="0"/>
                        <a:t>PTE </a:t>
                      </a:r>
                      <a:r>
                        <a:rPr lang="ko-KR" altLang="en-US" sz="1600" baseline="0" dirty="0" smtClean="0"/>
                        <a:t>소견 보임</a:t>
                      </a:r>
                      <a:r>
                        <a:rPr lang="en-US" altLang="ko-KR" sz="1600" baseline="0" dirty="0" smtClean="0"/>
                        <a:t>.</a:t>
                      </a:r>
                      <a:endParaRPr lang="ko-KR" alt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월 </a:t>
                      </a: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일 </a:t>
                      </a: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일</a:t>
                      </a: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(POD #6)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</a:t>
                      </a:r>
                      <a:r>
                        <a:rPr lang="ko-KR" alt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시</a:t>
                      </a:r>
                      <a:endParaRPr lang="en-US" altLang="ko-KR" sz="16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60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증상 호소 후 </a:t>
                      </a:r>
                      <a:r>
                        <a:rPr lang="en-US" altLang="ko-KR" sz="1600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49</a:t>
                      </a:r>
                      <a:r>
                        <a:rPr lang="ko-KR" altLang="en-US" sz="1600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시간</a:t>
                      </a:r>
                      <a:r>
                        <a:rPr lang="ko-KR" altLang="en-US" sz="160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경과</a:t>
                      </a:r>
                      <a:r>
                        <a:rPr lang="en-US" altLang="ko-KR" sz="160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kern="120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60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증상</a:t>
                      </a:r>
                      <a:r>
                        <a:rPr lang="ko-KR" altLang="en-US" sz="1600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호소 후 </a:t>
                      </a:r>
                      <a:r>
                        <a:rPr lang="en-US" altLang="ko-KR" sz="1600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51</a:t>
                      </a:r>
                      <a:r>
                        <a:rPr lang="ko-KR" altLang="en-US" sz="1600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시간 </a:t>
                      </a:r>
                      <a:r>
                        <a:rPr lang="ko-KR" altLang="en-US" sz="1600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경과되어 치료 방침 결정됨</a:t>
                      </a:r>
                      <a:r>
                        <a:rPr lang="en-US" altLang="ko-KR" sz="1600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ko-KR" altLang="en-US" sz="1600" dirty="0" smtClean="0">
                        <a:solidFill>
                          <a:schemeClr val="bg1"/>
                        </a:solidFill>
                      </a:endParaRPr>
                    </a:p>
                    <a:p>
                      <a:pPr latinLnBrk="1"/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심장내과 </a:t>
                      </a:r>
                      <a:r>
                        <a:rPr lang="ko-KR" altLang="en-US" sz="1600" dirty="0" err="1" smtClean="0"/>
                        <a:t>협진</a:t>
                      </a:r>
                      <a:r>
                        <a:rPr lang="ko-KR" altLang="en-US" sz="1600" dirty="0" smtClean="0"/>
                        <a:t> 의뢰됨</a:t>
                      </a:r>
                      <a:r>
                        <a:rPr lang="en-US" altLang="ko-KR" sz="1600" dirty="0" smtClean="0"/>
                        <a:t>.</a:t>
                      </a:r>
                    </a:p>
                    <a:p>
                      <a:pPr latinLnBrk="1"/>
                      <a:r>
                        <a:rPr lang="en-US" altLang="ko-KR" sz="1600" dirty="0" smtClean="0"/>
                        <a:t>(For</a:t>
                      </a:r>
                      <a:r>
                        <a:rPr lang="en-US" altLang="ko-KR" sz="1600" baseline="0" dirty="0" smtClean="0"/>
                        <a:t> PTE management)</a:t>
                      </a:r>
                    </a:p>
                    <a:p>
                      <a:pPr latinLnBrk="1"/>
                      <a:r>
                        <a:rPr lang="ko-KR" altLang="en-US" sz="1600" dirty="0" smtClean="0"/>
                        <a:t>→ 심장내과에서 </a:t>
                      </a:r>
                      <a:r>
                        <a:rPr lang="en-US" altLang="ko-KR" sz="1600" dirty="0" smtClean="0"/>
                        <a:t>anticoagulation</a:t>
                      </a:r>
                      <a:r>
                        <a:rPr lang="ko-KR" altLang="en-US" sz="1600" dirty="0" smtClean="0"/>
                        <a:t>을 제안</a:t>
                      </a:r>
                      <a:r>
                        <a:rPr lang="en-US" altLang="ko-KR" sz="1600" dirty="0" smtClean="0"/>
                        <a:t>(18</a:t>
                      </a:r>
                      <a:r>
                        <a:rPr lang="ko-KR" altLang="en-US" sz="1600" dirty="0" smtClean="0"/>
                        <a:t>시경</a:t>
                      </a:r>
                      <a:r>
                        <a:rPr lang="en-US" altLang="ko-KR" sz="1600" dirty="0" smtClean="0"/>
                        <a:t>) </a:t>
                      </a:r>
                      <a:r>
                        <a:rPr lang="ko-KR" altLang="en-US" sz="1600" dirty="0" smtClean="0"/>
                        <a:t>하였으나</a:t>
                      </a:r>
                      <a:r>
                        <a:rPr lang="en-US" altLang="ko-KR" sz="1600" dirty="0" smtClean="0"/>
                        <a:t>,</a:t>
                      </a:r>
                      <a:r>
                        <a:rPr lang="en-US" altLang="ko-KR" sz="1600" baseline="0" dirty="0" smtClean="0"/>
                        <a:t> </a:t>
                      </a:r>
                      <a:r>
                        <a:rPr lang="ko-KR" altLang="en-US" sz="1600" baseline="0" dirty="0" smtClean="0"/>
                        <a:t>신경외과적으로 </a:t>
                      </a:r>
                      <a:r>
                        <a:rPr lang="en-US" altLang="ko-KR" sz="1600" baseline="0" dirty="0" smtClean="0"/>
                        <a:t>POD #10</a:t>
                      </a:r>
                      <a:r>
                        <a:rPr lang="ko-KR" altLang="en-US" sz="1600" baseline="0" dirty="0" smtClean="0"/>
                        <a:t>까지는 </a:t>
                      </a:r>
                      <a:r>
                        <a:rPr lang="ko-KR" altLang="en-US" sz="1600" baseline="0" dirty="0" smtClean="0"/>
                        <a:t>항응고치료는 어려울 </a:t>
                      </a:r>
                      <a:r>
                        <a:rPr lang="ko-KR" altLang="en-US" sz="1600" baseline="0" dirty="0" smtClean="0"/>
                        <a:t>수 있다고 하여</a:t>
                      </a:r>
                      <a:r>
                        <a:rPr lang="en-US" altLang="ko-KR" sz="1600" baseline="0" dirty="0" smtClean="0"/>
                        <a:t>, </a:t>
                      </a:r>
                      <a:r>
                        <a:rPr lang="en-US" altLang="ko-KR" sz="1600" baseline="0" dirty="0" smtClean="0"/>
                        <a:t> </a:t>
                      </a:r>
                      <a:r>
                        <a:rPr lang="ko-KR" altLang="en-US" sz="1600" baseline="0" dirty="0" err="1" smtClean="0"/>
                        <a:t>항응고치료</a:t>
                      </a:r>
                      <a:r>
                        <a:rPr lang="ko-KR" altLang="en-US" sz="1600" baseline="0" dirty="0" smtClean="0"/>
                        <a:t> 여부는 </a:t>
                      </a:r>
                      <a:r>
                        <a:rPr lang="ko-KR" altLang="en-US" sz="1600" baseline="0" dirty="0" smtClean="0"/>
                        <a:t>익일 다시 결정하기로 하였음</a:t>
                      </a:r>
                      <a:r>
                        <a:rPr lang="en-US" altLang="ko-KR" sz="1600" baseline="0" dirty="0" smtClean="0"/>
                        <a:t>.</a:t>
                      </a:r>
                      <a:endParaRPr lang="ko-KR" alt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/>
                        <a:t>2</a:t>
                      </a:r>
                      <a:r>
                        <a:rPr lang="ko-KR" altLang="en-US" sz="1600" dirty="0" smtClean="0"/>
                        <a:t>월 </a:t>
                      </a:r>
                      <a:r>
                        <a:rPr lang="en-US" altLang="ko-KR" sz="1600" dirty="0" smtClean="0"/>
                        <a:t>11</a:t>
                      </a:r>
                      <a:r>
                        <a:rPr lang="ko-KR" altLang="en-US" sz="1600" dirty="0" smtClean="0"/>
                        <a:t>일 </a:t>
                      </a:r>
                      <a:r>
                        <a:rPr lang="en-US" altLang="ko-KR" sz="1600" dirty="0" smtClean="0"/>
                        <a:t>(</a:t>
                      </a:r>
                      <a:r>
                        <a:rPr lang="ko-KR" altLang="en-US" sz="1600" dirty="0" smtClean="0"/>
                        <a:t>월</a:t>
                      </a:r>
                      <a:r>
                        <a:rPr lang="en-US" altLang="ko-KR" sz="1600" dirty="0" smtClean="0"/>
                        <a:t>)</a:t>
                      </a:r>
                      <a:r>
                        <a:rPr lang="ko-KR" altLang="en-US" sz="1600" dirty="0" smtClean="0"/>
                        <a:t> </a:t>
                      </a:r>
                      <a:r>
                        <a:rPr lang="en-US" altLang="ko-KR" sz="1600" dirty="0" smtClean="0"/>
                        <a:t>(POD #7</a:t>
                      </a:r>
                      <a:r>
                        <a:rPr lang="en-US" altLang="ko-KR" sz="1600" dirty="0" smtClean="0"/>
                        <a:t>)</a:t>
                      </a:r>
                    </a:p>
                    <a:p>
                      <a:pPr latinLnBrk="1"/>
                      <a:r>
                        <a:rPr lang="en-US" altLang="ko-KR" sz="1600" dirty="0" smtClean="0"/>
                        <a:t>(</a:t>
                      </a:r>
                      <a:r>
                        <a:rPr lang="ko-KR" altLang="en-US" sz="1600" dirty="0" smtClean="0"/>
                        <a:t>증상 호소 후</a:t>
                      </a:r>
                      <a:r>
                        <a:rPr lang="ko-KR" altLang="en-US" sz="160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altLang="ko-KR" sz="1600" dirty="0" smtClean="0">
                          <a:solidFill>
                            <a:srgbClr val="FF0000"/>
                          </a:solidFill>
                        </a:rPr>
                        <a:t>78</a:t>
                      </a:r>
                      <a:r>
                        <a:rPr lang="ko-KR" altLang="en-US" sz="1600" dirty="0" smtClean="0">
                          <a:solidFill>
                            <a:srgbClr val="FF0000"/>
                          </a:solidFill>
                        </a:rPr>
                        <a:t>시간 </a:t>
                      </a:r>
                      <a:r>
                        <a:rPr lang="ko-KR" altLang="en-US" sz="1600" dirty="0" smtClean="0"/>
                        <a:t>경과되어 치료 시작함</a:t>
                      </a:r>
                      <a:r>
                        <a:rPr lang="en-US" altLang="ko-KR" sz="1600" dirty="0" smtClean="0"/>
                        <a:t>)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종양내과 전과 후 </a:t>
                      </a:r>
                      <a:r>
                        <a:rPr lang="en-US" altLang="ko-KR" sz="1600" dirty="0" err="1" smtClean="0"/>
                        <a:t>Dalteparin</a:t>
                      </a:r>
                      <a:r>
                        <a:rPr lang="en-US" altLang="ko-KR" sz="1600" dirty="0" smtClean="0"/>
                        <a:t> </a:t>
                      </a:r>
                      <a:r>
                        <a:rPr lang="ko-KR" altLang="en-US" sz="1600" dirty="0" smtClean="0"/>
                        <a:t>투여 시작 </a:t>
                      </a:r>
                      <a:r>
                        <a:rPr lang="en-US" altLang="ko-KR" sz="1600" dirty="0" smtClean="0"/>
                        <a:t>(21</a:t>
                      </a:r>
                      <a:r>
                        <a:rPr lang="ko-KR" altLang="en-US" sz="1600" dirty="0" smtClean="0"/>
                        <a:t>시</a:t>
                      </a:r>
                      <a:r>
                        <a:rPr lang="en-US" altLang="ko-KR" sz="1600" dirty="0" smtClean="0"/>
                        <a:t>)</a:t>
                      </a:r>
                      <a:endParaRPr lang="ko-KR" altLang="en-US" sz="16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Brain MRI (HOD #1)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714488"/>
            <a:ext cx="4538909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08" y="1714488"/>
            <a:ext cx="4643470" cy="4731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868" y="1714488"/>
            <a:ext cx="4786346" cy="4707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Chest X-ray (HOD #1)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32" y="1643050"/>
            <a:ext cx="5124464" cy="49640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Chest CT (HOD #1)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1714488"/>
            <a:ext cx="6467475" cy="471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28794" y="1714488"/>
            <a:ext cx="6286544" cy="4703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4000" smtClean="0"/>
              <a:t>Chest X-ray (HOD #16, POD #4)</a:t>
            </a:r>
            <a:endParaRPr lang="ko-KR" altLang="en-US" sz="400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32" y="1785926"/>
            <a:ext cx="5229225" cy="451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4000" smtClean="0"/>
              <a:t>Embolism CT (HOD #18, POD #6)</a:t>
            </a:r>
            <a:endParaRPr lang="ko-KR" altLang="en-US" sz="400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857364"/>
            <a:ext cx="7105650" cy="448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타원 5"/>
          <p:cNvSpPr/>
          <p:nvPr/>
        </p:nvSpPr>
        <p:spPr>
          <a:xfrm>
            <a:off x="2749474" y="3584068"/>
            <a:ext cx="714380" cy="642942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1857364"/>
            <a:ext cx="7143799" cy="4508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타원 8"/>
          <p:cNvSpPr/>
          <p:nvPr/>
        </p:nvSpPr>
        <p:spPr>
          <a:xfrm>
            <a:off x="3000364" y="3643314"/>
            <a:ext cx="714380" cy="642942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44704" y="1857364"/>
            <a:ext cx="7048500" cy="450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타원 7"/>
          <p:cNvSpPr/>
          <p:nvPr/>
        </p:nvSpPr>
        <p:spPr>
          <a:xfrm>
            <a:off x="3286116" y="3500438"/>
            <a:ext cx="571504" cy="500066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타원 11"/>
          <p:cNvSpPr/>
          <p:nvPr/>
        </p:nvSpPr>
        <p:spPr>
          <a:xfrm>
            <a:off x="2786050" y="3929066"/>
            <a:ext cx="571504" cy="500066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타원 12"/>
          <p:cNvSpPr/>
          <p:nvPr/>
        </p:nvSpPr>
        <p:spPr>
          <a:xfrm>
            <a:off x="3214678" y="4286256"/>
            <a:ext cx="571504" cy="500066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41248" y="1857364"/>
            <a:ext cx="7181850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타원 15"/>
          <p:cNvSpPr/>
          <p:nvPr/>
        </p:nvSpPr>
        <p:spPr>
          <a:xfrm>
            <a:off x="3714744" y="4357694"/>
            <a:ext cx="571504" cy="500066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타원 16"/>
          <p:cNvSpPr/>
          <p:nvPr/>
        </p:nvSpPr>
        <p:spPr>
          <a:xfrm>
            <a:off x="3143240" y="4000504"/>
            <a:ext cx="571504" cy="500066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2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14480" y="1857364"/>
            <a:ext cx="7143750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" name="타원 20"/>
          <p:cNvSpPr/>
          <p:nvPr/>
        </p:nvSpPr>
        <p:spPr>
          <a:xfrm>
            <a:off x="6025144" y="4690500"/>
            <a:ext cx="571504" cy="500066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  <p:bldP spid="12" grpId="0" animBg="1"/>
      <p:bldP spid="13" grpId="0" animBg="1"/>
      <p:bldP spid="16" grpId="0" animBg="1"/>
      <p:bldP spid="17" grpId="0" animBg="1"/>
      <p:bldP spid="2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7533829 </a:t>
            </a:r>
            <a:r>
              <a:rPr lang="ko-KR" altLang="en-US" smtClean="0"/>
              <a:t>김 </a:t>
            </a:r>
            <a:r>
              <a:rPr lang="en-US" altLang="ko-KR" smtClean="0"/>
              <a:t>O </a:t>
            </a:r>
            <a:r>
              <a:rPr lang="ko-KR" altLang="en-US" smtClean="0"/>
              <a:t>열 </a:t>
            </a:r>
            <a:r>
              <a:rPr lang="en-US" altLang="ko-KR" smtClean="0"/>
              <a:t>M/31</a:t>
            </a:r>
            <a:endParaRPr lang="en-US" altLang="ko-KR" dirty="0" smtClean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401080" cy="4525963"/>
          </a:xfrm>
        </p:spPr>
        <p:txBody>
          <a:bodyPr/>
          <a:lstStyle/>
          <a:p>
            <a:endParaRPr lang="en-US" altLang="ko-KR" sz="3000" dirty="0" smtClean="0"/>
          </a:p>
          <a:p>
            <a:pPr>
              <a:buNone/>
            </a:pPr>
            <a:endParaRPr lang="en-US" altLang="ko-KR" sz="3000" dirty="0" smtClean="0"/>
          </a:p>
        </p:txBody>
      </p:sp>
      <p:graphicFrame>
        <p:nvGraphicFramePr>
          <p:cNvPr id="6" name="표 5"/>
          <p:cNvGraphicFramePr>
            <a:graphicFrameLocks noGrp="1"/>
          </p:cNvGraphicFramePr>
          <p:nvPr/>
        </p:nvGraphicFramePr>
        <p:xfrm>
          <a:off x="1071538" y="2000240"/>
          <a:ext cx="7072362" cy="38684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/>
                <a:gridCol w="5715040"/>
              </a:tblGrid>
              <a:tr h="320958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Time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Progress</a:t>
                      </a:r>
                      <a:endParaRPr lang="ko-KR" altLang="en-US" dirty="0"/>
                    </a:p>
                  </a:txBody>
                  <a:tcPr/>
                </a:tc>
              </a:tr>
              <a:tr h="63437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/>
                        <a:t>2012. 7. 24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800" dirty="0" smtClean="0"/>
                        <a:t>안동 병원에서 폐 </a:t>
                      </a:r>
                      <a:r>
                        <a:rPr lang="ko-KR" altLang="en-US" sz="1800" dirty="0" err="1" smtClean="0"/>
                        <a:t>혈전색전증</a:t>
                      </a:r>
                      <a:r>
                        <a:rPr lang="en-US" altLang="ko-KR" sz="1800" dirty="0" smtClean="0"/>
                        <a:t> </a:t>
                      </a:r>
                      <a:r>
                        <a:rPr lang="ko-KR" altLang="en-US" sz="1800" dirty="0" smtClean="0"/>
                        <a:t>진단 받고</a:t>
                      </a:r>
                      <a:r>
                        <a:rPr lang="en-US" altLang="ko-KR" sz="1800" dirty="0" smtClean="0"/>
                        <a:t> </a:t>
                      </a:r>
                      <a:r>
                        <a:rPr lang="ko-KR" altLang="en-US" sz="1800" dirty="0" smtClean="0"/>
                        <a:t>본원으로 전원 되었으며</a:t>
                      </a:r>
                      <a:r>
                        <a:rPr lang="en-US" altLang="ko-KR" sz="1800" dirty="0" smtClean="0"/>
                        <a:t>, </a:t>
                      </a:r>
                      <a:r>
                        <a:rPr lang="en-US" altLang="ko-K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CT </a:t>
                      </a:r>
                      <a:r>
                        <a:rPr lang="ko-KR" alt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시행하여 </a:t>
                      </a:r>
                      <a:r>
                        <a:rPr lang="ko-KR" altLang="en-US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심부</a:t>
                      </a:r>
                      <a:r>
                        <a:rPr lang="ko-KR" alt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정맥 </a:t>
                      </a:r>
                      <a:r>
                        <a:rPr lang="ko-KR" altLang="en-US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혈전증</a:t>
                      </a:r>
                      <a:r>
                        <a:rPr lang="en-US" altLang="ko-K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진단됨</a:t>
                      </a:r>
                      <a:r>
                        <a:rPr lang="en-US" altLang="ko-K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ko-KR" altLang="en-US" sz="1800" dirty="0"/>
                    </a:p>
                  </a:txBody>
                  <a:tcPr/>
                </a:tc>
              </a:tr>
              <a:tr h="66803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dirty="0" smtClean="0"/>
                        <a:t>2012. 7. 25</a:t>
                      </a:r>
                      <a:endParaRPr lang="ko-KR" altLang="en-US" sz="1600" dirty="0" smtClean="0"/>
                    </a:p>
                    <a:p>
                      <a:pPr latinLnBrk="1"/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기관지 동맥 </a:t>
                      </a:r>
                      <a:r>
                        <a:rPr lang="ko-KR" altLang="en-US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색전술</a:t>
                      </a:r>
                      <a:r>
                        <a:rPr lang="ko-KR" alt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및 하대정맥 필터 삽입술</a:t>
                      </a:r>
                      <a:r>
                        <a:rPr lang="en-US" altLang="ko-K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시행하였음</a:t>
                      </a:r>
                      <a:r>
                        <a:rPr lang="en-US" altLang="ko-K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ko-KR" altLang="en-US" sz="1800" dirty="0"/>
                    </a:p>
                  </a:txBody>
                  <a:tcPr/>
                </a:tc>
              </a:tr>
              <a:tr h="320958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/>
                        <a:t>2012. 8. 2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폐 우상엽에 폐 경색</a:t>
                      </a:r>
                      <a:r>
                        <a:rPr lang="en-US" altLang="ko-K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소견 보임</a:t>
                      </a:r>
                      <a:r>
                        <a:rPr lang="en-US" altLang="ko-K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ko-KR" altLang="en-US" sz="1800" dirty="0"/>
                    </a:p>
                  </a:txBody>
                  <a:tcPr/>
                </a:tc>
              </a:tr>
              <a:tr h="320958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/>
                        <a:t>2012.</a:t>
                      </a:r>
                      <a:r>
                        <a:rPr lang="en-US" altLang="ko-KR" sz="1600" baseline="0" dirty="0" smtClean="0"/>
                        <a:t> 8. 3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Type I Protein C deficiency </a:t>
                      </a:r>
                      <a:r>
                        <a:rPr lang="ko-KR" alt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진단됨</a:t>
                      </a:r>
                      <a:r>
                        <a:rPr lang="en-US" altLang="ko-K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ko-KR" altLang="en-US" sz="1800" dirty="0"/>
                    </a:p>
                  </a:txBody>
                  <a:tcPr/>
                </a:tc>
              </a:tr>
              <a:tr h="320958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/>
                        <a:t>2012. 8.</a:t>
                      </a:r>
                      <a:r>
                        <a:rPr lang="en-US" altLang="ko-KR" sz="1600" baseline="0" dirty="0" smtClean="0"/>
                        <a:t> 14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RUL </a:t>
                      </a:r>
                      <a:r>
                        <a:rPr lang="en-US" altLang="ko-KR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lobectomy</a:t>
                      </a:r>
                      <a:r>
                        <a:rPr lang="en-US" altLang="ko-K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under VATS </a:t>
                      </a:r>
                      <a:r>
                        <a:rPr lang="ko-KR" alt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시행함</a:t>
                      </a:r>
                      <a:r>
                        <a:rPr lang="en-US" altLang="ko-K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ko-KR" altLang="en-US" sz="1800" dirty="0"/>
                    </a:p>
                  </a:txBody>
                  <a:tcPr/>
                </a:tc>
              </a:tr>
              <a:tr h="320958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/>
                        <a:t>2012.</a:t>
                      </a:r>
                      <a:r>
                        <a:rPr lang="en-US" altLang="ko-KR" sz="1600" baseline="0" dirty="0" smtClean="0"/>
                        <a:t> 8. 15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VATS bleeder ligation </a:t>
                      </a:r>
                      <a:r>
                        <a:rPr lang="ko-KR" alt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시행함</a:t>
                      </a:r>
                      <a:r>
                        <a:rPr lang="en-US" altLang="ko-K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ko-KR" altLang="en-US" sz="1800" dirty="0"/>
                    </a:p>
                  </a:txBody>
                  <a:tcPr/>
                </a:tc>
              </a:tr>
              <a:tr h="320958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 smtClean="0"/>
                        <a:t>2012. 9. 1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퇴원함</a:t>
                      </a:r>
                      <a:r>
                        <a:rPr lang="en-US" altLang="ko-K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ko-KR" altLang="en-US" sz="1800" dirty="0"/>
                    </a:p>
                  </a:txBody>
                  <a:tcPr/>
                </a:tc>
              </a:tr>
              <a:tr h="320958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이후 </a:t>
                      </a:r>
                      <a:r>
                        <a:rPr lang="ko-KR" altLang="en-US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항응고</a:t>
                      </a:r>
                      <a:r>
                        <a:rPr lang="ko-KR" alt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요법</a:t>
                      </a:r>
                      <a:r>
                        <a:rPr lang="en-US" altLang="ko-K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유지하며 외래 추적 관찰 중임</a:t>
                      </a:r>
                      <a:r>
                        <a:rPr lang="en-US" altLang="ko-K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ko-KR" altLang="en-US" sz="18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TTE (HOD #20, POD #8)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28596" y="1857364"/>
            <a:ext cx="8229600" cy="4525963"/>
          </a:xfrm>
        </p:spPr>
        <p:txBody>
          <a:bodyPr/>
          <a:lstStyle/>
          <a:p>
            <a:r>
              <a:rPr lang="en-US" altLang="ko-KR" sz="2600" smtClean="0"/>
              <a:t>1. No visible thrombus in pulmonary trunk within this range of study. </a:t>
            </a:r>
          </a:p>
          <a:p>
            <a:r>
              <a:rPr lang="en-US" altLang="ko-KR" sz="2600" smtClean="0"/>
              <a:t>2. Normal sized RA and RV with normal global RV systolic function (TDI S' : 13cm/sec). </a:t>
            </a:r>
          </a:p>
          <a:p>
            <a:r>
              <a:rPr lang="en-US" altLang="ko-KR" sz="2600" smtClean="0"/>
              <a:t>3. Normal range of RVSP (31mmHg).</a:t>
            </a:r>
          </a:p>
          <a:p>
            <a:r>
              <a:rPr lang="en-US" altLang="ko-KR" sz="2600" smtClean="0"/>
              <a:t>4. Enlarged LA(LAVI : 32ml/m2) but small sized LV(LVEDD : 40mm, LVEDD/BSA : 25mm/m2) with normal global LV systolic function (EF : 70%). </a:t>
            </a:r>
          </a:p>
          <a:p>
            <a:r>
              <a:rPr lang="en-US" altLang="ko-KR" sz="2600" smtClean="0"/>
              <a:t>5. Relaxation abnormality of LV filling pattern (E/E' : 10).</a:t>
            </a:r>
            <a:endParaRPr lang="ko-KR" altLang="en-US" sz="26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572560" cy="1143000"/>
          </a:xfrm>
        </p:spPr>
        <p:txBody>
          <a:bodyPr/>
          <a:lstStyle/>
          <a:p>
            <a:r>
              <a:rPr lang="en-US" altLang="ko-KR" sz="3400" smtClean="0"/>
              <a:t>CT varicose vein (HOD #24, POD #12)</a:t>
            </a:r>
            <a:endParaRPr lang="ko-KR" altLang="en-US" sz="340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1785926"/>
            <a:ext cx="7235515" cy="4556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타원 3"/>
          <p:cNvSpPr/>
          <p:nvPr/>
        </p:nvSpPr>
        <p:spPr>
          <a:xfrm>
            <a:off x="3916866" y="3500438"/>
            <a:ext cx="642942" cy="714380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Chest CT (2013. 4. 4)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1643050"/>
            <a:ext cx="7286626" cy="4673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Chest X-ray (2012.7.23)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794" y="1643050"/>
            <a:ext cx="5329093" cy="4887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785926"/>
            <a:ext cx="7534298" cy="4611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Chest CT (2012.7.23)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타원 3"/>
          <p:cNvSpPr/>
          <p:nvPr/>
        </p:nvSpPr>
        <p:spPr>
          <a:xfrm>
            <a:off x="2928926" y="3357562"/>
            <a:ext cx="1285884" cy="857256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1714488"/>
            <a:ext cx="7545094" cy="4665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타원 7"/>
          <p:cNvSpPr/>
          <p:nvPr/>
        </p:nvSpPr>
        <p:spPr>
          <a:xfrm>
            <a:off x="3143240" y="3286124"/>
            <a:ext cx="1285884" cy="857256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728" y="1714488"/>
            <a:ext cx="7304144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타원 10"/>
          <p:cNvSpPr/>
          <p:nvPr/>
        </p:nvSpPr>
        <p:spPr>
          <a:xfrm>
            <a:off x="3428992" y="3286124"/>
            <a:ext cx="1285884" cy="857256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Chest CT (2012.7.23)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714488"/>
            <a:ext cx="7839075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62" y="1714488"/>
            <a:ext cx="7877175" cy="481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CT Varicose vein (HOD #1)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785926"/>
            <a:ext cx="6524625" cy="458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타원 4"/>
          <p:cNvSpPr/>
          <p:nvPr/>
        </p:nvSpPr>
        <p:spPr>
          <a:xfrm>
            <a:off x="2820912" y="3714752"/>
            <a:ext cx="857256" cy="714380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3415" y="1785926"/>
            <a:ext cx="7083295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타원 7"/>
          <p:cNvSpPr/>
          <p:nvPr/>
        </p:nvSpPr>
        <p:spPr>
          <a:xfrm>
            <a:off x="3071802" y="3214686"/>
            <a:ext cx="857256" cy="714380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1538" y="1785926"/>
            <a:ext cx="7500990" cy="4572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타원 9"/>
          <p:cNvSpPr/>
          <p:nvPr/>
        </p:nvSpPr>
        <p:spPr>
          <a:xfrm>
            <a:off x="3273924" y="2488114"/>
            <a:ext cx="857256" cy="714380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49748" y="1785926"/>
            <a:ext cx="7286676" cy="4584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타원 11"/>
          <p:cNvSpPr/>
          <p:nvPr/>
        </p:nvSpPr>
        <p:spPr>
          <a:xfrm>
            <a:off x="3286116" y="2786058"/>
            <a:ext cx="857256" cy="714380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3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28794" y="1785926"/>
            <a:ext cx="6715172" cy="4560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타원 13"/>
          <p:cNvSpPr/>
          <p:nvPr/>
        </p:nvSpPr>
        <p:spPr>
          <a:xfrm>
            <a:off x="3000364" y="3571876"/>
            <a:ext cx="857256" cy="714380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5" name="Picture 1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86016" y="1785925"/>
            <a:ext cx="6858016" cy="4619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타원 5"/>
          <p:cNvSpPr/>
          <p:nvPr/>
        </p:nvSpPr>
        <p:spPr>
          <a:xfrm>
            <a:off x="3071802" y="4286256"/>
            <a:ext cx="857256" cy="714380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2" grpId="0" animBg="1"/>
      <p:bldP spid="14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TTE (HOD #2)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800" smtClean="0"/>
              <a:t>1. No definite visible thrombi at MPA within this study</a:t>
            </a:r>
          </a:p>
          <a:p>
            <a:r>
              <a:rPr lang="en-US" altLang="ko-KR" sz="2800" smtClean="0"/>
              <a:t>2. Normal sized RV, RA with preserved RV systolic function (TDI S':11cm/sec)</a:t>
            </a:r>
          </a:p>
          <a:p>
            <a:r>
              <a:rPr lang="en-US" altLang="ko-KR" sz="2800" smtClean="0"/>
              <a:t>3. Normal range of RVSP:20mmHg</a:t>
            </a:r>
          </a:p>
          <a:p>
            <a:pPr>
              <a:buNone/>
            </a:pPr>
            <a:r>
              <a:rPr lang="en-US" altLang="ko-KR" sz="2800" smtClean="0"/>
              <a:t>   (trivial TR</a:t>
            </a:r>
            <a:r>
              <a:rPr lang="ko-KR" altLang="en-US" sz="2800" smtClean="0"/>
              <a:t>로 정확한 </a:t>
            </a:r>
            <a:r>
              <a:rPr lang="en-US" altLang="ko-KR" sz="2800" smtClean="0"/>
              <a:t>RVP </a:t>
            </a:r>
            <a:r>
              <a:rPr lang="ko-KR" altLang="en-US" sz="2800" smtClean="0"/>
              <a:t>측정에 어려움이 있으나 </a:t>
            </a:r>
            <a:r>
              <a:rPr lang="en-US" altLang="ko-KR" sz="2800" smtClean="0"/>
              <a:t>D-shaped of LV </a:t>
            </a:r>
            <a:r>
              <a:rPr lang="ko-KR" altLang="en-US" sz="2800" smtClean="0"/>
              <a:t>소견 보이지 않기 때문에 </a:t>
            </a:r>
            <a:r>
              <a:rPr lang="en-US" altLang="ko-KR" sz="2800" smtClean="0"/>
              <a:t>RVP </a:t>
            </a:r>
            <a:r>
              <a:rPr lang="ko-KR" altLang="en-US" sz="2800" smtClean="0"/>
              <a:t>높지 않을 것으로 사료됨</a:t>
            </a:r>
            <a:r>
              <a:rPr lang="en-US" altLang="ko-KR" sz="2800" smtClean="0"/>
              <a:t>)</a:t>
            </a:r>
          </a:p>
          <a:p>
            <a:r>
              <a:rPr lang="en-US" altLang="ko-KR" sz="2800" smtClean="0"/>
              <a:t>4. Normal sized LA, LV with normal global LV systolic function</a:t>
            </a:r>
            <a:endParaRPr lang="ko-KR" altLang="en-US" sz="28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643050"/>
            <a:ext cx="6858048" cy="4903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Embolism CT (HOD #19)</a:t>
            </a:r>
            <a:endParaRPr lang="ko-KR" altLang="en-US" dirty="0"/>
          </a:p>
        </p:txBody>
      </p:sp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1653560"/>
            <a:ext cx="7327535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14414" y="1643050"/>
            <a:ext cx="7215238" cy="48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타원 6"/>
          <p:cNvSpPr/>
          <p:nvPr/>
        </p:nvSpPr>
        <p:spPr>
          <a:xfrm>
            <a:off x="2285984" y="3500438"/>
            <a:ext cx="1285884" cy="857256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4000" dirty="0" smtClean="0"/>
              <a:t>Chest X-ray (HOD #22, POD #0)</a:t>
            </a:r>
            <a:endParaRPr lang="ko-KR" altLang="en-US" sz="40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08" y="1643050"/>
            <a:ext cx="4851610" cy="5000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14915</TotalTime>
  <Words>808</Words>
  <Application>Microsoft Office PowerPoint</Application>
  <PresentationFormat>화면 슬라이드 쇼(4:3)</PresentationFormat>
  <Paragraphs>106</Paragraphs>
  <Slides>22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22</vt:i4>
      </vt:variant>
    </vt:vector>
  </HeadingPairs>
  <TitlesOfParts>
    <vt:vector size="23" baseType="lpstr">
      <vt:lpstr>Office 테마</vt:lpstr>
      <vt:lpstr>MGR case review  &lt; Brief progress &amp; Radiologic finding &gt;</vt:lpstr>
      <vt:lpstr>7533829 김 O 열 M/31</vt:lpstr>
      <vt:lpstr>Chest X-ray (2012.7.23)</vt:lpstr>
      <vt:lpstr>Chest CT (2012.7.23)</vt:lpstr>
      <vt:lpstr>Chest CT (2012.7.23)</vt:lpstr>
      <vt:lpstr>CT Varicose vein (HOD #1)</vt:lpstr>
      <vt:lpstr>TTE (HOD #2)</vt:lpstr>
      <vt:lpstr>Embolism CT (HOD #19)</vt:lpstr>
      <vt:lpstr>Chest X-ray (HOD #22, POD #0)</vt:lpstr>
      <vt:lpstr>Chest X-ray (HOD #40, POD #18)</vt:lpstr>
      <vt:lpstr>Embolism CT (2012.12.10)</vt:lpstr>
      <vt:lpstr>Chest X-ray (2013.1.14)</vt:lpstr>
      <vt:lpstr>3644615 김 O 순 F/65</vt:lpstr>
      <vt:lpstr>3644615 김 O 순 F/65</vt:lpstr>
      <vt:lpstr>Brain MRI (HOD #1)</vt:lpstr>
      <vt:lpstr>Chest X-ray (HOD #1)</vt:lpstr>
      <vt:lpstr>Chest CT (HOD #1)</vt:lpstr>
      <vt:lpstr>Chest X-ray (HOD #16, POD #4)</vt:lpstr>
      <vt:lpstr>Embolism CT (HOD #18, POD #6)</vt:lpstr>
      <vt:lpstr>TTE (HOD #20, POD #8)</vt:lpstr>
      <vt:lpstr>CT varicose vein (HOD #24, POD #12)</vt:lpstr>
      <vt:lpstr>Chest CT (2013. 4. 4)</vt:lpstr>
    </vt:vector>
  </TitlesOfParts>
  <Company>MY_HOME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User</dc:creator>
  <cp:lastModifiedBy>sv34c003</cp:lastModifiedBy>
  <cp:revision>1446</cp:revision>
  <dcterms:created xsi:type="dcterms:W3CDTF">2002-05-31T16:21:56Z</dcterms:created>
  <dcterms:modified xsi:type="dcterms:W3CDTF">2013-05-02T03:43:23Z</dcterms:modified>
</cp:coreProperties>
</file>