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302" r:id="rId2"/>
    <p:sldId id="303" r:id="rId3"/>
    <p:sldId id="332" r:id="rId4"/>
    <p:sldId id="305" r:id="rId5"/>
    <p:sldId id="316" r:id="rId6"/>
    <p:sldId id="330" r:id="rId7"/>
    <p:sldId id="331" r:id="rId8"/>
    <p:sldId id="304" r:id="rId9"/>
    <p:sldId id="320" r:id="rId10"/>
    <p:sldId id="308" r:id="rId11"/>
    <p:sldId id="321" r:id="rId12"/>
    <p:sldId id="310" r:id="rId13"/>
    <p:sldId id="311" r:id="rId14"/>
    <p:sldId id="328" r:id="rId15"/>
    <p:sldId id="309" r:id="rId16"/>
    <p:sldId id="329" r:id="rId17"/>
    <p:sldId id="313" r:id="rId18"/>
    <p:sldId id="317" r:id="rId19"/>
    <p:sldId id="323" r:id="rId20"/>
    <p:sldId id="322" r:id="rId21"/>
    <p:sldId id="324" r:id="rId22"/>
    <p:sldId id="315" r:id="rId23"/>
    <p:sldId id="325" r:id="rId24"/>
    <p:sldId id="326" r:id="rId25"/>
    <p:sldId id="312" r:id="rId26"/>
    <p:sldId id="314" r:id="rId27"/>
    <p:sldId id="318" r:id="rId28"/>
    <p:sldId id="319" r:id="rId29"/>
    <p:sldId id="274" r:id="rId3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5816" autoAdjust="0"/>
  </p:normalViewPr>
  <p:slideViewPr>
    <p:cSldViewPr>
      <p:cViewPr varScale="1">
        <p:scale>
          <a:sx n="96" d="100"/>
          <a:sy n="96" d="100"/>
        </p:scale>
        <p:origin x="-20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D0AA2-F379-42E5-BE6A-8FF6E384AEED}" type="datetimeFigureOut">
              <a:rPr lang="ko-KR" altLang="en-US" smtClean="0"/>
              <a:pPr/>
              <a:t>2013-12-10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527E26-ABF2-4C48-BC1D-1589D1BE2B1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SIMD </a:t>
            </a:r>
            <a:r>
              <a:rPr lang="ko-KR" altLang="en-US" dirty="0" smtClean="0"/>
              <a:t>의 개념은 </a:t>
            </a:r>
            <a:r>
              <a:rPr lang="en-US" altLang="ko-KR" dirty="0" smtClean="0"/>
              <a:t>Parker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등의 연구가 시발점이 되었고</a:t>
            </a:r>
            <a:endParaRPr lang="en-US" altLang="ko-KR" baseline="0" dirty="0" smtClean="0"/>
          </a:p>
          <a:p>
            <a:r>
              <a:rPr lang="en-US" altLang="ko-KR" baseline="0" dirty="0" err="1" smtClean="0"/>
              <a:t>Radionucleotide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ventriculography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thermodilution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에 의해 </a:t>
            </a:r>
            <a:r>
              <a:rPr lang="en-US" altLang="ko-KR" baseline="0" dirty="0" smtClean="0"/>
              <a:t>CO </a:t>
            </a:r>
            <a:r>
              <a:rPr lang="ko-KR" altLang="en-US" baseline="0" dirty="0" smtClean="0"/>
              <a:t>를 측정하였음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Figure 1. Sepsis-induced cardiac dysfunction. Cardiac performance during sepsis is impaired due to</a:t>
            </a:r>
          </a:p>
          <a:p>
            <a:r>
              <a:rPr lang="en-US" altLang="ko-KR" dirty="0" smtClean="0"/>
              <a:t>changes in the macro- and microcirculation, autonomic dysfunction, and </a:t>
            </a:r>
            <a:r>
              <a:rPr lang="en-US" altLang="ko-KR" dirty="0" err="1" smtClean="0"/>
              <a:t>inﬂammation</a:t>
            </a:r>
            <a:r>
              <a:rPr lang="en-US" altLang="ko-KR" dirty="0" smtClean="0"/>
              <a:t>-induced</a:t>
            </a:r>
          </a:p>
          <a:p>
            <a:r>
              <a:rPr lang="en-US" altLang="ko-KR" dirty="0" smtClean="0"/>
              <a:t>intrinsic myocardial depression. The mechanisms of myocardial depression include down-regulation</a:t>
            </a:r>
          </a:p>
          <a:p>
            <a:r>
              <a:rPr lang="en-US" altLang="ko-KR" dirty="0" smtClean="0"/>
              <a:t>of adrenergic pathways, disturbed intracellular calcium (Ca2) </a:t>
            </a:r>
            <a:r>
              <a:rPr lang="en-US" altLang="ko-KR" dirty="0" err="1" smtClean="0"/>
              <a:t>trafﬁcking</a:t>
            </a:r>
            <a:r>
              <a:rPr lang="en-US" altLang="ko-KR" dirty="0" smtClean="0"/>
              <a:t>, and impaired </a:t>
            </a:r>
            <a:r>
              <a:rPr lang="en-US" altLang="ko-KR" dirty="0" err="1" smtClean="0"/>
              <a:t>electrome</a:t>
            </a:r>
            <a:r>
              <a:rPr lang="en-US" altLang="ko-KR" dirty="0" smtClean="0"/>
              <a:t>-</a:t>
            </a:r>
          </a:p>
          <a:p>
            <a:r>
              <a:rPr lang="en-US" altLang="ko-KR" dirty="0" err="1" smtClean="0"/>
              <a:t>chanical</a:t>
            </a:r>
            <a:r>
              <a:rPr lang="en-US" altLang="ko-KR" dirty="0" smtClean="0"/>
              <a:t> coupling at the </a:t>
            </a:r>
            <a:r>
              <a:rPr lang="en-US" altLang="ko-KR" dirty="0" err="1" smtClean="0"/>
              <a:t>myoﬁbrillar</a:t>
            </a:r>
            <a:r>
              <a:rPr lang="en-US" altLang="ko-KR" dirty="0" smtClean="0"/>
              <a:t> level. Mitochondrial dysfunction seems to plays a central role in</a:t>
            </a:r>
          </a:p>
          <a:p>
            <a:r>
              <a:rPr lang="en-US" altLang="ko-KR" dirty="0" smtClean="0"/>
              <a:t>this sepsis-induced organ dysfunction.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Uncoupling proteins (UCP)</a:t>
            </a:r>
          </a:p>
          <a:p>
            <a:r>
              <a:rPr lang="en-US" altLang="ko-KR" dirty="0" smtClean="0"/>
              <a:t>dissipate the proton gradient, thereby potentially reducing ATP and ROS production. Opening of the</a:t>
            </a:r>
          </a:p>
          <a:p>
            <a:r>
              <a:rPr lang="en-US" altLang="ko-KR" dirty="0" smtClean="0"/>
              <a:t>permeability transition pore (PTP) results in mitochondrial swelling, proton gradient collapse, calcium</a:t>
            </a:r>
          </a:p>
          <a:p>
            <a:r>
              <a:rPr lang="en-US" altLang="ko-KR" dirty="0" err="1" smtClean="0"/>
              <a:t>efﬂux</a:t>
            </a:r>
            <a:r>
              <a:rPr lang="en-US" altLang="ko-KR" dirty="0" smtClean="0"/>
              <a:t>, and release of </a:t>
            </a:r>
            <a:r>
              <a:rPr lang="en-US" altLang="ko-KR" dirty="0" err="1" smtClean="0"/>
              <a:t>cytochrome</a:t>
            </a:r>
            <a:r>
              <a:rPr lang="en-US" altLang="ko-KR" dirty="0" smtClean="0"/>
              <a:t> c (</a:t>
            </a:r>
            <a:r>
              <a:rPr lang="en-US" altLang="ko-KR" dirty="0" err="1" smtClean="0"/>
              <a:t>CytC</a:t>
            </a:r>
            <a:r>
              <a:rPr lang="en-US" altLang="ko-KR" dirty="0" smtClean="0"/>
              <a:t>), an activator of apoptosis.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Beta adrenergic receptor </a:t>
            </a:r>
            <a:r>
              <a:rPr lang="ko-KR" altLang="en-US" dirty="0" smtClean="0"/>
              <a:t>가 줄어들어 있음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치료 후 </a:t>
            </a:r>
            <a:r>
              <a:rPr lang="en-US" altLang="ko-KR" dirty="0" smtClean="0"/>
              <a:t>3-5 </a:t>
            </a:r>
            <a:r>
              <a:rPr lang="ko-KR" altLang="en-US" dirty="0" smtClean="0"/>
              <a:t>일에 </a:t>
            </a:r>
            <a:r>
              <a:rPr lang="en-US" altLang="ko-KR" dirty="0" smtClean="0"/>
              <a:t>EF </a:t>
            </a:r>
            <a:r>
              <a:rPr lang="ko-KR" altLang="en-US" dirty="0" smtClean="0"/>
              <a:t>감소 </a:t>
            </a:r>
            <a:r>
              <a:rPr lang="en-US" altLang="ko-KR" dirty="0" smtClean="0"/>
              <a:t>BNP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증가</a:t>
            </a:r>
            <a:endParaRPr lang="en-US" altLang="ko-KR" baseline="0" dirty="0" smtClean="0"/>
          </a:p>
          <a:p>
            <a:r>
              <a:rPr lang="en-US" altLang="ko-KR" baseline="0" dirty="0" smtClean="0"/>
              <a:t>NT pro BNP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증가는 </a:t>
            </a:r>
            <a:r>
              <a:rPr lang="en-US" altLang="ko-KR" baseline="0" dirty="0" smtClean="0"/>
              <a:t>fluid responsive </a:t>
            </a:r>
            <a:r>
              <a:rPr lang="ko-KR" altLang="en-US" baseline="0" dirty="0" smtClean="0"/>
              <a:t>의 감소를 의미한다</a:t>
            </a:r>
            <a:r>
              <a:rPr lang="en-US" altLang="ko-KR" baseline="0" dirty="0" smtClean="0"/>
              <a:t>.</a:t>
            </a:r>
            <a:r>
              <a:rPr lang="en-US" altLang="ko-KR" baseline="0" dirty="0" err="1" smtClean="0"/>
              <a:t>crp</a:t>
            </a:r>
            <a:r>
              <a:rPr lang="ko-KR" altLang="en-US" baseline="0" dirty="0" smtClean="0"/>
              <a:t>  </a:t>
            </a:r>
            <a:r>
              <a:rPr lang="en-US" altLang="ko-KR" baseline="0" dirty="0" err="1" smtClean="0"/>
              <a:t>procalcitonin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과의 관련도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8" y="0"/>
            <a:ext cx="912971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2013-12-10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2013-12-10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2013-12-10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51CF-8D24-4855-A889-3014CC995E25}" type="datetimeFigureOut">
              <a:rPr lang="ko-KR" altLang="en-US" smtClean="0"/>
              <a:pPr/>
              <a:t>2013-12-10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285728"/>
            <a:ext cx="9129712" cy="657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18"/>
          <p:cNvSpPr txBox="1">
            <a:spLocks noChangeArrowheads="1"/>
          </p:cNvSpPr>
          <p:nvPr/>
        </p:nvSpPr>
        <p:spPr bwMode="auto">
          <a:xfrm>
            <a:off x="214282" y="0"/>
            <a:ext cx="8929718" cy="214311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600" kern="0" noProof="1" smtClean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600" kern="0" noProof="1" smtClean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400" b="1" kern="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Sepsis induced cardiomyopathy</a:t>
            </a:r>
            <a:endParaRPr lang="en-US" altLang="ko-KR" sz="44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9"/>
          <p:cNvSpPr txBox="1">
            <a:spLocks noChangeArrowheads="1"/>
          </p:cNvSpPr>
          <p:nvPr/>
        </p:nvSpPr>
        <p:spPr bwMode="gray">
          <a:xfrm>
            <a:off x="285720" y="4000504"/>
            <a:ext cx="6000792" cy="92869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r>
              <a:rPr lang="en-US" altLang="ko-KR" sz="3600" b="1" kern="0" noProof="1" smtClean="0">
                <a:solidFill>
                  <a:schemeClr val="accent4">
                    <a:lumMod val="50000"/>
                  </a:schemeClr>
                </a:solidFill>
                <a:latin typeface="Arial"/>
                <a:cs typeface="Arial"/>
              </a:rPr>
              <a:t>Hong Ji Young </a:t>
            </a:r>
            <a:endParaRPr lang="en-US" altLang="ko-KR" sz="3600" b="1" kern="0" noProof="1">
              <a:solidFill>
                <a:schemeClr val="accent4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Rectangle 19"/>
          <p:cNvSpPr txBox="1">
            <a:spLocks noChangeArrowheads="1"/>
          </p:cNvSpPr>
          <p:nvPr/>
        </p:nvSpPr>
        <p:spPr bwMode="gray">
          <a:xfrm>
            <a:off x="357158" y="4857760"/>
            <a:ext cx="6000792" cy="14287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Division of Pulmonology,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 </a:t>
            </a: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Department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Internal Medicine,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Institute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Chest Diseases,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Severance hospital,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Yonsei University College of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Medicine</a:t>
            </a:r>
            <a:endParaRPr lang="en-US" altLang="ko-KR" sz="1600" b="1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lnSpc>
                <a:spcPct val="65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LV systolic function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LVEF </a:t>
            </a:r>
          </a:p>
          <a:p>
            <a:pPr lvl="1"/>
            <a:r>
              <a:rPr lang="en-US" altLang="ko-KR" sz="3000" dirty="0" smtClean="0">
                <a:latin typeface="Arial" pitchFamily="34" charset="0"/>
                <a:cs typeface="Arial" pitchFamily="34" charset="0"/>
              </a:rPr>
              <a:t>is clearly influenced not only by LV contractility, but also by the state of preload and </a:t>
            </a:r>
            <a:r>
              <a:rPr lang="en-US" altLang="ko-KR" sz="3000" dirty="0" err="1" smtClean="0">
                <a:latin typeface="Arial" pitchFamily="34" charset="0"/>
                <a:cs typeface="Arial" pitchFamily="34" charset="0"/>
              </a:rPr>
              <a:t>afterload</a:t>
            </a:r>
            <a:r>
              <a:rPr lang="en-US" altLang="ko-KR" sz="3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lvl="1"/>
            <a:r>
              <a:rPr lang="en-US" altLang="ko-KR" sz="3000" dirty="0" smtClean="0">
                <a:latin typeface="Arial" pitchFamily="34" charset="0"/>
                <a:cs typeface="Arial" pitchFamily="34" charset="0"/>
              </a:rPr>
              <a:t>LVEF measurement has proved to be very sensitive to changes in contractility when ventricular function is decreased.</a:t>
            </a:r>
          </a:p>
          <a:p>
            <a:r>
              <a:rPr lang="en-US" altLang="ko-KR" sz="3400" dirty="0" smtClean="0">
                <a:latin typeface="Arial" pitchFamily="34" charset="0"/>
                <a:cs typeface="Arial" pitchFamily="34" charset="0"/>
              </a:rPr>
              <a:t>E-IVS (Distance between E &amp; IVS) &gt;1cm</a:t>
            </a:r>
            <a:endParaRPr lang="en-US" altLang="ko-KR" sz="3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sz="3400" dirty="0" smtClean="0">
                <a:latin typeface="Arial" pitchFamily="34" charset="0"/>
                <a:cs typeface="Arial" pitchFamily="34" charset="0"/>
              </a:rPr>
              <a:t>MAPSE (Mitral annular plane systolic excursion) &lt;1cm</a:t>
            </a:r>
            <a:endParaRPr lang="ko-KR" altLang="en-US" sz="3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81525" y="1714488"/>
            <a:ext cx="4562475" cy="3328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714488"/>
            <a:ext cx="4395788" cy="329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857224" y="5286388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/>
              <a:t>E-IVS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29256" y="535782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/>
              <a:t>MAPSE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Left Ventricular Diastolic Function (LVDF)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E/E’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The ratio of mitral velocity to early diastolic velocity of the mitral annulus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 ratio E/E '&lt;8 :normal M-LVDP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 ratio E/E'&gt; 15: very high M-LVDP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failure of weaning from mechanical ventilation 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prognostic value in septic patients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Better discrimination between hospital survivors and non-survivors than cardiac biomarkers BNP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RV systolic function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Tricuspid Annular Plane Systolic Excursion (TAPSE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) &lt; 1.6cm</a:t>
            </a: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RV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Tei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index (IVCT+IVRT/EF)</a:t>
            </a: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ALI/ARDS or PTE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Higher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afterload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in RV → decrease in right ventricular cardiac output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RV dilatation → diastolic overload →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dyskinesia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of the IVS → systolic overload →coronary perfusion pressure↓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SPAP=MRAP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+ (4 x velocity</a:t>
            </a:r>
            <a:r>
              <a:rPr lang="en-US" altLang="ko-KR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&gt;35mmHg</a:t>
            </a: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426768" cy="559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714844" y="6286520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Huang et al. Critical Care 2013, 17:R96</a:t>
            </a:r>
            <a:endParaRPr lang="ko-KR" alt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844" y="6072206"/>
            <a:ext cx="5214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 evidence that the survivors from 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severe sepsis 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 septic shock had lower EF</a:t>
            </a:r>
            <a:endParaRPr lang="ko-KR" alt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500694" y="5500702"/>
            <a:ext cx="1500198" cy="4286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Laboratory test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50017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B-type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natriuretic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peptide (BNP)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produced by ventricular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myocytes</a:t>
            </a: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BNP concentration in the log-quartile was associated with higher mortality in septic patients (p &lt;0.001)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Lower was the 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LVEF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, higher was the plasma concentration of BNP (p &lt;0.05)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The plasma concentration of BNP had significant predictive value for survival at 30</a:t>
            </a:r>
            <a:r>
              <a:rPr lang="en-US" altLang="ko-KR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day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14942" y="5572140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Crit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Care Med 2008; 36: 3030-7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00496" y="3357562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Crit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Care Med 2004; 32(8): 1643-7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571868" y="2714620"/>
            <a:ext cx="2214578" cy="1285884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/>
              <a:t>BNP</a:t>
            </a:r>
            <a:endParaRPr lang="ko-KR" altLang="en-US" sz="3200" b="1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1142976" y="714356"/>
            <a:ext cx="2428892" cy="15716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latin typeface="Arial" pitchFamily="34" charset="0"/>
                <a:cs typeface="Arial" pitchFamily="34" charset="0"/>
              </a:rPr>
              <a:t>Cardiac dysfunction</a:t>
            </a:r>
            <a:endParaRPr lang="ko-KR" alt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5857884" y="714356"/>
            <a:ext cx="2714644" cy="15716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altLang="ko-KR" sz="3200" b="1" dirty="0" smtClean="0">
                <a:latin typeface="Arial" pitchFamily="34" charset="0"/>
                <a:cs typeface="Arial" pitchFamily="34" charset="0"/>
              </a:rPr>
              <a:t>Filling </a:t>
            </a:r>
            <a:br>
              <a:rPr lang="en-US" altLang="ko-KR" sz="3200" b="1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3200" b="1" dirty="0" smtClean="0">
                <a:latin typeface="Arial" pitchFamily="34" charset="0"/>
                <a:cs typeface="Arial" pitchFamily="34" charset="0"/>
              </a:rPr>
              <a:t>Pressure</a:t>
            </a:r>
            <a:endParaRPr lang="ko-KR" alt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내용 개체 틀 12"/>
          <p:cNvSpPr>
            <a:spLocks noGrp="1"/>
          </p:cNvSpPr>
          <p:nvPr>
            <p:ph idx="1"/>
          </p:nvPr>
        </p:nvSpPr>
        <p:spPr>
          <a:xfrm>
            <a:off x="1142976" y="4500570"/>
            <a:ext cx="2571768" cy="169703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buNone/>
            </a:pPr>
            <a:r>
              <a:rPr lang="en-US" altLang="ko-KR" sz="2800" b="1" dirty="0" smtClean="0">
                <a:latin typeface="Arial" pitchFamily="34" charset="0"/>
                <a:cs typeface="Arial" pitchFamily="34" charset="0"/>
              </a:rPr>
              <a:t>Fluid </a:t>
            </a:r>
          </a:p>
          <a:p>
            <a:pPr algn="ctr">
              <a:buNone/>
            </a:pPr>
            <a:r>
              <a:rPr lang="en-US" altLang="ko-KR" sz="2800" b="1" dirty="0" smtClean="0">
                <a:latin typeface="Arial" pitchFamily="34" charset="0"/>
                <a:cs typeface="Arial" pitchFamily="34" charset="0"/>
              </a:rPr>
              <a:t>Balance</a:t>
            </a:r>
            <a:endParaRPr lang="ko-KR" alt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내용 개체 틀 12"/>
          <p:cNvSpPr txBox="1">
            <a:spLocks/>
          </p:cNvSpPr>
          <p:nvPr/>
        </p:nvSpPr>
        <p:spPr>
          <a:xfrm>
            <a:off x="5500694" y="4500570"/>
            <a:ext cx="3357586" cy="1697031"/>
          </a:xfrm>
          <a:prstGeom prst="roundRect">
            <a:avLst/>
          </a:prstGeom>
          <a:solidFill>
            <a:schemeClr val="bg2">
              <a:lumMod val="25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342900" marR="0" lvl="0" indent="-34290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LPS/</a:t>
            </a:r>
          </a:p>
          <a:p>
            <a:pPr marL="342900" marR="0" lvl="0" indent="-34290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sz="2800" b="1" dirty="0" err="1" smtClean="0">
                <a:latin typeface="Arial" pitchFamily="34" charset="0"/>
                <a:cs typeface="Arial" pitchFamily="34" charset="0"/>
              </a:rPr>
              <a:t>Proinflammatory</a:t>
            </a:r>
            <a:r>
              <a:rPr lang="en-US" altLang="ko-KR" sz="2800" b="1" dirty="0" smtClean="0">
                <a:latin typeface="Arial" pitchFamily="34" charset="0"/>
                <a:cs typeface="Arial" pitchFamily="34" charset="0"/>
              </a:rPr>
              <a:t> cytokine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 rot="16200000" flipH="1">
            <a:off x="3428992" y="2285992"/>
            <a:ext cx="285752" cy="285752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rot="5400000">
            <a:off x="5715008" y="2285992"/>
            <a:ext cx="285752" cy="285752"/>
          </a:xfrm>
          <a:prstGeom prst="line">
            <a:avLst/>
          </a:prstGeom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rot="5400000">
            <a:off x="3500430" y="4071942"/>
            <a:ext cx="285752" cy="285752"/>
          </a:xfrm>
          <a:prstGeom prst="line">
            <a:avLst/>
          </a:prstGeom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 rot="16200000" flipH="1">
            <a:off x="5786446" y="4071942"/>
            <a:ext cx="285752" cy="285752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Troponin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I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Sepsis produces coronary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hypoperfusion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and ischemia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Sepsis would result in an increased platelet reactivity forming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microthrombus</a:t>
            </a: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78% of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cTnI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+ patients had reduced LVEF compared with 9% of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cTnI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- individuals.</a:t>
            </a:r>
          </a:p>
          <a:p>
            <a:pPr lvl="1">
              <a:buNone/>
            </a:pP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Abnormal levels of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cTnI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were more frequent in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nonsurvivors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than in survivors (p &lt;0.05).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0694" y="4143380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Clin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Chem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2000; 46: 650-7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9124" y="5572140"/>
            <a:ext cx="428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Intensive Care Med 2001; 27: 965-9. 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8612029" cy="3578543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2852"/>
            <a:ext cx="780097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000108"/>
            <a:ext cx="7643866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모서리가 둥근 직사각형 6"/>
          <p:cNvSpPr/>
          <p:nvPr/>
        </p:nvSpPr>
        <p:spPr>
          <a:xfrm>
            <a:off x="857224" y="3714752"/>
            <a:ext cx="7643866" cy="1428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857224" y="4429132"/>
            <a:ext cx="7643866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857224" y="5000636"/>
            <a:ext cx="7643866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857224" y="5214950"/>
            <a:ext cx="7643866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6143644"/>
            <a:ext cx="792961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525963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Cardiovascular involvement associated with sepsis</a:t>
            </a:r>
          </a:p>
          <a:p>
            <a:pPr lvl="1"/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Hyperdynamic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phase (“warm shock")</a:t>
            </a:r>
          </a:p>
          <a:p>
            <a:pPr lvl="2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increased cardiac output and decreased systemic vascular resistance</a:t>
            </a:r>
          </a:p>
          <a:p>
            <a:pPr lvl="1"/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Hypodynamyc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stage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ocurred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("cold shock")</a:t>
            </a:r>
          </a:p>
          <a:p>
            <a:pPr lvl="2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systemic vascular resistance increased to compensate for reduced cardiac output</a:t>
            </a:r>
          </a:p>
          <a:p>
            <a:pPr lvl="2" algn="r">
              <a:buNone/>
            </a:pPr>
            <a:r>
              <a:rPr lang="de-DE" altLang="ko-KR" sz="1400" dirty="0" smtClean="0">
                <a:latin typeface="Arial" pitchFamily="34" charset="0"/>
                <a:cs typeface="Arial" pitchFamily="34" charset="0"/>
              </a:rPr>
              <a:t>Ann Surg 1966; 163: 866-85</a:t>
            </a:r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0166" y="5857892"/>
            <a:ext cx="5786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Fluid  resuscitation </a:t>
            </a:r>
            <a:endParaRPr lang="ko-KR" altLang="en-US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52"/>
            <a:ext cx="5929353" cy="3498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00438"/>
            <a:ext cx="5929354" cy="321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idx="1"/>
          </p:nvPr>
        </p:nvSpPr>
        <p:spPr>
          <a:xfrm>
            <a:off x="214282" y="571500"/>
            <a:ext cx="8786874" cy="6072210"/>
          </a:xfrm>
        </p:spPr>
        <p:txBody>
          <a:bodyPr>
            <a:normAutofit fontScale="92500"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Independent predictors of BNP concentration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APACHE III (P = 0.033), </a:t>
            </a:r>
          </a:p>
          <a:p>
            <a:pPr lvl="1"/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Fluid balance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(P = 0.001) </a:t>
            </a:r>
          </a:p>
          <a:p>
            <a:pPr lvl="1"/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Diastolic dysfunction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(P = 0.009)</a:t>
            </a:r>
          </a:p>
          <a:p>
            <a:pPr lvl="1">
              <a:buNone/>
            </a:pP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   (adjusted R </a:t>
            </a:r>
            <a:r>
              <a:rPr lang="en-US" altLang="ko-KR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0.713)</a:t>
            </a: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Other studies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Parker  et al </a:t>
            </a:r>
            <a:r>
              <a:rPr lang="sv-SE" altLang="ko-KR" sz="17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Ann Intern Med 1984, 100:483-490</a:t>
            </a:r>
          </a:p>
          <a:p>
            <a:pPr lvl="2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non-survivors did not demonstrate LV dilation (’preload adaptation’)</a:t>
            </a:r>
          </a:p>
          <a:p>
            <a:pPr lvl="2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unable to maintain stroke volume and CO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McLean et al </a:t>
            </a:r>
            <a:r>
              <a:rPr lang="en-US" altLang="ko-KR" sz="17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Crit</a:t>
            </a:r>
            <a:r>
              <a:rPr lang="en-US" altLang="ko-KR" sz="17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Care Med 2007, 35:1019-1026.</a:t>
            </a:r>
          </a:p>
          <a:p>
            <a:pPr lvl="2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E/e’ to be non-significantly lower in non-survivors (survivors 14.8 ± 7.4, non-survivors 12.1 ± 4.6; P = 0.452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571876"/>
            <a:ext cx="8229600" cy="2554287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3999" cy="221742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85786" y="3714752"/>
            <a:ext cx="67151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Time course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of </a:t>
            </a:r>
            <a:r>
              <a:rPr lang="en-US" altLang="ko-K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BNP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levels seems helpful to discriminate between surviving and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nonsurviving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patients with sepsis and to detect myocardial dysfunction, but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TnT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dosen’t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8286808" cy="3286124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3400453"/>
            <a:ext cx="8286808" cy="3457547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71480"/>
            <a:ext cx="802005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타원 4"/>
          <p:cNvSpPr/>
          <p:nvPr/>
        </p:nvSpPr>
        <p:spPr>
          <a:xfrm>
            <a:off x="4643438" y="285728"/>
            <a:ext cx="1214446" cy="30718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543956" cy="4525963"/>
          </a:xfrm>
        </p:spPr>
        <p:txBody>
          <a:bodyPr>
            <a:normAutofit lnSpcReduction="10000"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There is no adequate treatment, although it seems that might be necessary to seek a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cardioprotective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therapy and supportive measures</a:t>
            </a:r>
          </a:p>
          <a:p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Dobutamine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is the preferred treatment</a:t>
            </a:r>
            <a:endParaRPr lang="ko-KR" alt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  in patients with persistently low cardiac output despite adequate LV filling pressure (or clinical assessment of adequate fluid resuscitation),  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14422"/>
            <a:ext cx="8686800" cy="4911741"/>
          </a:xfrm>
        </p:spPr>
        <p:txBody>
          <a:bodyPr>
            <a:normAutofit/>
          </a:bodyPr>
          <a:lstStyle/>
          <a:p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Levosimendan</a:t>
            </a: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Considering that the SIMD is determined largely by 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decrease in </a:t>
            </a:r>
            <a:r>
              <a:rPr lang="en-US" altLang="ko-K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myofilament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response to calcium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, sensitization with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levosimendan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becomes an attractive therapeutic option.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Two published clinical trials with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levosimendan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in sepsis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An increase in SVI, CI and LVEF compared to baseline was observed.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Mortality??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Treatment :Beta-blockers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357298"/>
            <a:ext cx="9072626" cy="6858047"/>
          </a:xfrm>
        </p:spPr>
        <p:txBody>
          <a:bodyPr>
            <a:normAutofit fontScale="40000" lnSpcReduction="20000"/>
          </a:bodyPr>
          <a:lstStyle/>
          <a:p>
            <a:r>
              <a:rPr lang="en-US" altLang="ko-KR" sz="8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Combined </a:t>
            </a:r>
            <a:r>
              <a:rPr lang="en-US" altLang="ko-KR" sz="8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milrinone</a:t>
            </a:r>
            <a:r>
              <a:rPr lang="en-US" altLang="ko-KR" sz="8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altLang="ko-KR" sz="8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enteral</a:t>
            </a:r>
            <a:r>
              <a:rPr lang="en-US" altLang="ko-KR" sz="8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metoprolol</a:t>
            </a:r>
            <a:endParaRPr lang="en-US" altLang="ko-KR" sz="8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altLang="ko-KR" sz="7000" dirty="0" smtClean="0">
                <a:latin typeface="Arial" pitchFamily="34" charset="0"/>
                <a:cs typeface="Arial" pitchFamily="34" charset="0"/>
              </a:rPr>
              <a:t>Maintained cardiac index with a lower heart rate and a higher stroke volume index</a:t>
            </a:r>
          </a:p>
          <a:p>
            <a:pPr lvl="1">
              <a:buNone/>
            </a:pPr>
            <a:r>
              <a:rPr lang="en-US" altLang="ko-KR" sz="7000" dirty="0" smtClean="0">
                <a:latin typeface="Arial" pitchFamily="34" charset="0"/>
                <a:cs typeface="Arial" pitchFamily="34" charset="0"/>
              </a:rPr>
              <a:t>→ Treatment with beta blockers was a way to “economize” cardiac function</a:t>
            </a:r>
          </a:p>
          <a:p>
            <a:pPr lvl="1">
              <a:buNone/>
            </a:pPr>
            <a:r>
              <a:rPr lang="en-US" altLang="ko-KR" sz="7000" dirty="0" smtClean="0">
                <a:latin typeface="Arial" pitchFamily="34" charset="0"/>
                <a:cs typeface="Arial" pitchFamily="34" charset="0"/>
              </a:rPr>
              <a:t>                                                      </a:t>
            </a:r>
            <a:r>
              <a:rPr lang="en-US" altLang="ko-KR" sz="4000" dirty="0" err="1" smtClean="0"/>
              <a:t>Crit</a:t>
            </a:r>
            <a:r>
              <a:rPr lang="en-US" altLang="ko-KR" sz="4000" dirty="0" smtClean="0"/>
              <a:t> Care med 2008; 12(4): R99.</a:t>
            </a:r>
          </a:p>
          <a:p>
            <a:pPr lvl="1">
              <a:buNone/>
            </a:pPr>
            <a:endParaRPr lang="en-US" altLang="ko-KR" dirty="0" smtClean="0"/>
          </a:p>
          <a:p>
            <a:r>
              <a:rPr lang="en-US" sz="8000" dirty="0" smtClean="0">
                <a:latin typeface="Arial" pitchFamily="34" charset="0"/>
                <a:cs typeface="Arial" pitchFamily="34" charset="0"/>
              </a:rPr>
              <a:t>Open-label use of </a:t>
            </a:r>
            <a:r>
              <a:rPr lang="en-US" sz="8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esmolol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vs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standard care</a:t>
            </a:r>
          </a:p>
          <a:p>
            <a:pPr lvl="1"/>
            <a:r>
              <a:rPr lang="en-US" sz="7000" dirty="0" smtClean="0">
                <a:latin typeface="Arial" pitchFamily="34" charset="0"/>
                <a:cs typeface="Arial" pitchFamily="34" charset="0"/>
              </a:rPr>
              <a:t>Associated with reductions in heart rates to achieve target levels, without increased adverse events. </a:t>
            </a:r>
          </a:p>
          <a:p>
            <a:pPr lvl="1"/>
            <a:r>
              <a:rPr lang="en-US" sz="7000" dirty="0" smtClean="0">
                <a:latin typeface="Arial" pitchFamily="34" charset="0"/>
                <a:cs typeface="Arial" pitchFamily="34" charset="0"/>
              </a:rPr>
              <a:t>The observed improvement in mortality and other </a:t>
            </a:r>
          </a:p>
          <a:p>
            <a:pPr lvl="1">
              <a:buNone/>
            </a:pPr>
            <a:r>
              <a:rPr lang="en-US" sz="7000" dirty="0" smtClean="0">
                <a:latin typeface="Arial" pitchFamily="34" charset="0"/>
                <a:cs typeface="Arial" pitchFamily="34" charset="0"/>
              </a:rPr>
              <a:t>   secondary clinical outcomes warrants further           investigation.</a:t>
            </a:r>
          </a:p>
          <a:p>
            <a:pPr lvl="1"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           JAMA </a:t>
            </a:r>
            <a:r>
              <a:rPr lang="en-US" sz="4000" dirty="0" smtClean="0"/>
              <a:t>2013 Oct 23;310(16):1683-91</a:t>
            </a:r>
            <a:endParaRPr lang="en-US" altLang="ko-KR" sz="4000" dirty="0" smtClean="0">
              <a:latin typeface="Arial" pitchFamily="34" charset="0"/>
              <a:cs typeface="Arial" pitchFamily="34" charset="0"/>
            </a:endParaRPr>
          </a:p>
          <a:p>
            <a:pPr lvl="2" algn="r"/>
            <a:r>
              <a:rPr lang="en-US" altLang="ko-KR" sz="1000" b="1" dirty="0" smtClean="0"/>
              <a:t> </a:t>
            </a:r>
            <a:endParaRPr lang="ko-KR" altLang="en-US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Simvastatin</a:t>
            </a: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 randomized double-blind study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Due to low recruitment, the study was stopped early 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No differences in the incidence of severe sepsis with administration of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simvastatin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 decrease in the levels of TNF</a:t>
            </a:r>
            <a:r>
              <a:rPr lang="el-GR" altLang="ko-KR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and IL-6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Arial" pitchFamily="34" charset="0"/>
                <a:cs typeface="Arial" pitchFamily="34" charset="0"/>
              </a:rPr>
              <a:t>The study of Parker and coworkers at 1984</a:t>
            </a:r>
            <a:endParaRPr lang="ko-KR" alt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 cohort of 20 patients with septic shock</a:t>
            </a: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Survivors (13 of 20), 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Initial left ventricle ejection fraction (LVEF) less than 40% (p &lt;0.005)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with mean end-systolic volume and end-diastolic volume increased substantially with a normal stroke volume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gradually returned to normality by 10 days after the onset of shock</a:t>
            </a:r>
          </a:p>
          <a:p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Nonsurvivors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had normal LVEF and ventricular volumes</a:t>
            </a:r>
          </a:p>
          <a:p>
            <a:pPr lvl="2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Mechanism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01145" y="1600200"/>
            <a:ext cx="6741710" cy="4525963"/>
          </a:xfrm>
          <a:prstGeom prst="rect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571480"/>
            <a:ext cx="8686800" cy="5554683"/>
          </a:xfrm>
        </p:spPr>
        <p:txBody>
          <a:bodyPr>
            <a:normAutofit lnSpcReduction="10000"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Circulatory and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Microvascular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Changes</a:t>
            </a:r>
          </a:p>
          <a:p>
            <a:pPr lvl="1"/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Macrocirculatory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coronary blood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ﬂow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↑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Alterations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in the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microcirculation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Vascular endothelial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cells ↔ Cardiac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myocytes</a:t>
            </a: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Endothelial cell activation→ </a:t>
            </a:r>
            <a:r>
              <a:rPr lang="en-US" altLang="ko-KR" u="sng" dirty="0" smtClean="0">
                <a:latin typeface="Arial" pitchFamily="34" charset="0"/>
                <a:cs typeface="Arial" pitchFamily="34" charset="0"/>
              </a:rPr>
              <a:t>NO, </a:t>
            </a:r>
            <a:r>
              <a:rPr lang="en-US" altLang="ko-KR" u="sng" dirty="0" err="1" smtClean="0">
                <a:latin typeface="Arial" pitchFamily="34" charset="0"/>
                <a:cs typeface="Arial" pitchFamily="34" charset="0"/>
              </a:rPr>
              <a:t>endothelin</a:t>
            </a:r>
            <a:r>
              <a:rPr lang="en-US" altLang="ko-KR" u="sng" dirty="0" smtClean="0">
                <a:latin typeface="Arial" pitchFamily="34" charset="0"/>
                <a:cs typeface="Arial" pitchFamily="34" charset="0"/>
              </a:rPr>
              <a:t>, prostaglandins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→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Impaired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isometric contractions of isolated cardiac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trabeculae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Autonomic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Dysregulation</a:t>
            </a: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Sepsis-related tachycardia </a:t>
            </a:r>
          </a:p>
          <a:p>
            <a:pPr lvl="2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Restricted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diastolic ventricular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ﬁlling</a:t>
            </a: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Increased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oxygen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requirements</a:t>
            </a: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tachycardia-induced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cardiomyopathy</a:t>
            </a: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28670"/>
            <a:ext cx="4462451" cy="3780204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0935" y="928670"/>
            <a:ext cx="4593065" cy="5486395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714876" y="357166"/>
            <a:ext cx="4000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latin typeface="Arial" pitchFamily="34" charset="0"/>
                <a:cs typeface="Arial" pitchFamily="34" charset="0"/>
              </a:rPr>
              <a:t>Adrenergic signaling.</a:t>
            </a:r>
            <a:endParaRPr lang="ko-KR" alt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428604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latin typeface="Arial" pitchFamily="34" charset="0"/>
                <a:cs typeface="Arial" pitchFamily="34" charset="0"/>
              </a:rPr>
              <a:t>Mitochondrion</a:t>
            </a:r>
            <a:endParaRPr lang="ko-KR" alt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4857760"/>
            <a:ext cx="37862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UCP : PG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collpase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reducing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ATP and ROS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production</a:t>
            </a: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PTP opening: PG collapse, calcium efflux,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CytC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release( apoptosis activator)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3963" y="1238250"/>
            <a:ext cx="6696075" cy="43815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857356" y="500042"/>
            <a:ext cx="571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 smtClean="0">
                <a:latin typeface="Arial" pitchFamily="34" charset="0"/>
                <a:cs typeface="Arial" pitchFamily="34" charset="0"/>
              </a:rPr>
              <a:t>Calcium </a:t>
            </a:r>
            <a:r>
              <a:rPr lang="en-US" altLang="ko-KR" sz="3200" dirty="0" err="1" smtClean="0">
                <a:latin typeface="Arial" pitchFamily="34" charset="0"/>
                <a:cs typeface="Arial" pitchFamily="34" charset="0"/>
              </a:rPr>
              <a:t>trafﬁcking</a:t>
            </a:r>
            <a:endParaRPr lang="ko-KR" alt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6314" y="6286520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Crit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Care Med 2007 Vol. 35, No. 6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714752"/>
            <a:ext cx="3500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Intracellular Ca </a:t>
            </a:r>
            <a:r>
              <a:rPr lang="en-US" altLang="ko-KR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2+ 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→Contraction </a:t>
            </a:r>
            <a:endParaRPr lang="ko-KR" alt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5786454"/>
            <a:ext cx="3500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Sepsis Calcium sensitivity ↓</a:t>
            </a:r>
            <a:endParaRPr lang="ko-KR" alt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44" y="6215082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Regulated by Cytokines and  NO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8"/>
            <a:ext cx="8929718" cy="314325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4071942"/>
            <a:ext cx="9143999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286116" y="6357958"/>
            <a:ext cx="5643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Micek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et al. Critical Care 2013, 17:R246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Echocardiography parameter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Early goal-directed optimization of CO by intensive fluid therapy →</a:t>
            </a:r>
          </a:p>
          <a:p>
            <a:pPr>
              <a:buNone/>
            </a:pP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  morbidity and mortality ↓</a:t>
            </a:r>
          </a:p>
          <a:p>
            <a:pPr>
              <a:buNone/>
            </a:pP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can offer parameters such as 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respiratory </a:t>
            </a:r>
          </a:p>
          <a:p>
            <a:pPr>
              <a:buNone/>
            </a:pP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variation of the inferior vena cava   diameter and stroke volume</a:t>
            </a:r>
          </a:p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onse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yonsei</Template>
  <TotalTime>3031</TotalTime>
  <Words>1185</Words>
  <Application>Microsoft Office PowerPoint</Application>
  <PresentationFormat>화면 슬라이드 쇼(4:3)</PresentationFormat>
  <Paragraphs>162</Paragraphs>
  <Slides>29</Slides>
  <Notes>6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0" baseType="lpstr">
      <vt:lpstr>yonsei</vt:lpstr>
      <vt:lpstr>슬라이드 1</vt:lpstr>
      <vt:lpstr>Introduction</vt:lpstr>
      <vt:lpstr>The study of Parker and coworkers at 1984</vt:lpstr>
      <vt:lpstr>Mechanism</vt:lpstr>
      <vt:lpstr>슬라이드 5</vt:lpstr>
      <vt:lpstr>슬라이드 6</vt:lpstr>
      <vt:lpstr>슬라이드 7</vt:lpstr>
      <vt:lpstr>슬라이드 8</vt:lpstr>
      <vt:lpstr>Echocardiography parameter</vt:lpstr>
      <vt:lpstr>LV systolic function</vt:lpstr>
      <vt:lpstr>슬라이드 11</vt:lpstr>
      <vt:lpstr>Left Ventricular Diastolic Function (LVDF)</vt:lpstr>
      <vt:lpstr>RV systolic function</vt:lpstr>
      <vt:lpstr>슬라이드 14</vt:lpstr>
      <vt:lpstr>Laboratory test</vt:lpstr>
      <vt:lpstr>Filling  Pressure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Treatment</vt:lpstr>
      <vt:lpstr>Treatment</vt:lpstr>
      <vt:lpstr>Treatment :Beta-blockers </vt:lpstr>
      <vt:lpstr>Treatment</vt:lpstr>
      <vt:lpstr>슬라이드 29</vt:lpstr>
    </vt:vector>
  </TitlesOfParts>
  <Company>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홍지영</cp:lastModifiedBy>
  <cp:revision>244</cp:revision>
  <dcterms:created xsi:type="dcterms:W3CDTF">2010-08-12T13:33:42Z</dcterms:created>
  <dcterms:modified xsi:type="dcterms:W3CDTF">2013-12-09T22:28:20Z</dcterms:modified>
</cp:coreProperties>
</file>