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notesSlides/notesSlide8.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256" r:id="rId2"/>
    <p:sldId id="257" r:id="rId3"/>
    <p:sldId id="259" r:id="rId4"/>
    <p:sldId id="258" r:id="rId5"/>
    <p:sldId id="267" r:id="rId6"/>
    <p:sldId id="271" r:id="rId7"/>
    <p:sldId id="274" r:id="rId8"/>
    <p:sldId id="272" r:id="rId9"/>
    <p:sldId id="276" r:id="rId10"/>
    <p:sldId id="277" r:id="rId11"/>
    <p:sldId id="278" r:id="rId12"/>
    <p:sldId id="303" r:id="rId13"/>
    <p:sldId id="279" r:id="rId14"/>
    <p:sldId id="283" r:id="rId15"/>
    <p:sldId id="304" r:id="rId16"/>
    <p:sldId id="306" r:id="rId17"/>
    <p:sldId id="273" r:id="rId18"/>
    <p:sldId id="308" r:id="rId19"/>
    <p:sldId id="281" r:id="rId20"/>
    <p:sldId id="282" r:id="rId21"/>
    <p:sldId id="302" r:id="rId22"/>
    <p:sldId id="297" r:id="rId23"/>
    <p:sldId id="280" r:id="rId24"/>
    <p:sldId id="309" r:id="rId25"/>
    <p:sldId id="298" r:id="rId26"/>
    <p:sldId id="299" r:id="rId27"/>
    <p:sldId id="300" r:id="rId28"/>
    <p:sldId id="301" r:id="rId29"/>
    <p:sldId id="286" r:id="rId30"/>
    <p:sldId id="287" r:id="rId31"/>
    <p:sldId id="288" r:id="rId32"/>
    <p:sldId id="289" r:id="rId33"/>
    <p:sldId id="291" r:id="rId34"/>
    <p:sldId id="292" r:id="rId35"/>
    <p:sldId id="293" r:id="rId36"/>
    <p:sldId id="294" r:id="rId37"/>
    <p:sldId id="295" r:id="rId38"/>
    <p:sldId id="296" r:id="rId39"/>
    <p:sldId id="307" r:id="rId40"/>
  </p:sldIdLst>
  <p:sldSz cx="9144000" cy="6858000" type="screen4x3"/>
  <p:notesSz cx="6858000" cy="9144000"/>
  <p:defaultTex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50014"/>
    <a:srgbClr val="010135"/>
    <a:srgbClr val="010157"/>
    <a:srgbClr val="010163"/>
    <a:srgbClr val="030355"/>
    <a:srgbClr val="05165F"/>
    <a:srgbClr val="061C78"/>
    <a:srgbClr val="16387C"/>
  </p:clrMru>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53" autoAdjust="0"/>
    <p:restoredTop sz="89920" autoAdjust="0"/>
  </p:normalViewPr>
  <p:slideViewPr>
    <p:cSldViewPr>
      <p:cViewPr varScale="1">
        <p:scale>
          <a:sx n="71" d="100"/>
          <a:sy n="71" d="100"/>
        </p:scale>
        <p:origin x="-114" y="-8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14"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____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____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Office_Excel_____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____5.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Office_Excel_____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____7.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Office_Excel_____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ko-KR"/>
  <c:chart>
    <c:autoTitleDeleted val="1"/>
    <c:plotArea>
      <c:layout/>
      <c:barChart>
        <c:barDir val="col"/>
        <c:grouping val="stacked"/>
        <c:ser>
          <c:idx val="0"/>
          <c:order val="0"/>
          <c:tx>
            <c:strRef>
              <c:f>Sheet1!$B$1</c:f>
              <c:strCache>
                <c:ptCount val="1"/>
                <c:pt idx="0">
                  <c:v>Single Lung</c:v>
                </c:pt>
              </c:strCache>
            </c:strRef>
          </c:tx>
          <c:spPr>
            <a:gradFill flip="none" rotWithShape="1">
              <a:gsLst>
                <a:gs pos="0">
                  <a:srgbClr val="208C03"/>
                </a:gs>
                <a:gs pos="50000">
                  <a:srgbClr val="20F703"/>
                </a:gs>
                <a:gs pos="100000">
                  <a:srgbClr val="208C03"/>
                </a:gs>
              </a:gsLst>
              <a:lin ang="10800000" scaled="1"/>
              <a:tileRect/>
            </a:gradFill>
          </c:spPr>
          <c:cat>
            <c:numRef>
              <c:f>Sheet1!$A$2:$A$27</c:f>
              <c:numCache>
                <c:formatCode>General</c:formatCode>
                <c:ptCount val="2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numCache>
            </c:numRef>
          </c:cat>
          <c:val>
            <c:numRef>
              <c:f>Sheet1!$B$2:$B$27</c:f>
              <c:numCache>
                <c:formatCode>General</c:formatCode>
                <c:ptCount val="26"/>
                <c:pt idx="0">
                  <c:v>4</c:v>
                </c:pt>
                <c:pt idx="1">
                  <c:v>4</c:v>
                </c:pt>
                <c:pt idx="2">
                  <c:v>26</c:v>
                </c:pt>
                <c:pt idx="3">
                  <c:v>49</c:v>
                </c:pt>
                <c:pt idx="4">
                  <c:v>146</c:v>
                </c:pt>
                <c:pt idx="5">
                  <c:v>284</c:v>
                </c:pt>
                <c:pt idx="6">
                  <c:v>483</c:v>
                </c:pt>
                <c:pt idx="7">
                  <c:v>610</c:v>
                </c:pt>
                <c:pt idx="8">
                  <c:v>708</c:v>
                </c:pt>
                <c:pt idx="9">
                  <c:v>759</c:v>
                </c:pt>
                <c:pt idx="10">
                  <c:v>737</c:v>
                </c:pt>
                <c:pt idx="11">
                  <c:v>702</c:v>
                </c:pt>
                <c:pt idx="12">
                  <c:v>754</c:v>
                </c:pt>
                <c:pt idx="13">
                  <c:v>779</c:v>
                </c:pt>
                <c:pt idx="14">
                  <c:v>815</c:v>
                </c:pt>
                <c:pt idx="15">
                  <c:v>815</c:v>
                </c:pt>
                <c:pt idx="16">
                  <c:v>873</c:v>
                </c:pt>
                <c:pt idx="17">
                  <c:v>860</c:v>
                </c:pt>
                <c:pt idx="18">
                  <c:v>784</c:v>
                </c:pt>
                <c:pt idx="19">
                  <c:v>814</c:v>
                </c:pt>
                <c:pt idx="20">
                  <c:v>919</c:v>
                </c:pt>
                <c:pt idx="21">
                  <c:v>917</c:v>
                </c:pt>
                <c:pt idx="22">
                  <c:v>900</c:v>
                </c:pt>
                <c:pt idx="23">
                  <c:v>878</c:v>
                </c:pt>
                <c:pt idx="24">
                  <c:v>933</c:v>
                </c:pt>
                <c:pt idx="25">
                  <c:v>920</c:v>
                </c:pt>
              </c:numCache>
            </c:numRef>
          </c:val>
        </c:ser>
        <c:ser>
          <c:idx val="1"/>
          <c:order val="1"/>
          <c:tx>
            <c:strRef>
              <c:f>Sheet1!$C$1</c:f>
              <c:strCache>
                <c:ptCount val="1"/>
                <c:pt idx="0">
                  <c:v>Bilateral/Double Lung</c:v>
                </c:pt>
              </c:strCache>
            </c:strRef>
          </c:tx>
          <c:spPr>
            <a:gradFill flip="none" rotWithShape="1">
              <a:gsLst>
                <a:gs pos="0">
                  <a:srgbClr val="7030A0"/>
                </a:gs>
                <a:gs pos="50000">
                  <a:srgbClr val="CC66FF"/>
                </a:gs>
                <a:gs pos="100000">
                  <a:srgbClr val="7030A0"/>
                </a:gs>
              </a:gsLst>
              <a:lin ang="10800000" scaled="1"/>
              <a:tileRect/>
            </a:gradFill>
          </c:spPr>
          <c:cat>
            <c:numRef>
              <c:f>Sheet1!$A$2:$A$27</c:f>
              <c:numCache>
                <c:formatCode>General</c:formatCode>
                <c:ptCount val="2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numCache>
            </c:numRef>
          </c:cat>
          <c:val>
            <c:numRef>
              <c:f>Sheet1!$C$2:$C$27</c:f>
              <c:numCache>
                <c:formatCode>General</c:formatCode>
                <c:ptCount val="26"/>
                <c:pt idx="0">
                  <c:v>1</c:v>
                </c:pt>
                <c:pt idx="1">
                  <c:v>3</c:v>
                </c:pt>
                <c:pt idx="2">
                  <c:v>12</c:v>
                </c:pt>
                <c:pt idx="3">
                  <c:v>40</c:v>
                </c:pt>
                <c:pt idx="4">
                  <c:v>58</c:v>
                </c:pt>
                <c:pt idx="5">
                  <c:v>166</c:v>
                </c:pt>
                <c:pt idx="6">
                  <c:v>275</c:v>
                </c:pt>
                <c:pt idx="7">
                  <c:v>360</c:v>
                </c:pt>
                <c:pt idx="8">
                  <c:v>452</c:v>
                </c:pt>
                <c:pt idx="9">
                  <c:v>530</c:v>
                </c:pt>
                <c:pt idx="10">
                  <c:v>675</c:v>
                </c:pt>
                <c:pt idx="11">
                  <c:v>687</c:v>
                </c:pt>
                <c:pt idx="12">
                  <c:v>756</c:v>
                </c:pt>
                <c:pt idx="13">
                  <c:v>768</c:v>
                </c:pt>
                <c:pt idx="14">
                  <c:v>744</c:v>
                </c:pt>
                <c:pt idx="15">
                  <c:v>885</c:v>
                </c:pt>
                <c:pt idx="16">
                  <c:v>911</c:v>
                </c:pt>
                <c:pt idx="17">
                  <c:v>1114</c:v>
                </c:pt>
                <c:pt idx="18">
                  <c:v>1228</c:v>
                </c:pt>
                <c:pt idx="19">
                  <c:v>1404</c:v>
                </c:pt>
                <c:pt idx="20">
                  <c:v>1650</c:v>
                </c:pt>
                <c:pt idx="21">
                  <c:v>1877</c:v>
                </c:pt>
                <c:pt idx="22">
                  <c:v>2020</c:v>
                </c:pt>
                <c:pt idx="23">
                  <c:v>2103</c:v>
                </c:pt>
                <c:pt idx="24">
                  <c:v>2345</c:v>
                </c:pt>
                <c:pt idx="25">
                  <c:v>2599</c:v>
                </c:pt>
              </c:numCache>
            </c:numRef>
          </c:val>
        </c:ser>
        <c:ser>
          <c:idx val="2"/>
          <c:order val="2"/>
          <c:tx>
            <c:strRef>
              <c:f>Sheet1!$D$1</c:f>
              <c:strCache>
                <c:ptCount val="1"/>
                <c:pt idx="0">
                  <c:v>Total</c:v>
                </c:pt>
              </c:strCache>
            </c:strRef>
          </c:tx>
          <c:spPr>
            <a:noFill/>
          </c:spPr>
          <c:dLbls>
            <c:dLbl>
              <c:idx val="10"/>
              <c:layout>
                <c:manualLayout>
                  <c:x val="2.9498525073745892E-3"/>
                  <c:y val="0.11084380899755952"/>
                </c:manualLayout>
              </c:layout>
              <c:dLblPos val="ctr"/>
              <c:showVal val="1"/>
            </c:dLbl>
            <c:dLbl>
              <c:idx val="13"/>
              <c:layout>
                <c:manualLayout>
                  <c:x val="-1.4749262536873156E-3"/>
                  <c:y val="0.12329557489524538"/>
                </c:manualLayout>
              </c:layout>
              <c:dLblPos val="ctr"/>
              <c:showVal val="1"/>
            </c:dLbl>
            <c:numFmt formatCode="General" sourceLinked="0"/>
            <c:txPr>
              <a:bodyPr/>
              <a:lstStyle/>
              <a:p>
                <a:pPr>
                  <a:defRPr sz="1000" b="1">
                    <a:solidFill>
                      <a:srgbClr val="FFFF00"/>
                    </a:solidFill>
                  </a:defRPr>
                </a:pPr>
                <a:endParaRPr lang="ko-KR"/>
              </a:p>
            </c:txPr>
            <c:dLblPos val="inBase"/>
            <c:showVal val="1"/>
          </c:dLbls>
          <c:cat>
            <c:numRef>
              <c:f>Sheet1!$A$2:$A$27</c:f>
              <c:numCache>
                <c:formatCode>General</c:formatCode>
                <c:ptCount val="2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numCache>
            </c:numRef>
          </c:cat>
          <c:val>
            <c:numRef>
              <c:f>Sheet1!$D$2:$D$27</c:f>
              <c:numCache>
                <c:formatCode>General</c:formatCode>
                <c:ptCount val="26"/>
                <c:pt idx="0">
                  <c:v>5</c:v>
                </c:pt>
                <c:pt idx="1">
                  <c:v>7</c:v>
                </c:pt>
                <c:pt idx="2">
                  <c:v>38</c:v>
                </c:pt>
                <c:pt idx="3">
                  <c:v>89</c:v>
                </c:pt>
                <c:pt idx="4">
                  <c:v>204</c:v>
                </c:pt>
                <c:pt idx="5">
                  <c:v>450</c:v>
                </c:pt>
                <c:pt idx="6">
                  <c:v>758</c:v>
                </c:pt>
                <c:pt idx="7">
                  <c:v>970</c:v>
                </c:pt>
                <c:pt idx="8">
                  <c:v>1160</c:v>
                </c:pt>
                <c:pt idx="9">
                  <c:v>1289</c:v>
                </c:pt>
                <c:pt idx="10">
                  <c:v>1412</c:v>
                </c:pt>
                <c:pt idx="11">
                  <c:v>1389</c:v>
                </c:pt>
                <c:pt idx="12">
                  <c:v>1510</c:v>
                </c:pt>
                <c:pt idx="13">
                  <c:v>1547</c:v>
                </c:pt>
                <c:pt idx="14">
                  <c:v>1559</c:v>
                </c:pt>
                <c:pt idx="15">
                  <c:v>1700</c:v>
                </c:pt>
                <c:pt idx="16">
                  <c:v>1784</c:v>
                </c:pt>
                <c:pt idx="17">
                  <c:v>1974</c:v>
                </c:pt>
                <c:pt idx="18">
                  <c:v>2012</c:v>
                </c:pt>
                <c:pt idx="19">
                  <c:v>2218</c:v>
                </c:pt>
                <c:pt idx="20">
                  <c:v>2569</c:v>
                </c:pt>
                <c:pt idx="21">
                  <c:v>2794</c:v>
                </c:pt>
                <c:pt idx="22">
                  <c:v>2920</c:v>
                </c:pt>
                <c:pt idx="23">
                  <c:v>2981</c:v>
                </c:pt>
                <c:pt idx="24">
                  <c:v>3278</c:v>
                </c:pt>
                <c:pt idx="25">
                  <c:v>3519</c:v>
                </c:pt>
              </c:numCache>
            </c:numRef>
          </c:val>
        </c:ser>
        <c:gapWidth val="35"/>
        <c:overlap val="100"/>
        <c:axId val="82657664"/>
        <c:axId val="82659200"/>
      </c:barChart>
      <c:catAx>
        <c:axId val="82657664"/>
        <c:scaling>
          <c:orientation val="minMax"/>
        </c:scaling>
        <c:axPos val="b"/>
        <c:numFmt formatCode="General" sourceLinked="1"/>
        <c:tickLblPos val="nextTo"/>
        <c:txPr>
          <a:bodyPr rot="-2700000"/>
          <a:lstStyle/>
          <a:p>
            <a:pPr>
              <a:defRPr sz="1500" b="1"/>
            </a:pPr>
            <a:endParaRPr lang="ko-KR"/>
          </a:p>
        </c:txPr>
        <c:crossAx val="82659200"/>
        <c:crosses val="autoZero"/>
        <c:auto val="1"/>
        <c:lblAlgn val="ctr"/>
        <c:lblOffset val="100"/>
        <c:tickLblSkip val="1"/>
      </c:catAx>
      <c:valAx>
        <c:axId val="82659200"/>
        <c:scaling>
          <c:orientation val="minMax"/>
          <c:max val="4000"/>
        </c:scaling>
        <c:axPos val="l"/>
        <c:majorGridlines>
          <c:spPr>
            <a:ln>
              <a:prstDash val="sysDash"/>
            </a:ln>
          </c:spPr>
        </c:majorGridlines>
        <c:title>
          <c:tx>
            <c:rich>
              <a:bodyPr rot="-5400000" vert="horz"/>
              <a:lstStyle/>
              <a:p>
                <a:pPr>
                  <a:defRPr sz="1700"/>
                </a:pPr>
                <a:r>
                  <a:rPr lang="en-US" sz="1700" dirty="0" smtClean="0"/>
                  <a:t>Number of Transplants</a:t>
                </a:r>
                <a:endParaRPr lang="en-US" sz="1700" dirty="0"/>
              </a:p>
            </c:rich>
          </c:tx>
          <c:layout/>
        </c:title>
        <c:numFmt formatCode="General" sourceLinked="0"/>
        <c:tickLblPos val="nextTo"/>
        <c:txPr>
          <a:bodyPr/>
          <a:lstStyle/>
          <a:p>
            <a:pPr>
              <a:defRPr sz="1500" b="1"/>
            </a:pPr>
            <a:endParaRPr lang="ko-KR"/>
          </a:p>
        </c:txPr>
        <c:crossAx val="82657664"/>
        <c:crosses val="autoZero"/>
        <c:crossBetween val="between"/>
        <c:majorUnit val="500"/>
      </c:valAx>
      <c:spPr>
        <a:solidFill>
          <a:schemeClr val="bg2"/>
        </a:solidFill>
        <a:ln>
          <a:solidFill>
            <a:schemeClr val="tx1"/>
          </a:solidFill>
        </a:ln>
      </c:spPr>
    </c:plotArea>
    <c:legend>
      <c:legendPos val="l"/>
      <c:legendEntry>
        <c:idx val="0"/>
        <c:delete val="1"/>
      </c:legendEntry>
      <c:layout>
        <c:manualLayout>
          <c:xMode val="edge"/>
          <c:yMode val="edge"/>
          <c:x val="0.15929203539823769"/>
          <c:y val="0.10552953907077404"/>
          <c:w val="0.25971825424476808"/>
          <c:h val="0.19817792512778021"/>
        </c:manualLayout>
      </c:layout>
      <c:overlay val="1"/>
      <c:spPr>
        <a:solidFill>
          <a:schemeClr val="bg2"/>
        </a:solidFill>
        <a:ln>
          <a:solidFill>
            <a:schemeClr val="tx1"/>
          </a:solidFill>
        </a:ln>
      </c:spPr>
      <c:txPr>
        <a:bodyPr/>
        <a:lstStyle/>
        <a:p>
          <a:pPr>
            <a:defRPr sz="1500" b="1"/>
          </a:pPr>
          <a:endParaRPr lang="ko-KR"/>
        </a:p>
      </c:txPr>
    </c:legend>
    <c:plotVisOnly val="1"/>
  </c:chart>
  <c:txPr>
    <a:bodyPr/>
    <a:lstStyle/>
    <a:p>
      <a:pPr>
        <a:defRPr sz="1800"/>
      </a:pPr>
      <a:endParaRPr lang="ko-K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ko-KR"/>
  <c:chart>
    <c:title>
      <c:tx>
        <c:rich>
          <a:bodyPr/>
          <a:lstStyle/>
          <a:p>
            <a:pPr>
              <a:defRPr/>
            </a:pPr>
            <a:r>
              <a:rPr lang="en-US" altLang="ko-KR" dirty="0" smtClean="0"/>
              <a:t>N = </a:t>
            </a:r>
            <a:r>
              <a:rPr lang="ko-KR" altLang="en-US" dirty="0" smtClean="0"/>
              <a:t>환자수</a:t>
            </a:r>
            <a:endParaRPr lang="en-US" altLang="ko-KR" dirty="0" smtClean="0"/>
          </a:p>
          <a:p>
            <a:pPr>
              <a:defRPr/>
            </a:pPr>
            <a:r>
              <a:rPr lang="en-US" altLang="ko-KR" dirty="0" smtClean="0"/>
              <a:t>(</a:t>
            </a:r>
            <a:r>
              <a:rPr lang="en-US" altLang="ko-KR" baseline="0" dirty="0" smtClean="0"/>
              <a:t>  ) = </a:t>
            </a:r>
            <a:r>
              <a:rPr lang="ko-KR" altLang="en-US" baseline="0" dirty="0" err="1" smtClean="0"/>
              <a:t>강남세브란스</a:t>
            </a:r>
            <a:endParaRPr lang="ko-KR" altLang="en-US" dirty="0"/>
          </a:p>
        </c:rich>
      </c:tx>
      <c:layout/>
    </c:title>
    <c:plotArea>
      <c:layout/>
      <c:barChart>
        <c:barDir val="col"/>
        <c:grouping val="clustered"/>
        <c:ser>
          <c:idx val="0"/>
          <c:order val="0"/>
          <c:tx>
            <c:strRef>
              <c:f>Sheet1!$B$1</c:f>
              <c:strCache>
                <c:ptCount val="1"/>
                <c:pt idx="0">
                  <c:v>환자수</c:v>
                </c:pt>
              </c:strCache>
            </c:strRef>
          </c:tx>
          <c:cat>
            <c:numRef>
              <c:f>Sheet1!$A$2:$A$14</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cat>
          <c:val>
            <c:numRef>
              <c:f>Sheet1!$B$2:$B$14</c:f>
              <c:numCache>
                <c:formatCode>General</c:formatCode>
                <c:ptCount val="13"/>
                <c:pt idx="0">
                  <c:v>1</c:v>
                </c:pt>
                <c:pt idx="1">
                  <c:v>0</c:v>
                </c:pt>
                <c:pt idx="2">
                  <c:v>1</c:v>
                </c:pt>
                <c:pt idx="3">
                  <c:v>2</c:v>
                </c:pt>
                <c:pt idx="4">
                  <c:v>3</c:v>
                </c:pt>
                <c:pt idx="5">
                  <c:v>7</c:v>
                </c:pt>
                <c:pt idx="6">
                  <c:v>2</c:v>
                </c:pt>
                <c:pt idx="7">
                  <c:v>9</c:v>
                </c:pt>
                <c:pt idx="8">
                  <c:v>3</c:v>
                </c:pt>
                <c:pt idx="9">
                  <c:v>7</c:v>
                </c:pt>
                <c:pt idx="10">
                  <c:v>18</c:v>
                </c:pt>
                <c:pt idx="11">
                  <c:v>36</c:v>
                </c:pt>
                <c:pt idx="12">
                  <c:v>28</c:v>
                </c:pt>
              </c:numCache>
            </c:numRef>
          </c:val>
        </c:ser>
        <c:axId val="82700544"/>
        <c:axId val="82907136"/>
      </c:barChart>
      <c:catAx>
        <c:axId val="82700544"/>
        <c:scaling>
          <c:orientation val="minMax"/>
        </c:scaling>
        <c:axPos val="b"/>
        <c:numFmt formatCode="General" sourceLinked="1"/>
        <c:tickLblPos val="nextTo"/>
        <c:crossAx val="82907136"/>
        <c:crosses val="autoZero"/>
        <c:auto val="1"/>
        <c:lblAlgn val="ctr"/>
        <c:lblOffset val="100"/>
      </c:catAx>
      <c:valAx>
        <c:axId val="82907136"/>
        <c:scaling>
          <c:orientation val="minMax"/>
        </c:scaling>
        <c:axPos val="l"/>
        <c:majorGridlines/>
        <c:numFmt formatCode="General" sourceLinked="1"/>
        <c:tickLblPos val="nextTo"/>
        <c:crossAx val="82700544"/>
        <c:crosses val="autoZero"/>
        <c:crossBetween val="between"/>
      </c:valAx>
    </c:plotArea>
    <c:plotVisOnly val="1"/>
  </c:chart>
  <c:txPr>
    <a:bodyPr/>
    <a:lstStyle/>
    <a:p>
      <a:pPr>
        <a:defRPr sz="1800"/>
      </a:pPr>
      <a:endParaRPr lang="ko-K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ko-KR"/>
  <c:chart>
    <c:autoTitleDeleted val="1"/>
    <c:plotArea>
      <c:layout>
        <c:manualLayout>
          <c:layoutTarget val="inner"/>
          <c:xMode val="edge"/>
          <c:yMode val="edge"/>
          <c:x val="9.6799293893573043E-2"/>
          <c:y val="3.3590508847684365E-2"/>
          <c:w val="0.87737962511323264"/>
          <c:h val="0.77074260114040705"/>
        </c:manualLayout>
      </c:layout>
      <c:scatterChart>
        <c:scatterStyle val="lineMarker"/>
        <c:ser>
          <c:idx val="0"/>
          <c:order val="0"/>
          <c:tx>
            <c:strRef>
              <c:f>Sheet1!$B$1</c:f>
              <c:strCache>
                <c:ptCount val="1"/>
                <c:pt idx="0">
                  <c:v>Bilateral/Double Lung (N=19,566)</c:v>
                </c:pt>
              </c:strCache>
            </c:strRef>
          </c:tx>
          <c:spPr>
            <a:ln w="41275">
              <a:solidFill>
                <a:srgbClr val="00FFFF"/>
              </a:solidFill>
            </a:ln>
          </c:spPr>
          <c:marker>
            <c:symbol val="none"/>
          </c:marker>
          <c:xVal>
            <c:numRef>
              <c:f>Sheet1!$A$2:$A$29</c:f>
              <c:numCache>
                <c:formatCode>General</c:formatCode>
                <c:ptCount val="28"/>
                <c:pt idx="0">
                  <c:v>0</c:v>
                </c:pt>
                <c:pt idx="1">
                  <c:v>8.3300000000000041E-2</c:v>
                </c:pt>
                <c:pt idx="2">
                  <c:v>0.16669999999999999</c:v>
                </c:pt>
                <c:pt idx="3">
                  <c:v>0.25</c:v>
                </c:pt>
                <c:pt idx="4">
                  <c:v>0.33330000000000465</c:v>
                </c:pt>
                <c:pt idx="5">
                  <c:v>0.41670000000000001</c:v>
                </c:pt>
                <c:pt idx="6">
                  <c:v>0.5</c:v>
                </c:pt>
                <c:pt idx="7">
                  <c:v>0.58329999999999949</c:v>
                </c:pt>
                <c:pt idx="8">
                  <c:v>0.66670000000000784</c:v>
                </c:pt>
                <c:pt idx="9">
                  <c:v>0.75000000000000533</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pt idx="26">
                  <c:v>15</c:v>
                </c:pt>
                <c:pt idx="27">
                  <c:v>16</c:v>
                </c:pt>
              </c:numCache>
            </c:numRef>
          </c:xVal>
          <c:yVal>
            <c:numRef>
              <c:f>Sheet1!$B$2:$B$29</c:f>
              <c:numCache>
                <c:formatCode>General</c:formatCode>
                <c:ptCount val="28"/>
                <c:pt idx="0">
                  <c:v>100</c:v>
                </c:pt>
                <c:pt idx="1">
                  <c:v>92.603999999999999</c:v>
                </c:pt>
                <c:pt idx="2">
                  <c:v>90.144000000000005</c:v>
                </c:pt>
                <c:pt idx="3">
                  <c:v>88.363</c:v>
                </c:pt>
                <c:pt idx="4">
                  <c:v>87.124999999999986</c:v>
                </c:pt>
                <c:pt idx="5">
                  <c:v>85.955000000000013</c:v>
                </c:pt>
                <c:pt idx="6">
                  <c:v>84.881</c:v>
                </c:pt>
                <c:pt idx="7">
                  <c:v>83.86999999999999</c:v>
                </c:pt>
                <c:pt idx="8">
                  <c:v>83.178999999999988</c:v>
                </c:pt>
                <c:pt idx="9">
                  <c:v>82.464000000000027</c:v>
                </c:pt>
                <c:pt idx="10">
                  <c:v>81.730999999999995</c:v>
                </c:pt>
                <c:pt idx="11">
                  <c:v>80.897999999999996</c:v>
                </c:pt>
                <c:pt idx="12">
                  <c:v>80.175999999999988</c:v>
                </c:pt>
                <c:pt idx="13">
                  <c:v>72.578999999999979</c:v>
                </c:pt>
                <c:pt idx="14">
                  <c:v>66.257000000000005</c:v>
                </c:pt>
                <c:pt idx="15">
                  <c:v>61.134</c:v>
                </c:pt>
                <c:pt idx="16">
                  <c:v>56.636000000000003</c:v>
                </c:pt>
                <c:pt idx="17">
                  <c:v>52.564</c:v>
                </c:pt>
                <c:pt idx="18">
                  <c:v>48.910999999999994</c:v>
                </c:pt>
                <c:pt idx="19">
                  <c:v>45.009</c:v>
                </c:pt>
                <c:pt idx="20">
                  <c:v>41.268000000000313</c:v>
                </c:pt>
                <c:pt idx="21">
                  <c:v>38.168000000000013</c:v>
                </c:pt>
                <c:pt idx="22">
                  <c:v>35.312999999999995</c:v>
                </c:pt>
                <c:pt idx="23">
                  <c:v>32.409000000000006</c:v>
                </c:pt>
                <c:pt idx="24">
                  <c:v>29.467999999999989</c:v>
                </c:pt>
                <c:pt idx="25">
                  <c:v>26.692</c:v>
                </c:pt>
                <c:pt idx="26">
                  <c:v>24.643000000000001</c:v>
                </c:pt>
                <c:pt idx="27">
                  <c:v>23.47</c:v>
                </c:pt>
              </c:numCache>
            </c:numRef>
          </c:yVal>
        </c:ser>
        <c:ser>
          <c:idx val="1"/>
          <c:order val="1"/>
          <c:tx>
            <c:strRef>
              <c:f>Sheet1!$C$1</c:f>
              <c:strCache>
                <c:ptCount val="1"/>
                <c:pt idx="0">
                  <c:v>Single Lung (N=13,276)</c:v>
                </c:pt>
              </c:strCache>
            </c:strRef>
          </c:tx>
          <c:spPr>
            <a:ln w="41275">
              <a:solidFill>
                <a:srgbClr val="FF0000"/>
              </a:solidFill>
              <a:prstDash val="solid"/>
            </a:ln>
          </c:spPr>
          <c:marker>
            <c:symbol val="none"/>
          </c:marker>
          <c:xVal>
            <c:numRef>
              <c:f>Sheet1!$A$2:$A$29</c:f>
              <c:numCache>
                <c:formatCode>General</c:formatCode>
                <c:ptCount val="28"/>
                <c:pt idx="0">
                  <c:v>0</c:v>
                </c:pt>
                <c:pt idx="1">
                  <c:v>8.3300000000000041E-2</c:v>
                </c:pt>
                <c:pt idx="2">
                  <c:v>0.16669999999999999</c:v>
                </c:pt>
                <c:pt idx="3">
                  <c:v>0.25</c:v>
                </c:pt>
                <c:pt idx="4">
                  <c:v>0.33330000000000465</c:v>
                </c:pt>
                <c:pt idx="5">
                  <c:v>0.41670000000000001</c:v>
                </c:pt>
                <c:pt idx="6">
                  <c:v>0.5</c:v>
                </c:pt>
                <c:pt idx="7">
                  <c:v>0.58329999999999949</c:v>
                </c:pt>
                <c:pt idx="8">
                  <c:v>0.66670000000000784</c:v>
                </c:pt>
                <c:pt idx="9">
                  <c:v>0.75000000000000533</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pt idx="26">
                  <c:v>15</c:v>
                </c:pt>
                <c:pt idx="27">
                  <c:v>16</c:v>
                </c:pt>
              </c:numCache>
            </c:numRef>
          </c:xVal>
          <c:yVal>
            <c:numRef>
              <c:f>Sheet1!$C$2:$C$29</c:f>
              <c:numCache>
                <c:formatCode>General</c:formatCode>
                <c:ptCount val="28"/>
                <c:pt idx="0">
                  <c:v>100</c:v>
                </c:pt>
                <c:pt idx="1">
                  <c:v>92.418000000000006</c:v>
                </c:pt>
                <c:pt idx="2">
                  <c:v>89.655999999999949</c:v>
                </c:pt>
                <c:pt idx="3">
                  <c:v>87.727000000000004</c:v>
                </c:pt>
                <c:pt idx="4">
                  <c:v>86.293999999999997</c:v>
                </c:pt>
                <c:pt idx="5">
                  <c:v>84.982000000000014</c:v>
                </c:pt>
                <c:pt idx="6">
                  <c:v>83.754999999999995</c:v>
                </c:pt>
                <c:pt idx="7">
                  <c:v>82.596000000000004</c:v>
                </c:pt>
                <c:pt idx="8">
                  <c:v>81.450999999999993</c:v>
                </c:pt>
                <c:pt idx="9">
                  <c:v>80.444000000000727</c:v>
                </c:pt>
                <c:pt idx="10">
                  <c:v>79.332999999999998</c:v>
                </c:pt>
                <c:pt idx="11">
                  <c:v>78.327999999999989</c:v>
                </c:pt>
                <c:pt idx="12">
                  <c:v>77.433999999999997</c:v>
                </c:pt>
                <c:pt idx="13">
                  <c:v>67.831000000000003</c:v>
                </c:pt>
                <c:pt idx="14">
                  <c:v>60.236000000000011</c:v>
                </c:pt>
                <c:pt idx="15">
                  <c:v>53.607000000000006</c:v>
                </c:pt>
                <c:pt idx="16">
                  <c:v>47.483999999999995</c:v>
                </c:pt>
                <c:pt idx="17">
                  <c:v>41.339000000000006</c:v>
                </c:pt>
                <c:pt idx="18">
                  <c:v>36.062000000000012</c:v>
                </c:pt>
                <c:pt idx="19">
                  <c:v>30.985999999999766</c:v>
                </c:pt>
                <c:pt idx="20">
                  <c:v>26.628</c:v>
                </c:pt>
                <c:pt idx="21">
                  <c:v>22.170999999999999</c:v>
                </c:pt>
                <c:pt idx="22">
                  <c:v>18.673999999999999</c:v>
                </c:pt>
                <c:pt idx="23">
                  <c:v>16.600000000000001</c:v>
                </c:pt>
                <c:pt idx="24">
                  <c:v>13.630999999999998</c:v>
                </c:pt>
                <c:pt idx="25">
                  <c:v>11.366000000000026</c:v>
                </c:pt>
                <c:pt idx="26">
                  <c:v>8.7590000000000003</c:v>
                </c:pt>
                <c:pt idx="27">
                  <c:v>7</c:v>
                </c:pt>
              </c:numCache>
            </c:numRef>
          </c:yVal>
        </c:ser>
        <c:ser>
          <c:idx val="2"/>
          <c:order val="2"/>
          <c:tx>
            <c:strRef>
              <c:f>Sheet1!$D$1</c:f>
              <c:strCache>
                <c:ptCount val="1"/>
                <c:pt idx="0">
                  <c:v>All Lungs (N=32,842)</c:v>
                </c:pt>
              </c:strCache>
            </c:strRef>
          </c:tx>
          <c:spPr>
            <a:ln w="41275">
              <a:solidFill>
                <a:srgbClr val="00FF00"/>
              </a:solidFill>
            </a:ln>
          </c:spPr>
          <c:marker>
            <c:symbol val="none"/>
          </c:marker>
          <c:xVal>
            <c:numRef>
              <c:f>Sheet1!$A$2:$A$29</c:f>
              <c:numCache>
                <c:formatCode>General</c:formatCode>
                <c:ptCount val="28"/>
                <c:pt idx="0">
                  <c:v>0</c:v>
                </c:pt>
                <c:pt idx="1">
                  <c:v>8.3300000000000041E-2</c:v>
                </c:pt>
                <c:pt idx="2">
                  <c:v>0.16669999999999999</c:v>
                </c:pt>
                <c:pt idx="3">
                  <c:v>0.25</c:v>
                </c:pt>
                <c:pt idx="4">
                  <c:v>0.33330000000000465</c:v>
                </c:pt>
                <c:pt idx="5">
                  <c:v>0.41670000000000001</c:v>
                </c:pt>
                <c:pt idx="6">
                  <c:v>0.5</c:v>
                </c:pt>
                <c:pt idx="7">
                  <c:v>0.58329999999999949</c:v>
                </c:pt>
                <c:pt idx="8">
                  <c:v>0.66670000000000784</c:v>
                </c:pt>
                <c:pt idx="9">
                  <c:v>0.75000000000000533</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pt idx="26">
                  <c:v>15</c:v>
                </c:pt>
                <c:pt idx="27">
                  <c:v>16</c:v>
                </c:pt>
              </c:numCache>
            </c:numRef>
          </c:xVal>
          <c:yVal>
            <c:numRef>
              <c:f>Sheet1!$D$2:$D$29</c:f>
              <c:numCache>
                <c:formatCode>General</c:formatCode>
                <c:ptCount val="28"/>
                <c:pt idx="0">
                  <c:v>100</c:v>
                </c:pt>
                <c:pt idx="1">
                  <c:v>92.53</c:v>
                </c:pt>
                <c:pt idx="2">
                  <c:v>89.945000000000007</c:v>
                </c:pt>
                <c:pt idx="3">
                  <c:v>88.103999999999999</c:v>
                </c:pt>
                <c:pt idx="4">
                  <c:v>86.786000000000001</c:v>
                </c:pt>
                <c:pt idx="5">
                  <c:v>85.557999999999993</c:v>
                </c:pt>
                <c:pt idx="6">
                  <c:v>84.421000000000006</c:v>
                </c:pt>
                <c:pt idx="7">
                  <c:v>83.349000000000004</c:v>
                </c:pt>
                <c:pt idx="8">
                  <c:v>82.471000000000004</c:v>
                </c:pt>
                <c:pt idx="9">
                  <c:v>81.635999999999981</c:v>
                </c:pt>
                <c:pt idx="10">
                  <c:v>80.747000000000227</c:v>
                </c:pt>
                <c:pt idx="11">
                  <c:v>79.843000000000004</c:v>
                </c:pt>
                <c:pt idx="12">
                  <c:v>79.05</c:v>
                </c:pt>
                <c:pt idx="13">
                  <c:v>70.60299999999998</c:v>
                </c:pt>
                <c:pt idx="14">
                  <c:v>63.717000000000006</c:v>
                </c:pt>
                <c:pt idx="15">
                  <c:v>57.891000000000005</c:v>
                </c:pt>
                <c:pt idx="16">
                  <c:v>52.596000000000011</c:v>
                </c:pt>
                <c:pt idx="17">
                  <c:v>47.47</c:v>
                </c:pt>
                <c:pt idx="18">
                  <c:v>42.939</c:v>
                </c:pt>
                <c:pt idx="19">
                  <c:v>38.349000000000004</c:v>
                </c:pt>
                <c:pt idx="20">
                  <c:v>34.189</c:v>
                </c:pt>
                <c:pt idx="21">
                  <c:v>30.251000000000001</c:v>
                </c:pt>
                <c:pt idx="22">
                  <c:v>26.951000000000001</c:v>
                </c:pt>
                <c:pt idx="23">
                  <c:v>24.431000000000001</c:v>
                </c:pt>
                <c:pt idx="24">
                  <c:v>21.367000000000001</c:v>
                </c:pt>
                <c:pt idx="25">
                  <c:v>18.787999999999986</c:v>
                </c:pt>
                <c:pt idx="26">
                  <c:v>16.349</c:v>
                </c:pt>
                <c:pt idx="27">
                  <c:v>14.703000000000001</c:v>
                </c:pt>
              </c:numCache>
            </c:numRef>
          </c:yVal>
        </c:ser>
        <c:axId val="82405248"/>
        <c:axId val="82415616"/>
      </c:scatterChart>
      <c:valAx>
        <c:axId val="82405248"/>
        <c:scaling>
          <c:orientation val="minMax"/>
          <c:max val="16"/>
          <c:min val="0"/>
        </c:scaling>
        <c:axPos val="b"/>
        <c:title>
          <c:tx>
            <c:rich>
              <a:bodyPr/>
              <a:lstStyle/>
              <a:p>
                <a:pPr>
                  <a:defRPr sz="1700"/>
                </a:pPr>
                <a:r>
                  <a:rPr lang="en-US" sz="1700" dirty="0" smtClean="0"/>
                  <a:t>Years</a:t>
                </a:r>
                <a:endParaRPr lang="en-US" sz="1700" dirty="0"/>
              </a:p>
            </c:rich>
          </c:tx>
          <c:layout/>
        </c:title>
        <c:numFmt formatCode="#,##0" sourceLinked="0"/>
        <c:tickLblPos val="nextTo"/>
        <c:txPr>
          <a:bodyPr rot="0"/>
          <a:lstStyle/>
          <a:p>
            <a:pPr>
              <a:defRPr sz="1500" b="1"/>
            </a:pPr>
            <a:endParaRPr lang="ko-KR"/>
          </a:p>
        </c:txPr>
        <c:crossAx val="82415616"/>
        <c:crosses val="autoZero"/>
        <c:crossBetween val="midCat"/>
        <c:majorUnit val="1"/>
      </c:valAx>
      <c:valAx>
        <c:axId val="82415616"/>
        <c:scaling>
          <c:orientation val="minMax"/>
          <c:max val="100"/>
          <c:min val="0"/>
        </c:scaling>
        <c:axPos val="l"/>
        <c:majorGridlines>
          <c:spPr>
            <a:ln>
              <a:prstDash val="sysDash"/>
            </a:ln>
          </c:spPr>
        </c:majorGridlines>
        <c:title>
          <c:tx>
            <c:rich>
              <a:bodyPr rot="-5400000" vert="horz"/>
              <a:lstStyle/>
              <a:p>
                <a:pPr>
                  <a:defRPr sz="1700"/>
                </a:pPr>
                <a:r>
                  <a:rPr lang="en-US" sz="1700" b="1" i="0" baseline="0" dirty="0" smtClean="0">
                    <a:solidFill>
                      <a:schemeClr val="tx1"/>
                    </a:solidFill>
                  </a:rPr>
                  <a:t>Survival (%)</a:t>
                </a:r>
                <a:endParaRPr lang="en-US" sz="1700" b="1" i="0" baseline="0" dirty="0">
                  <a:solidFill>
                    <a:schemeClr val="tx1"/>
                  </a:solidFill>
                </a:endParaRPr>
              </a:p>
            </c:rich>
          </c:tx>
          <c:layout/>
        </c:title>
        <c:numFmt formatCode="General" sourceLinked="1"/>
        <c:tickLblPos val="nextTo"/>
        <c:txPr>
          <a:bodyPr/>
          <a:lstStyle/>
          <a:p>
            <a:pPr>
              <a:defRPr sz="1500" b="1"/>
            </a:pPr>
            <a:endParaRPr lang="ko-KR"/>
          </a:p>
        </c:txPr>
        <c:crossAx val="82405248"/>
        <c:crosses val="autoZero"/>
        <c:crossBetween val="midCat"/>
        <c:majorUnit val="25"/>
      </c:valAx>
      <c:spPr>
        <a:solidFill>
          <a:schemeClr val="bg2"/>
        </a:solidFill>
        <a:ln>
          <a:solidFill>
            <a:schemeClr val="tx1"/>
          </a:solidFill>
        </a:ln>
      </c:spPr>
    </c:plotArea>
    <c:legend>
      <c:legendPos val="r"/>
      <c:layout>
        <c:manualLayout>
          <c:xMode val="edge"/>
          <c:yMode val="edge"/>
          <c:x val="0.12224920446891092"/>
          <c:y val="0.58279887393108165"/>
          <c:w val="0.37375374538359696"/>
          <c:h val="0.18790788248243301"/>
        </c:manualLayout>
      </c:layout>
      <c:overlay val="1"/>
      <c:spPr>
        <a:solidFill>
          <a:schemeClr val="bg2"/>
        </a:solidFill>
        <a:ln>
          <a:solidFill>
            <a:schemeClr val="tx1"/>
          </a:solidFill>
        </a:ln>
      </c:spPr>
      <c:txPr>
        <a:bodyPr/>
        <a:lstStyle/>
        <a:p>
          <a:pPr>
            <a:defRPr sz="1400" b="1"/>
          </a:pPr>
          <a:endParaRPr lang="ko-KR"/>
        </a:p>
      </c:txPr>
    </c:legend>
    <c:plotVisOnly val="1"/>
    <c:dispBlanksAs val="gap"/>
  </c:chart>
  <c:txPr>
    <a:bodyPr/>
    <a:lstStyle/>
    <a:p>
      <a:pPr>
        <a:defRPr sz="1800"/>
      </a:pPr>
      <a:endParaRPr lang="ko-KR"/>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ko-KR"/>
  <c:chart>
    <c:autoTitleDeleted val="1"/>
    <c:plotArea>
      <c:layout>
        <c:manualLayout>
          <c:layoutTarget val="inner"/>
          <c:xMode val="edge"/>
          <c:yMode val="edge"/>
          <c:x val="9.6799293893573043E-2"/>
          <c:y val="2.3185378037422752E-2"/>
          <c:w val="0.87737962511323264"/>
          <c:h val="0.81644145288290582"/>
        </c:manualLayout>
      </c:layout>
      <c:scatterChart>
        <c:scatterStyle val="lineMarker"/>
        <c:ser>
          <c:idx val="0"/>
          <c:order val="0"/>
          <c:tx>
            <c:strRef>
              <c:f>Sheet1!$B$1</c:f>
              <c:strCache>
                <c:ptCount val="1"/>
                <c:pt idx="0">
                  <c:v>1988-1995 (N=5,949)</c:v>
                </c:pt>
              </c:strCache>
            </c:strRef>
          </c:tx>
          <c:spPr>
            <a:ln w="41275">
              <a:solidFill>
                <a:srgbClr val="00FFFF"/>
              </a:solidFill>
            </a:ln>
          </c:spPr>
          <c:marker>
            <c:symbol val="none"/>
          </c:marker>
          <c:xVal>
            <c:numRef>
              <c:f>Sheet1!$A$2:$A$27</c:f>
              <c:numCache>
                <c:formatCode>General</c:formatCode>
                <c:ptCount val="26"/>
                <c:pt idx="0">
                  <c:v>0</c:v>
                </c:pt>
                <c:pt idx="1">
                  <c:v>8.3300000000000041E-2</c:v>
                </c:pt>
                <c:pt idx="2">
                  <c:v>0.16669999999999999</c:v>
                </c:pt>
                <c:pt idx="3">
                  <c:v>0.25</c:v>
                </c:pt>
                <c:pt idx="4">
                  <c:v>0.33330000000000465</c:v>
                </c:pt>
                <c:pt idx="5">
                  <c:v>0.41670000000000001</c:v>
                </c:pt>
                <c:pt idx="6">
                  <c:v>0.5</c:v>
                </c:pt>
                <c:pt idx="7">
                  <c:v>0.58329999999999949</c:v>
                </c:pt>
                <c:pt idx="8">
                  <c:v>0.66670000000000784</c:v>
                </c:pt>
                <c:pt idx="9">
                  <c:v>0.75000000000000533</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Sheet1!$B$2:$B$27</c:f>
              <c:numCache>
                <c:formatCode>General</c:formatCode>
                <c:ptCount val="26"/>
                <c:pt idx="0">
                  <c:v>100</c:v>
                </c:pt>
                <c:pt idx="1">
                  <c:v>86.571999999999989</c:v>
                </c:pt>
                <c:pt idx="2">
                  <c:v>82.691999999999993</c:v>
                </c:pt>
                <c:pt idx="3">
                  <c:v>80.611999999999995</c:v>
                </c:pt>
                <c:pt idx="4">
                  <c:v>79.178999999999988</c:v>
                </c:pt>
                <c:pt idx="5">
                  <c:v>77.709000000000003</c:v>
                </c:pt>
                <c:pt idx="6">
                  <c:v>76.119</c:v>
                </c:pt>
                <c:pt idx="7">
                  <c:v>74.834000000000003</c:v>
                </c:pt>
                <c:pt idx="8">
                  <c:v>73.804000000000002</c:v>
                </c:pt>
                <c:pt idx="9">
                  <c:v>72.738</c:v>
                </c:pt>
                <c:pt idx="10">
                  <c:v>71.774000000000001</c:v>
                </c:pt>
                <c:pt idx="11">
                  <c:v>70.878999999999948</c:v>
                </c:pt>
                <c:pt idx="12">
                  <c:v>70.135999999999981</c:v>
                </c:pt>
                <c:pt idx="13">
                  <c:v>61.843999999999994</c:v>
                </c:pt>
                <c:pt idx="14">
                  <c:v>55.310999999999993</c:v>
                </c:pt>
                <c:pt idx="15">
                  <c:v>49.408000000000001</c:v>
                </c:pt>
                <c:pt idx="16">
                  <c:v>44.547000000000004</c:v>
                </c:pt>
                <c:pt idx="17">
                  <c:v>39.450999999999993</c:v>
                </c:pt>
                <c:pt idx="18">
                  <c:v>34.952999999999996</c:v>
                </c:pt>
                <c:pt idx="19">
                  <c:v>31.228000000000002</c:v>
                </c:pt>
                <c:pt idx="20">
                  <c:v>27.461999999999989</c:v>
                </c:pt>
                <c:pt idx="21">
                  <c:v>24.154000000000035</c:v>
                </c:pt>
                <c:pt idx="22">
                  <c:v>20.927999999999987</c:v>
                </c:pt>
                <c:pt idx="23">
                  <c:v>18.751000000000001</c:v>
                </c:pt>
                <c:pt idx="24">
                  <c:v>16.276</c:v>
                </c:pt>
                <c:pt idx="25">
                  <c:v>14.338000000000001</c:v>
                </c:pt>
              </c:numCache>
            </c:numRef>
          </c:yVal>
        </c:ser>
        <c:ser>
          <c:idx val="1"/>
          <c:order val="1"/>
          <c:tx>
            <c:strRef>
              <c:f>Sheet1!$C$1</c:f>
              <c:strCache>
                <c:ptCount val="1"/>
                <c:pt idx="0">
                  <c:v>1996-2003 (N=12,632)</c:v>
                </c:pt>
              </c:strCache>
            </c:strRef>
          </c:tx>
          <c:spPr>
            <a:ln w="41275">
              <a:solidFill>
                <a:srgbClr val="FFFF00"/>
              </a:solidFill>
              <a:prstDash val="solid"/>
            </a:ln>
          </c:spPr>
          <c:marker>
            <c:symbol val="none"/>
          </c:marker>
          <c:xVal>
            <c:numRef>
              <c:f>Sheet1!$A$2:$A$27</c:f>
              <c:numCache>
                <c:formatCode>General</c:formatCode>
                <c:ptCount val="26"/>
                <c:pt idx="0">
                  <c:v>0</c:v>
                </c:pt>
                <c:pt idx="1">
                  <c:v>8.3300000000000041E-2</c:v>
                </c:pt>
                <c:pt idx="2">
                  <c:v>0.16669999999999999</c:v>
                </c:pt>
                <c:pt idx="3">
                  <c:v>0.25</c:v>
                </c:pt>
                <c:pt idx="4">
                  <c:v>0.33330000000000465</c:v>
                </c:pt>
                <c:pt idx="5">
                  <c:v>0.41670000000000001</c:v>
                </c:pt>
                <c:pt idx="6">
                  <c:v>0.5</c:v>
                </c:pt>
                <c:pt idx="7">
                  <c:v>0.58329999999999949</c:v>
                </c:pt>
                <c:pt idx="8">
                  <c:v>0.66670000000000784</c:v>
                </c:pt>
                <c:pt idx="9">
                  <c:v>0.75000000000000533</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Sheet1!$C$2:$C$27</c:f>
              <c:numCache>
                <c:formatCode>General</c:formatCode>
                <c:ptCount val="26"/>
                <c:pt idx="0">
                  <c:v>100</c:v>
                </c:pt>
                <c:pt idx="1">
                  <c:v>91.467000000000027</c:v>
                </c:pt>
                <c:pt idx="2">
                  <c:v>88.724000000000004</c:v>
                </c:pt>
                <c:pt idx="3">
                  <c:v>86.555999999999983</c:v>
                </c:pt>
                <c:pt idx="4">
                  <c:v>85.179999999999978</c:v>
                </c:pt>
                <c:pt idx="5">
                  <c:v>83.899000000000001</c:v>
                </c:pt>
                <c:pt idx="6">
                  <c:v>82.673999999999978</c:v>
                </c:pt>
                <c:pt idx="7">
                  <c:v>81.504999999999995</c:v>
                </c:pt>
                <c:pt idx="8">
                  <c:v>80.651999999999987</c:v>
                </c:pt>
                <c:pt idx="9">
                  <c:v>79.741000000000227</c:v>
                </c:pt>
                <c:pt idx="10">
                  <c:v>78.853999999999999</c:v>
                </c:pt>
                <c:pt idx="11">
                  <c:v>77.861000000000004</c:v>
                </c:pt>
                <c:pt idx="12">
                  <c:v>77.003</c:v>
                </c:pt>
                <c:pt idx="13">
                  <c:v>68.967000000000027</c:v>
                </c:pt>
                <c:pt idx="14">
                  <c:v>62.226000000000013</c:v>
                </c:pt>
                <c:pt idx="15">
                  <c:v>56.609000000000002</c:v>
                </c:pt>
                <c:pt idx="16">
                  <c:v>51.454999999999998</c:v>
                </c:pt>
                <c:pt idx="17">
                  <c:v>46.497</c:v>
                </c:pt>
                <c:pt idx="18">
                  <c:v>42.36</c:v>
                </c:pt>
                <c:pt idx="19">
                  <c:v>37.983999999999995</c:v>
                </c:pt>
                <c:pt idx="20">
                  <c:v>34.078000000000003</c:v>
                </c:pt>
                <c:pt idx="21">
                  <c:v>30.111000000000196</c:v>
                </c:pt>
                <c:pt idx="22">
                  <c:v>26.843</c:v>
                </c:pt>
                <c:pt idx="23">
                  <c:v>24.282999999999788</c:v>
                </c:pt>
                <c:pt idx="24">
                  <c:v>21.515000000000001</c:v>
                </c:pt>
                <c:pt idx="25">
                  <c:v>19.100999999999999</c:v>
                </c:pt>
              </c:numCache>
            </c:numRef>
          </c:yVal>
        </c:ser>
        <c:ser>
          <c:idx val="2"/>
          <c:order val="2"/>
          <c:tx>
            <c:strRef>
              <c:f>Sheet1!$D$1</c:f>
              <c:strCache>
                <c:ptCount val="1"/>
                <c:pt idx="0">
                  <c:v>2004-6/2010 (N=17,715)</c:v>
                </c:pt>
              </c:strCache>
            </c:strRef>
          </c:tx>
          <c:spPr>
            <a:ln w="41275">
              <a:solidFill>
                <a:srgbClr val="00FF00"/>
              </a:solidFill>
            </a:ln>
          </c:spPr>
          <c:marker>
            <c:symbol val="none"/>
          </c:marker>
          <c:xVal>
            <c:numRef>
              <c:f>Sheet1!$A$2:$A$27</c:f>
              <c:numCache>
                <c:formatCode>General</c:formatCode>
                <c:ptCount val="26"/>
                <c:pt idx="0">
                  <c:v>0</c:v>
                </c:pt>
                <c:pt idx="1">
                  <c:v>8.3300000000000041E-2</c:v>
                </c:pt>
                <c:pt idx="2">
                  <c:v>0.16669999999999999</c:v>
                </c:pt>
                <c:pt idx="3">
                  <c:v>0.25</c:v>
                </c:pt>
                <c:pt idx="4">
                  <c:v>0.33330000000000465</c:v>
                </c:pt>
                <c:pt idx="5">
                  <c:v>0.41670000000000001</c:v>
                </c:pt>
                <c:pt idx="6">
                  <c:v>0.5</c:v>
                </c:pt>
                <c:pt idx="7">
                  <c:v>0.58329999999999949</c:v>
                </c:pt>
                <c:pt idx="8">
                  <c:v>0.66670000000000784</c:v>
                </c:pt>
                <c:pt idx="9">
                  <c:v>0.75000000000000533</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Sheet1!$D$2:$D$27</c:f>
              <c:numCache>
                <c:formatCode>General</c:formatCode>
                <c:ptCount val="26"/>
                <c:pt idx="0">
                  <c:v>100</c:v>
                </c:pt>
                <c:pt idx="1">
                  <c:v>93.85599999999998</c:v>
                </c:pt>
                <c:pt idx="2">
                  <c:v>91.531000000000006</c:v>
                </c:pt>
                <c:pt idx="3">
                  <c:v>89.92</c:v>
                </c:pt>
                <c:pt idx="4">
                  <c:v>88.661000000000001</c:v>
                </c:pt>
                <c:pt idx="5">
                  <c:v>87.477999999999994</c:v>
                </c:pt>
                <c:pt idx="6">
                  <c:v>86.403000000000006</c:v>
                </c:pt>
                <c:pt idx="7">
                  <c:v>85.403000000000006</c:v>
                </c:pt>
                <c:pt idx="8">
                  <c:v>84.546999999999997</c:v>
                </c:pt>
                <c:pt idx="9">
                  <c:v>83.772999999999982</c:v>
                </c:pt>
                <c:pt idx="10">
                  <c:v>82.903000000000006</c:v>
                </c:pt>
                <c:pt idx="11">
                  <c:v>82.11999999999999</c:v>
                </c:pt>
                <c:pt idx="12">
                  <c:v>81.364000000000004</c:v>
                </c:pt>
                <c:pt idx="13">
                  <c:v>72.812000000000012</c:v>
                </c:pt>
                <c:pt idx="14">
                  <c:v>65.802999999999983</c:v>
                </c:pt>
                <c:pt idx="15">
                  <c:v>59.784000000000006</c:v>
                </c:pt>
                <c:pt idx="16">
                  <c:v>54.310999999999993</c:v>
                </c:pt>
                <c:pt idx="17">
                  <c:v>49.568000000000012</c:v>
                </c:pt>
              </c:numCache>
            </c:numRef>
          </c:yVal>
        </c:ser>
        <c:axId val="102882304"/>
        <c:axId val="102884480"/>
      </c:scatterChart>
      <c:valAx>
        <c:axId val="102882304"/>
        <c:scaling>
          <c:orientation val="minMax"/>
          <c:max val="14"/>
          <c:min val="0"/>
        </c:scaling>
        <c:axPos val="b"/>
        <c:title>
          <c:tx>
            <c:rich>
              <a:bodyPr/>
              <a:lstStyle/>
              <a:p>
                <a:pPr>
                  <a:defRPr sz="1700"/>
                </a:pPr>
                <a:r>
                  <a:rPr lang="en-US" sz="1700" dirty="0" smtClean="0"/>
                  <a:t>Years</a:t>
                </a:r>
                <a:endParaRPr lang="en-US" sz="1700" dirty="0"/>
              </a:p>
            </c:rich>
          </c:tx>
          <c:layout/>
        </c:title>
        <c:numFmt formatCode="#,##0" sourceLinked="0"/>
        <c:tickLblPos val="nextTo"/>
        <c:txPr>
          <a:bodyPr rot="0"/>
          <a:lstStyle/>
          <a:p>
            <a:pPr>
              <a:defRPr sz="1500" b="1"/>
            </a:pPr>
            <a:endParaRPr lang="ko-KR"/>
          </a:p>
        </c:txPr>
        <c:crossAx val="102884480"/>
        <c:crosses val="autoZero"/>
        <c:crossBetween val="midCat"/>
        <c:majorUnit val="1"/>
      </c:valAx>
      <c:valAx>
        <c:axId val="102884480"/>
        <c:scaling>
          <c:orientation val="minMax"/>
          <c:max val="100"/>
          <c:min val="0"/>
        </c:scaling>
        <c:axPos val="l"/>
        <c:majorGridlines>
          <c:spPr>
            <a:ln>
              <a:prstDash val="sysDash"/>
            </a:ln>
          </c:spPr>
        </c:majorGridlines>
        <c:title>
          <c:tx>
            <c:rich>
              <a:bodyPr rot="-5400000" vert="horz"/>
              <a:lstStyle/>
              <a:p>
                <a:pPr>
                  <a:defRPr sz="1700"/>
                </a:pPr>
                <a:r>
                  <a:rPr lang="en-US" sz="1700" b="1" i="0" baseline="0" dirty="0" smtClean="0">
                    <a:solidFill>
                      <a:schemeClr val="tx1"/>
                    </a:solidFill>
                  </a:rPr>
                  <a:t>Survival (%)</a:t>
                </a:r>
                <a:endParaRPr lang="en-US" sz="1700" b="1" i="0" baseline="0" dirty="0">
                  <a:solidFill>
                    <a:schemeClr val="tx1"/>
                  </a:solidFill>
                </a:endParaRPr>
              </a:p>
            </c:rich>
          </c:tx>
          <c:layout/>
        </c:title>
        <c:numFmt formatCode="General" sourceLinked="1"/>
        <c:tickLblPos val="nextTo"/>
        <c:txPr>
          <a:bodyPr/>
          <a:lstStyle/>
          <a:p>
            <a:pPr>
              <a:defRPr sz="1500" b="1"/>
            </a:pPr>
            <a:endParaRPr lang="ko-KR"/>
          </a:p>
        </c:txPr>
        <c:crossAx val="102882304"/>
        <c:crosses val="autoZero"/>
        <c:crossBetween val="midCat"/>
        <c:majorUnit val="20"/>
      </c:valAx>
      <c:spPr>
        <a:solidFill>
          <a:schemeClr val="bg2"/>
        </a:solidFill>
        <a:ln>
          <a:solidFill>
            <a:schemeClr val="tx1"/>
          </a:solidFill>
        </a:ln>
      </c:spPr>
    </c:plotArea>
    <c:legend>
      <c:legendPos val="r"/>
      <c:layout>
        <c:manualLayout>
          <c:xMode val="edge"/>
          <c:yMode val="edge"/>
          <c:x val="0.24614300977864492"/>
          <c:y val="5.0540809414951857E-2"/>
          <c:w val="0.26980094302371532"/>
          <c:h val="0.17325501651003344"/>
        </c:manualLayout>
      </c:layout>
      <c:overlay val="1"/>
      <c:spPr>
        <a:solidFill>
          <a:schemeClr val="bg2"/>
        </a:solidFill>
        <a:ln>
          <a:solidFill>
            <a:schemeClr val="tx1"/>
          </a:solidFill>
        </a:ln>
      </c:spPr>
      <c:txPr>
        <a:bodyPr/>
        <a:lstStyle/>
        <a:p>
          <a:pPr>
            <a:defRPr sz="1400" b="1"/>
          </a:pPr>
          <a:endParaRPr lang="ko-KR"/>
        </a:p>
      </c:txPr>
    </c:legend>
    <c:plotVisOnly val="1"/>
    <c:dispBlanksAs val="gap"/>
  </c:chart>
  <c:txPr>
    <a:bodyPr/>
    <a:lstStyle/>
    <a:p>
      <a:pPr>
        <a:defRPr sz="1800"/>
      </a:pPr>
      <a:endParaRPr lang="ko-KR"/>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ko-KR"/>
  <c:chart>
    <c:autoTitleDeleted val="1"/>
    <c:plotArea>
      <c:layout>
        <c:manualLayout>
          <c:layoutTarget val="inner"/>
          <c:xMode val="edge"/>
          <c:yMode val="edge"/>
          <c:x val="0.10658060994588221"/>
          <c:y val="3.9152185718164582E-2"/>
          <c:w val="0.8056514064060708"/>
          <c:h val="0.65052407383503363"/>
        </c:manualLayout>
      </c:layout>
      <c:barChart>
        <c:barDir val="col"/>
        <c:grouping val="percentStacked"/>
        <c:ser>
          <c:idx val="0"/>
          <c:order val="0"/>
          <c:tx>
            <c:strRef>
              <c:f>Sheet1!$B$1</c:f>
              <c:strCache>
                <c:ptCount val="1"/>
                <c:pt idx="0">
                  <c:v>0-11</c:v>
                </c:pt>
              </c:strCache>
            </c:strRef>
          </c:tx>
          <c:spPr>
            <a:gradFill flip="none" rotWithShape="1">
              <a:gsLst>
                <a:gs pos="0">
                  <a:srgbClr val="208C03"/>
                </a:gs>
                <a:gs pos="50000">
                  <a:srgbClr val="20F703"/>
                </a:gs>
                <a:gs pos="100000">
                  <a:srgbClr val="208C03"/>
                </a:gs>
              </a:gsLst>
              <a:lin ang="10800000" scaled="1"/>
              <a:tileRect/>
            </a:gradFill>
            <a:ln w="9525">
              <a:solidFill>
                <a:srgbClr val="000000"/>
              </a:solidFill>
            </a:ln>
          </c:spPr>
          <c:cat>
            <c:numRef>
              <c:f>Sheet1!$A$2:$A$26</c:f>
              <c:numCache>
                <c:formatCode>General</c:formatCode>
                <c:ptCount val="25"/>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numCache>
            </c:numRef>
          </c:cat>
          <c:val>
            <c:numRef>
              <c:f>Sheet1!$B$2:$B$26</c:f>
              <c:numCache>
                <c:formatCode>General</c:formatCode>
                <c:ptCount val="25"/>
                <c:pt idx="0">
                  <c:v>1</c:v>
                </c:pt>
                <c:pt idx="1">
                  <c:v>2</c:v>
                </c:pt>
                <c:pt idx="2">
                  <c:v>4</c:v>
                </c:pt>
                <c:pt idx="3">
                  <c:v>6</c:v>
                </c:pt>
                <c:pt idx="4">
                  <c:v>18</c:v>
                </c:pt>
                <c:pt idx="5">
                  <c:v>19</c:v>
                </c:pt>
                <c:pt idx="6">
                  <c:v>23</c:v>
                </c:pt>
                <c:pt idx="7">
                  <c:v>22</c:v>
                </c:pt>
                <c:pt idx="8">
                  <c:v>37</c:v>
                </c:pt>
                <c:pt idx="9">
                  <c:v>29</c:v>
                </c:pt>
                <c:pt idx="10">
                  <c:v>36</c:v>
                </c:pt>
                <c:pt idx="11">
                  <c:v>37</c:v>
                </c:pt>
                <c:pt idx="12">
                  <c:v>23</c:v>
                </c:pt>
                <c:pt idx="13">
                  <c:v>21</c:v>
                </c:pt>
                <c:pt idx="14">
                  <c:v>18</c:v>
                </c:pt>
                <c:pt idx="15">
                  <c:v>28</c:v>
                </c:pt>
                <c:pt idx="16">
                  <c:v>21</c:v>
                </c:pt>
                <c:pt idx="17">
                  <c:v>18</c:v>
                </c:pt>
                <c:pt idx="18">
                  <c:v>27</c:v>
                </c:pt>
                <c:pt idx="19">
                  <c:v>34</c:v>
                </c:pt>
                <c:pt idx="20">
                  <c:v>25</c:v>
                </c:pt>
                <c:pt idx="21">
                  <c:v>32</c:v>
                </c:pt>
                <c:pt idx="22">
                  <c:v>32</c:v>
                </c:pt>
                <c:pt idx="23">
                  <c:v>40</c:v>
                </c:pt>
                <c:pt idx="24">
                  <c:v>11</c:v>
                </c:pt>
              </c:numCache>
            </c:numRef>
          </c:val>
        </c:ser>
        <c:ser>
          <c:idx val="1"/>
          <c:order val="1"/>
          <c:tx>
            <c:strRef>
              <c:f>Sheet1!$C$1</c:f>
              <c:strCache>
                <c:ptCount val="1"/>
                <c:pt idx="0">
                  <c:v>12-17</c:v>
                </c:pt>
              </c:strCache>
            </c:strRef>
          </c:tx>
          <c:spPr>
            <a:gradFill flip="none" rotWithShape="1">
              <a:gsLst>
                <a:gs pos="0">
                  <a:srgbClr val="008080"/>
                </a:gs>
                <a:gs pos="50000">
                  <a:srgbClr val="00FFFF"/>
                </a:gs>
                <a:gs pos="100000">
                  <a:srgbClr val="008080"/>
                </a:gs>
              </a:gsLst>
              <a:lin ang="10800000" scaled="1"/>
              <a:tileRect/>
            </a:gradFill>
            <a:ln>
              <a:solidFill>
                <a:schemeClr val="bg2"/>
              </a:solidFill>
            </a:ln>
          </c:spPr>
          <c:cat>
            <c:numRef>
              <c:f>Sheet1!$A$2:$A$26</c:f>
              <c:numCache>
                <c:formatCode>General</c:formatCode>
                <c:ptCount val="25"/>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numCache>
            </c:numRef>
          </c:cat>
          <c:val>
            <c:numRef>
              <c:f>Sheet1!$C$2:$C$26</c:f>
              <c:numCache>
                <c:formatCode>General</c:formatCode>
                <c:ptCount val="25"/>
                <c:pt idx="0">
                  <c:v>2</c:v>
                </c:pt>
                <c:pt idx="1">
                  <c:v>3</c:v>
                </c:pt>
                <c:pt idx="2">
                  <c:v>3</c:v>
                </c:pt>
                <c:pt idx="3">
                  <c:v>17</c:v>
                </c:pt>
                <c:pt idx="4">
                  <c:v>27</c:v>
                </c:pt>
                <c:pt idx="5">
                  <c:v>29</c:v>
                </c:pt>
                <c:pt idx="6">
                  <c:v>26</c:v>
                </c:pt>
                <c:pt idx="7">
                  <c:v>30</c:v>
                </c:pt>
                <c:pt idx="8">
                  <c:v>59</c:v>
                </c:pt>
                <c:pt idx="9">
                  <c:v>53</c:v>
                </c:pt>
                <c:pt idx="10">
                  <c:v>59</c:v>
                </c:pt>
                <c:pt idx="11">
                  <c:v>59</c:v>
                </c:pt>
                <c:pt idx="12">
                  <c:v>50</c:v>
                </c:pt>
                <c:pt idx="13">
                  <c:v>52</c:v>
                </c:pt>
                <c:pt idx="14">
                  <c:v>54</c:v>
                </c:pt>
                <c:pt idx="15">
                  <c:v>46</c:v>
                </c:pt>
                <c:pt idx="16">
                  <c:v>57</c:v>
                </c:pt>
                <c:pt idx="17">
                  <c:v>71</c:v>
                </c:pt>
                <c:pt idx="18">
                  <c:v>70</c:v>
                </c:pt>
                <c:pt idx="19">
                  <c:v>69</c:v>
                </c:pt>
                <c:pt idx="20">
                  <c:v>83</c:v>
                </c:pt>
                <c:pt idx="21">
                  <c:v>82</c:v>
                </c:pt>
                <c:pt idx="22">
                  <c:v>93</c:v>
                </c:pt>
                <c:pt idx="23">
                  <c:v>86</c:v>
                </c:pt>
                <c:pt idx="24">
                  <c:v>25</c:v>
                </c:pt>
              </c:numCache>
            </c:numRef>
          </c:val>
        </c:ser>
        <c:ser>
          <c:idx val="2"/>
          <c:order val="2"/>
          <c:tx>
            <c:strRef>
              <c:f>Sheet1!$D$1</c:f>
              <c:strCache>
                <c:ptCount val="1"/>
                <c:pt idx="0">
                  <c:v>18-34</c:v>
                </c:pt>
              </c:strCache>
            </c:strRef>
          </c:tx>
          <c:spPr>
            <a:gradFill flip="none" rotWithShape="1">
              <a:gsLst>
                <a:gs pos="0">
                  <a:srgbClr val="CC6600"/>
                </a:gs>
                <a:gs pos="50000">
                  <a:srgbClr val="FF9900"/>
                </a:gs>
                <a:gs pos="100000">
                  <a:srgbClr val="CC6600"/>
                </a:gs>
              </a:gsLst>
              <a:lin ang="10800000" scaled="1"/>
              <a:tileRect/>
            </a:gradFill>
            <a:ln>
              <a:solidFill>
                <a:schemeClr val="bg2"/>
              </a:solidFill>
            </a:ln>
          </c:spPr>
          <c:cat>
            <c:numRef>
              <c:f>Sheet1!$A$2:$A$26</c:f>
              <c:numCache>
                <c:formatCode>General</c:formatCode>
                <c:ptCount val="25"/>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numCache>
            </c:numRef>
          </c:cat>
          <c:val>
            <c:numRef>
              <c:f>Sheet1!$D$2:$D$26</c:f>
              <c:numCache>
                <c:formatCode>General</c:formatCode>
                <c:ptCount val="25"/>
                <c:pt idx="0">
                  <c:v>5</c:v>
                </c:pt>
                <c:pt idx="1">
                  <c:v>13</c:v>
                </c:pt>
                <c:pt idx="2">
                  <c:v>51</c:v>
                </c:pt>
                <c:pt idx="3">
                  <c:v>110</c:v>
                </c:pt>
                <c:pt idx="4">
                  <c:v>167</c:v>
                </c:pt>
                <c:pt idx="5">
                  <c:v>205</c:v>
                </c:pt>
                <c:pt idx="6">
                  <c:v>245</c:v>
                </c:pt>
                <c:pt idx="7">
                  <c:v>266</c:v>
                </c:pt>
                <c:pt idx="8">
                  <c:v>286</c:v>
                </c:pt>
                <c:pt idx="9">
                  <c:v>250</c:v>
                </c:pt>
                <c:pt idx="10">
                  <c:v>261</c:v>
                </c:pt>
                <c:pt idx="11">
                  <c:v>278</c:v>
                </c:pt>
                <c:pt idx="12">
                  <c:v>262</c:v>
                </c:pt>
                <c:pt idx="13">
                  <c:v>275</c:v>
                </c:pt>
                <c:pt idx="14">
                  <c:v>290</c:v>
                </c:pt>
                <c:pt idx="15">
                  <c:v>327</c:v>
                </c:pt>
                <c:pt idx="16">
                  <c:v>346</c:v>
                </c:pt>
                <c:pt idx="17">
                  <c:v>394</c:v>
                </c:pt>
                <c:pt idx="18">
                  <c:v>397</c:v>
                </c:pt>
                <c:pt idx="19">
                  <c:v>492</c:v>
                </c:pt>
                <c:pt idx="20">
                  <c:v>480</c:v>
                </c:pt>
                <c:pt idx="21">
                  <c:v>453</c:v>
                </c:pt>
                <c:pt idx="22">
                  <c:v>491</c:v>
                </c:pt>
                <c:pt idx="23">
                  <c:v>533</c:v>
                </c:pt>
                <c:pt idx="24">
                  <c:v>223</c:v>
                </c:pt>
              </c:numCache>
            </c:numRef>
          </c:val>
        </c:ser>
        <c:ser>
          <c:idx val="3"/>
          <c:order val="3"/>
          <c:tx>
            <c:strRef>
              <c:f>Sheet1!$E$1</c:f>
              <c:strCache>
                <c:ptCount val="1"/>
                <c:pt idx="0">
                  <c:v>35-49</c:v>
                </c:pt>
              </c:strCache>
            </c:strRef>
          </c:tx>
          <c:spPr>
            <a:gradFill>
              <a:gsLst>
                <a:gs pos="0">
                  <a:srgbClr val="7030A0"/>
                </a:gs>
                <a:gs pos="50000">
                  <a:srgbClr val="9966FF"/>
                </a:gs>
                <a:gs pos="100000">
                  <a:srgbClr val="7030A0"/>
                </a:gs>
              </a:gsLst>
              <a:lin ang="10800000" scaled="1"/>
            </a:gradFill>
            <a:ln>
              <a:solidFill>
                <a:srgbClr val="000000"/>
              </a:solidFill>
            </a:ln>
          </c:spPr>
          <c:cat>
            <c:numRef>
              <c:f>Sheet1!$A$2:$A$26</c:f>
              <c:numCache>
                <c:formatCode>General</c:formatCode>
                <c:ptCount val="25"/>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numCache>
            </c:numRef>
          </c:cat>
          <c:val>
            <c:numRef>
              <c:f>Sheet1!$E$2:$E$26</c:f>
              <c:numCache>
                <c:formatCode>General</c:formatCode>
                <c:ptCount val="25"/>
                <c:pt idx="0">
                  <c:v>19</c:v>
                </c:pt>
                <c:pt idx="1">
                  <c:v>35</c:v>
                </c:pt>
                <c:pt idx="2">
                  <c:v>86</c:v>
                </c:pt>
                <c:pt idx="3">
                  <c:v>179</c:v>
                </c:pt>
                <c:pt idx="4">
                  <c:v>298</c:v>
                </c:pt>
                <c:pt idx="5">
                  <c:v>342</c:v>
                </c:pt>
                <c:pt idx="6">
                  <c:v>369</c:v>
                </c:pt>
                <c:pt idx="7">
                  <c:v>402</c:v>
                </c:pt>
                <c:pt idx="8">
                  <c:v>398</c:v>
                </c:pt>
                <c:pt idx="9">
                  <c:v>380</c:v>
                </c:pt>
                <c:pt idx="10">
                  <c:v>418</c:v>
                </c:pt>
                <c:pt idx="11">
                  <c:v>402</c:v>
                </c:pt>
                <c:pt idx="12">
                  <c:v>383</c:v>
                </c:pt>
                <c:pt idx="13">
                  <c:v>446</c:v>
                </c:pt>
                <c:pt idx="14">
                  <c:v>430</c:v>
                </c:pt>
                <c:pt idx="15">
                  <c:v>481</c:v>
                </c:pt>
                <c:pt idx="16">
                  <c:v>443</c:v>
                </c:pt>
                <c:pt idx="17">
                  <c:v>473</c:v>
                </c:pt>
                <c:pt idx="18">
                  <c:v>530</c:v>
                </c:pt>
                <c:pt idx="19">
                  <c:v>501</c:v>
                </c:pt>
                <c:pt idx="20">
                  <c:v>547</c:v>
                </c:pt>
                <c:pt idx="21">
                  <c:v>569</c:v>
                </c:pt>
                <c:pt idx="22">
                  <c:v>595</c:v>
                </c:pt>
                <c:pt idx="23">
                  <c:v>652</c:v>
                </c:pt>
                <c:pt idx="24">
                  <c:v>228</c:v>
                </c:pt>
              </c:numCache>
            </c:numRef>
          </c:val>
        </c:ser>
        <c:ser>
          <c:idx val="4"/>
          <c:order val="4"/>
          <c:tx>
            <c:strRef>
              <c:f>Sheet1!$F$1</c:f>
              <c:strCache>
                <c:ptCount val="1"/>
                <c:pt idx="0">
                  <c:v>50-59</c:v>
                </c:pt>
              </c:strCache>
            </c:strRef>
          </c:tx>
          <c:spPr>
            <a:gradFill flip="none" rotWithShape="1">
              <a:gsLst>
                <a:gs pos="0">
                  <a:srgbClr val="CCCC00"/>
                </a:gs>
                <a:gs pos="50000">
                  <a:srgbClr val="FFFF00"/>
                </a:gs>
                <a:gs pos="100000">
                  <a:srgbClr val="CCCC00"/>
                </a:gs>
              </a:gsLst>
              <a:lin ang="10800000" scaled="1"/>
              <a:tileRect/>
            </a:gradFill>
            <a:ln>
              <a:solidFill>
                <a:schemeClr val="bg2"/>
              </a:solidFill>
            </a:ln>
          </c:spPr>
          <c:cat>
            <c:numRef>
              <c:f>Sheet1!$A$2:$A$26</c:f>
              <c:numCache>
                <c:formatCode>General</c:formatCode>
                <c:ptCount val="25"/>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numCache>
            </c:numRef>
          </c:cat>
          <c:val>
            <c:numRef>
              <c:f>Sheet1!$F$2:$F$26</c:f>
              <c:numCache>
                <c:formatCode>General</c:formatCode>
                <c:ptCount val="25"/>
                <c:pt idx="0">
                  <c:v>8</c:v>
                </c:pt>
                <c:pt idx="1">
                  <c:v>29</c:v>
                </c:pt>
                <c:pt idx="2">
                  <c:v>54</c:v>
                </c:pt>
                <c:pt idx="3">
                  <c:v>118</c:v>
                </c:pt>
                <c:pt idx="4">
                  <c:v>209</c:v>
                </c:pt>
                <c:pt idx="5">
                  <c:v>307</c:v>
                </c:pt>
                <c:pt idx="6">
                  <c:v>384</c:v>
                </c:pt>
                <c:pt idx="7">
                  <c:v>444</c:v>
                </c:pt>
                <c:pt idx="8">
                  <c:v>477</c:v>
                </c:pt>
                <c:pt idx="9">
                  <c:v>496</c:v>
                </c:pt>
                <c:pt idx="10">
                  <c:v>538</c:v>
                </c:pt>
                <c:pt idx="11">
                  <c:v>540</c:v>
                </c:pt>
                <c:pt idx="12">
                  <c:v>565</c:v>
                </c:pt>
                <c:pt idx="13">
                  <c:v>620</c:v>
                </c:pt>
                <c:pt idx="14">
                  <c:v>619</c:v>
                </c:pt>
                <c:pt idx="15">
                  <c:v>676</c:v>
                </c:pt>
                <c:pt idx="16">
                  <c:v>714</c:v>
                </c:pt>
                <c:pt idx="17">
                  <c:v>804</c:v>
                </c:pt>
                <c:pt idx="18">
                  <c:v>925</c:v>
                </c:pt>
                <c:pt idx="19">
                  <c:v>957</c:v>
                </c:pt>
                <c:pt idx="20">
                  <c:v>936</c:v>
                </c:pt>
                <c:pt idx="21">
                  <c:v>901</c:v>
                </c:pt>
                <c:pt idx="22">
                  <c:v>1020</c:v>
                </c:pt>
                <c:pt idx="23">
                  <c:v>1032</c:v>
                </c:pt>
                <c:pt idx="24">
                  <c:v>433</c:v>
                </c:pt>
              </c:numCache>
            </c:numRef>
          </c:val>
        </c:ser>
        <c:ser>
          <c:idx val="5"/>
          <c:order val="5"/>
          <c:tx>
            <c:strRef>
              <c:f>Sheet1!$G$1</c:f>
              <c:strCache>
                <c:ptCount val="1"/>
                <c:pt idx="0">
                  <c:v>60-65</c:v>
                </c:pt>
              </c:strCache>
            </c:strRef>
          </c:tx>
          <c:spPr>
            <a:gradFill>
              <a:gsLst>
                <a:gs pos="0">
                  <a:srgbClr val="00004C">
                    <a:lumMod val="90000"/>
                    <a:lumOff val="10000"/>
                  </a:srgbClr>
                </a:gs>
                <a:gs pos="50000">
                  <a:srgbClr val="00004C">
                    <a:lumMod val="50000"/>
                    <a:lumOff val="50000"/>
                  </a:srgbClr>
                </a:gs>
                <a:gs pos="100000">
                  <a:schemeClr val="bg1">
                    <a:lumMod val="90000"/>
                    <a:lumOff val="10000"/>
                  </a:schemeClr>
                </a:gs>
              </a:gsLst>
              <a:lin ang="10800000" scaled="1"/>
            </a:gradFill>
            <a:ln>
              <a:solidFill>
                <a:srgbClr val="000000"/>
              </a:solidFill>
            </a:ln>
          </c:spPr>
          <c:cat>
            <c:numRef>
              <c:f>Sheet1!$A$2:$A$26</c:f>
              <c:numCache>
                <c:formatCode>General</c:formatCode>
                <c:ptCount val="25"/>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numCache>
            </c:numRef>
          </c:cat>
          <c:val>
            <c:numRef>
              <c:f>Sheet1!$G$2:$G$26</c:f>
              <c:numCache>
                <c:formatCode>General</c:formatCode>
                <c:ptCount val="25"/>
                <c:pt idx="0">
                  <c:v>3</c:v>
                </c:pt>
                <c:pt idx="1">
                  <c:v>7</c:v>
                </c:pt>
                <c:pt idx="2">
                  <c:v>4</c:v>
                </c:pt>
                <c:pt idx="3">
                  <c:v>20</c:v>
                </c:pt>
                <c:pt idx="4">
                  <c:v>34</c:v>
                </c:pt>
                <c:pt idx="5">
                  <c:v>65</c:v>
                </c:pt>
                <c:pt idx="6">
                  <c:v>103</c:v>
                </c:pt>
                <c:pt idx="7">
                  <c:v>112</c:v>
                </c:pt>
                <c:pt idx="8">
                  <c:v>141</c:v>
                </c:pt>
                <c:pt idx="9">
                  <c:v>160</c:v>
                </c:pt>
                <c:pt idx="10">
                  <c:v>160</c:v>
                </c:pt>
                <c:pt idx="11">
                  <c:v>207</c:v>
                </c:pt>
                <c:pt idx="12">
                  <c:v>244</c:v>
                </c:pt>
                <c:pt idx="13">
                  <c:v>258</c:v>
                </c:pt>
                <c:pt idx="14">
                  <c:v>329</c:v>
                </c:pt>
                <c:pt idx="15">
                  <c:v>374</c:v>
                </c:pt>
                <c:pt idx="16">
                  <c:v>377</c:v>
                </c:pt>
                <c:pt idx="17">
                  <c:v>398</c:v>
                </c:pt>
                <c:pt idx="18">
                  <c:v>521</c:v>
                </c:pt>
                <c:pt idx="19">
                  <c:v>613</c:v>
                </c:pt>
                <c:pt idx="20">
                  <c:v>667</c:v>
                </c:pt>
                <c:pt idx="21">
                  <c:v>681</c:v>
                </c:pt>
                <c:pt idx="22">
                  <c:v>711</c:v>
                </c:pt>
                <c:pt idx="23">
                  <c:v>768</c:v>
                </c:pt>
                <c:pt idx="24">
                  <c:v>341</c:v>
                </c:pt>
              </c:numCache>
            </c:numRef>
          </c:val>
        </c:ser>
        <c:ser>
          <c:idx val="6"/>
          <c:order val="6"/>
          <c:tx>
            <c:strRef>
              <c:f>Sheet1!$H$1</c:f>
              <c:strCache>
                <c:ptCount val="1"/>
                <c:pt idx="0">
                  <c:v>&gt;65</c:v>
                </c:pt>
              </c:strCache>
            </c:strRef>
          </c:tx>
          <c:spPr>
            <a:gradFill flip="none" rotWithShape="1">
              <a:gsLst>
                <a:gs pos="0">
                  <a:srgbClr val="C00000"/>
                </a:gs>
                <a:gs pos="50000">
                  <a:srgbClr val="FF0000"/>
                </a:gs>
                <a:gs pos="100000">
                  <a:srgbClr val="C00000"/>
                </a:gs>
              </a:gsLst>
              <a:lin ang="10800000" scaled="1"/>
              <a:tileRect/>
            </a:gradFill>
            <a:ln>
              <a:solidFill>
                <a:schemeClr val="bg2"/>
              </a:solidFill>
            </a:ln>
          </c:spPr>
          <c:cat>
            <c:numRef>
              <c:f>Sheet1!$A$2:$A$26</c:f>
              <c:numCache>
                <c:formatCode>General</c:formatCode>
                <c:ptCount val="25"/>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numCache>
            </c:numRef>
          </c:cat>
          <c:val>
            <c:numRef>
              <c:f>Sheet1!$H$2:$H$26</c:f>
              <c:numCache>
                <c:formatCode>General</c:formatCode>
                <c:ptCount val="25"/>
                <c:pt idx="0">
                  <c:v>0</c:v>
                </c:pt>
                <c:pt idx="1">
                  <c:v>0</c:v>
                </c:pt>
                <c:pt idx="2">
                  <c:v>2</c:v>
                </c:pt>
                <c:pt idx="3">
                  <c:v>1</c:v>
                </c:pt>
                <c:pt idx="4">
                  <c:v>6</c:v>
                </c:pt>
                <c:pt idx="5">
                  <c:v>5</c:v>
                </c:pt>
                <c:pt idx="6">
                  <c:v>10</c:v>
                </c:pt>
                <c:pt idx="7">
                  <c:v>12</c:v>
                </c:pt>
                <c:pt idx="8">
                  <c:v>15</c:v>
                </c:pt>
                <c:pt idx="9">
                  <c:v>21</c:v>
                </c:pt>
                <c:pt idx="10">
                  <c:v>36</c:v>
                </c:pt>
                <c:pt idx="11">
                  <c:v>19</c:v>
                </c:pt>
                <c:pt idx="12">
                  <c:v>34</c:v>
                </c:pt>
                <c:pt idx="13">
                  <c:v>28</c:v>
                </c:pt>
                <c:pt idx="14">
                  <c:v>44</c:v>
                </c:pt>
                <c:pt idx="15">
                  <c:v>42</c:v>
                </c:pt>
                <c:pt idx="16">
                  <c:v>55</c:v>
                </c:pt>
                <c:pt idx="17">
                  <c:v>62</c:v>
                </c:pt>
                <c:pt idx="18">
                  <c:v>101</c:v>
                </c:pt>
                <c:pt idx="19">
                  <c:v>130</c:v>
                </c:pt>
                <c:pt idx="20">
                  <c:v>183</c:v>
                </c:pt>
                <c:pt idx="21">
                  <c:v>265</c:v>
                </c:pt>
                <c:pt idx="22">
                  <c:v>336</c:v>
                </c:pt>
                <c:pt idx="23">
                  <c:v>410</c:v>
                </c:pt>
                <c:pt idx="24">
                  <c:v>191</c:v>
                </c:pt>
              </c:numCache>
            </c:numRef>
          </c:val>
        </c:ser>
        <c:gapWidth val="35"/>
        <c:overlap val="100"/>
        <c:axId val="103950592"/>
        <c:axId val="103977728"/>
      </c:barChart>
      <c:lineChart>
        <c:grouping val="standard"/>
        <c:ser>
          <c:idx val="7"/>
          <c:order val="7"/>
          <c:tx>
            <c:strRef>
              <c:f>Sheet1!$I$1</c:f>
              <c:strCache>
                <c:ptCount val="1"/>
                <c:pt idx="0">
                  <c:v>Median Age</c:v>
                </c:pt>
              </c:strCache>
            </c:strRef>
          </c:tx>
          <c:spPr>
            <a:ln w="41275">
              <a:solidFill>
                <a:srgbClr val="00FFFF"/>
              </a:solidFill>
            </a:ln>
          </c:spPr>
          <c:marker>
            <c:symbol val="diamond"/>
            <c:size val="10"/>
            <c:spPr>
              <a:solidFill>
                <a:srgbClr val="00FFFF"/>
              </a:solidFill>
              <a:ln>
                <a:solidFill>
                  <a:srgbClr val="00FFFF"/>
                </a:solidFill>
              </a:ln>
            </c:spPr>
          </c:marker>
          <c:cat>
            <c:numRef>
              <c:f>Sheet1!$A$2:$A$26</c:f>
              <c:numCache>
                <c:formatCode>General</c:formatCode>
                <c:ptCount val="25"/>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numCache>
            </c:numRef>
          </c:cat>
          <c:val>
            <c:numRef>
              <c:f>Sheet1!$I$2:$I$26</c:f>
              <c:numCache>
                <c:formatCode>General</c:formatCode>
                <c:ptCount val="25"/>
                <c:pt idx="0">
                  <c:v>43</c:v>
                </c:pt>
                <c:pt idx="1">
                  <c:v>46</c:v>
                </c:pt>
                <c:pt idx="2">
                  <c:v>43</c:v>
                </c:pt>
                <c:pt idx="3">
                  <c:v>43</c:v>
                </c:pt>
                <c:pt idx="4">
                  <c:v>44</c:v>
                </c:pt>
                <c:pt idx="5">
                  <c:v>46</c:v>
                </c:pt>
                <c:pt idx="6">
                  <c:v>48</c:v>
                </c:pt>
                <c:pt idx="7">
                  <c:v>48</c:v>
                </c:pt>
                <c:pt idx="8">
                  <c:v>47</c:v>
                </c:pt>
                <c:pt idx="9">
                  <c:v>49</c:v>
                </c:pt>
                <c:pt idx="10">
                  <c:v>49</c:v>
                </c:pt>
                <c:pt idx="11">
                  <c:v>49</c:v>
                </c:pt>
                <c:pt idx="12">
                  <c:v>51</c:v>
                </c:pt>
                <c:pt idx="13">
                  <c:v>50</c:v>
                </c:pt>
                <c:pt idx="14">
                  <c:v>52</c:v>
                </c:pt>
                <c:pt idx="15">
                  <c:v>52</c:v>
                </c:pt>
                <c:pt idx="16">
                  <c:v>52</c:v>
                </c:pt>
                <c:pt idx="17">
                  <c:v>53</c:v>
                </c:pt>
                <c:pt idx="18">
                  <c:v>53</c:v>
                </c:pt>
                <c:pt idx="19">
                  <c:v>54</c:v>
                </c:pt>
                <c:pt idx="20">
                  <c:v>54</c:v>
                </c:pt>
                <c:pt idx="21">
                  <c:v>54</c:v>
                </c:pt>
                <c:pt idx="22">
                  <c:v>55</c:v>
                </c:pt>
                <c:pt idx="23">
                  <c:v>55</c:v>
                </c:pt>
                <c:pt idx="24">
                  <c:v>56</c:v>
                </c:pt>
              </c:numCache>
            </c:numRef>
          </c:val>
        </c:ser>
        <c:marker val="1"/>
        <c:axId val="103985920"/>
        <c:axId val="103979648"/>
      </c:lineChart>
      <c:catAx>
        <c:axId val="103950592"/>
        <c:scaling>
          <c:orientation val="minMax"/>
        </c:scaling>
        <c:axPos val="b"/>
        <c:title>
          <c:tx>
            <c:rich>
              <a:bodyPr/>
              <a:lstStyle/>
              <a:p>
                <a:pPr>
                  <a:defRPr sz="1700"/>
                </a:pPr>
                <a:r>
                  <a:rPr lang="en-US" sz="1700" dirty="0" smtClean="0"/>
                  <a:t>Year of Transplant</a:t>
                </a:r>
                <a:endParaRPr lang="en-US" sz="1700" dirty="0"/>
              </a:p>
            </c:rich>
          </c:tx>
          <c:layout>
            <c:manualLayout>
              <c:xMode val="edge"/>
              <c:yMode val="edge"/>
              <c:x val="0.39776542865770098"/>
              <c:y val="0.80499462157394264"/>
            </c:manualLayout>
          </c:layout>
        </c:title>
        <c:numFmt formatCode="General" sourceLinked="1"/>
        <c:tickLblPos val="nextTo"/>
        <c:txPr>
          <a:bodyPr rot="-2700000"/>
          <a:lstStyle/>
          <a:p>
            <a:pPr>
              <a:defRPr sz="1300" b="1"/>
            </a:pPr>
            <a:endParaRPr lang="ko-KR"/>
          </a:p>
        </c:txPr>
        <c:crossAx val="103977728"/>
        <c:crosses val="autoZero"/>
        <c:auto val="1"/>
        <c:lblAlgn val="ctr"/>
        <c:lblOffset val="100"/>
        <c:tickLblSkip val="1"/>
      </c:catAx>
      <c:valAx>
        <c:axId val="103977728"/>
        <c:scaling>
          <c:orientation val="minMax"/>
        </c:scaling>
        <c:axPos val="l"/>
        <c:majorGridlines>
          <c:spPr>
            <a:ln>
              <a:prstDash val="sysDash"/>
            </a:ln>
          </c:spPr>
        </c:majorGridlines>
        <c:title>
          <c:tx>
            <c:rich>
              <a:bodyPr rot="-5400000" vert="horz"/>
              <a:lstStyle/>
              <a:p>
                <a:pPr>
                  <a:defRPr sz="1700"/>
                </a:pPr>
                <a:r>
                  <a:rPr lang="en-US" sz="1700" dirty="0" smtClean="0"/>
                  <a:t>% of Transplants</a:t>
                </a:r>
                <a:endParaRPr lang="en-US" sz="1700" dirty="0"/>
              </a:p>
            </c:rich>
          </c:tx>
          <c:layout/>
        </c:title>
        <c:numFmt formatCode="0%" sourceLinked="1"/>
        <c:tickLblPos val="nextTo"/>
        <c:txPr>
          <a:bodyPr/>
          <a:lstStyle/>
          <a:p>
            <a:pPr>
              <a:defRPr sz="1500" b="1"/>
            </a:pPr>
            <a:endParaRPr lang="ko-KR"/>
          </a:p>
        </c:txPr>
        <c:crossAx val="103950592"/>
        <c:crosses val="autoZero"/>
        <c:crossBetween val="between"/>
        <c:majorUnit val="0.2"/>
      </c:valAx>
      <c:valAx>
        <c:axId val="103979648"/>
        <c:scaling>
          <c:orientation val="minMax"/>
        </c:scaling>
        <c:axPos val="r"/>
        <c:title>
          <c:tx>
            <c:rich>
              <a:bodyPr rot="-5400000" vert="horz"/>
              <a:lstStyle/>
              <a:p>
                <a:pPr>
                  <a:defRPr sz="1700"/>
                </a:pPr>
                <a:r>
                  <a:rPr lang="en-US" sz="1700" dirty="0" smtClean="0"/>
                  <a:t>Median recipient age (years)</a:t>
                </a:r>
                <a:endParaRPr lang="en-US" sz="1700" dirty="0"/>
              </a:p>
            </c:rich>
          </c:tx>
          <c:layout/>
        </c:title>
        <c:numFmt formatCode="General" sourceLinked="1"/>
        <c:tickLblPos val="nextTo"/>
        <c:txPr>
          <a:bodyPr/>
          <a:lstStyle/>
          <a:p>
            <a:pPr>
              <a:defRPr sz="1500" b="1"/>
            </a:pPr>
            <a:endParaRPr lang="ko-KR"/>
          </a:p>
        </c:txPr>
        <c:crossAx val="103985920"/>
        <c:crosses val="max"/>
        <c:crossBetween val="between"/>
        <c:majorUnit val="12"/>
      </c:valAx>
      <c:catAx>
        <c:axId val="103985920"/>
        <c:scaling>
          <c:orientation val="minMax"/>
        </c:scaling>
        <c:delete val="1"/>
        <c:axPos val="b"/>
        <c:numFmt formatCode="General" sourceLinked="1"/>
        <c:tickLblPos val="none"/>
        <c:crossAx val="103979648"/>
        <c:crosses val="autoZero"/>
        <c:auto val="1"/>
        <c:lblAlgn val="ctr"/>
        <c:lblOffset val="100"/>
      </c:catAx>
      <c:spPr>
        <a:solidFill>
          <a:schemeClr val="bg2"/>
        </a:solidFill>
        <a:ln>
          <a:solidFill>
            <a:schemeClr val="tx1"/>
          </a:solidFill>
        </a:ln>
      </c:spPr>
    </c:plotArea>
    <c:legend>
      <c:legendPos val="b"/>
      <c:layout>
        <c:manualLayout>
          <c:xMode val="edge"/>
          <c:yMode val="edge"/>
          <c:x val="5.2949852507373656E-2"/>
          <c:y val="0.88549481519728068"/>
          <c:w val="0.90000000000000013"/>
          <c:h val="6.7773331612237114E-2"/>
        </c:manualLayout>
      </c:layout>
      <c:spPr>
        <a:ln>
          <a:solidFill>
            <a:schemeClr val="tx1"/>
          </a:solidFill>
        </a:ln>
      </c:spPr>
      <c:txPr>
        <a:bodyPr/>
        <a:lstStyle/>
        <a:p>
          <a:pPr>
            <a:defRPr sz="1500" b="1"/>
          </a:pPr>
          <a:endParaRPr lang="ko-KR"/>
        </a:p>
      </c:txPr>
    </c:legend>
    <c:plotVisOnly val="1"/>
    <c:dispBlanksAs val="gap"/>
  </c:chart>
  <c:txPr>
    <a:bodyPr/>
    <a:lstStyle/>
    <a:p>
      <a:pPr>
        <a:defRPr sz="1800"/>
      </a:pPr>
      <a:endParaRPr lang="ko-KR"/>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ko-KR"/>
  <c:chart>
    <c:autoTitleDeleted val="1"/>
    <c:plotArea>
      <c:layout>
        <c:manualLayout>
          <c:layoutTarget val="inner"/>
          <c:xMode val="edge"/>
          <c:yMode val="edge"/>
          <c:x val="9.6799293893573043E-2"/>
          <c:y val="2.3185378037422752E-2"/>
          <c:w val="0.87737962511323264"/>
          <c:h val="0.81644145288290582"/>
        </c:manualLayout>
      </c:layout>
      <c:scatterChart>
        <c:scatterStyle val="lineMarker"/>
        <c:ser>
          <c:idx val="0"/>
          <c:order val="0"/>
          <c:tx>
            <c:strRef>
              <c:f>Sheet1!$B$1</c:f>
              <c:strCache>
                <c:ptCount val="1"/>
                <c:pt idx="0">
                  <c:v>18-34 (N = 6,355)</c:v>
                </c:pt>
              </c:strCache>
            </c:strRef>
          </c:tx>
          <c:spPr>
            <a:ln w="41275">
              <a:solidFill>
                <a:srgbClr val="00FFFF"/>
              </a:solidFill>
            </a:ln>
          </c:spPr>
          <c:marker>
            <c:symbol val="none"/>
          </c:marker>
          <c:xVal>
            <c:numRef>
              <c:f>Sheet1!$A$2:$A$27</c:f>
              <c:numCache>
                <c:formatCode>General</c:formatCode>
                <c:ptCount val="26"/>
                <c:pt idx="0">
                  <c:v>0</c:v>
                </c:pt>
                <c:pt idx="1">
                  <c:v>8.3300000000000041E-2</c:v>
                </c:pt>
                <c:pt idx="2">
                  <c:v>0.16669999999999999</c:v>
                </c:pt>
                <c:pt idx="3">
                  <c:v>0.25</c:v>
                </c:pt>
                <c:pt idx="4">
                  <c:v>0.33330000000000465</c:v>
                </c:pt>
                <c:pt idx="5">
                  <c:v>0.41670000000000001</c:v>
                </c:pt>
                <c:pt idx="6">
                  <c:v>0.5</c:v>
                </c:pt>
                <c:pt idx="7">
                  <c:v>0.58329999999999949</c:v>
                </c:pt>
                <c:pt idx="8">
                  <c:v>0.66670000000000784</c:v>
                </c:pt>
                <c:pt idx="9">
                  <c:v>0.75000000000000533</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Sheet1!$B$2:$B$27</c:f>
              <c:numCache>
                <c:formatCode>General</c:formatCode>
                <c:ptCount val="26"/>
                <c:pt idx="0">
                  <c:v>100</c:v>
                </c:pt>
                <c:pt idx="1">
                  <c:v>91.572999999999979</c:v>
                </c:pt>
                <c:pt idx="2">
                  <c:v>89.465000000000003</c:v>
                </c:pt>
                <c:pt idx="3">
                  <c:v>88.124999999999986</c:v>
                </c:pt>
                <c:pt idx="4">
                  <c:v>87.08</c:v>
                </c:pt>
                <c:pt idx="5">
                  <c:v>86.016000000000005</c:v>
                </c:pt>
                <c:pt idx="6">
                  <c:v>84.818000000000012</c:v>
                </c:pt>
                <c:pt idx="7">
                  <c:v>83.85</c:v>
                </c:pt>
                <c:pt idx="8">
                  <c:v>83.247000000000227</c:v>
                </c:pt>
                <c:pt idx="9">
                  <c:v>82.509</c:v>
                </c:pt>
                <c:pt idx="10">
                  <c:v>81.818000000000012</c:v>
                </c:pt>
                <c:pt idx="11">
                  <c:v>80.85299999999998</c:v>
                </c:pt>
                <c:pt idx="12">
                  <c:v>80.082999999999998</c:v>
                </c:pt>
                <c:pt idx="13">
                  <c:v>71.711000000000027</c:v>
                </c:pt>
                <c:pt idx="14">
                  <c:v>64.735000000000014</c:v>
                </c:pt>
                <c:pt idx="15">
                  <c:v>59.47</c:v>
                </c:pt>
                <c:pt idx="16">
                  <c:v>55.049000000000007</c:v>
                </c:pt>
                <c:pt idx="17">
                  <c:v>51.089000000000006</c:v>
                </c:pt>
                <c:pt idx="18">
                  <c:v>48.159000000000006</c:v>
                </c:pt>
                <c:pt idx="19">
                  <c:v>44.53</c:v>
                </c:pt>
                <c:pt idx="20">
                  <c:v>41.873000000000005</c:v>
                </c:pt>
                <c:pt idx="21">
                  <c:v>39.399000000000001</c:v>
                </c:pt>
                <c:pt idx="22">
                  <c:v>36.317999999999998</c:v>
                </c:pt>
                <c:pt idx="23">
                  <c:v>34.285000000000011</c:v>
                </c:pt>
                <c:pt idx="24">
                  <c:v>32.159000000000006</c:v>
                </c:pt>
                <c:pt idx="25">
                  <c:v>30.244999999999987</c:v>
                </c:pt>
              </c:numCache>
            </c:numRef>
          </c:yVal>
        </c:ser>
        <c:ser>
          <c:idx val="1"/>
          <c:order val="1"/>
          <c:tx>
            <c:strRef>
              <c:f>Sheet1!$C$1</c:f>
              <c:strCache>
                <c:ptCount val="1"/>
                <c:pt idx="0">
                  <c:v>35-49 (N = 8,860)</c:v>
                </c:pt>
              </c:strCache>
            </c:strRef>
          </c:tx>
          <c:spPr>
            <a:ln w="41275">
              <a:solidFill>
                <a:srgbClr val="00FF00"/>
              </a:solidFill>
              <a:prstDash val="solid"/>
            </a:ln>
          </c:spPr>
          <c:marker>
            <c:symbol val="none"/>
          </c:marker>
          <c:xVal>
            <c:numRef>
              <c:f>Sheet1!$A$2:$A$27</c:f>
              <c:numCache>
                <c:formatCode>General</c:formatCode>
                <c:ptCount val="26"/>
                <c:pt idx="0">
                  <c:v>0</c:v>
                </c:pt>
                <c:pt idx="1">
                  <c:v>8.3300000000000041E-2</c:v>
                </c:pt>
                <c:pt idx="2">
                  <c:v>0.16669999999999999</c:v>
                </c:pt>
                <c:pt idx="3">
                  <c:v>0.25</c:v>
                </c:pt>
                <c:pt idx="4">
                  <c:v>0.33330000000000465</c:v>
                </c:pt>
                <c:pt idx="5">
                  <c:v>0.41670000000000001</c:v>
                </c:pt>
                <c:pt idx="6">
                  <c:v>0.5</c:v>
                </c:pt>
                <c:pt idx="7">
                  <c:v>0.58329999999999949</c:v>
                </c:pt>
                <c:pt idx="8">
                  <c:v>0.66670000000000784</c:v>
                </c:pt>
                <c:pt idx="9">
                  <c:v>0.75000000000000533</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Sheet1!$C$2:$C$27</c:f>
              <c:numCache>
                <c:formatCode>General</c:formatCode>
                <c:ptCount val="26"/>
                <c:pt idx="0">
                  <c:v>100</c:v>
                </c:pt>
                <c:pt idx="1">
                  <c:v>91.127999999999986</c:v>
                </c:pt>
                <c:pt idx="2">
                  <c:v>88.405000000000001</c:v>
                </c:pt>
                <c:pt idx="3">
                  <c:v>86.563000000000002</c:v>
                </c:pt>
                <c:pt idx="4">
                  <c:v>85.391000000000005</c:v>
                </c:pt>
                <c:pt idx="5">
                  <c:v>84.287999999999997</c:v>
                </c:pt>
                <c:pt idx="6">
                  <c:v>83.242000000000004</c:v>
                </c:pt>
                <c:pt idx="7">
                  <c:v>82.42</c:v>
                </c:pt>
                <c:pt idx="8">
                  <c:v>81.715999999999994</c:v>
                </c:pt>
                <c:pt idx="9">
                  <c:v>81.033000000000001</c:v>
                </c:pt>
                <c:pt idx="10">
                  <c:v>80.241000000000227</c:v>
                </c:pt>
                <c:pt idx="11">
                  <c:v>79.421000000000006</c:v>
                </c:pt>
                <c:pt idx="12">
                  <c:v>78.700999999999993</c:v>
                </c:pt>
                <c:pt idx="13">
                  <c:v>71.581999999999994</c:v>
                </c:pt>
                <c:pt idx="14">
                  <c:v>65.7</c:v>
                </c:pt>
                <c:pt idx="15">
                  <c:v>60.457999999999998</c:v>
                </c:pt>
                <c:pt idx="16">
                  <c:v>56.059000000000005</c:v>
                </c:pt>
                <c:pt idx="17">
                  <c:v>51.725000000000357</c:v>
                </c:pt>
                <c:pt idx="18">
                  <c:v>47.962000000000003</c:v>
                </c:pt>
                <c:pt idx="19">
                  <c:v>43.951999999999998</c:v>
                </c:pt>
                <c:pt idx="20">
                  <c:v>40.230000000000011</c:v>
                </c:pt>
                <c:pt idx="21">
                  <c:v>36.771000000000001</c:v>
                </c:pt>
                <c:pt idx="22">
                  <c:v>32.854999999999997</c:v>
                </c:pt>
                <c:pt idx="23">
                  <c:v>30.161999999999999</c:v>
                </c:pt>
                <c:pt idx="24">
                  <c:v>27.285999999999788</c:v>
                </c:pt>
                <c:pt idx="25">
                  <c:v>24.704000000000001</c:v>
                </c:pt>
              </c:numCache>
            </c:numRef>
          </c:yVal>
        </c:ser>
        <c:ser>
          <c:idx val="2"/>
          <c:order val="2"/>
          <c:tx>
            <c:strRef>
              <c:f>Sheet1!$D$1</c:f>
              <c:strCache>
                <c:ptCount val="1"/>
                <c:pt idx="0">
                  <c:v>50-59 (N = 12,690)</c:v>
                </c:pt>
              </c:strCache>
            </c:strRef>
          </c:tx>
          <c:spPr>
            <a:ln w="41275">
              <a:solidFill>
                <a:srgbClr val="FF0000"/>
              </a:solidFill>
            </a:ln>
          </c:spPr>
          <c:marker>
            <c:symbol val="none"/>
          </c:marker>
          <c:xVal>
            <c:numRef>
              <c:f>Sheet1!$A$2:$A$27</c:f>
              <c:numCache>
                <c:formatCode>General</c:formatCode>
                <c:ptCount val="26"/>
                <c:pt idx="0">
                  <c:v>0</c:v>
                </c:pt>
                <c:pt idx="1">
                  <c:v>8.3300000000000041E-2</c:v>
                </c:pt>
                <c:pt idx="2">
                  <c:v>0.16669999999999999</c:v>
                </c:pt>
                <c:pt idx="3">
                  <c:v>0.25</c:v>
                </c:pt>
                <c:pt idx="4">
                  <c:v>0.33330000000000465</c:v>
                </c:pt>
                <c:pt idx="5">
                  <c:v>0.41670000000000001</c:v>
                </c:pt>
                <c:pt idx="6">
                  <c:v>0.5</c:v>
                </c:pt>
                <c:pt idx="7">
                  <c:v>0.58329999999999949</c:v>
                </c:pt>
                <c:pt idx="8">
                  <c:v>0.66670000000000784</c:v>
                </c:pt>
                <c:pt idx="9">
                  <c:v>0.75000000000000533</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Sheet1!$D$2:$D$27</c:f>
              <c:numCache>
                <c:formatCode>General</c:formatCode>
                <c:ptCount val="26"/>
                <c:pt idx="0">
                  <c:v>100</c:v>
                </c:pt>
                <c:pt idx="1">
                  <c:v>92.10499999999999</c:v>
                </c:pt>
                <c:pt idx="2">
                  <c:v>89.266000000000005</c:v>
                </c:pt>
                <c:pt idx="3">
                  <c:v>87.266000000000005</c:v>
                </c:pt>
                <c:pt idx="4">
                  <c:v>85.945000000000007</c:v>
                </c:pt>
                <c:pt idx="5">
                  <c:v>84.697000000000003</c:v>
                </c:pt>
                <c:pt idx="6">
                  <c:v>83.563000000000002</c:v>
                </c:pt>
                <c:pt idx="7">
                  <c:v>82.433999999999997</c:v>
                </c:pt>
                <c:pt idx="8">
                  <c:v>81.486999999999995</c:v>
                </c:pt>
                <c:pt idx="9">
                  <c:v>80.577999999999989</c:v>
                </c:pt>
                <c:pt idx="10">
                  <c:v>79.665999999999983</c:v>
                </c:pt>
                <c:pt idx="11">
                  <c:v>78.86</c:v>
                </c:pt>
                <c:pt idx="12">
                  <c:v>78.019000000000005</c:v>
                </c:pt>
                <c:pt idx="13">
                  <c:v>69.849999999999994</c:v>
                </c:pt>
                <c:pt idx="14">
                  <c:v>62.591000000000001</c:v>
                </c:pt>
                <c:pt idx="15">
                  <c:v>56.478000000000002</c:v>
                </c:pt>
                <c:pt idx="16">
                  <c:v>51.099000000000011</c:v>
                </c:pt>
                <c:pt idx="17">
                  <c:v>45.221000000000011</c:v>
                </c:pt>
                <c:pt idx="18">
                  <c:v>39.833000000000006</c:v>
                </c:pt>
                <c:pt idx="19">
                  <c:v>35.237000000000002</c:v>
                </c:pt>
                <c:pt idx="20">
                  <c:v>30.27</c:v>
                </c:pt>
                <c:pt idx="21">
                  <c:v>25.041</c:v>
                </c:pt>
                <c:pt idx="22">
                  <c:v>21.553999999999988</c:v>
                </c:pt>
                <c:pt idx="23">
                  <c:v>18.652000000000001</c:v>
                </c:pt>
                <c:pt idx="24">
                  <c:v>15.197999999999999</c:v>
                </c:pt>
                <c:pt idx="25">
                  <c:v>12.593</c:v>
                </c:pt>
              </c:numCache>
            </c:numRef>
          </c:yVal>
        </c:ser>
        <c:ser>
          <c:idx val="3"/>
          <c:order val="3"/>
          <c:tx>
            <c:strRef>
              <c:f>Sheet1!$E$1</c:f>
              <c:strCache>
                <c:ptCount val="1"/>
                <c:pt idx="0">
                  <c:v>60-65 (N = 6,515)</c:v>
                </c:pt>
              </c:strCache>
            </c:strRef>
          </c:tx>
          <c:spPr>
            <a:ln w="41275">
              <a:solidFill>
                <a:schemeClr val="bg1">
                  <a:lumMod val="50000"/>
                  <a:lumOff val="50000"/>
                </a:schemeClr>
              </a:solidFill>
            </a:ln>
          </c:spPr>
          <c:marker>
            <c:symbol val="none"/>
          </c:marker>
          <c:xVal>
            <c:numRef>
              <c:f>Sheet1!$A$2:$A$27</c:f>
              <c:numCache>
                <c:formatCode>General</c:formatCode>
                <c:ptCount val="26"/>
                <c:pt idx="0">
                  <c:v>0</c:v>
                </c:pt>
                <c:pt idx="1">
                  <c:v>8.3300000000000041E-2</c:v>
                </c:pt>
                <c:pt idx="2">
                  <c:v>0.16669999999999999</c:v>
                </c:pt>
                <c:pt idx="3">
                  <c:v>0.25</c:v>
                </c:pt>
                <c:pt idx="4">
                  <c:v>0.33330000000000465</c:v>
                </c:pt>
                <c:pt idx="5">
                  <c:v>0.41670000000000001</c:v>
                </c:pt>
                <c:pt idx="6">
                  <c:v>0.5</c:v>
                </c:pt>
                <c:pt idx="7">
                  <c:v>0.58329999999999949</c:v>
                </c:pt>
                <c:pt idx="8">
                  <c:v>0.66670000000000784</c:v>
                </c:pt>
                <c:pt idx="9">
                  <c:v>0.75000000000000533</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Sheet1!$E$2:$E$27</c:f>
              <c:numCache>
                <c:formatCode>General</c:formatCode>
                <c:ptCount val="26"/>
                <c:pt idx="0">
                  <c:v>100</c:v>
                </c:pt>
                <c:pt idx="1">
                  <c:v>92.638999999999982</c:v>
                </c:pt>
                <c:pt idx="2">
                  <c:v>89.677999999999983</c:v>
                </c:pt>
                <c:pt idx="3">
                  <c:v>87.397999999999996</c:v>
                </c:pt>
                <c:pt idx="4">
                  <c:v>85.709000000000003</c:v>
                </c:pt>
                <c:pt idx="5">
                  <c:v>84.113</c:v>
                </c:pt>
                <c:pt idx="6">
                  <c:v>82.531000000000006</c:v>
                </c:pt>
                <c:pt idx="7">
                  <c:v>81.22</c:v>
                </c:pt>
                <c:pt idx="8">
                  <c:v>80.018000000000001</c:v>
                </c:pt>
                <c:pt idx="9">
                  <c:v>78.796999999999997</c:v>
                </c:pt>
                <c:pt idx="10">
                  <c:v>77.768000000000001</c:v>
                </c:pt>
                <c:pt idx="11">
                  <c:v>76.72</c:v>
                </c:pt>
                <c:pt idx="12">
                  <c:v>75.956000000000003</c:v>
                </c:pt>
                <c:pt idx="13">
                  <c:v>66.464000000000027</c:v>
                </c:pt>
                <c:pt idx="14">
                  <c:v>59.349000000000004</c:v>
                </c:pt>
                <c:pt idx="15">
                  <c:v>52.694000000000003</c:v>
                </c:pt>
                <c:pt idx="16">
                  <c:v>45.450999999999993</c:v>
                </c:pt>
                <c:pt idx="17">
                  <c:v>39.405000000000001</c:v>
                </c:pt>
                <c:pt idx="18">
                  <c:v>33.33</c:v>
                </c:pt>
                <c:pt idx="19">
                  <c:v>27.358000000000001</c:v>
                </c:pt>
                <c:pt idx="20">
                  <c:v>22.907</c:v>
                </c:pt>
                <c:pt idx="21">
                  <c:v>18.564</c:v>
                </c:pt>
                <c:pt idx="22">
                  <c:v>14.307</c:v>
                </c:pt>
                <c:pt idx="23">
                  <c:v>11.360000000000024</c:v>
                </c:pt>
                <c:pt idx="24">
                  <c:v>7.1609999999999845</c:v>
                </c:pt>
                <c:pt idx="25">
                  <c:v>4.4850000000000003</c:v>
                </c:pt>
              </c:numCache>
            </c:numRef>
          </c:yVal>
        </c:ser>
        <c:ser>
          <c:idx val="4"/>
          <c:order val="4"/>
          <c:tx>
            <c:strRef>
              <c:f>Sheet1!$F$1</c:f>
              <c:strCache>
                <c:ptCount val="1"/>
                <c:pt idx="0">
                  <c:v>&gt;65 (N = 1,595)</c:v>
                </c:pt>
              </c:strCache>
            </c:strRef>
          </c:tx>
          <c:spPr>
            <a:ln w="41275">
              <a:solidFill>
                <a:srgbClr val="FFFF00"/>
              </a:solidFill>
            </a:ln>
          </c:spPr>
          <c:marker>
            <c:symbol val="none"/>
          </c:marker>
          <c:xVal>
            <c:numRef>
              <c:f>Sheet1!$A$2:$A$27</c:f>
              <c:numCache>
                <c:formatCode>General</c:formatCode>
                <c:ptCount val="26"/>
                <c:pt idx="0">
                  <c:v>0</c:v>
                </c:pt>
                <c:pt idx="1">
                  <c:v>8.3300000000000041E-2</c:v>
                </c:pt>
                <c:pt idx="2">
                  <c:v>0.16669999999999999</c:v>
                </c:pt>
                <c:pt idx="3">
                  <c:v>0.25</c:v>
                </c:pt>
                <c:pt idx="4">
                  <c:v>0.33330000000000465</c:v>
                </c:pt>
                <c:pt idx="5">
                  <c:v>0.41670000000000001</c:v>
                </c:pt>
                <c:pt idx="6">
                  <c:v>0.5</c:v>
                </c:pt>
                <c:pt idx="7">
                  <c:v>0.58329999999999949</c:v>
                </c:pt>
                <c:pt idx="8">
                  <c:v>0.66670000000000784</c:v>
                </c:pt>
                <c:pt idx="9">
                  <c:v>0.75000000000000533</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Sheet1!$F$2:$F$27</c:f>
              <c:numCache>
                <c:formatCode>General</c:formatCode>
                <c:ptCount val="26"/>
                <c:pt idx="0">
                  <c:v>100</c:v>
                </c:pt>
                <c:pt idx="1">
                  <c:v>94.028999999999982</c:v>
                </c:pt>
                <c:pt idx="2">
                  <c:v>91.230999999999995</c:v>
                </c:pt>
                <c:pt idx="3">
                  <c:v>89.498999999999995</c:v>
                </c:pt>
                <c:pt idx="4">
                  <c:v>87.695999999999998</c:v>
                </c:pt>
                <c:pt idx="5">
                  <c:v>85.953999999999994</c:v>
                </c:pt>
                <c:pt idx="6">
                  <c:v>84.467000000000027</c:v>
                </c:pt>
                <c:pt idx="7">
                  <c:v>82.135999999999981</c:v>
                </c:pt>
                <c:pt idx="8">
                  <c:v>80.84</c:v>
                </c:pt>
                <c:pt idx="9">
                  <c:v>80.063000000000002</c:v>
                </c:pt>
                <c:pt idx="10">
                  <c:v>78.570999999999998</c:v>
                </c:pt>
                <c:pt idx="11">
                  <c:v>77.718999999999994</c:v>
                </c:pt>
                <c:pt idx="12">
                  <c:v>76.581999999999994</c:v>
                </c:pt>
                <c:pt idx="13">
                  <c:v>63.989000000000004</c:v>
                </c:pt>
                <c:pt idx="14">
                  <c:v>55.341999999999999</c:v>
                </c:pt>
                <c:pt idx="15">
                  <c:v>46.293000000000013</c:v>
                </c:pt>
                <c:pt idx="16">
                  <c:v>38.589000000000006</c:v>
                </c:pt>
                <c:pt idx="17">
                  <c:v>33.350999999999999</c:v>
                </c:pt>
                <c:pt idx="18">
                  <c:v>25.451000000000001</c:v>
                </c:pt>
                <c:pt idx="19">
                  <c:v>20.512</c:v>
                </c:pt>
                <c:pt idx="20">
                  <c:v>14.663</c:v>
                </c:pt>
              </c:numCache>
            </c:numRef>
          </c:yVal>
        </c:ser>
        <c:axId val="112282240"/>
        <c:axId val="112292608"/>
      </c:scatterChart>
      <c:valAx>
        <c:axId val="112282240"/>
        <c:scaling>
          <c:orientation val="minMax"/>
          <c:max val="14"/>
          <c:min val="0"/>
        </c:scaling>
        <c:axPos val="b"/>
        <c:title>
          <c:tx>
            <c:rich>
              <a:bodyPr/>
              <a:lstStyle/>
              <a:p>
                <a:pPr>
                  <a:defRPr sz="1700"/>
                </a:pPr>
                <a:r>
                  <a:rPr lang="en-US" sz="1700" dirty="0" smtClean="0"/>
                  <a:t>Years</a:t>
                </a:r>
                <a:endParaRPr lang="en-US" sz="1700" dirty="0"/>
              </a:p>
            </c:rich>
          </c:tx>
        </c:title>
        <c:numFmt formatCode="#,##0" sourceLinked="0"/>
        <c:tickLblPos val="nextTo"/>
        <c:txPr>
          <a:bodyPr rot="0"/>
          <a:lstStyle/>
          <a:p>
            <a:pPr>
              <a:defRPr sz="1500" b="1"/>
            </a:pPr>
            <a:endParaRPr lang="ko-KR"/>
          </a:p>
        </c:txPr>
        <c:crossAx val="112292608"/>
        <c:crosses val="autoZero"/>
        <c:crossBetween val="midCat"/>
        <c:majorUnit val="1"/>
      </c:valAx>
      <c:valAx>
        <c:axId val="112292608"/>
        <c:scaling>
          <c:orientation val="minMax"/>
          <c:max val="100"/>
          <c:min val="0"/>
        </c:scaling>
        <c:axPos val="l"/>
        <c:majorGridlines>
          <c:spPr>
            <a:ln>
              <a:prstDash val="sysDash"/>
            </a:ln>
          </c:spPr>
        </c:majorGridlines>
        <c:title>
          <c:tx>
            <c:rich>
              <a:bodyPr rot="-5400000" vert="horz"/>
              <a:lstStyle/>
              <a:p>
                <a:pPr>
                  <a:defRPr sz="1700"/>
                </a:pPr>
                <a:r>
                  <a:rPr lang="en-US" sz="1700" b="1" i="0" baseline="0" dirty="0" smtClean="0">
                    <a:solidFill>
                      <a:schemeClr val="tx1"/>
                    </a:solidFill>
                  </a:rPr>
                  <a:t>Survival (%)</a:t>
                </a:r>
                <a:endParaRPr lang="en-US" sz="1700" b="1" i="0" baseline="0" dirty="0">
                  <a:solidFill>
                    <a:schemeClr val="tx1"/>
                  </a:solidFill>
                </a:endParaRPr>
              </a:p>
            </c:rich>
          </c:tx>
        </c:title>
        <c:numFmt formatCode="General" sourceLinked="1"/>
        <c:tickLblPos val="nextTo"/>
        <c:txPr>
          <a:bodyPr/>
          <a:lstStyle/>
          <a:p>
            <a:pPr>
              <a:defRPr sz="1500" b="1"/>
            </a:pPr>
            <a:endParaRPr lang="ko-KR"/>
          </a:p>
        </c:txPr>
        <c:crossAx val="112282240"/>
        <c:crosses val="autoZero"/>
        <c:crossBetween val="midCat"/>
        <c:majorUnit val="20"/>
      </c:valAx>
      <c:spPr>
        <a:solidFill>
          <a:schemeClr val="bg2"/>
        </a:solidFill>
        <a:ln>
          <a:solidFill>
            <a:schemeClr val="tx1"/>
          </a:solidFill>
        </a:ln>
      </c:spPr>
    </c:plotArea>
    <c:legend>
      <c:legendPos val="r"/>
      <c:layout>
        <c:manualLayout>
          <c:xMode val="edge"/>
          <c:yMode val="edge"/>
          <c:x val="0.13404861449840894"/>
          <c:y val="0.4994655405977515"/>
          <c:w val="0.23582595870206491"/>
          <c:h val="0.28875836085005607"/>
        </c:manualLayout>
      </c:layout>
      <c:overlay val="1"/>
      <c:spPr>
        <a:solidFill>
          <a:schemeClr val="bg2"/>
        </a:solidFill>
        <a:ln>
          <a:solidFill>
            <a:schemeClr val="tx1"/>
          </a:solidFill>
        </a:ln>
      </c:spPr>
      <c:txPr>
        <a:bodyPr/>
        <a:lstStyle/>
        <a:p>
          <a:pPr>
            <a:defRPr sz="1400" b="1"/>
          </a:pPr>
          <a:endParaRPr lang="ko-KR"/>
        </a:p>
      </c:txPr>
    </c:legend>
    <c:plotVisOnly val="1"/>
    <c:dispBlanksAs val="gap"/>
  </c:chart>
  <c:txPr>
    <a:bodyPr/>
    <a:lstStyle/>
    <a:p>
      <a:pPr>
        <a:defRPr sz="1800"/>
      </a:pPr>
      <a:endParaRPr lang="ko-KR"/>
    </a:p>
  </c:txPr>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ko-KR"/>
  <c:chart>
    <c:plotArea>
      <c:layout>
        <c:manualLayout>
          <c:layoutTarget val="inner"/>
          <c:xMode val="edge"/>
          <c:yMode val="edge"/>
          <c:x val="0.13065274449389477"/>
          <c:y val="4.560892388451443E-2"/>
          <c:w val="0.84177519114459876"/>
          <c:h val="0.74494528568545282"/>
        </c:manualLayout>
      </c:layout>
      <c:areaChart>
        <c:grouping val="stacked"/>
        <c:ser>
          <c:idx val="0"/>
          <c:order val="0"/>
          <c:tx>
            <c:strRef>
              <c:f>Sheet1!$B$1</c:f>
              <c:strCache>
                <c:ptCount val="1"/>
                <c:pt idx="0">
                  <c:v>CF</c:v>
                </c:pt>
              </c:strCache>
            </c:strRef>
          </c:tx>
          <c:spPr>
            <a:solidFill>
              <a:srgbClr val="990099"/>
            </a:solidFill>
            <a:ln>
              <a:solidFill>
                <a:schemeClr val="bg2"/>
              </a:solidFill>
            </a:ln>
          </c:spPr>
          <c:cat>
            <c:numRef>
              <c:f>Sheet1!$A$2:$A$22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Sheet1!$B$2:$B$22</c:f>
              <c:numCache>
                <c:formatCode>General</c:formatCode>
                <c:ptCount val="21"/>
                <c:pt idx="0">
                  <c:v>49</c:v>
                </c:pt>
                <c:pt idx="1">
                  <c:v>78</c:v>
                </c:pt>
                <c:pt idx="2">
                  <c:v>112</c:v>
                </c:pt>
                <c:pt idx="3">
                  <c:v>145</c:v>
                </c:pt>
                <c:pt idx="4">
                  <c:v>168</c:v>
                </c:pt>
                <c:pt idx="5">
                  <c:v>205</c:v>
                </c:pt>
                <c:pt idx="6">
                  <c:v>204</c:v>
                </c:pt>
                <c:pt idx="7">
                  <c:v>242</c:v>
                </c:pt>
                <c:pt idx="8">
                  <c:v>251</c:v>
                </c:pt>
                <c:pt idx="9">
                  <c:v>242</c:v>
                </c:pt>
                <c:pt idx="10">
                  <c:v>260</c:v>
                </c:pt>
                <c:pt idx="11">
                  <c:v>277</c:v>
                </c:pt>
                <c:pt idx="12">
                  <c:v>319</c:v>
                </c:pt>
                <c:pt idx="13">
                  <c:v>343</c:v>
                </c:pt>
                <c:pt idx="14">
                  <c:v>380</c:v>
                </c:pt>
                <c:pt idx="15">
                  <c:v>402</c:v>
                </c:pt>
                <c:pt idx="16">
                  <c:v>454</c:v>
                </c:pt>
                <c:pt idx="17">
                  <c:v>450</c:v>
                </c:pt>
                <c:pt idx="18">
                  <c:v>433</c:v>
                </c:pt>
                <c:pt idx="19">
                  <c:v>502</c:v>
                </c:pt>
                <c:pt idx="20">
                  <c:v>521</c:v>
                </c:pt>
              </c:numCache>
            </c:numRef>
          </c:val>
        </c:ser>
        <c:ser>
          <c:idx val="1"/>
          <c:order val="1"/>
          <c:tx>
            <c:strRef>
              <c:f>Sheet1!$C$1</c:f>
              <c:strCache>
                <c:ptCount val="1"/>
                <c:pt idx="0">
                  <c:v>IPF</c:v>
                </c:pt>
              </c:strCache>
            </c:strRef>
          </c:tx>
          <c:spPr>
            <a:gradFill flip="none" rotWithShape="1">
              <a:gsLst>
                <a:gs pos="0">
                  <a:srgbClr val="B8B400"/>
                </a:gs>
                <a:gs pos="50000">
                  <a:srgbClr val="FFFF00"/>
                </a:gs>
                <a:gs pos="100000">
                  <a:srgbClr val="B8B400"/>
                </a:gs>
              </a:gsLst>
              <a:lin ang="10800000" scaled="1"/>
              <a:tileRect/>
            </a:gradFill>
            <a:ln>
              <a:solidFill>
                <a:schemeClr val="bg2"/>
              </a:solidFill>
            </a:ln>
          </c:spPr>
          <c:cat>
            <c:numRef>
              <c:f>Sheet1!$A$2:$A$22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Sheet1!$C$2:$C$22</c:f>
              <c:numCache>
                <c:formatCode>General</c:formatCode>
                <c:ptCount val="21"/>
                <c:pt idx="0">
                  <c:v>69</c:v>
                </c:pt>
                <c:pt idx="1">
                  <c:v>113</c:v>
                </c:pt>
                <c:pt idx="2">
                  <c:v>109</c:v>
                </c:pt>
                <c:pt idx="3">
                  <c:v>136</c:v>
                </c:pt>
                <c:pt idx="4">
                  <c:v>154</c:v>
                </c:pt>
                <c:pt idx="5">
                  <c:v>181</c:v>
                </c:pt>
                <c:pt idx="6">
                  <c:v>231</c:v>
                </c:pt>
                <c:pt idx="7">
                  <c:v>219</c:v>
                </c:pt>
                <c:pt idx="8">
                  <c:v>251</c:v>
                </c:pt>
                <c:pt idx="9">
                  <c:v>258</c:v>
                </c:pt>
                <c:pt idx="10">
                  <c:v>257</c:v>
                </c:pt>
                <c:pt idx="11">
                  <c:v>282</c:v>
                </c:pt>
                <c:pt idx="12">
                  <c:v>334</c:v>
                </c:pt>
                <c:pt idx="13">
                  <c:v>375</c:v>
                </c:pt>
                <c:pt idx="14">
                  <c:v>469</c:v>
                </c:pt>
                <c:pt idx="15">
                  <c:v>595</c:v>
                </c:pt>
                <c:pt idx="16">
                  <c:v>654</c:v>
                </c:pt>
                <c:pt idx="17">
                  <c:v>760</c:v>
                </c:pt>
                <c:pt idx="18">
                  <c:v>798</c:v>
                </c:pt>
                <c:pt idx="19">
                  <c:v>881</c:v>
                </c:pt>
                <c:pt idx="20">
                  <c:v>934</c:v>
                </c:pt>
              </c:numCache>
            </c:numRef>
          </c:val>
        </c:ser>
        <c:ser>
          <c:idx val="2"/>
          <c:order val="2"/>
          <c:tx>
            <c:strRef>
              <c:f>Sheet1!$D$1</c:f>
              <c:strCache>
                <c:ptCount val="1"/>
                <c:pt idx="0">
                  <c:v>COPD</c:v>
                </c:pt>
              </c:strCache>
            </c:strRef>
          </c:tx>
          <c:spPr>
            <a:gradFill flip="none" rotWithShape="1">
              <a:gsLst>
                <a:gs pos="0">
                  <a:srgbClr val="00B050"/>
                </a:gs>
                <a:gs pos="50000">
                  <a:srgbClr val="00FF00"/>
                </a:gs>
                <a:gs pos="100000">
                  <a:srgbClr val="00B050"/>
                </a:gs>
              </a:gsLst>
              <a:lin ang="10800000" scaled="1"/>
              <a:tileRect/>
            </a:gradFill>
            <a:ln>
              <a:solidFill>
                <a:srgbClr val="000000"/>
              </a:solidFill>
            </a:ln>
          </c:spPr>
          <c:cat>
            <c:numRef>
              <c:f>Sheet1!$A$2:$A$22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Sheet1!$D$2:$D$22</c:f>
              <c:numCache>
                <c:formatCode>General</c:formatCode>
                <c:ptCount val="21"/>
                <c:pt idx="0">
                  <c:v>69</c:v>
                </c:pt>
                <c:pt idx="1">
                  <c:v>155</c:v>
                </c:pt>
                <c:pt idx="2">
                  <c:v>234</c:v>
                </c:pt>
                <c:pt idx="3">
                  <c:v>364</c:v>
                </c:pt>
                <c:pt idx="4">
                  <c:v>426</c:v>
                </c:pt>
                <c:pt idx="5">
                  <c:v>432</c:v>
                </c:pt>
                <c:pt idx="6">
                  <c:v>444</c:v>
                </c:pt>
                <c:pt idx="7">
                  <c:v>495</c:v>
                </c:pt>
                <c:pt idx="8">
                  <c:v>539</c:v>
                </c:pt>
                <c:pt idx="9">
                  <c:v>591</c:v>
                </c:pt>
                <c:pt idx="10">
                  <c:v>643</c:v>
                </c:pt>
                <c:pt idx="11">
                  <c:v>673</c:v>
                </c:pt>
                <c:pt idx="12">
                  <c:v>712</c:v>
                </c:pt>
                <c:pt idx="13">
                  <c:v>713</c:v>
                </c:pt>
                <c:pt idx="14">
                  <c:v>722</c:v>
                </c:pt>
                <c:pt idx="15">
                  <c:v>787</c:v>
                </c:pt>
                <c:pt idx="16">
                  <c:v>868</c:v>
                </c:pt>
                <c:pt idx="17">
                  <c:v>865</c:v>
                </c:pt>
                <c:pt idx="18">
                  <c:v>871</c:v>
                </c:pt>
                <c:pt idx="19">
                  <c:v>915</c:v>
                </c:pt>
                <c:pt idx="20">
                  <c:v>952</c:v>
                </c:pt>
              </c:numCache>
            </c:numRef>
          </c:val>
        </c:ser>
        <c:ser>
          <c:idx val="3"/>
          <c:order val="3"/>
          <c:tx>
            <c:strRef>
              <c:f>Sheet1!$E$1</c:f>
              <c:strCache>
                <c:ptCount val="1"/>
                <c:pt idx="0">
                  <c:v>Alpha-1</c:v>
                </c:pt>
              </c:strCache>
            </c:strRef>
          </c:tx>
          <c:spPr>
            <a:solidFill>
              <a:srgbClr val="FF0000"/>
            </a:solidFill>
            <a:ln>
              <a:solidFill>
                <a:srgbClr val="000000"/>
              </a:solidFill>
            </a:ln>
          </c:spPr>
          <c:cat>
            <c:numRef>
              <c:f>Sheet1!$A$2:$A$22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Sheet1!$E$2:$E$22</c:f>
              <c:numCache>
                <c:formatCode>General</c:formatCode>
                <c:ptCount val="21"/>
                <c:pt idx="0">
                  <c:v>58</c:v>
                </c:pt>
                <c:pt idx="1">
                  <c:v>95</c:v>
                </c:pt>
                <c:pt idx="2">
                  <c:v>136</c:v>
                </c:pt>
                <c:pt idx="3">
                  <c:v>125</c:v>
                </c:pt>
                <c:pt idx="4">
                  <c:v>125</c:v>
                </c:pt>
                <c:pt idx="5">
                  <c:v>134</c:v>
                </c:pt>
                <c:pt idx="6">
                  <c:v>112</c:v>
                </c:pt>
                <c:pt idx="7">
                  <c:v>140</c:v>
                </c:pt>
                <c:pt idx="8">
                  <c:v>141</c:v>
                </c:pt>
                <c:pt idx="9">
                  <c:v>118</c:v>
                </c:pt>
                <c:pt idx="10">
                  <c:v>140</c:v>
                </c:pt>
                <c:pt idx="11">
                  <c:v>142</c:v>
                </c:pt>
                <c:pt idx="12">
                  <c:v>157</c:v>
                </c:pt>
                <c:pt idx="13">
                  <c:v>132</c:v>
                </c:pt>
                <c:pt idx="14">
                  <c:v>139</c:v>
                </c:pt>
                <c:pt idx="15">
                  <c:v>118</c:v>
                </c:pt>
                <c:pt idx="16">
                  <c:v>114</c:v>
                </c:pt>
                <c:pt idx="17">
                  <c:v>110</c:v>
                </c:pt>
                <c:pt idx="18">
                  <c:v>101</c:v>
                </c:pt>
                <c:pt idx="19">
                  <c:v>103</c:v>
                </c:pt>
                <c:pt idx="20">
                  <c:v>116</c:v>
                </c:pt>
              </c:numCache>
            </c:numRef>
          </c:val>
        </c:ser>
        <c:ser>
          <c:idx val="4"/>
          <c:order val="4"/>
          <c:tx>
            <c:strRef>
              <c:f>Sheet1!$F$1</c:f>
              <c:strCache>
                <c:ptCount val="1"/>
                <c:pt idx="0">
                  <c:v>IPAH</c:v>
                </c:pt>
              </c:strCache>
            </c:strRef>
          </c:tx>
          <c:spPr>
            <a:solidFill>
              <a:schemeClr val="bg1">
                <a:lumMod val="50000"/>
                <a:lumOff val="50000"/>
              </a:schemeClr>
            </a:solidFill>
            <a:ln>
              <a:solidFill>
                <a:schemeClr val="bg2"/>
              </a:solidFill>
            </a:ln>
          </c:spPr>
          <c:cat>
            <c:numRef>
              <c:f>Sheet1!$A$2:$A$22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Sheet1!$F$2:$F$22</c:f>
              <c:numCache>
                <c:formatCode>General</c:formatCode>
                <c:ptCount val="21"/>
                <c:pt idx="0">
                  <c:v>40</c:v>
                </c:pt>
                <c:pt idx="1">
                  <c:v>62</c:v>
                </c:pt>
                <c:pt idx="2">
                  <c:v>77</c:v>
                </c:pt>
                <c:pt idx="3">
                  <c:v>64</c:v>
                </c:pt>
                <c:pt idx="4">
                  <c:v>85</c:v>
                </c:pt>
                <c:pt idx="5">
                  <c:v>75</c:v>
                </c:pt>
                <c:pt idx="6">
                  <c:v>60</c:v>
                </c:pt>
                <c:pt idx="7">
                  <c:v>62</c:v>
                </c:pt>
                <c:pt idx="8">
                  <c:v>54</c:v>
                </c:pt>
                <c:pt idx="9">
                  <c:v>59</c:v>
                </c:pt>
                <c:pt idx="10">
                  <c:v>57</c:v>
                </c:pt>
                <c:pt idx="11">
                  <c:v>60</c:v>
                </c:pt>
                <c:pt idx="12">
                  <c:v>67</c:v>
                </c:pt>
                <c:pt idx="13">
                  <c:v>68</c:v>
                </c:pt>
                <c:pt idx="14">
                  <c:v>55</c:v>
                </c:pt>
                <c:pt idx="15">
                  <c:v>68</c:v>
                </c:pt>
                <c:pt idx="16">
                  <c:v>55</c:v>
                </c:pt>
                <c:pt idx="17">
                  <c:v>58</c:v>
                </c:pt>
                <c:pt idx="18">
                  <c:v>66</c:v>
                </c:pt>
                <c:pt idx="19">
                  <c:v>73</c:v>
                </c:pt>
                <c:pt idx="20">
                  <c:v>92</c:v>
                </c:pt>
              </c:numCache>
            </c:numRef>
          </c:val>
        </c:ser>
        <c:ser>
          <c:idx val="5"/>
          <c:order val="5"/>
          <c:tx>
            <c:strRef>
              <c:f>Sheet1!$G$1</c:f>
              <c:strCache>
                <c:ptCount val="1"/>
                <c:pt idx="0">
                  <c:v>Re-Tx</c:v>
                </c:pt>
              </c:strCache>
            </c:strRef>
          </c:tx>
          <c:spPr>
            <a:solidFill>
              <a:srgbClr val="FF00FF"/>
            </a:solidFill>
            <a:ln>
              <a:solidFill>
                <a:srgbClr val="000000"/>
              </a:solidFill>
            </a:ln>
          </c:spPr>
          <c:cat>
            <c:numRef>
              <c:f>Sheet1!$A$2:$A$22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Sheet1!$G$2:$G$22</c:f>
              <c:numCache>
                <c:formatCode>General</c:formatCode>
                <c:ptCount val="21"/>
                <c:pt idx="0">
                  <c:v>17</c:v>
                </c:pt>
                <c:pt idx="1">
                  <c:v>18</c:v>
                </c:pt>
                <c:pt idx="2">
                  <c:v>19</c:v>
                </c:pt>
                <c:pt idx="3">
                  <c:v>15</c:v>
                </c:pt>
                <c:pt idx="4">
                  <c:v>37</c:v>
                </c:pt>
                <c:pt idx="5">
                  <c:v>18</c:v>
                </c:pt>
                <c:pt idx="6">
                  <c:v>22</c:v>
                </c:pt>
                <c:pt idx="7">
                  <c:v>37</c:v>
                </c:pt>
                <c:pt idx="8">
                  <c:v>22</c:v>
                </c:pt>
                <c:pt idx="9">
                  <c:v>27</c:v>
                </c:pt>
                <c:pt idx="10">
                  <c:v>21</c:v>
                </c:pt>
                <c:pt idx="11">
                  <c:v>33</c:v>
                </c:pt>
                <c:pt idx="12">
                  <c:v>35</c:v>
                </c:pt>
                <c:pt idx="13">
                  <c:v>39</c:v>
                </c:pt>
                <c:pt idx="14">
                  <c:v>36</c:v>
                </c:pt>
                <c:pt idx="15">
                  <c:v>69</c:v>
                </c:pt>
                <c:pt idx="16">
                  <c:v>67</c:v>
                </c:pt>
                <c:pt idx="17">
                  <c:v>103</c:v>
                </c:pt>
                <c:pt idx="18">
                  <c:v>89</c:v>
                </c:pt>
                <c:pt idx="19">
                  <c:v>113</c:v>
                </c:pt>
                <c:pt idx="20">
                  <c:v>108</c:v>
                </c:pt>
              </c:numCache>
            </c:numRef>
          </c:val>
        </c:ser>
        <c:axId val="114753536"/>
        <c:axId val="114755456"/>
      </c:areaChart>
      <c:catAx>
        <c:axId val="114753536"/>
        <c:scaling>
          <c:orientation val="minMax"/>
        </c:scaling>
        <c:axPos val="b"/>
        <c:title>
          <c:tx>
            <c:rich>
              <a:bodyPr/>
              <a:lstStyle/>
              <a:p>
                <a:pPr>
                  <a:defRPr sz="1700"/>
                </a:pPr>
                <a:r>
                  <a:rPr lang="en-US" sz="1700" dirty="0" smtClean="0"/>
                  <a:t>Transplant Year</a:t>
                </a:r>
                <a:endParaRPr lang="en-US" sz="1700" dirty="0"/>
              </a:p>
            </c:rich>
          </c:tx>
        </c:title>
        <c:numFmt formatCode="0" sourceLinked="0"/>
        <c:tickLblPos val="nextTo"/>
        <c:txPr>
          <a:bodyPr rot="-2700000" vert="horz"/>
          <a:lstStyle/>
          <a:p>
            <a:pPr>
              <a:defRPr sz="1500" b="1"/>
            </a:pPr>
            <a:endParaRPr lang="ko-KR"/>
          </a:p>
        </c:txPr>
        <c:crossAx val="114755456"/>
        <c:crosses val="autoZero"/>
        <c:auto val="1"/>
        <c:lblAlgn val="ctr"/>
        <c:lblOffset val="100"/>
        <c:tickLblSkip val="1"/>
      </c:catAx>
      <c:valAx>
        <c:axId val="114755456"/>
        <c:scaling>
          <c:orientation val="minMax"/>
          <c:max val="2750"/>
        </c:scaling>
        <c:axPos val="l"/>
        <c:majorGridlines>
          <c:spPr>
            <a:ln w="6350">
              <a:solidFill>
                <a:schemeClr val="tx1"/>
              </a:solidFill>
              <a:prstDash val="sysDash"/>
            </a:ln>
          </c:spPr>
        </c:majorGridlines>
        <c:title>
          <c:tx>
            <c:rich>
              <a:bodyPr rot="-5400000" vert="horz"/>
              <a:lstStyle/>
              <a:p>
                <a:pPr>
                  <a:defRPr sz="1700"/>
                </a:pPr>
                <a:r>
                  <a:rPr lang="en-US" sz="1700" dirty="0" smtClean="0"/>
                  <a:t>Number of Transplants</a:t>
                </a:r>
                <a:endParaRPr lang="en-US" sz="1700" dirty="0"/>
              </a:p>
            </c:rich>
          </c:tx>
          <c:layout>
            <c:manualLayout>
              <c:xMode val="edge"/>
              <c:yMode val="edge"/>
              <c:x val="0"/>
              <c:y val="0.1853282858873416"/>
            </c:manualLayout>
          </c:layout>
        </c:title>
        <c:numFmt formatCode="#,##0" sourceLinked="0"/>
        <c:tickLblPos val="nextTo"/>
        <c:txPr>
          <a:bodyPr/>
          <a:lstStyle/>
          <a:p>
            <a:pPr>
              <a:defRPr sz="1500" b="1"/>
            </a:pPr>
            <a:endParaRPr lang="ko-KR"/>
          </a:p>
        </c:txPr>
        <c:crossAx val="114753536"/>
        <c:crosses val="autoZero"/>
        <c:crossBetween val="midCat"/>
        <c:majorUnit val="250"/>
      </c:valAx>
      <c:spPr>
        <a:solidFill>
          <a:srgbClr val="000000"/>
        </a:solidFill>
        <a:ln w="15875">
          <a:solidFill>
            <a:srgbClr val="FFFFFF"/>
          </a:solidFill>
        </a:ln>
      </c:spPr>
    </c:plotArea>
    <c:legend>
      <c:legendPos val="t"/>
      <c:layout>
        <c:manualLayout>
          <c:xMode val="edge"/>
          <c:yMode val="edge"/>
          <c:x val="0.13864247403857127"/>
          <c:y val="4.7311730264486533E-2"/>
          <c:w val="0.76474392331394325"/>
          <c:h val="6.5772161544323124E-2"/>
        </c:manualLayout>
      </c:layout>
      <c:spPr>
        <a:solidFill>
          <a:schemeClr val="bg2"/>
        </a:solidFill>
        <a:ln w="12700">
          <a:solidFill>
            <a:srgbClr val="FFFFFF"/>
          </a:solidFill>
        </a:ln>
      </c:spPr>
      <c:txPr>
        <a:bodyPr/>
        <a:lstStyle/>
        <a:p>
          <a:pPr>
            <a:defRPr sz="1400" b="1"/>
          </a:pPr>
          <a:endParaRPr lang="ko-KR"/>
        </a:p>
      </c:txPr>
    </c:legend>
    <c:plotVisOnly val="1"/>
  </c:chart>
  <c:txPr>
    <a:bodyPr/>
    <a:lstStyle/>
    <a:p>
      <a:pPr>
        <a:defRPr sz="1800"/>
      </a:pPr>
      <a:endParaRPr lang="ko-KR"/>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ko-KR"/>
  <c:chart>
    <c:autoTitleDeleted val="1"/>
    <c:plotArea>
      <c:layout>
        <c:manualLayout>
          <c:layoutTarget val="inner"/>
          <c:xMode val="edge"/>
          <c:yMode val="edge"/>
          <c:x val="9.6799293893573043E-2"/>
          <c:y val="2.3185378037422752E-2"/>
          <c:w val="0.87737962511323264"/>
          <c:h val="0.81644145288290582"/>
        </c:manualLayout>
      </c:layout>
      <c:scatterChart>
        <c:scatterStyle val="lineMarker"/>
        <c:ser>
          <c:idx val="0"/>
          <c:order val="0"/>
          <c:tx>
            <c:strRef>
              <c:f>Sheet1!$B$1</c:f>
              <c:strCache>
                <c:ptCount val="1"/>
                <c:pt idx="0">
                  <c:v>Alpha-1 (N=2,490)</c:v>
                </c:pt>
              </c:strCache>
            </c:strRef>
          </c:tx>
          <c:spPr>
            <a:ln w="41275">
              <a:solidFill>
                <a:srgbClr val="00FFFF"/>
              </a:solidFill>
            </a:ln>
          </c:spPr>
          <c:marker>
            <c:symbol val="none"/>
          </c:marker>
          <c:xVal>
            <c:numRef>
              <c:f>Sheet1!$A$2:$A$27</c:f>
              <c:numCache>
                <c:formatCode>General</c:formatCode>
                <c:ptCount val="26"/>
                <c:pt idx="0">
                  <c:v>0</c:v>
                </c:pt>
                <c:pt idx="1">
                  <c:v>8.3300000000000041E-2</c:v>
                </c:pt>
                <c:pt idx="2">
                  <c:v>0.16669999999999999</c:v>
                </c:pt>
                <c:pt idx="3">
                  <c:v>0.25</c:v>
                </c:pt>
                <c:pt idx="4">
                  <c:v>0.33330000000000504</c:v>
                </c:pt>
                <c:pt idx="5">
                  <c:v>0.41670000000000001</c:v>
                </c:pt>
                <c:pt idx="6">
                  <c:v>0.5</c:v>
                </c:pt>
                <c:pt idx="7">
                  <c:v>0.58329999999999949</c:v>
                </c:pt>
                <c:pt idx="8">
                  <c:v>0.66670000000000851</c:v>
                </c:pt>
                <c:pt idx="9">
                  <c:v>0.75000000000000577</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Sheet1!$B$2:$B$27</c:f>
              <c:numCache>
                <c:formatCode>General</c:formatCode>
                <c:ptCount val="26"/>
                <c:pt idx="0">
                  <c:v>100</c:v>
                </c:pt>
                <c:pt idx="1">
                  <c:v>93.194000000000003</c:v>
                </c:pt>
                <c:pt idx="2">
                  <c:v>89.887999999999991</c:v>
                </c:pt>
                <c:pt idx="3">
                  <c:v>87.492999999999995</c:v>
                </c:pt>
                <c:pt idx="4">
                  <c:v>86.335999999999999</c:v>
                </c:pt>
                <c:pt idx="5">
                  <c:v>85.054000000000002</c:v>
                </c:pt>
                <c:pt idx="6">
                  <c:v>83.77</c:v>
                </c:pt>
                <c:pt idx="7">
                  <c:v>82.85799999999999</c:v>
                </c:pt>
                <c:pt idx="8">
                  <c:v>82.192999999999998</c:v>
                </c:pt>
                <c:pt idx="9">
                  <c:v>81.361999999999995</c:v>
                </c:pt>
                <c:pt idx="10">
                  <c:v>80.611999999999995</c:v>
                </c:pt>
                <c:pt idx="11">
                  <c:v>79.569000000000003</c:v>
                </c:pt>
                <c:pt idx="12">
                  <c:v>78.769000000000005</c:v>
                </c:pt>
                <c:pt idx="13">
                  <c:v>71.238</c:v>
                </c:pt>
                <c:pt idx="14">
                  <c:v>65.025999999999982</c:v>
                </c:pt>
                <c:pt idx="15">
                  <c:v>60.183</c:v>
                </c:pt>
                <c:pt idx="16">
                  <c:v>55.913999999999994</c:v>
                </c:pt>
                <c:pt idx="17">
                  <c:v>50.906000000000006</c:v>
                </c:pt>
                <c:pt idx="18">
                  <c:v>46.426000000000002</c:v>
                </c:pt>
                <c:pt idx="19">
                  <c:v>41.961000000000006</c:v>
                </c:pt>
                <c:pt idx="20">
                  <c:v>37.736000000000011</c:v>
                </c:pt>
                <c:pt idx="21">
                  <c:v>33.882999999999996</c:v>
                </c:pt>
                <c:pt idx="22">
                  <c:v>30.207999999999988</c:v>
                </c:pt>
                <c:pt idx="23">
                  <c:v>26.771000000000001</c:v>
                </c:pt>
                <c:pt idx="24">
                  <c:v>23.279</c:v>
                </c:pt>
                <c:pt idx="25">
                  <c:v>19.876000000000001</c:v>
                </c:pt>
              </c:numCache>
            </c:numRef>
          </c:yVal>
        </c:ser>
        <c:ser>
          <c:idx val="1"/>
          <c:order val="1"/>
          <c:tx>
            <c:strRef>
              <c:f>Sheet1!$C$1</c:f>
              <c:strCache>
                <c:ptCount val="1"/>
                <c:pt idx="0">
                  <c:v>CF (N=5,608)</c:v>
                </c:pt>
              </c:strCache>
            </c:strRef>
          </c:tx>
          <c:spPr>
            <a:ln w="41275">
              <a:solidFill>
                <a:srgbClr val="00FF00"/>
              </a:solidFill>
              <a:prstDash val="solid"/>
            </a:ln>
          </c:spPr>
          <c:marker>
            <c:symbol val="none"/>
          </c:marker>
          <c:xVal>
            <c:numRef>
              <c:f>Sheet1!$A$2:$A$27</c:f>
              <c:numCache>
                <c:formatCode>General</c:formatCode>
                <c:ptCount val="26"/>
                <c:pt idx="0">
                  <c:v>0</c:v>
                </c:pt>
                <c:pt idx="1">
                  <c:v>8.3300000000000041E-2</c:v>
                </c:pt>
                <c:pt idx="2">
                  <c:v>0.16669999999999999</c:v>
                </c:pt>
                <c:pt idx="3">
                  <c:v>0.25</c:v>
                </c:pt>
                <c:pt idx="4">
                  <c:v>0.33330000000000504</c:v>
                </c:pt>
                <c:pt idx="5">
                  <c:v>0.41670000000000001</c:v>
                </c:pt>
                <c:pt idx="6">
                  <c:v>0.5</c:v>
                </c:pt>
                <c:pt idx="7">
                  <c:v>0.58329999999999949</c:v>
                </c:pt>
                <c:pt idx="8">
                  <c:v>0.66670000000000851</c:v>
                </c:pt>
                <c:pt idx="9">
                  <c:v>0.75000000000000577</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Sheet1!$C$2:$C$27</c:f>
              <c:numCache>
                <c:formatCode>General</c:formatCode>
                <c:ptCount val="26"/>
                <c:pt idx="0">
                  <c:v>100</c:v>
                </c:pt>
                <c:pt idx="1">
                  <c:v>93.76</c:v>
                </c:pt>
                <c:pt idx="2">
                  <c:v>91.745000000000005</c:v>
                </c:pt>
                <c:pt idx="3">
                  <c:v>90.158999999999978</c:v>
                </c:pt>
                <c:pt idx="4">
                  <c:v>89.111000000000004</c:v>
                </c:pt>
                <c:pt idx="5">
                  <c:v>88.117000000000004</c:v>
                </c:pt>
                <c:pt idx="6">
                  <c:v>87.01</c:v>
                </c:pt>
                <c:pt idx="7">
                  <c:v>86.013000000000005</c:v>
                </c:pt>
                <c:pt idx="8">
                  <c:v>85.391000000000005</c:v>
                </c:pt>
                <c:pt idx="9">
                  <c:v>84.69</c:v>
                </c:pt>
                <c:pt idx="10">
                  <c:v>84.081999999999994</c:v>
                </c:pt>
                <c:pt idx="11">
                  <c:v>83.184999999999988</c:v>
                </c:pt>
                <c:pt idx="12">
                  <c:v>82.45</c:v>
                </c:pt>
                <c:pt idx="13">
                  <c:v>75.013000000000005</c:v>
                </c:pt>
                <c:pt idx="14">
                  <c:v>68.575999999999979</c:v>
                </c:pt>
                <c:pt idx="15">
                  <c:v>63.218000000000011</c:v>
                </c:pt>
                <c:pt idx="16">
                  <c:v>58.773000000000003</c:v>
                </c:pt>
                <c:pt idx="17">
                  <c:v>54.983999999999995</c:v>
                </c:pt>
                <c:pt idx="18">
                  <c:v>52.016000000000005</c:v>
                </c:pt>
                <c:pt idx="19">
                  <c:v>48.258000000000003</c:v>
                </c:pt>
                <c:pt idx="20">
                  <c:v>45.080999999999996</c:v>
                </c:pt>
                <c:pt idx="21">
                  <c:v>42.305</c:v>
                </c:pt>
                <c:pt idx="22">
                  <c:v>38.940999999999995</c:v>
                </c:pt>
                <c:pt idx="23">
                  <c:v>36.578000000000003</c:v>
                </c:pt>
                <c:pt idx="24">
                  <c:v>34.756</c:v>
                </c:pt>
                <c:pt idx="25">
                  <c:v>32.211000000000006</c:v>
                </c:pt>
              </c:numCache>
            </c:numRef>
          </c:yVal>
        </c:ser>
        <c:ser>
          <c:idx val="2"/>
          <c:order val="2"/>
          <c:tx>
            <c:strRef>
              <c:f>Sheet1!$D$1</c:f>
              <c:strCache>
                <c:ptCount val="1"/>
                <c:pt idx="0">
                  <c:v>COPD (N=11,948)</c:v>
                </c:pt>
              </c:strCache>
            </c:strRef>
          </c:tx>
          <c:spPr>
            <a:ln w="41275">
              <a:solidFill>
                <a:srgbClr val="FF0000"/>
              </a:solidFill>
            </a:ln>
          </c:spPr>
          <c:marker>
            <c:symbol val="none"/>
          </c:marker>
          <c:xVal>
            <c:numRef>
              <c:f>Sheet1!$A$2:$A$27</c:f>
              <c:numCache>
                <c:formatCode>General</c:formatCode>
                <c:ptCount val="26"/>
                <c:pt idx="0">
                  <c:v>0</c:v>
                </c:pt>
                <c:pt idx="1">
                  <c:v>8.3300000000000041E-2</c:v>
                </c:pt>
                <c:pt idx="2">
                  <c:v>0.16669999999999999</c:v>
                </c:pt>
                <c:pt idx="3">
                  <c:v>0.25</c:v>
                </c:pt>
                <c:pt idx="4">
                  <c:v>0.33330000000000504</c:v>
                </c:pt>
                <c:pt idx="5">
                  <c:v>0.41670000000000001</c:v>
                </c:pt>
                <c:pt idx="6">
                  <c:v>0.5</c:v>
                </c:pt>
                <c:pt idx="7">
                  <c:v>0.58329999999999949</c:v>
                </c:pt>
                <c:pt idx="8">
                  <c:v>0.66670000000000851</c:v>
                </c:pt>
                <c:pt idx="9">
                  <c:v>0.75000000000000577</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Sheet1!$D$2:$D$27</c:f>
              <c:numCache>
                <c:formatCode>General</c:formatCode>
                <c:ptCount val="26"/>
                <c:pt idx="0">
                  <c:v>100</c:v>
                </c:pt>
                <c:pt idx="1">
                  <c:v>94.534999999999997</c:v>
                </c:pt>
                <c:pt idx="2">
                  <c:v>92.369</c:v>
                </c:pt>
                <c:pt idx="3">
                  <c:v>90.837999999999994</c:v>
                </c:pt>
                <c:pt idx="4">
                  <c:v>89.56</c:v>
                </c:pt>
                <c:pt idx="5">
                  <c:v>88.42</c:v>
                </c:pt>
                <c:pt idx="6">
                  <c:v>87.367000000000004</c:v>
                </c:pt>
                <c:pt idx="7">
                  <c:v>86.205000000000013</c:v>
                </c:pt>
                <c:pt idx="8">
                  <c:v>85.441000000000727</c:v>
                </c:pt>
                <c:pt idx="9">
                  <c:v>84.649000000000001</c:v>
                </c:pt>
                <c:pt idx="10">
                  <c:v>83.756</c:v>
                </c:pt>
                <c:pt idx="11">
                  <c:v>82.949000000000026</c:v>
                </c:pt>
                <c:pt idx="12">
                  <c:v>82.034999999999997</c:v>
                </c:pt>
                <c:pt idx="13">
                  <c:v>72.989999999999995</c:v>
                </c:pt>
                <c:pt idx="14">
                  <c:v>65.36999999999999</c:v>
                </c:pt>
                <c:pt idx="15">
                  <c:v>58.556000000000004</c:v>
                </c:pt>
                <c:pt idx="16">
                  <c:v>51.881999999999998</c:v>
                </c:pt>
                <c:pt idx="17">
                  <c:v>45.489000000000004</c:v>
                </c:pt>
                <c:pt idx="18">
                  <c:v>39.953999999999994</c:v>
                </c:pt>
                <c:pt idx="19">
                  <c:v>34.698000000000263</c:v>
                </c:pt>
                <c:pt idx="20">
                  <c:v>29.756</c:v>
                </c:pt>
                <c:pt idx="21">
                  <c:v>24.719000000000001</c:v>
                </c:pt>
                <c:pt idx="22">
                  <c:v>20.795000000000002</c:v>
                </c:pt>
                <c:pt idx="23">
                  <c:v>18.264999999999986</c:v>
                </c:pt>
                <c:pt idx="24">
                  <c:v>14.809000000000006</c:v>
                </c:pt>
                <c:pt idx="25">
                  <c:v>12.243999999999998</c:v>
                </c:pt>
              </c:numCache>
            </c:numRef>
          </c:yVal>
        </c:ser>
        <c:ser>
          <c:idx val="3"/>
          <c:order val="3"/>
          <c:tx>
            <c:strRef>
              <c:f>Sheet1!$E$1</c:f>
              <c:strCache>
                <c:ptCount val="1"/>
                <c:pt idx="0">
                  <c:v>IPF (N=7,540)</c:v>
                </c:pt>
              </c:strCache>
            </c:strRef>
          </c:tx>
          <c:spPr>
            <a:ln w="41275">
              <a:solidFill>
                <a:schemeClr val="bg1">
                  <a:lumMod val="50000"/>
                  <a:lumOff val="50000"/>
                </a:schemeClr>
              </a:solidFill>
            </a:ln>
          </c:spPr>
          <c:marker>
            <c:symbol val="none"/>
          </c:marker>
          <c:xVal>
            <c:numRef>
              <c:f>Sheet1!$A$2:$A$27</c:f>
              <c:numCache>
                <c:formatCode>General</c:formatCode>
                <c:ptCount val="26"/>
                <c:pt idx="0">
                  <c:v>0</c:v>
                </c:pt>
                <c:pt idx="1">
                  <c:v>8.3300000000000041E-2</c:v>
                </c:pt>
                <c:pt idx="2">
                  <c:v>0.16669999999999999</c:v>
                </c:pt>
                <c:pt idx="3">
                  <c:v>0.25</c:v>
                </c:pt>
                <c:pt idx="4">
                  <c:v>0.33330000000000504</c:v>
                </c:pt>
                <c:pt idx="5">
                  <c:v>0.41670000000000001</c:v>
                </c:pt>
                <c:pt idx="6">
                  <c:v>0.5</c:v>
                </c:pt>
                <c:pt idx="7">
                  <c:v>0.58329999999999949</c:v>
                </c:pt>
                <c:pt idx="8">
                  <c:v>0.66670000000000851</c:v>
                </c:pt>
                <c:pt idx="9">
                  <c:v>0.75000000000000577</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Sheet1!$E$2:$E$27</c:f>
              <c:numCache>
                <c:formatCode>General</c:formatCode>
                <c:ptCount val="26"/>
                <c:pt idx="0">
                  <c:v>100</c:v>
                </c:pt>
                <c:pt idx="1">
                  <c:v>90.894000000000005</c:v>
                </c:pt>
                <c:pt idx="2">
                  <c:v>87.546999999999997</c:v>
                </c:pt>
                <c:pt idx="3">
                  <c:v>85.260999999999996</c:v>
                </c:pt>
                <c:pt idx="4">
                  <c:v>83.798000000000002</c:v>
                </c:pt>
                <c:pt idx="5">
                  <c:v>82.331999999999994</c:v>
                </c:pt>
                <c:pt idx="6">
                  <c:v>80.781000000000006</c:v>
                </c:pt>
                <c:pt idx="7">
                  <c:v>79.515000000000001</c:v>
                </c:pt>
                <c:pt idx="8">
                  <c:v>78.134</c:v>
                </c:pt>
                <c:pt idx="9">
                  <c:v>77.057999999999993</c:v>
                </c:pt>
                <c:pt idx="10">
                  <c:v>75.894000000000005</c:v>
                </c:pt>
                <c:pt idx="11">
                  <c:v>74.977000000000004</c:v>
                </c:pt>
                <c:pt idx="12">
                  <c:v>74.16</c:v>
                </c:pt>
                <c:pt idx="13">
                  <c:v>65.656999999999982</c:v>
                </c:pt>
                <c:pt idx="14">
                  <c:v>58.796000000000063</c:v>
                </c:pt>
                <c:pt idx="15">
                  <c:v>52.291000000000011</c:v>
                </c:pt>
                <c:pt idx="16">
                  <c:v>46.602000000000011</c:v>
                </c:pt>
                <c:pt idx="17">
                  <c:v>41.717000000000006</c:v>
                </c:pt>
                <c:pt idx="18">
                  <c:v>36.347999999999999</c:v>
                </c:pt>
                <c:pt idx="19">
                  <c:v>32.053000000000004</c:v>
                </c:pt>
                <c:pt idx="20">
                  <c:v>27.947999999999986</c:v>
                </c:pt>
                <c:pt idx="21">
                  <c:v>23.798999999999989</c:v>
                </c:pt>
                <c:pt idx="22">
                  <c:v>20.655000000000001</c:v>
                </c:pt>
                <c:pt idx="23">
                  <c:v>18.145</c:v>
                </c:pt>
                <c:pt idx="24">
                  <c:v>15.467000000000002</c:v>
                </c:pt>
                <c:pt idx="25">
                  <c:v>13.114000000000001</c:v>
                </c:pt>
              </c:numCache>
            </c:numRef>
          </c:yVal>
        </c:ser>
        <c:ser>
          <c:idx val="4"/>
          <c:order val="4"/>
          <c:tx>
            <c:strRef>
              <c:f>Sheet1!$F$1</c:f>
              <c:strCache>
                <c:ptCount val="1"/>
                <c:pt idx="0">
                  <c:v>IPAH (N=1,308)</c:v>
                </c:pt>
              </c:strCache>
            </c:strRef>
          </c:tx>
          <c:spPr>
            <a:ln w="41275">
              <a:solidFill>
                <a:srgbClr val="FFFF00"/>
              </a:solidFill>
            </a:ln>
          </c:spPr>
          <c:marker>
            <c:symbol val="none"/>
          </c:marker>
          <c:xVal>
            <c:numRef>
              <c:f>Sheet1!$A$2:$A$27</c:f>
              <c:numCache>
                <c:formatCode>General</c:formatCode>
                <c:ptCount val="26"/>
                <c:pt idx="0">
                  <c:v>0</c:v>
                </c:pt>
                <c:pt idx="1">
                  <c:v>8.3300000000000041E-2</c:v>
                </c:pt>
                <c:pt idx="2">
                  <c:v>0.16669999999999999</c:v>
                </c:pt>
                <c:pt idx="3">
                  <c:v>0.25</c:v>
                </c:pt>
                <c:pt idx="4">
                  <c:v>0.33330000000000504</c:v>
                </c:pt>
                <c:pt idx="5">
                  <c:v>0.41670000000000001</c:v>
                </c:pt>
                <c:pt idx="6">
                  <c:v>0.5</c:v>
                </c:pt>
                <c:pt idx="7">
                  <c:v>0.58329999999999949</c:v>
                </c:pt>
                <c:pt idx="8">
                  <c:v>0.66670000000000851</c:v>
                </c:pt>
                <c:pt idx="9">
                  <c:v>0.75000000000000577</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Sheet1!$F$2:$F$27</c:f>
              <c:numCache>
                <c:formatCode>General</c:formatCode>
                <c:ptCount val="26"/>
                <c:pt idx="0">
                  <c:v>100</c:v>
                </c:pt>
                <c:pt idx="1">
                  <c:v>81.759</c:v>
                </c:pt>
                <c:pt idx="2">
                  <c:v>78.864000000000004</c:v>
                </c:pt>
                <c:pt idx="3">
                  <c:v>76.524999999999991</c:v>
                </c:pt>
                <c:pt idx="4">
                  <c:v>75.474000000000004</c:v>
                </c:pt>
                <c:pt idx="5">
                  <c:v>74.421999999999997</c:v>
                </c:pt>
                <c:pt idx="6">
                  <c:v>74.018000000000001</c:v>
                </c:pt>
                <c:pt idx="7">
                  <c:v>72.961000000000027</c:v>
                </c:pt>
                <c:pt idx="8">
                  <c:v>71.900999999999996</c:v>
                </c:pt>
                <c:pt idx="9">
                  <c:v>71.327999999999989</c:v>
                </c:pt>
                <c:pt idx="10">
                  <c:v>70.998999999999995</c:v>
                </c:pt>
                <c:pt idx="11">
                  <c:v>70.751000000000005</c:v>
                </c:pt>
                <c:pt idx="12">
                  <c:v>69.834000000000003</c:v>
                </c:pt>
                <c:pt idx="13">
                  <c:v>63.596000000000011</c:v>
                </c:pt>
                <c:pt idx="14">
                  <c:v>58.86</c:v>
                </c:pt>
                <c:pt idx="15">
                  <c:v>54.74</c:v>
                </c:pt>
                <c:pt idx="16">
                  <c:v>50.244</c:v>
                </c:pt>
                <c:pt idx="17">
                  <c:v>47.325000000000003</c:v>
                </c:pt>
                <c:pt idx="18">
                  <c:v>43.969000000000001</c:v>
                </c:pt>
                <c:pt idx="19">
                  <c:v>41.139000000000003</c:v>
                </c:pt>
                <c:pt idx="20">
                  <c:v>37.185000000000002</c:v>
                </c:pt>
                <c:pt idx="21">
                  <c:v>34.758000000000003</c:v>
                </c:pt>
                <c:pt idx="22">
                  <c:v>31.47</c:v>
                </c:pt>
                <c:pt idx="23">
                  <c:v>28.7429999999998</c:v>
                </c:pt>
                <c:pt idx="24">
                  <c:v>26.62</c:v>
                </c:pt>
                <c:pt idx="25">
                  <c:v>25.154000000000035</c:v>
                </c:pt>
              </c:numCache>
            </c:numRef>
          </c:yVal>
        </c:ser>
        <c:ser>
          <c:idx val="5"/>
          <c:order val="5"/>
          <c:tx>
            <c:strRef>
              <c:f>Sheet1!$G$1</c:f>
              <c:strCache>
                <c:ptCount val="1"/>
                <c:pt idx="0">
                  <c:v>Sarcoidosis (N=849)</c:v>
                </c:pt>
              </c:strCache>
            </c:strRef>
          </c:tx>
          <c:spPr>
            <a:ln w="41275">
              <a:solidFill>
                <a:srgbClr val="FF00FF"/>
              </a:solidFill>
            </a:ln>
          </c:spPr>
          <c:marker>
            <c:symbol val="none"/>
          </c:marker>
          <c:xVal>
            <c:numRef>
              <c:f>Sheet1!$A$2:$A$27</c:f>
              <c:numCache>
                <c:formatCode>General</c:formatCode>
                <c:ptCount val="26"/>
                <c:pt idx="0">
                  <c:v>0</c:v>
                </c:pt>
                <c:pt idx="1">
                  <c:v>8.3300000000000041E-2</c:v>
                </c:pt>
                <c:pt idx="2">
                  <c:v>0.16669999999999999</c:v>
                </c:pt>
                <c:pt idx="3">
                  <c:v>0.25</c:v>
                </c:pt>
                <c:pt idx="4">
                  <c:v>0.33330000000000504</c:v>
                </c:pt>
                <c:pt idx="5">
                  <c:v>0.41670000000000001</c:v>
                </c:pt>
                <c:pt idx="6">
                  <c:v>0.5</c:v>
                </c:pt>
                <c:pt idx="7">
                  <c:v>0.58329999999999949</c:v>
                </c:pt>
                <c:pt idx="8">
                  <c:v>0.66670000000000851</c:v>
                </c:pt>
                <c:pt idx="9">
                  <c:v>0.75000000000000577</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numCache>
            </c:numRef>
          </c:xVal>
          <c:yVal>
            <c:numRef>
              <c:f>Sheet1!$G$2:$G$27</c:f>
              <c:numCache>
                <c:formatCode>General</c:formatCode>
                <c:ptCount val="26"/>
                <c:pt idx="0">
                  <c:v>100</c:v>
                </c:pt>
                <c:pt idx="1">
                  <c:v>88.432000000000002</c:v>
                </c:pt>
                <c:pt idx="2">
                  <c:v>84.824999999999989</c:v>
                </c:pt>
                <c:pt idx="3">
                  <c:v>83.846999999999994</c:v>
                </c:pt>
                <c:pt idx="4">
                  <c:v>82.38</c:v>
                </c:pt>
                <c:pt idx="5">
                  <c:v>81.400000000000006</c:v>
                </c:pt>
                <c:pt idx="6">
                  <c:v>79.187999999999988</c:v>
                </c:pt>
                <c:pt idx="7">
                  <c:v>78.200999999999993</c:v>
                </c:pt>
                <c:pt idx="8">
                  <c:v>77.088999999999999</c:v>
                </c:pt>
                <c:pt idx="9">
                  <c:v>76.100999999999999</c:v>
                </c:pt>
                <c:pt idx="10">
                  <c:v>75.113</c:v>
                </c:pt>
                <c:pt idx="11">
                  <c:v>73.745999999999995</c:v>
                </c:pt>
                <c:pt idx="12">
                  <c:v>73.242000000000004</c:v>
                </c:pt>
                <c:pt idx="13">
                  <c:v>65.978999999999999</c:v>
                </c:pt>
                <c:pt idx="14">
                  <c:v>58.483000000000004</c:v>
                </c:pt>
                <c:pt idx="15">
                  <c:v>54.873000000000005</c:v>
                </c:pt>
                <c:pt idx="16">
                  <c:v>51.350999999999999</c:v>
                </c:pt>
                <c:pt idx="17">
                  <c:v>46.457999999999998</c:v>
                </c:pt>
                <c:pt idx="18">
                  <c:v>42.491</c:v>
                </c:pt>
                <c:pt idx="19">
                  <c:v>36.798000000000393</c:v>
                </c:pt>
                <c:pt idx="20">
                  <c:v>34.343000000000004</c:v>
                </c:pt>
                <c:pt idx="21">
                  <c:v>30.047000000000001</c:v>
                </c:pt>
                <c:pt idx="22">
                  <c:v>26.065999999999889</c:v>
                </c:pt>
                <c:pt idx="23">
                  <c:v>23.872</c:v>
                </c:pt>
                <c:pt idx="24">
                  <c:v>18.741</c:v>
                </c:pt>
              </c:numCache>
            </c:numRef>
          </c:yVal>
        </c:ser>
        <c:axId val="115693056"/>
        <c:axId val="115694976"/>
      </c:scatterChart>
      <c:valAx>
        <c:axId val="115693056"/>
        <c:scaling>
          <c:orientation val="minMax"/>
          <c:max val="14"/>
          <c:min val="0"/>
        </c:scaling>
        <c:axPos val="b"/>
        <c:title>
          <c:tx>
            <c:rich>
              <a:bodyPr/>
              <a:lstStyle/>
              <a:p>
                <a:pPr>
                  <a:defRPr sz="1700"/>
                </a:pPr>
                <a:r>
                  <a:rPr lang="en-US" sz="1700" dirty="0" smtClean="0"/>
                  <a:t>Years</a:t>
                </a:r>
                <a:endParaRPr lang="en-US" sz="1700" dirty="0"/>
              </a:p>
            </c:rich>
          </c:tx>
        </c:title>
        <c:numFmt formatCode="#,##0" sourceLinked="0"/>
        <c:tickLblPos val="nextTo"/>
        <c:txPr>
          <a:bodyPr rot="0"/>
          <a:lstStyle/>
          <a:p>
            <a:pPr>
              <a:defRPr sz="1500" b="1"/>
            </a:pPr>
            <a:endParaRPr lang="ko-KR"/>
          </a:p>
        </c:txPr>
        <c:crossAx val="115694976"/>
        <c:crosses val="autoZero"/>
        <c:crossBetween val="midCat"/>
        <c:majorUnit val="1"/>
      </c:valAx>
      <c:valAx>
        <c:axId val="115694976"/>
        <c:scaling>
          <c:orientation val="minMax"/>
          <c:max val="100"/>
          <c:min val="0"/>
        </c:scaling>
        <c:axPos val="l"/>
        <c:majorGridlines>
          <c:spPr>
            <a:ln>
              <a:prstDash val="sysDash"/>
            </a:ln>
          </c:spPr>
        </c:majorGridlines>
        <c:title>
          <c:tx>
            <c:rich>
              <a:bodyPr rot="-5400000" vert="horz"/>
              <a:lstStyle/>
              <a:p>
                <a:pPr>
                  <a:defRPr sz="1700"/>
                </a:pPr>
                <a:r>
                  <a:rPr lang="en-US" sz="1700" b="1" i="0" baseline="0" dirty="0" smtClean="0">
                    <a:solidFill>
                      <a:schemeClr val="tx1"/>
                    </a:solidFill>
                  </a:rPr>
                  <a:t>Survival (%)</a:t>
                </a:r>
                <a:endParaRPr lang="en-US" sz="1700" b="1" i="0" baseline="0" dirty="0">
                  <a:solidFill>
                    <a:schemeClr val="tx1"/>
                  </a:solidFill>
                </a:endParaRPr>
              </a:p>
            </c:rich>
          </c:tx>
        </c:title>
        <c:numFmt formatCode="General" sourceLinked="1"/>
        <c:tickLblPos val="nextTo"/>
        <c:txPr>
          <a:bodyPr/>
          <a:lstStyle/>
          <a:p>
            <a:pPr>
              <a:defRPr sz="1500" b="1"/>
            </a:pPr>
            <a:endParaRPr lang="ko-KR"/>
          </a:p>
        </c:txPr>
        <c:crossAx val="115693056"/>
        <c:crosses val="autoZero"/>
        <c:crossBetween val="midCat"/>
        <c:majorUnit val="20"/>
      </c:valAx>
      <c:spPr>
        <a:solidFill>
          <a:schemeClr val="bg2"/>
        </a:solidFill>
        <a:ln>
          <a:solidFill>
            <a:schemeClr val="tx1"/>
          </a:solidFill>
        </a:ln>
      </c:spPr>
    </c:plotArea>
    <c:legend>
      <c:legendPos val="r"/>
      <c:layout>
        <c:manualLayout>
          <c:xMode val="edge"/>
          <c:yMode val="edge"/>
          <c:x val="0.2107447796901494"/>
          <c:y val="3.4411777156887646E-2"/>
          <c:w val="0.74367256637168355"/>
          <c:h val="0.15338992782152241"/>
        </c:manualLayout>
      </c:layout>
      <c:overlay val="1"/>
      <c:spPr>
        <a:solidFill>
          <a:schemeClr val="bg2"/>
        </a:solidFill>
        <a:ln>
          <a:solidFill>
            <a:schemeClr val="tx1"/>
          </a:solidFill>
        </a:ln>
      </c:spPr>
      <c:txPr>
        <a:bodyPr/>
        <a:lstStyle/>
        <a:p>
          <a:pPr>
            <a:defRPr sz="1400" b="1"/>
          </a:pPr>
          <a:endParaRPr lang="ko-KR"/>
        </a:p>
      </c:txPr>
    </c:legend>
    <c:plotVisOnly val="1"/>
    <c:dispBlanksAs val="gap"/>
  </c:chart>
  <c:txPr>
    <a:bodyPr/>
    <a:lstStyle/>
    <a:p>
      <a:pPr>
        <a:defRPr sz="1800"/>
      </a:pPr>
      <a:endParaRPr lang="ko-KR"/>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0.24779</cdr:x>
      <cdr:y>0.04839</cdr:y>
    </cdr:from>
    <cdr:to>
      <cdr:x>0.93805</cdr:x>
      <cdr:y>0.20968</cdr:y>
    </cdr:to>
    <cdr:sp macro="" textlink="">
      <cdr:nvSpPr>
        <cdr:cNvPr id="5" name="TextBox 4"/>
        <cdr:cNvSpPr txBox="1"/>
      </cdr:nvSpPr>
      <cdr:spPr>
        <a:xfrm xmlns:a="http://schemas.openxmlformats.org/drawingml/2006/main">
          <a:off x="2133600" y="228600"/>
          <a:ext cx="5943600" cy="762000"/>
        </a:xfrm>
        <a:prstGeom xmlns:a="http://schemas.openxmlformats.org/drawingml/2006/main" prst="rect">
          <a:avLst/>
        </a:prstGeom>
        <a:solidFill xmlns:a="http://schemas.openxmlformats.org/drawingml/2006/main">
          <a:srgbClr val="000000"/>
        </a:solidFill>
        <a:ln xmlns:a="http://schemas.openxmlformats.org/drawingml/2006/main">
          <a:solidFill>
            <a:srgbClr val="FFFF00"/>
          </a:solidFill>
        </a:ln>
      </cdr:spPr>
      <cdr:txBody>
        <a:bodyPr xmlns:a="http://schemas.openxmlformats.org/drawingml/2006/main" vertOverflow="clip" wrap="square" rtlCol="0"/>
        <a:lstStyle xmlns:a="http://schemas.openxmlformats.org/drawingml/2006/main"/>
        <a:p xmlns:a="http://schemas.openxmlformats.org/drawingml/2006/main">
          <a:r>
            <a:rPr lang="en-US" sz="1400" b="1" dirty="0" smtClean="0">
              <a:solidFill>
                <a:schemeClr val="tx1"/>
              </a:solidFill>
            </a:rPr>
            <a:t>Double lung: 1/2-life = 6.7 Years; Conditional 1/2-life = 9.4 Years</a:t>
          </a:r>
        </a:p>
        <a:p xmlns:a="http://schemas.openxmlformats.org/drawingml/2006/main">
          <a:r>
            <a:rPr lang="en-US" sz="1400" b="1" dirty="0" smtClean="0">
              <a:solidFill>
                <a:schemeClr val="tx1"/>
              </a:solidFill>
            </a:rPr>
            <a:t>Single lung: 1/2-life = 4.6 Years; Conditional 1/2-life = 6.5 Years</a:t>
          </a:r>
        </a:p>
        <a:p xmlns:a="http://schemas.openxmlformats.org/drawingml/2006/main">
          <a:r>
            <a:rPr lang="en-US" sz="1400" b="1" dirty="0" smtClean="0">
              <a:solidFill>
                <a:schemeClr val="tx1"/>
              </a:solidFill>
            </a:rPr>
            <a:t>All lungs: 1/2-life = 5.5 Years; Conditional 1/2-life = 7.7 Years</a:t>
          </a:r>
          <a:endParaRPr lang="en-US" sz="1400" b="1" dirty="0">
            <a:solidFill>
              <a:schemeClr val="tx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0.46903</cdr:x>
      <cdr:y>0.37097</cdr:y>
    </cdr:from>
    <cdr:to>
      <cdr:x>0.64602</cdr:x>
      <cdr:y>0.43549</cdr:y>
    </cdr:to>
    <cdr:sp macro="" textlink="">
      <cdr:nvSpPr>
        <cdr:cNvPr id="2" name="TextBox 1"/>
        <cdr:cNvSpPr txBox="1"/>
      </cdr:nvSpPr>
      <cdr:spPr>
        <a:xfrm xmlns:a="http://schemas.openxmlformats.org/drawingml/2006/main">
          <a:off x="4038600" y="1752600"/>
          <a:ext cx="1523990" cy="3048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300" b="1" dirty="0" smtClean="0">
              <a:solidFill>
                <a:srgbClr val="00FF00"/>
              </a:solidFill>
            </a:rPr>
            <a:t>N at risk = 1,055</a:t>
          </a:r>
          <a:endParaRPr lang="en-US" sz="1300" b="1" dirty="0">
            <a:solidFill>
              <a:srgbClr val="00FF00"/>
            </a:solidFill>
          </a:endParaRPr>
        </a:p>
      </cdr:txBody>
    </cdr:sp>
  </cdr:relSizeAnchor>
  <cdr:relSizeAnchor xmlns:cdr="http://schemas.openxmlformats.org/drawingml/2006/chartDrawing">
    <cdr:from>
      <cdr:x>0.79646</cdr:x>
      <cdr:y>0.58065</cdr:y>
    </cdr:from>
    <cdr:to>
      <cdr:x>0.97345</cdr:x>
      <cdr:y>0.64517</cdr:y>
    </cdr:to>
    <cdr:sp macro="" textlink="">
      <cdr:nvSpPr>
        <cdr:cNvPr id="3" name="TextBox 1"/>
        <cdr:cNvSpPr txBox="1"/>
      </cdr:nvSpPr>
      <cdr:spPr>
        <a:xfrm xmlns:a="http://schemas.openxmlformats.org/drawingml/2006/main">
          <a:off x="6858000" y="2743200"/>
          <a:ext cx="1523990" cy="30481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Arial"/>
            </a:defRPr>
          </a:lvl1pPr>
          <a:lvl2pPr marL="457200" indent="0">
            <a:defRPr sz="1100">
              <a:latin typeface="Arial"/>
            </a:defRPr>
          </a:lvl2pPr>
          <a:lvl3pPr marL="914400" indent="0">
            <a:defRPr sz="1100">
              <a:latin typeface="Arial"/>
            </a:defRPr>
          </a:lvl3pPr>
          <a:lvl4pPr marL="1371600" indent="0">
            <a:defRPr sz="1100">
              <a:latin typeface="Arial"/>
            </a:defRPr>
          </a:lvl4pPr>
          <a:lvl5pPr marL="1828800" indent="0">
            <a:defRPr sz="1100">
              <a:latin typeface="Arial"/>
            </a:defRPr>
          </a:lvl5pPr>
          <a:lvl6pPr marL="2286000" indent="0">
            <a:defRPr sz="1100">
              <a:latin typeface="Arial"/>
            </a:defRPr>
          </a:lvl6pPr>
          <a:lvl7pPr marL="2743200" indent="0">
            <a:defRPr sz="1100">
              <a:latin typeface="Arial"/>
            </a:defRPr>
          </a:lvl7pPr>
          <a:lvl8pPr marL="3200400" indent="0">
            <a:defRPr sz="1100">
              <a:latin typeface="Arial"/>
            </a:defRPr>
          </a:lvl8pPr>
          <a:lvl9pPr marL="3657600" indent="0">
            <a:defRPr sz="1100">
              <a:latin typeface="Arial"/>
            </a:defRPr>
          </a:lvl9pPr>
        </a:lstStyle>
        <a:p xmlns:a="http://schemas.openxmlformats.org/drawingml/2006/main">
          <a:pPr algn="r"/>
          <a:r>
            <a:rPr lang="en-US" sz="1300" b="1" dirty="0" smtClean="0">
              <a:solidFill>
                <a:srgbClr val="FFFF00"/>
              </a:solidFill>
            </a:rPr>
            <a:t>N at risk = 192</a:t>
          </a:r>
          <a:endParaRPr lang="en-US" sz="1300" b="1" dirty="0">
            <a:solidFill>
              <a:srgbClr val="FFFF00"/>
            </a:solidFill>
          </a:endParaRPr>
        </a:p>
      </cdr:txBody>
    </cdr:sp>
  </cdr:relSizeAnchor>
  <cdr:relSizeAnchor xmlns:cdr="http://schemas.openxmlformats.org/drawingml/2006/chartDrawing">
    <cdr:from>
      <cdr:x>0.80531</cdr:x>
      <cdr:y>0.72581</cdr:y>
    </cdr:from>
    <cdr:to>
      <cdr:x>0.9823</cdr:x>
      <cdr:y>0.79033</cdr:y>
    </cdr:to>
    <cdr:sp macro="" textlink="">
      <cdr:nvSpPr>
        <cdr:cNvPr id="4" name="TextBox 1"/>
        <cdr:cNvSpPr txBox="1"/>
      </cdr:nvSpPr>
      <cdr:spPr>
        <a:xfrm xmlns:a="http://schemas.openxmlformats.org/drawingml/2006/main">
          <a:off x="6934200" y="3429000"/>
          <a:ext cx="1523990" cy="30481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Arial"/>
            </a:defRPr>
          </a:lvl1pPr>
          <a:lvl2pPr marL="457200" indent="0">
            <a:defRPr sz="1100">
              <a:latin typeface="Arial"/>
            </a:defRPr>
          </a:lvl2pPr>
          <a:lvl3pPr marL="914400" indent="0">
            <a:defRPr sz="1100">
              <a:latin typeface="Arial"/>
            </a:defRPr>
          </a:lvl3pPr>
          <a:lvl4pPr marL="1371600" indent="0">
            <a:defRPr sz="1100">
              <a:latin typeface="Arial"/>
            </a:defRPr>
          </a:lvl4pPr>
          <a:lvl5pPr marL="1828800" indent="0">
            <a:defRPr sz="1100">
              <a:latin typeface="Arial"/>
            </a:defRPr>
          </a:lvl5pPr>
          <a:lvl6pPr marL="2286000" indent="0">
            <a:defRPr sz="1100">
              <a:latin typeface="Arial"/>
            </a:defRPr>
          </a:lvl6pPr>
          <a:lvl7pPr marL="2743200" indent="0">
            <a:defRPr sz="1100">
              <a:latin typeface="Arial"/>
            </a:defRPr>
          </a:lvl7pPr>
          <a:lvl8pPr marL="3200400" indent="0">
            <a:defRPr sz="1100">
              <a:latin typeface="Arial"/>
            </a:defRPr>
          </a:lvl8pPr>
          <a:lvl9pPr marL="3657600" indent="0">
            <a:defRPr sz="1100">
              <a:latin typeface="Arial"/>
            </a:defRPr>
          </a:lvl9pPr>
        </a:lstStyle>
        <a:p xmlns:a="http://schemas.openxmlformats.org/drawingml/2006/main">
          <a:pPr algn="r"/>
          <a:r>
            <a:rPr lang="en-US" sz="1300" b="1" dirty="0" smtClean="0">
              <a:solidFill>
                <a:srgbClr val="00FFFF"/>
              </a:solidFill>
            </a:rPr>
            <a:t>N at risk =  585</a:t>
          </a:r>
          <a:endParaRPr lang="en-US" sz="1300" b="1" dirty="0">
            <a:solidFill>
              <a:srgbClr val="00FFFF"/>
            </a:solidFill>
          </a:endParaRPr>
        </a:p>
      </cdr:txBody>
    </cdr:sp>
  </cdr:relSizeAnchor>
  <cdr:relSizeAnchor xmlns:cdr="http://schemas.openxmlformats.org/drawingml/2006/chartDrawing">
    <cdr:from>
      <cdr:x>0.10619</cdr:x>
      <cdr:y>0.66129</cdr:y>
    </cdr:from>
    <cdr:to>
      <cdr:x>0.76106</cdr:x>
      <cdr:y>0.82258</cdr:y>
    </cdr:to>
    <cdr:sp macro="" textlink="">
      <cdr:nvSpPr>
        <cdr:cNvPr id="5" name="TextBox 4"/>
        <cdr:cNvSpPr txBox="1"/>
      </cdr:nvSpPr>
      <cdr:spPr>
        <a:xfrm xmlns:a="http://schemas.openxmlformats.org/drawingml/2006/main">
          <a:off x="914400" y="3124200"/>
          <a:ext cx="5638800" cy="762000"/>
        </a:xfrm>
        <a:prstGeom xmlns:a="http://schemas.openxmlformats.org/drawingml/2006/main" prst="rect">
          <a:avLst/>
        </a:prstGeom>
        <a:solidFill xmlns:a="http://schemas.openxmlformats.org/drawingml/2006/main">
          <a:srgbClr val="000000"/>
        </a:solidFill>
        <a:ln xmlns:a="http://schemas.openxmlformats.org/drawingml/2006/main">
          <a:solidFill>
            <a:srgbClr val="FFFF00"/>
          </a:solidFill>
        </a:ln>
      </cdr:spPr>
      <cdr:txBody>
        <a:bodyPr xmlns:a="http://schemas.openxmlformats.org/drawingml/2006/main" vertOverflow="clip" wrap="square" rtlCol="0"/>
        <a:lstStyle xmlns:a="http://schemas.openxmlformats.org/drawingml/2006/main"/>
        <a:p xmlns:a="http://schemas.openxmlformats.org/drawingml/2006/main">
          <a:r>
            <a:rPr lang="en-US" sz="1400" b="1" dirty="0" smtClean="0">
              <a:solidFill>
                <a:schemeClr val="tx1"/>
              </a:solidFill>
            </a:rPr>
            <a:t>1988-1995:    1/2-life = 3.9 Years; Conditional 1/2-life = 7.0 Years</a:t>
          </a:r>
        </a:p>
        <a:p xmlns:a="http://schemas.openxmlformats.org/drawingml/2006/main">
          <a:r>
            <a:rPr lang="en-US" sz="1400" b="1" dirty="0" smtClean="0">
              <a:solidFill>
                <a:schemeClr val="tx1"/>
              </a:solidFill>
            </a:rPr>
            <a:t>1996-2003:    1/2-life = 5.3 Years; Conditional 1/2-life = 7.9 Years</a:t>
          </a:r>
        </a:p>
        <a:p xmlns:a="http://schemas.openxmlformats.org/drawingml/2006/main">
          <a:r>
            <a:rPr lang="en-US" sz="1400" b="1" dirty="0" smtClean="0">
              <a:solidFill>
                <a:schemeClr val="tx1"/>
              </a:solidFill>
            </a:rPr>
            <a:t>2004-6/2010: 1/2-life = 5.9 Years; Conditional 1/2-life = NA</a:t>
          </a:r>
          <a:endParaRPr lang="en-US" sz="1400" b="1" dirty="0">
            <a:solidFill>
              <a:schemeClr val="tx1"/>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0.28319</cdr:x>
      <cdr:y>0.04839</cdr:y>
    </cdr:from>
    <cdr:to>
      <cdr:x>0.94691</cdr:x>
      <cdr:y>0.16129</cdr:y>
    </cdr:to>
    <cdr:sp macro="" textlink="">
      <cdr:nvSpPr>
        <cdr:cNvPr id="5" name="TextBox 4"/>
        <cdr:cNvSpPr txBox="1"/>
      </cdr:nvSpPr>
      <cdr:spPr>
        <a:xfrm xmlns:a="http://schemas.openxmlformats.org/drawingml/2006/main">
          <a:off x="2438400" y="228600"/>
          <a:ext cx="5715023" cy="533400"/>
        </a:xfrm>
        <a:prstGeom xmlns:a="http://schemas.openxmlformats.org/drawingml/2006/main" prst="rect">
          <a:avLst/>
        </a:prstGeom>
        <a:solidFill xmlns:a="http://schemas.openxmlformats.org/drawingml/2006/main">
          <a:srgbClr val="000000"/>
        </a:solidFill>
        <a:ln xmlns:a="http://schemas.openxmlformats.org/drawingml/2006/main">
          <a:solidFill>
            <a:srgbClr val="FFFF00"/>
          </a:solidFill>
        </a:ln>
      </cdr:spPr>
      <cdr:txBody>
        <a:bodyPr xmlns:a="http://schemas.openxmlformats.org/drawingml/2006/main" vertOverflow="clip" wrap="square" rtlCol="0"/>
        <a:lstStyle xmlns:a="http://schemas.openxmlformats.org/drawingml/2006/main"/>
        <a:p xmlns:a="http://schemas.openxmlformats.org/drawingml/2006/main">
          <a:r>
            <a:rPr lang="en-US" sz="1400" b="1" dirty="0" smtClean="0">
              <a:solidFill>
                <a:schemeClr val="tx1"/>
              </a:solidFill>
            </a:rPr>
            <a:t>HALF-LIFE   18-34: 6.3 Years; 35-49: 6.5 Years; 50-59: 5.2 Years; 60-65: 4.4 Years; &gt;65: 3.6 Years</a:t>
          </a:r>
          <a:endParaRPr lang="en-US" sz="1400" b="1" dirty="0">
            <a:solidFill>
              <a:schemeClr val="tx1"/>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0.37168</cdr:x>
      <cdr:y>0.20968</cdr:y>
    </cdr:from>
    <cdr:to>
      <cdr:x>0.9646</cdr:x>
      <cdr:y>0.32258</cdr:y>
    </cdr:to>
    <cdr:sp macro="" textlink="">
      <cdr:nvSpPr>
        <cdr:cNvPr id="5" name="TextBox 4"/>
        <cdr:cNvSpPr txBox="1"/>
      </cdr:nvSpPr>
      <cdr:spPr>
        <a:xfrm xmlns:a="http://schemas.openxmlformats.org/drawingml/2006/main">
          <a:off x="3200400" y="990600"/>
          <a:ext cx="5105427" cy="533400"/>
        </a:xfrm>
        <a:prstGeom xmlns:a="http://schemas.openxmlformats.org/drawingml/2006/main" prst="rect">
          <a:avLst/>
        </a:prstGeom>
        <a:solidFill xmlns:a="http://schemas.openxmlformats.org/drawingml/2006/main">
          <a:srgbClr val="000000"/>
        </a:solidFill>
        <a:ln xmlns:a="http://schemas.openxmlformats.org/drawingml/2006/main">
          <a:solidFill>
            <a:srgbClr val="FFFF00"/>
          </a:solidFill>
        </a:ln>
      </cdr:spPr>
      <cdr:txBody>
        <a:bodyPr xmlns:a="http://schemas.openxmlformats.org/drawingml/2006/main" vertOverflow="clip" wrap="square" rtlCol="0"/>
        <a:lstStyle xmlns:a="http://schemas.openxmlformats.org/drawingml/2006/main"/>
        <a:p xmlns:a="http://schemas.openxmlformats.org/drawingml/2006/main">
          <a:r>
            <a:rPr lang="en-US" sz="1300" b="1" dirty="0" smtClean="0">
              <a:solidFill>
                <a:schemeClr val="tx1"/>
              </a:solidFill>
            </a:rPr>
            <a:t>HALF-LIFE   Alpha-1: 6.2 Years; CF: 7.5 Years; COPD: 5.3 Years; IPF: 4.4 Years; IPAH: 5.0 Years; Sarcoidosis: 5.3 Years</a:t>
          </a:r>
          <a:endParaRPr lang="en-US" sz="1300" b="1" dirty="0">
            <a:solidFill>
              <a:schemeClr val="tx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2AF0D5BA-65E6-4BC7-94FB-77D866C986B0}" type="datetimeFigureOut">
              <a:rPr lang="ko-KR" altLang="en-US"/>
              <a:pPr>
                <a:defRPr/>
              </a:pPr>
              <a:t>2012-10-15</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2C418639-CE22-4408-B031-FDE1A4C98161}"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C9EF9ABF-7DC4-423D-9C05-39911B5F2C20}" type="datetimeFigureOut">
              <a:rPr lang="ko-KR" altLang="en-US"/>
              <a:pPr>
                <a:defRPr/>
              </a:pPr>
              <a:t>2012-10-15</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ko-KR" altLang="en-US" noProof="0" smtClean="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031D69FE-1E9C-4DEF-8E98-BD06537F9FA1}"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n-lt"/>
        <a:ea typeface="+mn-ea"/>
        <a:cs typeface="+mn-cs"/>
      </a:defRPr>
    </a:lvl1pPr>
    <a:lvl2pPr marL="457200" algn="l" rtl="0" eaLnBrk="0" fontAlgn="base" latinLnBrk="1" hangingPunct="0">
      <a:spcBef>
        <a:spcPct val="30000"/>
      </a:spcBef>
      <a:spcAft>
        <a:spcPct val="0"/>
      </a:spcAft>
      <a:defRPr sz="1200" kern="1200">
        <a:solidFill>
          <a:schemeClr val="tx1"/>
        </a:solidFill>
        <a:latin typeface="+mn-lt"/>
        <a:ea typeface="+mn-ea"/>
        <a:cs typeface="+mn-cs"/>
      </a:defRPr>
    </a:lvl2pPr>
    <a:lvl3pPr marL="914400" algn="l" rtl="0" eaLnBrk="0" fontAlgn="base" latinLnBrk="1" hangingPunct="0">
      <a:spcBef>
        <a:spcPct val="30000"/>
      </a:spcBef>
      <a:spcAft>
        <a:spcPct val="0"/>
      </a:spcAft>
      <a:defRPr sz="1200" kern="1200">
        <a:solidFill>
          <a:schemeClr val="tx1"/>
        </a:solidFill>
        <a:latin typeface="+mn-lt"/>
        <a:ea typeface="+mn-ea"/>
        <a:cs typeface="+mn-cs"/>
      </a:defRPr>
    </a:lvl3pPr>
    <a:lvl4pPr marL="1371600" algn="l" rtl="0" eaLnBrk="0" fontAlgn="base" latinLnBrk="1" hangingPunct="0">
      <a:spcBef>
        <a:spcPct val="30000"/>
      </a:spcBef>
      <a:spcAft>
        <a:spcPct val="0"/>
      </a:spcAft>
      <a:defRPr sz="1200" kern="1200">
        <a:solidFill>
          <a:schemeClr val="tx1"/>
        </a:solidFill>
        <a:latin typeface="+mn-lt"/>
        <a:ea typeface="+mn-ea"/>
        <a:cs typeface="+mn-cs"/>
      </a:defRPr>
    </a:lvl4pPr>
    <a:lvl5pPr marL="1828800" algn="l" rtl="0" eaLnBrk="0" fontAlgn="base" latinLnBrk="1" hangingPunct="0">
      <a:spcBef>
        <a:spcPct val="30000"/>
      </a:spcBef>
      <a:spcAft>
        <a:spcPct val="0"/>
      </a:spcAft>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25603"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ko-KR" altLang="en-US" dirty="0" smtClean="0"/>
          </a:p>
        </p:txBody>
      </p:sp>
      <p:sp>
        <p:nvSpPr>
          <p:cNvPr id="25604"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0FE0F9-FF72-4D75-ACC2-0B6D51A07E09}" type="slidenum">
              <a:rPr lang="ko-KR" altLang="en-US" smtClean="0"/>
              <a:pPr/>
              <a:t>1</a:t>
            </a:fld>
            <a:endParaRPr lang="ko-KR"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D3FF3A6-B03F-4710-AAA0-E3CB014C4A59}"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Survival was calculated using the Kaplan-Meier method, which incorporates information from all transplants for whom any follow-up has been provided.  Since many patients are still alive and some patients have been lost to follow-up, the survival rates are estimates rather than exact rates because the time of death is not known for all patients.  </a:t>
            </a:r>
          </a:p>
          <a:p>
            <a:endParaRPr lang="en-US" sz="1200" b="1"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half-life is the estimated time point at which 50% of all of the recipients have died. The conditional half-life is the estimated time point at which 50% of the recipients who survive to at least 1 year have died.  Because the decline in survival is greatest during the first year following transplantation, the conditional survival provides a more realistic expectation of survival time for recipients who survive the early post-transplant period.</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Survival rates were compared using the log-rank test statistic. A significant p-value means that at least one of the groups is different than the others but it doesn’t identify which group it is.</a:t>
            </a:r>
            <a:endParaRPr lang="en-US" dirty="0" smtClean="0"/>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D3FF3A6-B03F-4710-AAA0-E3CB014C4A59}"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Survival was calculated using the Kaplan-Meier method, which incorporates information from all transplants for whom any follow-up has been provided.  Since many patients are still alive and some patients have been lost to follow-up, the survival rates are estimates rather than exact rates because the time of death is not known for all patients.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half-life is the estimated time point at which 50% of all of the recipients have died. The conditional half-life is the estimated time point at which 50% of the recipients who survive to at least 1 year have died.  Because the decline in survival is greatest during the first year following transplantation, the conditional survival provides a more realistic expectation of survival time for recipients who survive the early post-transplant period.</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Survival rates were compared using the log-rank test statistic. No adjustments were made for multiple comparisons. </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D3FF3A6-B03F-4710-AAA0-E3CB014C4A59}"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D3FF3A6-B03F-4710-AAA0-E3CB014C4A59}" type="slidenum">
              <a:rPr lang="en-US" smtClean="0"/>
              <a:pPr/>
              <a:t>15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Survival was calculated using the Kaplan-Meier method, which incorporates information from all transplants for whom any follow-up has been provided.  Since many patients are still alive and some patients have been lost to follow-up, the survival rates are estimates rather than exact rates because the time of death is not known for all patients.  The half-life is the estimated time point at which 50% of all of the recipients have died.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Survival rates were compared using the log-rank test statistic. No adjustments were made for multiple comparisons. </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D3FF3A6-B03F-4710-AAA0-E3CB014C4A59}" type="slidenum">
              <a:rPr lang="en-US" smtClean="0"/>
              <a:pPr/>
              <a:t>17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D3FF3A6-B03F-4710-AAA0-E3CB014C4A59}" type="slidenum">
              <a:rPr lang="en-US" smtClean="0"/>
              <a:pPr/>
              <a:t>23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Survival was calculated using the Kaplan-Meier method, which incorporates information from all transplants for whom any follow-up has been provided.  Since many patients are still alive and some patients have been lost to follow-up, the survival rates are estimates rather than exact rates because the time of death is not known for all patients.  The half-life is the estimated time point at which 50% of all of the recipients have died. </a:t>
            </a:r>
          </a:p>
          <a:p>
            <a:endParaRPr lang="en-US" sz="1200" b="1"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Survival rates were compared using the log-rank test statistic. No adjustments were made for multiple comparisons. Only pair-wise comparisons statistically significant at p ≤ 0.05 are shown on the slide. </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D3FF3A6-B03F-4710-AAA0-E3CB014C4A59}" type="slidenum">
              <a:rPr lang="en-US" smtClean="0"/>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pic>
        <p:nvPicPr>
          <p:cNvPr id="4"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5"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smtClean="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ctrTitle"/>
          </p:nvPr>
        </p:nvSpPr>
        <p:spPr>
          <a:xfrm>
            <a:off x="685800" y="2130425"/>
            <a:ext cx="7772400" cy="1470025"/>
          </a:xfrm>
        </p:spPr>
        <p:txBody>
          <a:bodyPr/>
          <a:lstStyle>
            <a:lvl1pPr>
              <a:defRPr>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smtClean="0"/>
              <a:t>마스터 부제목 스타일 편집</a:t>
            </a:r>
            <a:endParaRPr lang="ko-KR" altLang="en-US" dirty="0"/>
          </a:p>
        </p:txBody>
      </p:sp>
      <p:sp>
        <p:nvSpPr>
          <p:cNvPr id="6" name="날짜 개체 틀 3"/>
          <p:cNvSpPr>
            <a:spLocks noGrp="1"/>
          </p:cNvSpPr>
          <p:nvPr>
            <p:ph type="dt" sz="half" idx="10"/>
          </p:nvPr>
        </p:nvSpPr>
        <p:spPr/>
        <p:txBody>
          <a:bodyPr/>
          <a:lstStyle>
            <a:lvl1pPr>
              <a:defRPr/>
            </a:lvl1pPr>
          </a:lstStyle>
          <a:p>
            <a:pPr>
              <a:defRPr/>
            </a:pPr>
            <a:fld id="{AD18E734-3DFE-481A-8378-C464340476B1}" type="datetimeFigureOut">
              <a:rPr lang="ko-KR" altLang="en-US"/>
              <a:pPr>
                <a:defRPr/>
              </a:pPr>
              <a:t>2012-10-15</a:t>
            </a:fld>
            <a:endParaRPr lang="ko-KR" altLang="en-US"/>
          </a:p>
        </p:txBody>
      </p:sp>
      <p:sp>
        <p:nvSpPr>
          <p:cNvPr id="7"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8"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9503EFA0-26B8-4273-9A72-931E80D8C308}" type="slidenum">
              <a:rPr lang="ko-KR" altLang="en-US"/>
              <a:pPr>
                <a:defRPr/>
              </a:pPr>
              <a:t>‹#›</a:t>
            </a:fld>
            <a:endParaRPr lang="ko-KR"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FDEFA94A-116D-4C74-8958-89CA2272B8FC}" type="datetimeFigureOut">
              <a:rPr lang="ko-KR" altLang="en-US"/>
              <a:pPr>
                <a:defRPr/>
              </a:pPr>
              <a:t>2012-10-15</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8423FBF6-8F16-4E7B-9AF7-B07D25CB2CB9}" type="slidenum">
              <a:rPr lang="ko-KR" altLang="en-US"/>
              <a:pPr>
                <a:defRPr/>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F9591967-A38E-4C8B-B84A-80FD078CE1EB}" type="datetimeFigureOut">
              <a:rPr lang="ko-KR" altLang="en-US"/>
              <a:pPr>
                <a:defRPr/>
              </a:pPr>
              <a:t>2012-10-15</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1103C25F-C9DD-4520-BB5E-36674BFA9404}" type="slidenum">
              <a:rPr lang="ko-KR" altLang="en-US"/>
              <a:pPr>
                <a:defRPr/>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cxnSp>
        <p:nvCxnSpPr>
          <p:cNvPr id="4" name="직선 연결선 3"/>
          <p:cNvCxnSpPr/>
          <p:nvPr userDrawn="1"/>
        </p:nvCxnSpPr>
        <p:spPr>
          <a:xfrm>
            <a:off x="428625" y="1428750"/>
            <a:ext cx="8286750" cy="1588"/>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6"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smtClean="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title"/>
          </p:nvPr>
        </p:nvSpPr>
        <p:spPr/>
        <p:txBody>
          <a:bodyPr/>
          <a:lstStyle>
            <a:lvl1pPr>
              <a:defRPr b="1">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내용 개체 틀 2"/>
          <p:cNvSpPr>
            <a:spLocks noGrp="1"/>
          </p:cNvSpPr>
          <p:nvPr>
            <p:ph idx="1"/>
          </p:nvPr>
        </p:nvSpPr>
        <p:spPr/>
        <p:txBody>
          <a:bodyPr/>
          <a:lstStyle>
            <a:lvl1pPr>
              <a:buFont typeface="Wingdings" pitchFamily="2" charset="2"/>
              <a:buChar char="ü"/>
              <a:defRPr>
                <a:solidFill>
                  <a:schemeClr val="accent3">
                    <a:lumMod val="40000"/>
                    <a:lumOff val="60000"/>
                  </a:schemeClr>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7" name="날짜 개체 틀 3"/>
          <p:cNvSpPr>
            <a:spLocks noGrp="1"/>
          </p:cNvSpPr>
          <p:nvPr>
            <p:ph type="dt" sz="half" idx="10"/>
          </p:nvPr>
        </p:nvSpPr>
        <p:spPr/>
        <p:txBody>
          <a:bodyPr/>
          <a:lstStyle>
            <a:lvl1pPr>
              <a:defRPr/>
            </a:lvl1pPr>
          </a:lstStyle>
          <a:p>
            <a:pPr>
              <a:defRPr/>
            </a:pPr>
            <a:fld id="{41FD94FF-5E89-4FCF-874F-ED0E52A8F38E}" type="datetimeFigureOut">
              <a:rPr lang="ko-KR" altLang="en-US"/>
              <a:pPr>
                <a:defRPr/>
              </a:pPr>
              <a:t>2012-10-15</a:t>
            </a:fld>
            <a:endParaRPr lang="ko-KR" altLang="en-US"/>
          </a:p>
        </p:txBody>
      </p:sp>
      <p:sp>
        <p:nvSpPr>
          <p:cNvPr id="8"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9"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406BEA88-A103-422B-A45E-A61A7D6DEC4B}" type="slidenum">
              <a:rPr lang="ko-KR" altLang="en-US"/>
              <a:pPr>
                <a:defRPr/>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lvl1pPr>
              <a:defRPr/>
            </a:lvl1pPr>
          </a:lstStyle>
          <a:p>
            <a:pPr>
              <a:defRPr/>
            </a:pPr>
            <a:fld id="{930D5AB6-761F-475B-9D0D-FF1D183BA8F7}" type="datetimeFigureOut">
              <a:rPr lang="ko-KR" altLang="en-US"/>
              <a:pPr>
                <a:defRPr/>
              </a:pPr>
              <a:t>2012-10-15</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722246B6-998F-4F8D-8599-27C9045815FF}" type="slidenum">
              <a:rPr lang="ko-KR" altLang="en-US"/>
              <a:pPr>
                <a:defRPr/>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3"/>
          <p:cNvSpPr>
            <a:spLocks noGrp="1"/>
          </p:cNvSpPr>
          <p:nvPr>
            <p:ph type="dt" sz="half" idx="10"/>
          </p:nvPr>
        </p:nvSpPr>
        <p:spPr/>
        <p:txBody>
          <a:bodyPr/>
          <a:lstStyle>
            <a:lvl1pPr>
              <a:defRPr/>
            </a:lvl1pPr>
          </a:lstStyle>
          <a:p>
            <a:pPr>
              <a:defRPr/>
            </a:pPr>
            <a:fld id="{8520DE58-D665-4D93-BD0B-E3FB509C94F0}" type="datetimeFigureOut">
              <a:rPr lang="ko-KR" altLang="en-US"/>
              <a:pPr>
                <a:defRPr/>
              </a:pPr>
              <a:t>2012-10-15</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85BFD97D-9711-4752-AF35-6F2A84159E94}" type="slidenum">
              <a:rPr lang="ko-KR" altLang="en-US"/>
              <a:pPr>
                <a:defRPr/>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pic>
        <p:nvPicPr>
          <p:cNvPr id="7"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15375" y="6389688"/>
            <a:ext cx="357188" cy="357187"/>
          </a:xfrm>
          <a:prstGeom prst="rect">
            <a:avLst/>
          </a:prstGeom>
          <a:noFill/>
          <a:ln w="9525">
            <a:noFill/>
            <a:miter lim="800000"/>
            <a:headEnd/>
            <a:tailEnd/>
          </a:ln>
        </p:spPr>
      </p:pic>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8" name="날짜 개체 틀 3"/>
          <p:cNvSpPr>
            <a:spLocks noGrp="1"/>
          </p:cNvSpPr>
          <p:nvPr>
            <p:ph type="dt" sz="half" idx="10"/>
          </p:nvPr>
        </p:nvSpPr>
        <p:spPr/>
        <p:txBody>
          <a:bodyPr/>
          <a:lstStyle>
            <a:lvl1pPr>
              <a:defRPr/>
            </a:lvl1pPr>
          </a:lstStyle>
          <a:p>
            <a:pPr>
              <a:defRPr/>
            </a:pPr>
            <a:fld id="{FE723168-0139-4495-AB1F-3170D6EA25BF}" type="datetimeFigureOut">
              <a:rPr lang="ko-KR" altLang="en-US"/>
              <a:pPr>
                <a:defRPr/>
              </a:pPr>
              <a:t>2012-10-15</a:t>
            </a:fld>
            <a:endParaRPr lang="ko-KR" altLang="en-US"/>
          </a:p>
        </p:txBody>
      </p:sp>
      <p:sp>
        <p:nvSpPr>
          <p:cNvPr id="9"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10"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3"/>
          <p:cNvSpPr>
            <a:spLocks noGrp="1"/>
          </p:cNvSpPr>
          <p:nvPr>
            <p:ph type="dt" sz="half" idx="10"/>
          </p:nvPr>
        </p:nvSpPr>
        <p:spPr/>
        <p:txBody>
          <a:bodyPr/>
          <a:lstStyle>
            <a:lvl1pPr>
              <a:defRPr/>
            </a:lvl1pPr>
          </a:lstStyle>
          <a:p>
            <a:pPr>
              <a:defRPr/>
            </a:pPr>
            <a:fld id="{6A51138B-B1B8-4E4A-96FD-08FB5F24B630}" type="datetimeFigureOut">
              <a:rPr lang="ko-KR" altLang="en-US"/>
              <a:pPr>
                <a:defRPr/>
              </a:pPr>
              <a:t>2012-10-15</a:t>
            </a:fld>
            <a:endParaRPr lang="ko-KR" altLang="en-US"/>
          </a:p>
        </p:txBody>
      </p:sp>
      <p:sp>
        <p:nvSpPr>
          <p:cNvPr id="4"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5"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5BFB250A-112C-45A5-89B4-59701719E3C3}" type="slidenum">
              <a:rPr lang="ko-KR" altLang="en-US"/>
              <a:pPr>
                <a:defRPr/>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3"/>
          <p:cNvSpPr>
            <a:spLocks noGrp="1"/>
          </p:cNvSpPr>
          <p:nvPr>
            <p:ph type="dt" sz="half" idx="10"/>
          </p:nvPr>
        </p:nvSpPr>
        <p:spPr/>
        <p:txBody>
          <a:bodyPr/>
          <a:lstStyle>
            <a:lvl1pPr>
              <a:defRPr/>
            </a:lvl1pPr>
          </a:lstStyle>
          <a:p>
            <a:pPr>
              <a:defRPr/>
            </a:pPr>
            <a:fld id="{BD5DF05B-B3CC-4556-8C18-366DE2D97574}" type="datetimeFigureOut">
              <a:rPr lang="ko-KR" altLang="en-US"/>
              <a:pPr>
                <a:defRPr/>
              </a:pPr>
              <a:t>2012-10-15</a:t>
            </a:fld>
            <a:endParaRPr lang="ko-KR" altLang="en-US"/>
          </a:p>
        </p:txBody>
      </p:sp>
      <p:sp>
        <p:nvSpPr>
          <p:cNvPr id="3"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5F60DADB-82AA-42E7-86BE-1F664EBD6773}" type="datetimeFigureOut">
              <a:rPr lang="ko-KR" altLang="en-US"/>
              <a:pPr>
                <a:defRPr/>
              </a:pPr>
              <a:t>2012-10-15</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4C4D8EC5-78DC-4455-BA44-825445F18E9C}" type="slidenum">
              <a:rPr lang="ko-KR" altLang="en-US"/>
              <a:pPr>
                <a:defRPr/>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smtClean="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6FAC8A49-C07D-4527-A2E8-ACFD37F7A1F5}" type="datetimeFigureOut">
              <a:rPr lang="ko-KR" altLang="en-US"/>
              <a:pPr>
                <a:defRPr/>
              </a:pPr>
              <a:t>2012-10-15</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29A63F2D-4B9D-49BF-99CB-23C944CCCE1B}" type="slidenum">
              <a:rPr lang="ko-KR" altLang="en-US"/>
              <a:pPr>
                <a:defRPr/>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50014"/>
            </a:gs>
            <a:gs pos="0">
              <a:srgbClr val="010157">
                <a:alpha val="72157"/>
              </a:srgb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제목 개체 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d</a:t>
            </a:r>
            <a:endParaRPr lang="ko-KR" altLang="en-US" smtClean="0"/>
          </a:p>
        </p:txBody>
      </p:sp>
      <p:sp>
        <p:nvSpPr>
          <p:cNvPr id="1027" name="텍스트 개체 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p>
        </p:txBody>
      </p:sp>
      <p:sp>
        <p:nvSpPr>
          <p:cNvPr id="4" name="날짜 개체 틀 3"/>
          <p:cNvSpPr>
            <a:spLocks noGrp="1"/>
          </p:cNvSpPr>
          <p:nvPr>
            <p:ph type="dt" sz="half" idx="2"/>
          </p:nvPr>
        </p:nvSpPr>
        <p:spPr>
          <a:xfrm>
            <a:off x="457200" y="6356350"/>
            <a:ext cx="2328863" cy="365125"/>
          </a:xfrm>
          <a:prstGeom prst="rect">
            <a:avLst/>
          </a:prstGeom>
        </p:spPr>
        <p:txBody>
          <a:bodyPr vert="horz" lIns="91440" tIns="45720" rIns="91440" bIns="45720" rtlCol="0" anchor="ctr"/>
          <a:lstStyle>
            <a:lvl1pPr algn="l" fontAlgn="auto">
              <a:spcBef>
                <a:spcPts val="0"/>
              </a:spcBef>
              <a:spcAft>
                <a:spcPts val="0"/>
              </a:spcAft>
              <a:defRPr kumimoji="0" sz="1600" b="1">
                <a:solidFill>
                  <a:schemeClr val="tx1">
                    <a:tint val="75000"/>
                  </a:schemeClr>
                </a:solidFill>
                <a:latin typeface="+mn-lt"/>
                <a:ea typeface="+mn-ea"/>
              </a:defRPr>
            </a:lvl1pPr>
          </a:lstStyle>
          <a:p>
            <a:pPr>
              <a:defRPr/>
            </a:pPr>
            <a:endParaRPr lang="ko-KR" altLang="en-US"/>
          </a:p>
        </p:txBody>
      </p:sp>
    </p:spTree>
  </p:cSld>
  <p:clrMap bg1="dk1" tx1="lt1" bg2="dk2" tx2="lt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Lst>
  <p:timing>
    <p:tnLst>
      <p:par>
        <p:cTn id="1" dur="indefinite" restart="never" nodeType="tmRoot"/>
      </p:par>
    </p:tnLst>
  </p:timing>
  <p:txStyles>
    <p:titleStyle>
      <a:lvl1pPr algn="ctr" rtl="0" eaLnBrk="0" fontAlgn="base" latinLnBrk="1" hangingPunct="0">
        <a:spcBef>
          <a:spcPct val="0"/>
        </a:spcBef>
        <a:spcAft>
          <a:spcPct val="0"/>
        </a:spcAft>
        <a:defRPr sz="4400" b="1" kern="1200">
          <a:solidFill>
            <a:srgbClr val="FCD5B5"/>
          </a:solidFill>
          <a:latin typeface="Arial" pitchFamily="34" charset="0"/>
          <a:ea typeface="+mj-ea"/>
          <a:cs typeface="Arial" pitchFamily="34" charset="0"/>
        </a:defRPr>
      </a:lvl1pPr>
      <a:lvl2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2pPr>
      <a:lvl3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3pPr>
      <a:lvl4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4pPr>
      <a:lvl5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p:titleStyle>
    <p:bodyStyle>
      <a:lvl1pPr marL="342900" indent="-342900" algn="l" rtl="0" eaLnBrk="0" fontAlgn="base" latinLnBrk="1" hangingPunct="0">
        <a:spcBef>
          <a:spcPct val="20000"/>
        </a:spcBef>
        <a:spcAft>
          <a:spcPct val="0"/>
        </a:spcAft>
        <a:buFont typeface="Wingdings" pitchFamily="2" charset="2"/>
        <a:buChar char="ü"/>
        <a:defRPr sz="3200" kern="1200">
          <a:solidFill>
            <a:srgbClr val="D7E4BD"/>
          </a:solidFill>
          <a:latin typeface="Arial" pitchFamily="34" charset="0"/>
          <a:ea typeface="+mn-ea"/>
          <a:cs typeface="Arial" pitchFamily="34" charset="0"/>
        </a:defRPr>
      </a:lvl1pPr>
      <a:lvl2pPr marL="742950" indent="-285750" algn="l" rtl="0" eaLnBrk="0" fontAlgn="base" latinLnBrk="1" hangingPunct="0">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0" fontAlgn="base" latinLnBrk="1" hangingPunct="0">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부제목 2"/>
          <p:cNvSpPr>
            <a:spLocks noGrp="1"/>
          </p:cNvSpPr>
          <p:nvPr>
            <p:ph type="subTitle" idx="1"/>
          </p:nvPr>
        </p:nvSpPr>
        <p:spPr>
          <a:xfrm>
            <a:off x="571472" y="4286256"/>
            <a:ext cx="8001056" cy="1857375"/>
          </a:xfrm>
        </p:spPr>
        <p:txBody>
          <a:bodyPr/>
          <a:lstStyle/>
          <a:p>
            <a:pPr eaLnBrk="1" hangingPunct="1"/>
            <a:r>
              <a:rPr lang="ko-KR" altLang="en-US" sz="2400" dirty="0" smtClean="0">
                <a:solidFill>
                  <a:schemeClr val="tx1"/>
                </a:solidFill>
                <a:latin typeface="Arial" charset="0"/>
                <a:cs typeface="Arial" charset="0"/>
              </a:rPr>
              <a:t>박선철</a:t>
            </a:r>
            <a:endParaRPr lang="en-US" altLang="ko-KR" sz="2400" dirty="0" smtClean="0">
              <a:solidFill>
                <a:schemeClr val="tx1"/>
              </a:solidFill>
              <a:latin typeface="Arial" charset="0"/>
              <a:cs typeface="Arial" charset="0"/>
            </a:endParaRPr>
          </a:p>
          <a:p>
            <a:pPr eaLnBrk="1" hangingPunct="1"/>
            <a:r>
              <a:rPr lang="ko-KR" altLang="en-US" sz="2400" dirty="0" smtClean="0">
                <a:solidFill>
                  <a:schemeClr val="tx1"/>
                </a:solidFill>
                <a:latin typeface="Arial" charset="0"/>
                <a:cs typeface="Arial" charset="0"/>
              </a:rPr>
              <a:t>호흡기내과</a:t>
            </a:r>
            <a:endParaRPr lang="en-US" altLang="ko-KR" sz="2400" dirty="0" smtClean="0">
              <a:solidFill>
                <a:schemeClr val="tx1"/>
              </a:solidFill>
              <a:latin typeface="Arial" charset="0"/>
              <a:cs typeface="Arial" charset="0"/>
            </a:endParaRPr>
          </a:p>
        </p:txBody>
      </p:sp>
      <p:sp>
        <p:nvSpPr>
          <p:cNvPr id="13315" name="제목 6"/>
          <p:cNvSpPr>
            <a:spLocks noGrp="1"/>
          </p:cNvSpPr>
          <p:nvPr>
            <p:ph type="ctrTitle"/>
          </p:nvPr>
        </p:nvSpPr>
        <p:spPr>
          <a:xfrm>
            <a:off x="0" y="2071688"/>
            <a:ext cx="9144000" cy="1470025"/>
          </a:xfrm>
        </p:spPr>
        <p:txBody>
          <a:bodyPr/>
          <a:lstStyle/>
          <a:p>
            <a:pPr latinLnBrk="0"/>
            <a:r>
              <a:rPr lang="en-US" altLang="ko-KR" sz="3600" dirty="0" smtClean="0">
                <a:solidFill>
                  <a:srgbClr val="FCD5B5"/>
                </a:solidFill>
                <a:latin typeface="Arial" charset="0"/>
                <a:cs typeface="Arial" charset="0"/>
              </a:rPr>
              <a:t>Lung Transplantation</a:t>
            </a:r>
            <a:br>
              <a:rPr lang="en-US" altLang="ko-KR" sz="3600" dirty="0" smtClean="0">
                <a:solidFill>
                  <a:srgbClr val="FCD5B5"/>
                </a:solidFill>
                <a:latin typeface="Arial" charset="0"/>
                <a:cs typeface="Arial" charset="0"/>
              </a:rPr>
            </a:br>
            <a:r>
              <a:rPr lang="en-US" altLang="ko-KR" sz="3600" dirty="0" smtClean="0">
                <a:solidFill>
                  <a:srgbClr val="FCD5B5"/>
                </a:solidFill>
                <a:latin typeface="Arial" charset="0"/>
                <a:cs typeface="Arial" charset="0"/>
              </a:rPr>
              <a:t>(Current status and recipient selection)</a:t>
            </a:r>
            <a:endParaRPr lang="ko-KR" altLang="en-US" sz="3600" dirty="0" smtClean="0">
              <a:solidFill>
                <a:srgbClr val="FCD5B5"/>
              </a:solidFill>
              <a:latin typeface="Arial" charset="0"/>
              <a:cs typeface="Arial" charset="0"/>
            </a:endParaRPr>
          </a:p>
        </p:txBody>
      </p:sp>
      <p:grpSp>
        <p:nvGrpSpPr>
          <p:cNvPr id="13316" name="그룹 10"/>
          <p:cNvGrpSpPr>
            <a:grpSpLocks/>
          </p:cNvGrpSpPr>
          <p:nvPr/>
        </p:nvGrpSpPr>
        <p:grpSpPr bwMode="auto">
          <a:xfrm>
            <a:off x="-1588" y="0"/>
            <a:ext cx="9145588" cy="1362075"/>
            <a:chOff x="-2109" y="-24"/>
            <a:chExt cx="9146141" cy="1362075"/>
          </a:xfrm>
        </p:grpSpPr>
        <p:pic>
          <p:nvPicPr>
            <p:cNvPr id="13317" name="Picture 7"/>
            <p:cNvPicPr>
              <a:picLocks noChangeAspect="1" noChangeArrowheads="1"/>
            </p:cNvPicPr>
            <p:nvPr/>
          </p:nvPicPr>
          <p:blipFill>
            <a:blip r:embed="rId3" cstate="print"/>
            <a:srcRect/>
            <a:stretch>
              <a:fillRect/>
            </a:stretch>
          </p:blipFill>
          <p:spPr bwMode="auto">
            <a:xfrm>
              <a:off x="6858016" y="-24"/>
              <a:ext cx="2286016" cy="1362075"/>
            </a:xfrm>
            <a:prstGeom prst="rect">
              <a:avLst/>
            </a:prstGeom>
            <a:noFill/>
            <a:ln w="9525">
              <a:noFill/>
              <a:miter lim="800000"/>
              <a:headEnd/>
              <a:tailEnd/>
            </a:ln>
          </p:spPr>
        </p:pic>
        <p:pic>
          <p:nvPicPr>
            <p:cNvPr id="13318" name="Picture 13"/>
            <p:cNvPicPr>
              <a:picLocks noChangeAspect="1" noChangeArrowheads="1"/>
            </p:cNvPicPr>
            <p:nvPr/>
          </p:nvPicPr>
          <p:blipFill>
            <a:blip r:embed="rId4" cstate="print"/>
            <a:srcRect/>
            <a:stretch>
              <a:fillRect/>
            </a:stretch>
          </p:blipFill>
          <p:spPr bwMode="auto">
            <a:xfrm>
              <a:off x="4572000" y="3175"/>
              <a:ext cx="2286016" cy="1357313"/>
            </a:xfrm>
            <a:prstGeom prst="rect">
              <a:avLst/>
            </a:prstGeom>
            <a:noFill/>
            <a:ln w="9525">
              <a:noFill/>
              <a:miter lim="800000"/>
              <a:headEnd/>
              <a:tailEnd/>
            </a:ln>
          </p:spPr>
        </p:pic>
        <p:pic>
          <p:nvPicPr>
            <p:cNvPr id="13319" name="Picture 3"/>
            <p:cNvPicPr>
              <a:picLocks noChangeAspect="1" noChangeArrowheads="1"/>
            </p:cNvPicPr>
            <p:nvPr/>
          </p:nvPicPr>
          <p:blipFill>
            <a:blip r:embed="rId5" cstate="print"/>
            <a:srcRect/>
            <a:stretch>
              <a:fillRect/>
            </a:stretch>
          </p:blipFill>
          <p:spPr bwMode="auto">
            <a:xfrm>
              <a:off x="-2109" y="0"/>
              <a:ext cx="2288093" cy="1346200"/>
            </a:xfrm>
            <a:prstGeom prst="rect">
              <a:avLst/>
            </a:prstGeom>
            <a:noFill/>
            <a:ln w="9525">
              <a:noFill/>
              <a:miter lim="800000"/>
              <a:headEnd/>
              <a:tailEnd/>
            </a:ln>
          </p:spPr>
        </p:pic>
        <p:pic>
          <p:nvPicPr>
            <p:cNvPr id="13320" name="Picture 5"/>
            <p:cNvPicPr>
              <a:picLocks noChangeAspect="1" noChangeArrowheads="1"/>
            </p:cNvPicPr>
            <p:nvPr/>
          </p:nvPicPr>
          <p:blipFill>
            <a:blip r:embed="rId6" cstate="print"/>
            <a:srcRect/>
            <a:stretch>
              <a:fillRect/>
            </a:stretch>
          </p:blipFill>
          <p:spPr bwMode="auto">
            <a:xfrm>
              <a:off x="2285984" y="0"/>
              <a:ext cx="2286016" cy="1355725"/>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Grading system for primary graft dysfunction</a:t>
            </a:r>
            <a:endParaRPr lang="ko-KR" altLang="en-US" dirty="0"/>
          </a:p>
        </p:txBody>
      </p:sp>
      <p:sp>
        <p:nvSpPr>
          <p:cNvPr id="3" name="내용 개체 틀 2"/>
          <p:cNvSpPr>
            <a:spLocks noGrp="1"/>
          </p:cNvSpPr>
          <p:nvPr>
            <p:ph idx="1"/>
          </p:nvPr>
        </p:nvSpPr>
        <p:spPr/>
        <p:txBody>
          <a:bodyPr/>
          <a:lstStyle/>
          <a:p>
            <a:r>
              <a:rPr lang="en-US" altLang="ko-KR" sz="2800" dirty="0" smtClean="0"/>
              <a:t>Primary Graft Dysfunction (PGD) : 2005 ISHLT</a:t>
            </a:r>
          </a:p>
          <a:p>
            <a:pPr lvl="1"/>
            <a:r>
              <a:rPr lang="en-US" altLang="ko-KR" sz="2000" dirty="0" smtClean="0"/>
              <a:t>PGD grade 0</a:t>
            </a:r>
          </a:p>
          <a:p>
            <a:pPr lvl="2"/>
            <a:r>
              <a:rPr lang="en-US" altLang="ko-KR" sz="2000" dirty="0" smtClean="0"/>
              <a:t>PaO</a:t>
            </a:r>
            <a:r>
              <a:rPr lang="en-US" altLang="ko-KR" sz="2000" baseline="-25000" dirty="0" smtClean="0"/>
              <a:t>2</a:t>
            </a:r>
            <a:r>
              <a:rPr lang="en-US" altLang="ko-KR" sz="2000" dirty="0" smtClean="0"/>
              <a:t>/FiO</a:t>
            </a:r>
            <a:r>
              <a:rPr lang="en-US" altLang="ko-KR" sz="2000" baseline="-25000" dirty="0" smtClean="0"/>
              <a:t>2</a:t>
            </a:r>
            <a:r>
              <a:rPr lang="en-US" altLang="ko-KR" sz="2000" dirty="0" smtClean="0"/>
              <a:t> &gt; 300 and no pulmonary edema (on CXR)</a:t>
            </a:r>
          </a:p>
          <a:p>
            <a:pPr lvl="1"/>
            <a:r>
              <a:rPr lang="en-US" altLang="ko-KR" sz="2000" dirty="0" smtClean="0"/>
              <a:t>PGD grade 1</a:t>
            </a:r>
          </a:p>
          <a:p>
            <a:pPr lvl="2"/>
            <a:r>
              <a:rPr lang="en-US" altLang="ko-KR" sz="2000" dirty="0" smtClean="0"/>
              <a:t>PaO</a:t>
            </a:r>
            <a:r>
              <a:rPr lang="en-US" altLang="ko-KR" sz="2000" baseline="-25000" dirty="0" smtClean="0"/>
              <a:t>2</a:t>
            </a:r>
            <a:r>
              <a:rPr lang="en-US" altLang="ko-KR" sz="2000" dirty="0" smtClean="0"/>
              <a:t>/FiO</a:t>
            </a:r>
            <a:r>
              <a:rPr lang="en-US" altLang="ko-KR" sz="2000" baseline="-25000" dirty="0" smtClean="0"/>
              <a:t>2</a:t>
            </a:r>
            <a:r>
              <a:rPr lang="en-US" altLang="ko-KR" sz="2000" dirty="0" smtClean="0"/>
              <a:t> &gt; 300 and pulmonary edema</a:t>
            </a:r>
          </a:p>
          <a:p>
            <a:pPr lvl="1"/>
            <a:r>
              <a:rPr lang="en-US" altLang="ko-KR" sz="2000" dirty="0" smtClean="0"/>
              <a:t>PGD grade 2</a:t>
            </a:r>
          </a:p>
          <a:p>
            <a:pPr lvl="2"/>
            <a:r>
              <a:rPr lang="en-US" altLang="ko-KR" sz="2000" dirty="0" smtClean="0"/>
              <a:t>200 = PaO</a:t>
            </a:r>
            <a:r>
              <a:rPr lang="en-US" altLang="ko-KR" sz="2000" baseline="-25000" dirty="0" smtClean="0"/>
              <a:t>2</a:t>
            </a:r>
            <a:r>
              <a:rPr lang="en-US" altLang="ko-KR" sz="2000" dirty="0" smtClean="0"/>
              <a:t>/FiO</a:t>
            </a:r>
            <a:r>
              <a:rPr lang="en-US" altLang="ko-KR" sz="2000" baseline="-25000" dirty="0" smtClean="0"/>
              <a:t>2 </a:t>
            </a:r>
            <a:r>
              <a:rPr lang="en-US" altLang="ko-KR" sz="2000" dirty="0" smtClean="0"/>
              <a:t>&lt; 300 and pulmonary edema</a:t>
            </a:r>
          </a:p>
          <a:p>
            <a:pPr lvl="1"/>
            <a:r>
              <a:rPr lang="en-US" altLang="ko-KR" sz="2000" dirty="0" smtClean="0"/>
              <a:t>PGD grade 3</a:t>
            </a:r>
          </a:p>
          <a:p>
            <a:pPr lvl="2"/>
            <a:r>
              <a:rPr lang="en-US" altLang="ko-KR" sz="2000" dirty="0" smtClean="0"/>
              <a:t>PaO</a:t>
            </a:r>
            <a:r>
              <a:rPr lang="en-US" altLang="ko-KR" sz="2000" baseline="-25000" dirty="0" smtClean="0"/>
              <a:t>2</a:t>
            </a:r>
            <a:r>
              <a:rPr lang="en-US" altLang="ko-KR" sz="2000" dirty="0" smtClean="0"/>
              <a:t>/FiO</a:t>
            </a:r>
            <a:r>
              <a:rPr lang="en-US" altLang="ko-KR" sz="2000" baseline="-25000" dirty="0" smtClean="0"/>
              <a:t>2</a:t>
            </a:r>
            <a:r>
              <a:rPr lang="en-US" altLang="ko-KR" sz="2000" dirty="0" smtClean="0"/>
              <a:t> &lt; 200 and pulmonary edema</a:t>
            </a:r>
          </a:p>
          <a:p>
            <a:pPr>
              <a:buNone/>
            </a:pPr>
            <a:r>
              <a:rPr lang="en-US" altLang="ko-KR" dirty="0" smtClean="0"/>
              <a:t>→ </a:t>
            </a:r>
            <a:r>
              <a:rPr lang="en-US" altLang="ko-KR" sz="2800" dirty="0" smtClean="0"/>
              <a:t>First 48 hrs PDG score 3 : increased short and long term mortality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Quality of life</a:t>
            </a:r>
            <a:endParaRPr lang="ko-KR" altLang="en-US" dirty="0"/>
          </a:p>
        </p:txBody>
      </p:sp>
      <p:sp>
        <p:nvSpPr>
          <p:cNvPr id="3" name="내용 개체 틀 2"/>
          <p:cNvSpPr>
            <a:spLocks noGrp="1"/>
          </p:cNvSpPr>
          <p:nvPr>
            <p:ph idx="1"/>
          </p:nvPr>
        </p:nvSpPr>
        <p:spPr/>
        <p:txBody>
          <a:bodyPr/>
          <a:lstStyle/>
          <a:p>
            <a:r>
              <a:rPr lang="en-US" altLang="ko-KR" dirty="0" smtClean="0"/>
              <a:t>Improved overall and health-related quality of life after lung transplantation</a:t>
            </a:r>
          </a:p>
          <a:p>
            <a:r>
              <a:rPr lang="en-US" altLang="ko-KR" dirty="0" smtClean="0"/>
              <a:t>Over 80% : no activity limitation</a:t>
            </a:r>
          </a:p>
          <a:p>
            <a:r>
              <a:rPr lang="en-US" altLang="ko-KR" dirty="0" smtClean="0"/>
              <a:t>Almost 40% : working at least part-time</a:t>
            </a:r>
          </a:p>
          <a:p>
            <a:r>
              <a:rPr lang="en-US" altLang="ko-KR" dirty="0" smtClean="0"/>
              <a:t>90% of survivor : satisfied with their decision to have a transplant</a:t>
            </a:r>
          </a:p>
          <a:p>
            <a:r>
              <a:rPr lang="en-US" altLang="ko-KR" dirty="0" smtClean="0"/>
              <a:t>But, expensive treatment</a:t>
            </a:r>
            <a:endParaRPr lang="ko-KR"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2564904"/>
            <a:ext cx="8229600" cy="1143000"/>
          </a:xfrm>
        </p:spPr>
        <p:txBody>
          <a:bodyPr/>
          <a:lstStyle/>
          <a:p>
            <a:r>
              <a:rPr lang="en-US" altLang="ko-KR" dirty="0" smtClean="0"/>
              <a:t>Recipient selection</a:t>
            </a:r>
            <a:endParaRPr lang="ko-KR"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General guideline for recipient selection</a:t>
            </a:r>
            <a:endParaRPr lang="ko-KR" altLang="en-US" dirty="0"/>
          </a:p>
        </p:txBody>
      </p:sp>
      <p:sp>
        <p:nvSpPr>
          <p:cNvPr id="3" name="내용 개체 틀 2"/>
          <p:cNvSpPr>
            <a:spLocks noGrp="1"/>
          </p:cNvSpPr>
          <p:nvPr>
            <p:ph idx="1"/>
          </p:nvPr>
        </p:nvSpPr>
        <p:spPr/>
        <p:txBody>
          <a:bodyPr/>
          <a:lstStyle/>
          <a:p>
            <a:r>
              <a:rPr lang="en-US" altLang="ko-KR" dirty="0" smtClean="0"/>
              <a:t>ATS and ISHLT</a:t>
            </a:r>
          </a:p>
          <a:p>
            <a:pPr lvl="1"/>
            <a:r>
              <a:rPr lang="en-US" altLang="ko-KR" dirty="0" smtClean="0"/>
              <a:t>Appropriate age</a:t>
            </a:r>
          </a:p>
          <a:p>
            <a:pPr lvl="2"/>
            <a:r>
              <a:rPr lang="en-US" altLang="ko-KR" sz="2800" dirty="0" smtClean="0"/>
              <a:t>Heart-lung 55yrs, single 65yrs, bilateral 60yrs</a:t>
            </a:r>
          </a:p>
          <a:p>
            <a:pPr lvl="1"/>
            <a:r>
              <a:rPr lang="en-US" altLang="ko-KR" dirty="0" smtClean="0"/>
              <a:t>Clinically and physiologically severe disease</a:t>
            </a:r>
          </a:p>
          <a:p>
            <a:pPr lvl="1"/>
            <a:r>
              <a:rPr lang="en-US" altLang="ko-KR" dirty="0" smtClean="0"/>
              <a:t>Ineffective or unavailable medical therapy</a:t>
            </a:r>
          </a:p>
          <a:p>
            <a:pPr lvl="1"/>
            <a:r>
              <a:rPr lang="en-US" altLang="ko-KR" dirty="0" smtClean="0"/>
              <a:t>Limited life expectancy due to lung disease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pPr lvl="1"/>
            <a:r>
              <a:rPr lang="en-US" altLang="ko-KR" dirty="0" smtClean="0"/>
              <a:t>Acceptable nutritional status, usually 80 to 120% of ideal body weight or BMI less than 30 kg/m</a:t>
            </a:r>
            <a:r>
              <a:rPr lang="en-US" altLang="ko-KR" baseline="30000" dirty="0" smtClean="0"/>
              <a:t>2</a:t>
            </a:r>
          </a:p>
          <a:p>
            <a:pPr lvl="1"/>
            <a:r>
              <a:rPr lang="en-US" altLang="ko-KR" dirty="0" smtClean="0"/>
              <a:t>Satisfactory psychosocial profile and support system</a:t>
            </a:r>
          </a:p>
          <a:p>
            <a:pPr lvl="1"/>
            <a:r>
              <a:rPr lang="en-US" altLang="ko-KR" dirty="0" smtClean="0"/>
              <a:t>Adequate financial coverage for the procedure and postoperative care</a:t>
            </a:r>
            <a:endParaRPr lang="ko-KR" alt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90600"/>
          </a:xfrm>
        </p:spPr>
        <p:txBody>
          <a:bodyPr/>
          <a:lstStyle/>
          <a:p>
            <a:r>
              <a:rPr lang="en-US" sz="2800" dirty="0" smtClean="0"/>
              <a:t>LUNG TRANSPLANTS </a:t>
            </a:r>
            <a:br>
              <a:rPr lang="en-US" sz="2800" dirty="0" smtClean="0"/>
            </a:br>
            <a:r>
              <a:rPr lang="en-US" sz="2400" dirty="0" smtClean="0"/>
              <a:t>Transplant Recipient Age by Year of Transplant</a:t>
            </a:r>
            <a:r>
              <a:rPr lang="en-US" sz="2800" dirty="0" smtClean="0"/>
              <a:t/>
            </a:r>
            <a:br>
              <a:rPr lang="en-US" sz="2800" dirty="0" smtClean="0"/>
            </a:br>
            <a:r>
              <a:rPr lang="en-US" sz="2000" dirty="0" smtClean="0"/>
              <a:t>(Transplants: January 1, 1987 – June 30, 2011)</a:t>
            </a:r>
            <a:endParaRPr lang="en-US" sz="2000" dirty="0"/>
          </a:p>
        </p:txBody>
      </p:sp>
      <p:graphicFrame>
        <p:nvGraphicFramePr>
          <p:cNvPr id="4" name="Content Placeholder 3"/>
          <p:cNvGraphicFramePr>
            <a:graphicFrameLocks noGrp="1"/>
          </p:cNvGraphicFramePr>
          <p:nvPr>
            <p:ph idx="1"/>
          </p:nvPr>
        </p:nvGraphicFramePr>
        <p:xfrm>
          <a:off x="304800" y="1371600"/>
          <a:ext cx="8610600" cy="4648200"/>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4"/>
          <p:cNvGrpSpPr/>
          <p:nvPr/>
        </p:nvGrpSpPr>
        <p:grpSpPr>
          <a:xfrm>
            <a:off x="381000" y="5867400"/>
            <a:ext cx="4479032" cy="755650"/>
            <a:chOff x="381000" y="5867400"/>
            <a:chExt cx="4479032" cy="755650"/>
          </a:xfrm>
        </p:grpSpPr>
        <p:pic>
          <p:nvPicPr>
            <p:cNvPr id="10" name="Picture 2052" descr="ISHLTLGB"/>
            <p:cNvPicPr>
              <a:picLocks noChangeAspect="1" noChangeArrowheads="1"/>
            </p:cNvPicPr>
            <p:nvPr/>
          </p:nvPicPr>
          <p:blipFill>
            <a:blip r:embed="rId4" cstate="print"/>
            <a:srcRect/>
            <a:stretch>
              <a:fillRect/>
            </a:stretch>
          </p:blipFill>
          <p:spPr bwMode="auto">
            <a:xfrm>
              <a:off x="381000" y="5867400"/>
              <a:ext cx="752475" cy="755650"/>
            </a:xfrm>
            <a:prstGeom prst="rect">
              <a:avLst/>
            </a:prstGeom>
            <a:noFill/>
            <a:ln w="9525">
              <a:noFill/>
              <a:miter lim="800000"/>
              <a:headEnd/>
              <a:tailEnd/>
            </a:ln>
          </p:spPr>
        </p:pic>
        <p:sp>
          <p:nvSpPr>
            <p:cNvPr id="11" name="TextBox 10"/>
            <p:cNvSpPr txBox="1"/>
            <p:nvPr/>
          </p:nvSpPr>
          <p:spPr>
            <a:xfrm>
              <a:off x="1216152" y="6007608"/>
              <a:ext cx="1298448" cy="523220"/>
            </a:xfrm>
            <a:prstGeom prst="rect">
              <a:avLst/>
            </a:prstGeom>
            <a:noFill/>
          </p:spPr>
          <p:txBody>
            <a:bodyPr wrap="square" rtlCol="0">
              <a:spAutoFit/>
            </a:bodyPr>
            <a:lstStyle/>
            <a:p>
              <a:r>
                <a:rPr lang="en-US" sz="2800" b="1" i="1" dirty="0" smtClean="0"/>
                <a:t>ISHLT</a:t>
              </a:r>
              <a:endParaRPr lang="en-US" sz="2800" b="1" i="1" dirty="0"/>
            </a:p>
          </p:txBody>
        </p:sp>
        <p:sp>
          <p:nvSpPr>
            <p:cNvPr id="12" name="TextBox 11"/>
            <p:cNvSpPr txBox="1"/>
            <p:nvPr/>
          </p:nvSpPr>
          <p:spPr>
            <a:xfrm>
              <a:off x="3995936" y="6172200"/>
              <a:ext cx="864096" cy="400110"/>
            </a:xfrm>
            <a:prstGeom prst="rect">
              <a:avLst/>
            </a:prstGeom>
            <a:noFill/>
          </p:spPr>
          <p:txBody>
            <a:bodyPr wrap="square" rtlCol="0">
              <a:spAutoFit/>
            </a:bodyPr>
            <a:lstStyle/>
            <a:p>
              <a:r>
                <a:rPr lang="en-US" sz="2000" dirty="0" smtClean="0">
                  <a:solidFill>
                    <a:srgbClr val="FFFF00"/>
                  </a:solidFill>
                </a:rPr>
                <a:t>2012</a:t>
              </a:r>
              <a:endParaRPr lang="en-US" sz="2000" dirty="0">
                <a:solidFill>
                  <a:srgbClr val="FFFF00"/>
                </a:solidFill>
              </a:endParaRPr>
            </a:p>
          </p:txBody>
        </p:sp>
      </p:grpSp>
      <p:sp>
        <p:nvSpPr>
          <p:cNvPr id="8" name="TextBox 7"/>
          <p:cNvSpPr txBox="1"/>
          <p:nvPr/>
        </p:nvSpPr>
        <p:spPr>
          <a:xfrm>
            <a:off x="914400" y="6477000"/>
            <a:ext cx="4876800" cy="307777"/>
          </a:xfrm>
          <a:prstGeom prst="rect">
            <a:avLst/>
          </a:prstGeom>
          <a:noFill/>
        </p:spPr>
        <p:txBody>
          <a:bodyPr wrap="square" rtlCol="0">
            <a:spAutoFit/>
          </a:bodyPr>
          <a:lstStyle/>
          <a:p>
            <a:r>
              <a:rPr lang="en-US" sz="1400" b="1" dirty="0" smtClean="0">
                <a:solidFill>
                  <a:srgbClr val="FFFF00"/>
                </a:solidFill>
              </a:rPr>
              <a:t>J Heart Lung Transplant.  2012 Oct; 31(10): 1045-1095</a:t>
            </a:r>
            <a:endParaRPr lang="en-US" sz="1400" b="1" dirty="0">
              <a:solidFill>
                <a:srgbClr val="FFFF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dirty="0"/>
          </a:p>
        </p:txBody>
      </p:sp>
      <p:sp>
        <p:nvSpPr>
          <p:cNvPr id="3" name="내용 개체 틀 2"/>
          <p:cNvSpPr>
            <a:spLocks noGrp="1"/>
          </p:cNvSpPr>
          <p:nvPr>
            <p:ph idx="1"/>
          </p:nvPr>
        </p:nvSpPr>
        <p:spPr/>
        <p:txBody>
          <a:bodyPr/>
          <a:lstStyle/>
          <a:p>
            <a:endParaRPr lang="ko-KR" altLang="en-US"/>
          </a:p>
        </p:txBody>
      </p:sp>
      <p:pic>
        <p:nvPicPr>
          <p:cNvPr id="1026" name="Picture 2"/>
          <p:cNvPicPr>
            <a:picLocks noChangeAspect="1" noChangeArrowheads="1"/>
          </p:cNvPicPr>
          <p:nvPr/>
        </p:nvPicPr>
        <p:blipFill>
          <a:blip r:embed="rId2" cstate="print"/>
          <a:srcRect/>
          <a:stretch>
            <a:fillRect/>
          </a:stretch>
        </p:blipFill>
        <p:spPr bwMode="auto">
          <a:xfrm>
            <a:off x="84276" y="1772816"/>
            <a:ext cx="8975448" cy="33123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90600"/>
          </a:xfrm>
        </p:spPr>
        <p:txBody>
          <a:bodyPr/>
          <a:lstStyle/>
          <a:p>
            <a:r>
              <a:rPr lang="en-US" sz="2800" dirty="0" smtClean="0"/>
              <a:t>ADULT LUNG TRANSPLANTS</a:t>
            </a:r>
            <a:br>
              <a:rPr lang="en-US" sz="2800" dirty="0" smtClean="0"/>
            </a:br>
            <a:r>
              <a:rPr lang="en-US" sz="2400" dirty="0" smtClean="0"/>
              <a:t>Kaplan-Meier Survival by Age Group </a:t>
            </a:r>
            <a:r>
              <a:rPr lang="en-US" sz="2800" dirty="0" smtClean="0"/>
              <a:t/>
            </a:r>
            <a:br>
              <a:rPr lang="en-US" sz="2800" dirty="0" smtClean="0"/>
            </a:br>
            <a:r>
              <a:rPr lang="en-US" sz="2000" dirty="0" smtClean="0"/>
              <a:t>(Transplants: January 1990 - June 2010)</a:t>
            </a:r>
            <a:endParaRPr lang="en-US" sz="2000" dirty="0"/>
          </a:p>
        </p:txBody>
      </p:sp>
      <p:graphicFrame>
        <p:nvGraphicFramePr>
          <p:cNvPr id="4" name="Content Placeholder 3"/>
          <p:cNvGraphicFramePr>
            <a:graphicFrameLocks noGrp="1"/>
          </p:cNvGraphicFramePr>
          <p:nvPr>
            <p:ph idx="1"/>
          </p:nvPr>
        </p:nvGraphicFramePr>
        <p:xfrm>
          <a:off x="228600" y="1447800"/>
          <a:ext cx="86106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3733800" y="2438400"/>
            <a:ext cx="4572000" cy="307777"/>
          </a:xfrm>
          <a:prstGeom prst="rect">
            <a:avLst/>
          </a:prstGeom>
          <a:noFill/>
        </p:spPr>
        <p:txBody>
          <a:bodyPr wrap="square" rtlCol="0">
            <a:spAutoFit/>
          </a:bodyPr>
          <a:lstStyle/>
          <a:p>
            <a:r>
              <a:rPr lang="en-US" sz="1400" b="1" dirty="0" smtClean="0">
                <a:solidFill>
                  <a:srgbClr val="FFFF00"/>
                </a:solidFill>
              </a:rPr>
              <a:t>All pair-wise comparisons are significant at p &lt; 0.05</a:t>
            </a:r>
            <a:endParaRPr lang="en-US" sz="1400" b="1" dirty="0">
              <a:solidFill>
                <a:srgbClr val="FFFF00"/>
              </a:solidFill>
            </a:endParaRPr>
          </a:p>
        </p:txBody>
      </p:sp>
      <p:grpSp>
        <p:nvGrpSpPr>
          <p:cNvPr id="3" name="Group 4"/>
          <p:cNvGrpSpPr/>
          <p:nvPr/>
        </p:nvGrpSpPr>
        <p:grpSpPr>
          <a:xfrm>
            <a:off x="381000" y="5867400"/>
            <a:ext cx="4572000" cy="755650"/>
            <a:chOff x="381000" y="5867400"/>
            <a:chExt cx="4572000" cy="755650"/>
          </a:xfrm>
        </p:grpSpPr>
        <p:pic>
          <p:nvPicPr>
            <p:cNvPr id="11" name="Picture 2052" descr="ISHLTLGB"/>
            <p:cNvPicPr>
              <a:picLocks noChangeAspect="1" noChangeArrowheads="1"/>
            </p:cNvPicPr>
            <p:nvPr/>
          </p:nvPicPr>
          <p:blipFill>
            <a:blip r:embed="rId4" cstate="print"/>
            <a:srcRect/>
            <a:stretch>
              <a:fillRect/>
            </a:stretch>
          </p:blipFill>
          <p:spPr bwMode="auto">
            <a:xfrm>
              <a:off x="381000" y="5867400"/>
              <a:ext cx="752475" cy="755650"/>
            </a:xfrm>
            <a:prstGeom prst="rect">
              <a:avLst/>
            </a:prstGeom>
            <a:noFill/>
            <a:ln w="9525">
              <a:noFill/>
              <a:miter lim="800000"/>
              <a:headEnd/>
              <a:tailEnd/>
            </a:ln>
          </p:spPr>
        </p:pic>
        <p:sp>
          <p:nvSpPr>
            <p:cNvPr id="12" name="TextBox 11"/>
            <p:cNvSpPr txBox="1"/>
            <p:nvPr/>
          </p:nvSpPr>
          <p:spPr>
            <a:xfrm>
              <a:off x="1216152" y="6007608"/>
              <a:ext cx="1298448" cy="523220"/>
            </a:xfrm>
            <a:prstGeom prst="rect">
              <a:avLst/>
            </a:prstGeom>
            <a:noFill/>
          </p:spPr>
          <p:txBody>
            <a:bodyPr wrap="square" rtlCol="0">
              <a:spAutoFit/>
            </a:bodyPr>
            <a:lstStyle/>
            <a:p>
              <a:r>
                <a:rPr lang="en-US" sz="2800" b="1" i="1" dirty="0" smtClean="0"/>
                <a:t>ISHLT</a:t>
              </a:r>
              <a:endParaRPr lang="en-US" sz="2800" b="1" i="1" dirty="0"/>
            </a:p>
          </p:txBody>
        </p:sp>
        <p:sp>
          <p:nvSpPr>
            <p:cNvPr id="13" name="TextBox 12"/>
            <p:cNvSpPr txBox="1"/>
            <p:nvPr/>
          </p:nvSpPr>
          <p:spPr>
            <a:xfrm>
              <a:off x="4067944" y="6172200"/>
              <a:ext cx="885056" cy="400110"/>
            </a:xfrm>
            <a:prstGeom prst="rect">
              <a:avLst/>
            </a:prstGeom>
            <a:noFill/>
          </p:spPr>
          <p:txBody>
            <a:bodyPr wrap="square" rtlCol="0">
              <a:spAutoFit/>
            </a:bodyPr>
            <a:lstStyle/>
            <a:p>
              <a:r>
                <a:rPr lang="en-US" sz="2000" dirty="0" smtClean="0">
                  <a:solidFill>
                    <a:srgbClr val="FFFF00"/>
                  </a:solidFill>
                </a:rPr>
                <a:t>2012</a:t>
              </a:r>
              <a:endParaRPr lang="en-US" sz="2000" dirty="0">
                <a:solidFill>
                  <a:srgbClr val="FFFF00"/>
                </a:solidFill>
              </a:endParaRPr>
            </a:p>
          </p:txBody>
        </p:sp>
      </p:grpSp>
      <p:sp>
        <p:nvSpPr>
          <p:cNvPr id="14" name="TextBox 13"/>
          <p:cNvSpPr txBox="1"/>
          <p:nvPr/>
        </p:nvSpPr>
        <p:spPr>
          <a:xfrm>
            <a:off x="914400" y="6477000"/>
            <a:ext cx="4876800" cy="307777"/>
          </a:xfrm>
          <a:prstGeom prst="rect">
            <a:avLst/>
          </a:prstGeom>
          <a:noFill/>
        </p:spPr>
        <p:txBody>
          <a:bodyPr wrap="square" rtlCol="0">
            <a:spAutoFit/>
          </a:bodyPr>
          <a:lstStyle/>
          <a:p>
            <a:r>
              <a:rPr lang="en-US" sz="1400" b="1" dirty="0" smtClean="0">
                <a:solidFill>
                  <a:srgbClr val="FFFF00"/>
                </a:solidFill>
              </a:rPr>
              <a:t>J Heart Lung Transplant.  2012 Oct; 31(10): 1045-1095</a:t>
            </a:r>
            <a:endParaRPr lang="en-US" sz="1400" b="1" dirty="0">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Lung allocation score</a:t>
            </a:r>
            <a:endParaRPr lang="ko-KR" altLang="en-US" dirty="0"/>
          </a:p>
        </p:txBody>
      </p:sp>
      <p:sp>
        <p:nvSpPr>
          <p:cNvPr id="3" name="내용 개체 틀 2"/>
          <p:cNvSpPr>
            <a:spLocks noGrp="1"/>
          </p:cNvSpPr>
          <p:nvPr>
            <p:ph idx="1"/>
          </p:nvPr>
        </p:nvSpPr>
        <p:spPr/>
        <p:txBody>
          <a:bodyPr/>
          <a:lstStyle/>
          <a:p>
            <a:r>
              <a:rPr lang="en-US" altLang="ko-KR" sz="3000" dirty="0" smtClean="0">
                <a:solidFill>
                  <a:srgbClr val="FFFF00"/>
                </a:solidFill>
              </a:rPr>
              <a:t>“http://optn.transplant.hrsa.gov/resources/allocationcalculators.asp?index=88”</a:t>
            </a:r>
          </a:p>
          <a:p>
            <a:r>
              <a:rPr lang="en-US" altLang="ko-KR" sz="3000" dirty="0" smtClean="0"/>
              <a:t>Post transplant survival (days)</a:t>
            </a:r>
          </a:p>
          <a:p>
            <a:pPr lvl="1"/>
            <a:r>
              <a:rPr lang="en-US" altLang="ko-KR" sz="2400" dirty="0" smtClean="0"/>
              <a:t>FVC, PCW pressure, MV, Age, Cr, NYHA, </a:t>
            </a:r>
            <a:r>
              <a:rPr lang="en-US" altLang="ko-KR" sz="2400" dirty="0" err="1" smtClean="0"/>
              <a:t>Dx</a:t>
            </a:r>
            <a:endParaRPr lang="en-US" altLang="ko-KR" sz="2400" dirty="0" smtClean="0"/>
          </a:p>
          <a:p>
            <a:r>
              <a:rPr lang="en-US" altLang="ko-KR" sz="3000" dirty="0" smtClean="0"/>
              <a:t>Waiting list urgency (days)</a:t>
            </a:r>
          </a:p>
          <a:p>
            <a:pPr lvl="1"/>
            <a:r>
              <a:rPr lang="en-US" altLang="ko-KR" sz="2400" dirty="0" smtClean="0"/>
              <a:t>FVC, PA sys pressure, O</a:t>
            </a:r>
            <a:r>
              <a:rPr lang="en-US" altLang="ko-KR" sz="2400" baseline="-25000" dirty="0" smtClean="0"/>
              <a:t>2</a:t>
            </a:r>
            <a:r>
              <a:rPr lang="en-US" altLang="ko-KR" sz="2400" dirty="0" smtClean="0"/>
              <a:t> require, Age, BMI, DM, NYHA, 6-min walk distance, MV, </a:t>
            </a:r>
            <a:r>
              <a:rPr lang="en-US" altLang="ko-KR" sz="2400" dirty="0" err="1" smtClean="0"/>
              <a:t>Dx</a:t>
            </a:r>
            <a:r>
              <a:rPr lang="en-US" altLang="ko-KR" sz="2400" dirty="0" smtClean="0"/>
              <a:t>, pCO</a:t>
            </a:r>
            <a:r>
              <a:rPr lang="en-US" altLang="ko-KR" sz="2400" baseline="-25000" dirty="0" smtClean="0"/>
              <a:t>2</a:t>
            </a:r>
            <a:endParaRPr lang="en-US" altLang="ko-KR" sz="2400" dirty="0" smtClean="0"/>
          </a:p>
          <a:p>
            <a:r>
              <a:rPr lang="en-US" altLang="ko-KR" sz="3000" dirty="0" smtClean="0"/>
              <a:t>Lung allocation score : 0~100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Contraindication</a:t>
            </a:r>
            <a:endParaRPr lang="ko-KR" altLang="en-US" dirty="0"/>
          </a:p>
        </p:txBody>
      </p:sp>
      <p:sp>
        <p:nvSpPr>
          <p:cNvPr id="3" name="내용 개체 틀 2"/>
          <p:cNvSpPr>
            <a:spLocks noGrp="1"/>
          </p:cNvSpPr>
          <p:nvPr>
            <p:ph idx="1"/>
          </p:nvPr>
        </p:nvSpPr>
        <p:spPr/>
        <p:txBody>
          <a:bodyPr/>
          <a:lstStyle/>
          <a:p>
            <a:r>
              <a:rPr lang="en-US" altLang="ko-KR" dirty="0" smtClean="0">
                <a:solidFill>
                  <a:schemeClr val="tx1"/>
                </a:solidFill>
              </a:rPr>
              <a:t>Uncontrolled or untreatable pulmonary or </a:t>
            </a:r>
            <a:r>
              <a:rPr lang="en-US" altLang="ko-KR" dirty="0" err="1" smtClean="0">
                <a:solidFill>
                  <a:schemeClr val="tx1"/>
                </a:solidFill>
              </a:rPr>
              <a:t>extrapulmonary</a:t>
            </a:r>
            <a:r>
              <a:rPr lang="en-US" altLang="ko-KR" dirty="0" smtClean="0">
                <a:solidFill>
                  <a:schemeClr val="tx1"/>
                </a:solidFill>
              </a:rPr>
              <a:t> infection</a:t>
            </a:r>
          </a:p>
          <a:p>
            <a:r>
              <a:rPr lang="en-US" altLang="ko-KR" dirty="0" smtClean="0">
                <a:solidFill>
                  <a:schemeClr val="tx1"/>
                </a:solidFill>
              </a:rPr>
              <a:t>Malignancy in the last two years</a:t>
            </a:r>
          </a:p>
          <a:p>
            <a:r>
              <a:rPr lang="en-US" altLang="ko-KR" dirty="0" smtClean="0">
                <a:solidFill>
                  <a:schemeClr val="tx1"/>
                </a:solidFill>
              </a:rPr>
              <a:t>Significant dysfunction of other vital organs</a:t>
            </a:r>
          </a:p>
          <a:p>
            <a:r>
              <a:rPr lang="en-US" altLang="ko-KR" dirty="0" smtClean="0">
                <a:solidFill>
                  <a:schemeClr val="tx1"/>
                </a:solidFill>
              </a:rPr>
              <a:t>Significant coronary artery disease or heart disease</a:t>
            </a:r>
          </a:p>
          <a:p>
            <a:r>
              <a:rPr lang="en-US" altLang="ko-KR" dirty="0" smtClean="0">
                <a:solidFill>
                  <a:schemeClr val="tx1"/>
                </a:solidFill>
              </a:rPr>
              <a:t>Active tobacco smoking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History</a:t>
            </a:r>
            <a:endParaRPr lang="ko-KR" altLang="en-US" dirty="0"/>
          </a:p>
        </p:txBody>
      </p:sp>
      <p:sp>
        <p:nvSpPr>
          <p:cNvPr id="3" name="내용 개체 틀 2"/>
          <p:cNvSpPr>
            <a:spLocks noGrp="1"/>
          </p:cNvSpPr>
          <p:nvPr>
            <p:ph idx="1"/>
          </p:nvPr>
        </p:nvSpPr>
        <p:spPr/>
        <p:txBody>
          <a:bodyPr/>
          <a:lstStyle/>
          <a:p>
            <a:r>
              <a:rPr lang="en-US" altLang="ko-KR" sz="3000" dirty="0" smtClean="0"/>
              <a:t>First human lung transplantation (1963)</a:t>
            </a:r>
          </a:p>
          <a:p>
            <a:pPr lvl="1"/>
            <a:r>
              <a:rPr lang="en-US" altLang="ko-KR" sz="2400" dirty="0" smtClean="0"/>
              <a:t>The recipient survived 18 days</a:t>
            </a:r>
          </a:p>
          <a:p>
            <a:r>
              <a:rPr lang="en-US" altLang="ko-KR" sz="3000" dirty="0" smtClean="0"/>
              <a:t>Successful heart-lung transplantation (1981)</a:t>
            </a:r>
          </a:p>
          <a:p>
            <a:r>
              <a:rPr lang="en-US" altLang="ko-KR" sz="3000" dirty="0" smtClean="0"/>
              <a:t>Successful single lung transplantation (1983)</a:t>
            </a:r>
          </a:p>
          <a:p>
            <a:r>
              <a:rPr lang="en-US" altLang="ko-KR" sz="3000" dirty="0" smtClean="0"/>
              <a:t>Successful double lung transplantation (1986)</a:t>
            </a:r>
          </a:p>
          <a:p>
            <a:pPr>
              <a:buNone/>
            </a:pPr>
            <a:r>
              <a:rPr lang="en-US" altLang="ko-KR" sz="3000" dirty="0" smtClean="0"/>
              <a:t>→ Improved surgical techniques and advent of cyclosporine</a:t>
            </a:r>
            <a:endParaRPr lang="ko-KR" altLang="en-US" sz="3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dirty="0"/>
          </a:p>
        </p:txBody>
      </p:sp>
      <p:sp>
        <p:nvSpPr>
          <p:cNvPr id="3" name="내용 개체 틀 2"/>
          <p:cNvSpPr>
            <a:spLocks noGrp="1"/>
          </p:cNvSpPr>
          <p:nvPr>
            <p:ph idx="1"/>
          </p:nvPr>
        </p:nvSpPr>
        <p:spPr/>
        <p:txBody>
          <a:bodyPr/>
          <a:lstStyle/>
          <a:p>
            <a:r>
              <a:rPr lang="en-US" altLang="ko-KR" dirty="0" smtClean="0">
                <a:solidFill>
                  <a:schemeClr val="tx1"/>
                </a:solidFill>
              </a:rPr>
              <a:t>Drug or alcohol dependency</a:t>
            </a:r>
          </a:p>
          <a:p>
            <a:r>
              <a:rPr lang="en-US" altLang="ko-KR" dirty="0" smtClean="0">
                <a:solidFill>
                  <a:schemeClr val="tx1"/>
                </a:solidFill>
              </a:rPr>
              <a:t>Unresolved psychosocial problems or noncompliance with medical therapy</a:t>
            </a:r>
          </a:p>
          <a:p>
            <a:r>
              <a:rPr lang="en-US" altLang="ko-KR" dirty="0" smtClean="0">
                <a:solidFill>
                  <a:schemeClr val="tx1"/>
                </a:solidFill>
              </a:rPr>
              <a:t>HIV infection</a:t>
            </a:r>
          </a:p>
          <a:p>
            <a:r>
              <a:rPr lang="en-US" altLang="ko-KR" dirty="0" smtClean="0">
                <a:solidFill>
                  <a:schemeClr val="tx1"/>
                </a:solidFill>
              </a:rPr>
              <a:t>Ongoing hepatitis B or C viral infection</a:t>
            </a:r>
          </a:p>
          <a:p>
            <a:r>
              <a:rPr lang="en-US" altLang="ko-KR" dirty="0" smtClean="0">
                <a:solidFill>
                  <a:schemeClr val="tx1"/>
                </a:solidFill>
              </a:rPr>
              <a:t>Absence of a consistent or reliable social support system</a:t>
            </a:r>
            <a:endParaRPr lang="ko-KR" altLang="en-US" dirty="0" smtClean="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2636912"/>
            <a:ext cx="8229600" cy="1143000"/>
          </a:xfrm>
        </p:spPr>
        <p:txBody>
          <a:bodyPr/>
          <a:lstStyle/>
          <a:p>
            <a:r>
              <a:rPr lang="en-US" altLang="ko-KR" dirty="0" smtClean="0"/>
              <a:t>Disease specific consideration</a:t>
            </a:r>
            <a:endParaRPr lang="ko-KR"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Major 4 categories</a:t>
            </a:r>
            <a:endParaRPr lang="ko-KR" altLang="en-US" dirty="0"/>
          </a:p>
        </p:txBody>
      </p:sp>
      <p:sp>
        <p:nvSpPr>
          <p:cNvPr id="3" name="내용 개체 틀 2"/>
          <p:cNvSpPr>
            <a:spLocks noGrp="1"/>
          </p:cNvSpPr>
          <p:nvPr>
            <p:ph idx="1"/>
          </p:nvPr>
        </p:nvSpPr>
        <p:spPr/>
        <p:txBody>
          <a:bodyPr/>
          <a:lstStyle/>
          <a:p>
            <a:r>
              <a:rPr lang="en-US" altLang="ko-KR" dirty="0" err="1" smtClean="0"/>
              <a:t>Nonbronchiectatic</a:t>
            </a:r>
            <a:r>
              <a:rPr lang="en-US" altLang="ko-KR" dirty="0" smtClean="0"/>
              <a:t> obstructive : COPD</a:t>
            </a:r>
          </a:p>
          <a:p>
            <a:r>
              <a:rPr lang="en-US" altLang="ko-KR" dirty="0" err="1" smtClean="0"/>
              <a:t>Bronchiectasis</a:t>
            </a:r>
            <a:r>
              <a:rPr lang="en-US" altLang="ko-KR" dirty="0" smtClean="0"/>
              <a:t> : Cystic fibrosis</a:t>
            </a:r>
          </a:p>
          <a:p>
            <a:r>
              <a:rPr lang="en-US" altLang="ko-KR" dirty="0" smtClean="0"/>
              <a:t>Interstitial : IPF</a:t>
            </a:r>
          </a:p>
          <a:p>
            <a:r>
              <a:rPr lang="en-US" altLang="ko-KR" dirty="0" smtClean="0"/>
              <a:t>Pulmonary vascular : Pulmonary hypertension</a:t>
            </a:r>
            <a:endParaRPr lang="ko-KR"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14400"/>
          </a:xfrm>
        </p:spPr>
        <p:txBody>
          <a:bodyPr/>
          <a:lstStyle/>
          <a:p>
            <a:r>
              <a:rPr lang="en-US" sz="2800" dirty="0" smtClean="0"/>
              <a:t>ADULT LUNG TRANSPLANTS</a:t>
            </a:r>
            <a:r>
              <a:rPr lang="en-US" sz="3200" dirty="0" smtClean="0"/>
              <a:t/>
            </a:r>
            <a:br>
              <a:rPr lang="en-US" sz="3200" dirty="0" smtClean="0"/>
            </a:br>
            <a:r>
              <a:rPr lang="en-US" sz="2400" dirty="0" smtClean="0"/>
              <a:t>Major Indications By Year (Number)</a:t>
            </a:r>
            <a:endParaRPr lang="en-US" sz="2400" dirty="0"/>
          </a:p>
        </p:txBody>
      </p:sp>
      <p:graphicFrame>
        <p:nvGraphicFramePr>
          <p:cNvPr id="10" name="Content Placeholder 9"/>
          <p:cNvGraphicFramePr>
            <a:graphicFrameLocks noGrp="1"/>
          </p:cNvGraphicFramePr>
          <p:nvPr>
            <p:ph idx="1"/>
          </p:nvPr>
        </p:nvGraphicFramePr>
        <p:xfrm>
          <a:off x="152400" y="1143000"/>
          <a:ext cx="8763000" cy="4953000"/>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4"/>
          <p:cNvGrpSpPr/>
          <p:nvPr/>
        </p:nvGrpSpPr>
        <p:grpSpPr>
          <a:xfrm>
            <a:off x="381000" y="5867400"/>
            <a:ext cx="4572000" cy="755650"/>
            <a:chOff x="381000" y="5867400"/>
            <a:chExt cx="4572000" cy="755650"/>
          </a:xfrm>
        </p:grpSpPr>
        <p:pic>
          <p:nvPicPr>
            <p:cNvPr id="11" name="Picture 2052" descr="ISHLTLGB"/>
            <p:cNvPicPr>
              <a:picLocks noChangeAspect="1" noChangeArrowheads="1"/>
            </p:cNvPicPr>
            <p:nvPr/>
          </p:nvPicPr>
          <p:blipFill>
            <a:blip r:embed="rId4" cstate="print"/>
            <a:srcRect/>
            <a:stretch>
              <a:fillRect/>
            </a:stretch>
          </p:blipFill>
          <p:spPr bwMode="auto">
            <a:xfrm>
              <a:off x="381000" y="5867400"/>
              <a:ext cx="752475" cy="755650"/>
            </a:xfrm>
            <a:prstGeom prst="rect">
              <a:avLst/>
            </a:prstGeom>
            <a:noFill/>
            <a:ln w="9525">
              <a:noFill/>
              <a:miter lim="800000"/>
              <a:headEnd/>
              <a:tailEnd/>
            </a:ln>
          </p:spPr>
        </p:pic>
        <p:sp>
          <p:nvSpPr>
            <p:cNvPr id="12" name="TextBox 11"/>
            <p:cNvSpPr txBox="1"/>
            <p:nvPr/>
          </p:nvSpPr>
          <p:spPr>
            <a:xfrm>
              <a:off x="1216152" y="6007608"/>
              <a:ext cx="1298448" cy="523220"/>
            </a:xfrm>
            <a:prstGeom prst="rect">
              <a:avLst/>
            </a:prstGeom>
            <a:noFill/>
          </p:spPr>
          <p:txBody>
            <a:bodyPr wrap="square" rtlCol="0">
              <a:spAutoFit/>
            </a:bodyPr>
            <a:lstStyle/>
            <a:p>
              <a:r>
                <a:rPr lang="en-US" sz="2800" b="1" i="1" dirty="0" smtClean="0"/>
                <a:t>ISHLT</a:t>
              </a:r>
              <a:endParaRPr lang="en-US" sz="2800" b="1" i="1" dirty="0"/>
            </a:p>
          </p:txBody>
        </p:sp>
        <p:sp>
          <p:nvSpPr>
            <p:cNvPr id="13" name="TextBox 12"/>
            <p:cNvSpPr txBox="1"/>
            <p:nvPr/>
          </p:nvSpPr>
          <p:spPr>
            <a:xfrm>
              <a:off x="3995936" y="6172200"/>
              <a:ext cx="957064" cy="400110"/>
            </a:xfrm>
            <a:prstGeom prst="rect">
              <a:avLst/>
            </a:prstGeom>
            <a:noFill/>
          </p:spPr>
          <p:txBody>
            <a:bodyPr wrap="square" rtlCol="0">
              <a:spAutoFit/>
            </a:bodyPr>
            <a:lstStyle/>
            <a:p>
              <a:r>
                <a:rPr lang="en-US" sz="2000" dirty="0" smtClean="0">
                  <a:solidFill>
                    <a:srgbClr val="FFFF00"/>
                  </a:solidFill>
                </a:rPr>
                <a:t>2012</a:t>
              </a:r>
              <a:endParaRPr lang="en-US" sz="2000" dirty="0">
                <a:solidFill>
                  <a:srgbClr val="FFFF00"/>
                </a:solidFill>
              </a:endParaRPr>
            </a:p>
          </p:txBody>
        </p:sp>
      </p:grpSp>
      <p:sp>
        <p:nvSpPr>
          <p:cNvPr id="8" name="TextBox 7"/>
          <p:cNvSpPr txBox="1"/>
          <p:nvPr/>
        </p:nvSpPr>
        <p:spPr>
          <a:xfrm>
            <a:off x="914400" y="6477000"/>
            <a:ext cx="4876800" cy="307777"/>
          </a:xfrm>
          <a:prstGeom prst="rect">
            <a:avLst/>
          </a:prstGeom>
          <a:noFill/>
        </p:spPr>
        <p:txBody>
          <a:bodyPr wrap="square" rtlCol="0">
            <a:spAutoFit/>
          </a:bodyPr>
          <a:lstStyle/>
          <a:p>
            <a:r>
              <a:rPr lang="en-US" sz="1400" b="1" dirty="0" smtClean="0">
                <a:solidFill>
                  <a:srgbClr val="FFFF00"/>
                </a:solidFill>
              </a:rPr>
              <a:t>J Heart Lung Transplant.  2012 Oct; 31(10): 1045-1095</a:t>
            </a:r>
            <a:endParaRPr lang="en-US" sz="1400" b="1" dirty="0">
              <a:solidFill>
                <a:srgbClr val="FFFF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90600"/>
          </a:xfrm>
        </p:spPr>
        <p:txBody>
          <a:bodyPr/>
          <a:lstStyle/>
          <a:p>
            <a:r>
              <a:rPr lang="en-US" sz="2800" dirty="0" smtClean="0"/>
              <a:t>ADULT LUNG TRANSPLANTS</a:t>
            </a:r>
            <a:br>
              <a:rPr lang="en-US" sz="2800" dirty="0" smtClean="0"/>
            </a:br>
            <a:r>
              <a:rPr lang="en-US" sz="2400" dirty="0" smtClean="0"/>
              <a:t>Kaplan-Meier Survival by Diagnosis</a:t>
            </a:r>
            <a:br>
              <a:rPr lang="en-US" sz="2400" dirty="0" smtClean="0"/>
            </a:br>
            <a:r>
              <a:rPr lang="en-US" sz="2000" dirty="0" smtClean="0"/>
              <a:t>(Transplants: January 1990 - June 2010)</a:t>
            </a:r>
            <a:endParaRPr lang="en-US" sz="2000" dirty="0"/>
          </a:p>
        </p:txBody>
      </p:sp>
      <p:graphicFrame>
        <p:nvGraphicFramePr>
          <p:cNvPr id="4" name="Content Placeholder 3"/>
          <p:cNvGraphicFramePr>
            <a:graphicFrameLocks noGrp="1"/>
          </p:cNvGraphicFramePr>
          <p:nvPr>
            <p:ph idx="1"/>
          </p:nvPr>
        </p:nvGraphicFramePr>
        <p:xfrm>
          <a:off x="228600" y="1295400"/>
          <a:ext cx="861060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1219200" y="4114800"/>
            <a:ext cx="3505200" cy="954107"/>
          </a:xfrm>
          <a:prstGeom prst="rect">
            <a:avLst/>
          </a:prstGeom>
          <a:noFill/>
        </p:spPr>
        <p:txBody>
          <a:bodyPr wrap="square" rtlCol="0">
            <a:spAutoFit/>
          </a:bodyPr>
          <a:lstStyle/>
          <a:p>
            <a:r>
              <a:rPr lang="en-US" sz="1400" b="1" dirty="0" smtClean="0">
                <a:solidFill>
                  <a:srgbClr val="FFFF00"/>
                </a:solidFill>
              </a:rPr>
              <a:t>All comparisons with Alpha-1 and CF are statistically significant at &lt; 0.05</a:t>
            </a:r>
          </a:p>
          <a:p>
            <a:endParaRPr lang="en-US" sz="1400" b="1" dirty="0" smtClean="0">
              <a:solidFill>
                <a:srgbClr val="FFFF00"/>
              </a:solidFill>
            </a:endParaRPr>
          </a:p>
          <a:p>
            <a:r>
              <a:rPr lang="en-US" sz="1400" b="1" dirty="0" smtClean="0">
                <a:solidFill>
                  <a:srgbClr val="FFFF00"/>
                </a:solidFill>
              </a:rPr>
              <a:t>COPD vs. IPF: p &lt; 0.0001</a:t>
            </a:r>
            <a:endParaRPr lang="en-US" sz="1400" b="1" dirty="0">
              <a:solidFill>
                <a:srgbClr val="FFFF00"/>
              </a:solidFill>
            </a:endParaRPr>
          </a:p>
        </p:txBody>
      </p:sp>
      <p:grpSp>
        <p:nvGrpSpPr>
          <p:cNvPr id="3" name="Group 4"/>
          <p:cNvGrpSpPr/>
          <p:nvPr/>
        </p:nvGrpSpPr>
        <p:grpSpPr>
          <a:xfrm>
            <a:off x="381000" y="5867400"/>
            <a:ext cx="4572000" cy="755650"/>
            <a:chOff x="381000" y="5867400"/>
            <a:chExt cx="4572000" cy="755650"/>
          </a:xfrm>
        </p:grpSpPr>
        <p:pic>
          <p:nvPicPr>
            <p:cNvPr id="11" name="Picture 2052" descr="ISHLTLGB"/>
            <p:cNvPicPr>
              <a:picLocks noChangeAspect="1" noChangeArrowheads="1"/>
            </p:cNvPicPr>
            <p:nvPr/>
          </p:nvPicPr>
          <p:blipFill>
            <a:blip r:embed="rId4" cstate="print"/>
            <a:srcRect/>
            <a:stretch>
              <a:fillRect/>
            </a:stretch>
          </p:blipFill>
          <p:spPr bwMode="auto">
            <a:xfrm>
              <a:off x="381000" y="5867400"/>
              <a:ext cx="752475" cy="755650"/>
            </a:xfrm>
            <a:prstGeom prst="rect">
              <a:avLst/>
            </a:prstGeom>
            <a:noFill/>
            <a:ln w="9525">
              <a:noFill/>
              <a:miter lim="800000"/>
              <a:headEnd/>
              <a:tailEnd/>
            </a:ln>
          </p:spPr>
        </p:pic>
        <p:sp>
          <p:nvSpPr>
            <p:cNvPr id="12" name="TextBox 11"/>
            <p:cNvSpPr txBox="1"/>
            <p:nvPr/>
          </p:nvSpPr>
          <p:spPr>
            <a:xfrm>
              <a:off x="1216152" y="6007608"/>
              <a:ext cx="1298448" cy="523220"/>
            </a:xfrm>
            <a:prstGeom prst="rect">
              <a:avLst/>
            </a:prstGeom>
            <a:noFill/>
          </p:spPr>
          <p:txBody>
            <a:bodyPr wrap="square" rtlCol="0">
              <a:spAutoFit/>
            </a:bodyPr>
            <a:lstStyle/>
            <a:p>
              <a:r>
                <a:rPr lang="en-US" sz="2800" b="1" i="1" dirty="0" smtClean="0"/>
                <a:t>ISHLT</a:t>
              </a:r>
              <a:endParaRPr lang="en-US" sz="2800" b="1" i="1" dirty="0"/>
            </a:p>
          </p:txBody>
        </p:sp>
        <p:sp>
          <p:nvSpPr>
            <p:cNvPr id="13" name="TextBox 12"/>
            <p:cNvSpPr txBox="1"/>
            <p:nvPr/>
          </p:nvSpPr>
          <p:spPr>
            <a:xfrm>
              <a:off x="4067944" y="6172200"/>
              <a:ext cx="885056" cy="400110"/>
            </a:xfrm>
            <a:prstGeom prst="rect">
              <a:avLst/>
            </a:prstGeom>
            <a:noFill/>
          </p:spPr>
          <p:txBody>
            <a:bodyPr wrap="square" rtlCol="0">
              <a:spAutoFit/>
            </a:bodyPr>
            <a:lstStyle/>
            <a:p>
              <a:r>
                <a:rPr lang="en-US" sz="2000" dirty="0" smtClean="0">
                  <a:solidFill>
                    <a:srgbClr val="FFFF00"/>
                  </a:solidFill>
                </a:rPr>
                <a:t>2012</a:t>
              </a:r>
              <a:endParaRPr lang="en-US" sz="2000" dirty="0">
                <a:solidFill>
                  <a:srgbClr val="FFFF00"/>
                </a:solidFill>
              </a:endParaRPr>
            </a:p>
          </p:txBody>
        </p:sp>
      </p:grpSp>
      <p:sp>
        <p:nvSpPr>
          <p:cNvPr id="14" name="TextBox 13"/>
          <p:cNvSpPr txBox="1"/>
          <p:nvPr/>
        </p:nvSpPr>
        <p:spPr>
          <a:xfrm>
            <a:off x="914400" y="6477000"/>
            <a:ext cx="4876800" cy="307777"/>
          </a:xfrm>
          <a:prstGeom prst="rect">
            <a:avLst/>
          </a:prstGeom>
          <a:noFill/>
        </p:spPr>
        <p:txBody>
          <a:bodyPr wrap="square" rtlCol="0">
            <a:spAutoFit/>
          </a:bodyPr>
          <a:lstStyle/>
          <a:p>
            <a:r>
              <a:rPr lang="en-US" sz="1400" b="1" dirty="0" smtClean="0">
                <a:solidFill>
                  <a:srgbClr val="FFFF00"/>
                </a:solidFill>
              </a:rPr>
              <a:t>J Heart Lung Transplant.  2012 Oct; 31(10): 1045-1095</a:t>
            </a:r>
            <a:endParaRPr lang="en-US" sz="1400" b="1" dirty="0">
              <a:solidFill>
                <a:srgbClr val="FFFF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COPD</a:t>
            </a:r>
            <a:endParaRPr lang="ko-KR" altLang="en-US" dirty="0"/>
          </a:p>
        </p:txBody>
      </p:sp>
      <p:sp>
        <p:nvSpPr>
          <p:cNvPr id="3" name="내용 개체 틀 2"/>
          <p:cNvSpPr>
            <a:spLocks noGrp="1"/>
          </p:cNvSpPr>
          <p:nvPr>
            <p:ph idx="1"/>
          </p:nvPr>
        </p:nvSpPr>
        <p:spPr/>
        <p:txBody>
          <a:bodyPr/>
          <a:lstStyle/>
          <a:p>
            <a:r>
              <a:rPr lang="en-US" altLang="ko-KR" dirty="0" smtClean="0"/>
              <a:t>Guideline for transplantation </a:t>
            </a:r>
            <a:r>
              <a:rPr lang="en-US" altLang="ko-KR" sz="2000" dirty="0" smtClean="0"/>
              <a:t>(ISHLT 2006)</a:t>
            </a:r>
          </a:p>
          <a:p>
            <a:pPr lvl="1"/>
            <a:r>
              <a:rPr lang="en-US" altLang="ko-KR" dirty="0" smtClean="0"/>
              <a:t>BODE index of 7-10 or at least 1 of following</a:t>
            </a:r>
          </a:p>
          <a:p>
            <a:pPr lvl="1"/>
            <a:r>
              <a:rPr lang="en-US" altLang="ko-KR" dirty="0" err="1" smtClean="0"/>
              <a:t>Hx</a:t>
            </a:r>
            <a:r>
              <a:rPr lang="en-US" altLang="ko-KR" dirty="0" smtClean="0"/>
              <a:t> of hospitalization for AE associated with acute </a:t>
            </a:r>
            <a:r>
              <a:rPr lang="en-US" altLang="ko-KR" dirty="0" err="1" smtClean="0"/>
              <a:t>hypercapnia</a:t>
            </a:r>
            <a:r>
              <a:rPr lang="en-US" altLang="ko-KR" dirty="0" smtClean="0"/>
              <a:t> (PCO</a:t>
            </a:r>
            <a:r>
              <a:rPr lang="en-US" altLang="ko-KR" baseline="-25000" dirty="0" smtClean="0"/>
              <a:t>2</a:t>
            </a:r>
            <a:r>
              <a:rPr lang="en-US" altLang="ko-KR" dirty="0" smtClean="0"/>
              <a:t> ≥ 50mmHg)</a:t>
            </a:r>
          </a:p>
          <a:p>
            <a:pPr lvl="1"/>
            <a:r>
              <a:rPr lang="en-US" altLang="ko-KR" dirty="0" smtClean="0"/>
              <a:t>PH or </a:t>
            </a:r>
            <a:r>
              <a:rPr lang="en-US" altLang="ko-KR" dirty="0" err="1" smtClean="0"/>
              <a:t>cor</a:t>
            </a:r>
            <a:r>
              <a:rPr lang="en-US" altLang="ko-KR" dirty="0" smtClean="0"/>
              <a:t> </a:t>
            </a:r>
            <a:r>
              <a:rPr lang="en-US" altLang="ko-KR" dirty="0" err="1" smtClean="0"/>
              <a:t>pulmonale</a:t>
            </a:r>
            <a:r>
              <a:rPr lang="en-US" altLang="ko-KR" dirty="0" smtClean="0"/>
              <a:t>, or both despite oxygen therapy</a:t>
            </a:r>
          </a:p>
          <a:p>
            <a:pPr lvl="1"/>
            <a:r>
              <a:rPr lang="en-US" altLang="ko-KR" dirty="0" smtClean="0"/>
              <a:t>FEV</a:t>
            </a:r>
            <a:r>
              <a:rPr lang="en-US" altLang="ko-KR" baseline="-25000" dirty="0" smtClean="0"/>
              <a:t>1</a:t>
            </a:r>
            <a:r>
              <a:rPr lang="en-US" altLang="ko-KR" dirty="0" smtClean="0"/>
              <a:t> &lt; 20% and either DLCO &lt; 20% or homogenous distribution of emphysema</a:t>
            </a:r>
            <a:endParaRPr lang="ko-KR"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CF (and other causes of BE)</a:t>
            </a:r>
            <a:endParaRPr lang="ko-KR" altLang="en-US" dirty="0"/>
          </a:p>
        </p:txBody>
      </p:sp>
      <p:sp>
        <p:nvSpPr>
          <p:cNvPr id="3" name="내용 개체 틀 2"/>
          <p:cNvSpPr>
            <a:spLocks noGrp="1"/>
          </p:cNvSpPr>
          <p:nvPr>
            <p:ph idx="1"/>
          </p:nvPr>
        </p:nvSpPr>
        <p:spPr/>
        <p:txBody>
          <a:bodyPr/>
          <a:lstStyle/>
          <a:p>
            <a:r>
              <a:rPr lang="en-US" altLang="ko-KR" dirty="0" smtClean="0"/>
              <a:t>Guideline for lung transplantation </a:t>
            </a:r>
            <a:r>
              <a:rPr lang="en-US" altLang="ko-KR" sz="2000" dirty="0" smtClean="0"/>
              <a:t>(ISHLT 2006)</a:t>
            </a:r>
          </a:p>
          <a:p>
            <a:pPr lvl="1"/>
            <a:r>
              <a:rPr lang="en-US" altLang="ko-KR" dirty="0" smtClean="0"/>
              <a:t>Oxygen-dependent respiratory failure</a:t>
            </a:r>
          </a:p>
          <a:p>
            <a:pPr lvl="1"/>
            <a:r>
              <a:rPr lang="en-US" altLang="ko-KR" dirty="0" err="1" smtClean="0"/>
              <a:t>Hypercapnia</a:t>
            </a:r>
            <a:endParaRPr lang="en-US" altLang="ko-KR" dirty="0" smtClean="0"/>
          </a:p>
          <a:p>
            <a:pPr lvl="1"/>
            <a:r>
              <a:rPr lang="en-US" altLang="ko-KR" dirty="0" smtClean="0"/>
              <a:t>Pulmonary hypertension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UIP and NSIP</a:t>
            </a:r>
            <a:endParaRPr lang="ko-KR" altLang="en-US" dirty="0"/>
          </a:p>
        </p:txBody>
      </p:sp>
      <p:sp>
        <p:nvSpPr>
          <p:cNvPr id="3" name="내용 개체 틀 2"/>
          <p:cNvSpPr>
            <a:spLocks noGrp="1"/>
          </p:cNvSpPr>
          <p:nvPr>
            <p:ph idx="1"/>
          </p:nvPr>
        </p:nvSpPr>
        <p:spPr/>
        <p:txBody>
          <a:bodyPr/>
          <a:lstStyle/>
          <a:p>
            <a:r>
              <a:rPr lang="en-US" altLang="ko-KR" dirty="0" smtClean="0"/>
              <a:t>Guideline for lung transplantation </a:t>
            </a:r>
            <a:r>
              <a:rPr lang="en-US" altLang="ko-KR" sz="2000" dirty="0" smtClean="0"/>
              <a:t>(ISHLT 2006)</a:t>
            </a:r>
          </a:p>
          <a:p>
            <a:pPr lvl="1"/>
            <a:r>
              <a:rPr lang="en-US" altLang="ko-KR" dirty="0" smtClean="0"/>
              <a:t>UIP (any one of following)</a:t>
            </a:r>
          </a:p>
          <a:p>
            <a:pPr lvl="2"/>
            <a:r>
              <a:rPr lang="en-US" altLang="ko-KR" dirty="0" smtClean="0"/>
              <a:t>DLCO &lt; 35% predicted</a:t>
            </a:r>
          </a:p>
          <a:p>
            <a:pPr lvl="2"/>
            <a:r>
              <a:rPr lang="en-US" altLang="ko-KR" dirty="0" smtClean="0"/>
              <a:t>10% ≤ decrement in FVC during 6 months of F/U</a:t>
            </a:r>
          </a:p>
          <a:p>
            <a:pPr lvl="2"/>
            <a:r>
              <a:rPr lang="en-US" altLang="ko-KR" dirty="0" smtClean="0"/>
              <a:t>SpO</a:t>
            </a:r>
            <a:r>
              <a:rPr lang="en-US" altLang="ko-KR" baseline="-25000" dirty="0" smtClean="0"/>
              <a:t>2</a:t>
            </a:r>
            <a:r>
              <a:rPr lang="en-US" altLang="ko-KR" dirty="0" smtClean="0"/>
              <a:t> &lt; 88% during 6MWT</a:t>
            </a:r>
          </a:p>
          <a:p>
            <a:pPr lvl="2"/>
            <a:r>
              <a:rPr lang="en-US" altLang="ko-KR" dirty="0" smtClean="0"/>
              <a:t>Honeycombing on HRCT (fibrosis score of 2)</a:t>
            </a:r>
          </a:p>
          <a:p>
            <a:pPr lvl="1"/>
            <a:r>
              <a:rPr lang="en-US" altLang="ko-KR" dirty="0" smtClean="0"/>
              <a:t>NSIP (any one of following)</a:t>
            </a:r>
          </a:p>
          <a:p>
            <a:pPr lvl="2"/>
            <a:r>
              <a:rPr lang="en-US" altLang="ko-KR" dirty="0" smtClean="0"/>
              <a:t>DLCO &lt; 35% predicted</a:t>
            </a:r>
          </a:p>
          <a:p>
            <a:pPr lvl="2"/>
            <a:r>
              <a:rPr lang="en-US" altLang="ko-KR" dirty="0" smtClean="0"/>
              <a:t>10% ≤ decrement in FVC or 15% ≤ decrease in DLCO during 6 months of F/U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PAH</a:t>
            </a:r>
            <a:endParaRPr lang="ko-KR" altLang="en-US" dirty="0"/>
          </a:p>
        </p:txBody>
      </p:sp>
      <p:sp>
        <p:nvSpPr>
          <p:cNvPr id="3" name="내용 개체 틀 2"/>
          <p:cNvSpPr>
            <a:spLocks noGrp="1"/>
          </p:cNvSpPr>
          <p:nvPr>
            <p:ph idx="1"/>
          </p:nvPr>
        </p:nvSpPr>
        <p:spPr/>
        <p:txBody>
          <a:bodyPr/>
          <a:lstStyle/>
          <a:p>
            <a:r>
              <a:rPr lang="en-US" altLang="ko-KR" dirty="0" smtClean="0"/>
              <a:t>Guideline for lung transplantation </a:t>
            </a:r>
            <a:r>
              <a:rPr lang="en-US" altLang="ko-KR" sz="2000" dirty="0" smtClean="0"/>
              <a:t>(ISHLT 2006)</a:t>
            </a:r>
          </a:p>
          <a:p>
            <a:pPr lvl="1"/>
            <a:r>
              <a:rPr lang="en-US" altLang="ko-KR" dirty="0" smtClean="0"/>
              <a:t>Persistent NYHA III/IV on maximal medical therapy</a:t>
            </a:r>
          </a:p>
          <a:p>
            <a:pPr lvl="1"/>
            <a:r>
              <a:rPr lang="en-US" altLang="ko-KR" dirty="0" smtClean="0"/>
              <a:t>Low (350m) or declining 6MWT</a:t>
            </a:r>
          </a:p>
          <a:p>
            <a:pPr lvl="1"/>
            <a:r>
              <a:rPr lang="en-US" altLang="ko-KR" dirty="0" smtClean="0"/>
              <a:t>Failing therapy with intravenous </a:t>
            </a:r>
            <a:r>
              <a:rPr lang="en-US" altLang="ko-KR" dirty="0" err="1" smtClean="0"/>
              <a:t>epoprostenol</a:t>
            </a:r>
            <a:r>
              <a:rPr lang="en-US" altLang="ko-KR" dirty="0" smtClean="0"/>
              <a:t> or equivalent</a:t>
            </a:r>
          </a:p>
          <a:p>
            <a:pPr lvl="1"/>
            <a:r>
              <a:rPr lang="en-US" altLang="ko-KR" dirty="0" smtClean="0"/>
              <a:t>CI &lt; 2L/min/m</a:t>
            </a:r>
            <a:r>
              <a:rPr lang="en-US" altLang="ko-KR" baseline="30000" dirty="0" smtClean="0"/>
              <a:t>2</a:t>
            </a:r>
          </a:p>
          <a:p>
            <a:pPr lvl="1"/>
            <a:r>
              <a:rPr lang="en-US" altLang="ko-KR" dirty="0" smtClean="0"/>
              <a:t>RAP &gt; 15mmHg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Ventilator dependence</a:t>
            </a:r>
            <a:endParaRPr lang="ko-KR" altLang="en-US" dirty="0"/>
          </a:p>
        </p:txBody>
      </p:sp>
      <p:sp>
        <p:nvSpPr>
          <p:cNvPr id="3" name="내용 개체 틀 2"/>
          <p:cNvSpPr>
            <a:spLocks noGrp="1"/>
          </p:cNvSpPr>
          <p:nvPr>
            <p:ph idx="1"/>
          </p:nvPr>
        </p:nvSpPr>
        <p:spPr/>
        <p:txBody>
          <a:bodyPr/>
          <a:lstStyle/>
          <a:p>
            <a:r>
              <a:rPr lang="en-US" altLang="ko-KR" sz="3000" dirty="0" smtClean="0"/>
              <a:t>Invasive mechanical ventilation before transplantation → significant risk factor for mortality after transplantation</a:t>
            </a:r>
          </a:p>
          <a:p>
            <a:r>
              <a:rPr lang="en-US" altLang="ko-KR" sz="3000" dirty="0" smtClean="0"/>
              <a:t>Clinically stable patients requiring mechanical ventilation : similar survival</a:t>
            </a:r>
          </a:p>
          <a:p>
            <a:r>
              <a:rPr lang="en-US" altLang="ko-KR" sz="3000" dirty="0" smtClean="0"/>
              <a:t>Noninvasive positive pressure ventilation is preferred</a:t>
            </a:r>
          </a:p>
          <a:p>
            <a:r>
              <a:rPr lang="en-US" altLang="ko-KR" sz="3000" dirty="0" smtClean="0"/>
              <a:t>ECMO can be used successfully as a bridge to lung transplantation</a:t>
            </a:r>
            <a:endParaRPr lang="ko-KR" altLang="en-US" sz="3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143000"/>
          </a:xfrm>
        </p:spPr>
        <p:txBody>
          <a:bodyPr/>
          <a:lstStyle/>
          <a:p>
            <a:r>
              <a:rPr lang="en-US" sz="2800" dirty="0" smtClean="0"/>
              <a:t>NUMBER OF LUNG TRANSPLANTS REPORTED </a:t>
            </a:r>
            <a:br>
              <a:rPr lang="en-US" sz="2800" dirty="0" smtClean="0"/>
            </a:br>
            <a:r>
              <a:rPr lang="en-US" sz="2800" dirty="0" smtClean="0"/>
              <a:t>BY YEAR AND PROCEDURE TYPE</a:t>
            </a:r>
            <a:endParaRPr lang="en-US" sz="2800" dirty="0"/>
          </a:p>
        </p:txBody>
      </p:sp>
      <p:graphicFrame>
        <p:nvGraphicFramePr>
          <p:cNvPr id="4" name="Content Placeholder 3"/>
          <p:cNvGraphicFramePr>
            <a:graphicFrameLocks noGrp="1"/>
          </p:cNvGraphicFramePr>
          <p:nvPr>
            <p:ph idx="1"/>
          </p:nvPr>
        </p:nvGraphicFramePr>
        <p:xfrm>
          <a:off x="228600" y="1371600"/>
          <a:ext cx="86106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4953000" y="5690681"/>
            <a:ext cx="4038600" cy="769441"/>
          </a:xfrm>
          <a:prstGeom prst="rect">
            <a:avLst/>
          </a:prstGeom>
          <a:noFill/>
          <a:ln>
            <a:solidFill>
              <a:srgbClr val="FFFF00"/>
            </a:solidFill>
          </a:ln>
        </p:spPr>
        <p:txBody>
          <a:bodyPr wrap="square" rtlCol="0">
            <a:spAutoFit/>
          </a:bodyPr>
          <a:lstStyle/>
          <a:p>
            <a:r>
              <a:rPr lang="en-US" sz="1100" b="1" dirty="0" smtClean="0">
                <a:solidFill>
                  <a:srgbClr val="FFFF00"/>
                </a:solidFill>
              </a:rPr>
              <a:t>NOTE: This figure includes only the lung transplants that are reported to the ISHLT Transplant Registry.  As such, this should not be construed as representing changes in the number of lung transplants performed worldwide.</a:t>
            </a:r>
            <a:endParaRPr lang="en-US" sz="1100" dirty="0">
              <a:solidFill>
                <a:srgbClr val="FFFF00"/>
              </a:solidFill>
            </a:endParaRPr>
          </a:p>
        </p:txBody>
      </p:sp>
      <p:grpSp>
        <p:nvGrpSpPr>
          <p:cNvPr id="3" name="Group 4"/>
          <p:cNvGrpSpPr/>
          <p:nvPr/>
        </p:nvGrpSpPr>
        <p:grpSpPr>
          <a:xfrm>
            <a:off x="381000" y="5867400"/>
            <a:ext cx="4572000" cy="755650"/>
            <a:chOff x="381000" y="5867400"/>
            <a:chExt cx="4572000" cy="755650"/>
          </a:xfrm>
        </p:grpSpPr>
        <p:pic>
          <p:nvPicPr>
            <p:cNvPr id="11" name="Picture 2052" descr="ISHLTLGB"/>
            <p:cNvPicPr>
              <a:picLocks noChangeAspect="1" noChangeArrowheads="1"/>
            </p:cNvPicPr>
            <p:nvPr/>
          </p:nvPicPr>
          <p:blipFill>
            <a:blip r:embed="rId4" cstate="print"/>
            <a:srcRect/>
            <a:stretch>
              <a:fillRect/>
            </a:stretch>
          </p:blipFill>
          <p:spPr bwMode="auto">
            <a:xfrm>
              <a:off x="381000" y="5867400"/>
              <a:ext cx="752475" cy="755650"/>
            </a:xfrm>
            <a:prstGeom prst="rect">
              <a:avLst/>
            </a:prstGeom>
            <a:noFill/>
            <a:ln w="9525">
              <a:noFill/>
              <a:miter lim="800000"/>
              <a:headEnd/>
              <a:tailEnd/>
            </a:ln>
          </p:spPr>
        </p:pic>
        <p:sp>
          <p:nvSpPr>
            <p:cNvPr id="12" name="TextBox 11"/>
            <p:cNvSpPr txBox="1"/>
            <p:nvPr/>
          </p:nvSpPr>
          <p:spPr>
            <a:xfrm>
              <a:off x="1216152" y="6007608"/>
              <a:ext cx="1298448" cy="523220"/>
            </a:xfrm>
            <a:prstGeom prst="rect">
              <a:avLst/>
            </a:prstGeom>
            <a:noFill/>
          </p:spPr>
          <p:txBody>
            <a:bodyPr wrap="square" rtlCol="0">
              <a:spAutoFit/>
            </a:bodyPr>
            <a:lstStyle/>
            <a:p>
              <a:r>
                <a:rPr lang="en-US" sz="2800" b="1" i="1" dirty="0" smtClean="0"/>
                <a:t>ISHLT</a:t>
              </a:r>
              <a:endParaRPr lang="en-US" sz="2800" b="1" i="1" dirty="0"/>
            </a:p>
          </p:txBody>
        </p:sp>
        <p:sp>
          <p:nvSpPr>
            <p:cNvPr id="13" name="TextBox 12"/>
            <p:cNvSpPr txBox="1"/>
            <p:nvPr/>
          </p:nvSpPr>
          <p:spPr>
            <a:xfrm>
              <a:off x="3923928" y="6172200"/>
              <a:ext cx="1029072" cy="400110"/>
            </a:xfrm>
            <a:prstGeom prst="rect">
              <a:avLst/>
            </a:prstGeom>
            <a:noFill/>
          </p:spPr>
          <p:txBody>
            <a:bodyPr wrap="square" rtlCol="0">
              <a:spAutoFit/>
            </a:bodyPr>
            <a:lstStyle/>
            <a:p>
              <a:r>
                <a:rPr lang="en-US" sz="2000" dirty="0" smtClean="0">
                  <a:solidFill>
                    <a:srgbClr val="FFFF00"/>
                  </a:solidFill>
                </a:rPr>
                <a:t>2012</a:t>
              </a:r>
              <a:endParaRPr lang="en-US" sz="2000" dirty="0">
                <a:solidFill>
                  <a:srgbClr val="FFFF00"/>
                </a:solidFill>
              </a:endParaRPr>
            </a:p>
          </p:txBody>
        </p:sp>
      </p:grpSp>
      <p:sp>
        <p:nvSpPr>
          <p:cNvPr id="14" name="TextBox 13"/>
          <p:cNvSpPr txBox="1"/>
          <p:nvPr/>
        </p:nvSpPr>
        <p:spPr>
          <a:xfrm>
            <a:off x="914400" y="6477000"/>
            <a:ext cx="4876800" cy="307777"/>
          </a:xfrm>
          <a:prstGeom prst="rect">
            <a:avLst/>
          </a:prstGeom>
          <a:noFill/>
        </p:spPr>
        <p:txBody>
          <a:bodyPr wrap="square" rtlCol="0">
            <a:spAutoFit/>
          </a:bodyPr>
          <a:lstStyle/>
          <a:p>
            <a:r>
              <a:rPr lang="en-US" sz="1400" b="1" dirty="0" smtClean="0">
                <a:solidFill>
                  <a:srgbClr val="FFFF00"/>
                </a:solidFill>
              </a:rPr>
              <a:t>J Heart Lung Transplant.  2012 Oct; 31(10): 1045-1095</a:t>
            </a:r>
            <a:endParaRPr lang="en-US" sz="1400" b="1" dirty="0">
              <a:solidFill>
                <a:srgbClr val="FFFF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Nutritional status</a:t>
            </a:r>
            <a:endParaRPr lang="ko-KR" altLang="en-US" dirty="0"/>
          </a:p>
        </p:txBody>
      </p:sp>
      <p:sp>
        <p:nvSpPr>
          <p:cNvPr id="3" name="내용 개체 틀 2"/>
          <p:cNvSpPr>
            <a:spLocks noGrp="1"/>
          </p:cNvSpPr>
          <p:nvPr>
            <p:ph idx="1"/>
          </p:nvPr>
        </p:nvSpPr>
        <p:spPr/>
        <p:txBody>
          <a:bodyPr/>
          <a:lstStyle/>
          <a:p>
            <a:r>
              <a:rPr lang="en-US" altLang="ko-KR" dirty="0" err="1" smtClean="0"/>
              <a:t>Pretransplant</a:t>
            </a:r>
            <a:r>
              <a:rPr lang="en-US" altLang="ko-KR" dirty="0" smtClean="0"/>
              <a:t> obesity → significant risk for mortality : &gt; BMI 30kg/m</a:t>
            </a:r>
            <a:r>
              <a:rPr lang="en-US" altLang="ko-KR" baseline="30000" dirty="0" smtClean="0"/>
              <a:t>2</a:t>
            </a:r>
            <a:r>
              <a:rPr lang="en-US" altLang="ko-KR" dirty="0" smtClean="0"/>
              <a:t> → 22% higher</a:t>
            </a:r>
          </a:p>
          <a:p>
            <a:r>
              <a:rPr lang="en-US" altLang="ko-KR" dirty="0" smtClean="0"/>
              <a:t>Low BMI : not a risk factor, malnutrition is ominous</a:t>
            </a:r>
          </a:p>
          <a:p>
            <a:r>
              <a:rPr lang="en-US" altLang="ko-KR" dirty="0" smtClean="0"/>
              <a:t>ATS guideline : &lt;70% or 130%&gt; of IBW, should gain or lose weight before transplantation</a:t>
            </a:r>
            <a:endParaRPr lang="ko-KR"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DM</a:t>
            </a:r>
            <a:endParaRPr lang="ko-KR" altLang="en-US" dirty="0"/>
          </a:p>
        </p:txBody>
      </p:sp>
      <p:sp>
        <p:nvSpPr>
          <p:cNvPr id="3" name="내용 개체 틀 2"/>
          <p:cNvSpPr>
            <a:spLocks noGrp="1"/>
          </p:cNvSpPr>
          <p:nvPr>
            <p:ph idx="1"/>
          </p:nvPr>
        </p:nvSpPr>
        <p:spPr/>
        <p:txBody>
          <a:bodyPr/>
          <a:lstStyle/>
          <a:p>
            <a:r>
              <a:rPr lang="en-US" altLang="ko-KR" dirty="0" smtClean="0"/>
              <a:t>DM is not considered a contraindication</a:t>
            </a:r>
          </a:p>
          <a:p>
            <a:r>
              <a:rPr lang="en-US" altLang="ko-KR" dirty="0" smtClean="0"/>
              <a:t>Several studies reported that DM is associated with increased mortality</a:t>
            </a:r>
            <a:endParaRPr lang="ko-KR" altLang="en-US" dirty="0" smtClean="0"/>
          </a:p>
          <a:p>
            <a:r>
              <a:rPr lang="en-US" altLang="ko-KR" dirty="0" smtClean="0"/>
              <a:t>Significant end-organ disease : relative or absolute contraindication</a:t>
            </a:r>
          </a:p>
          <a:p>
            <a:r>
              <a:rPr lang="en-US" altLang="ko-KR" dirty="0" smtClean="0"/>
              <a:t>Blood sugar control : HbA1c &lt; 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Previous cardiothoracic surgery</a:t>
            </a:r>
            <a:endParaRPr lang="ko-KR" altLang="en-US" dirty="0"/>
          </a:p>
        </p:txBody>
      </p:sp>
      <p:sp>
        <p:nvSpPr>
          <p:cNvPr id="3" name="내용 개체 틀 2"/>
          <p:cNvSpPr>
            <a:spLocks noGrp="1"/>
          </p:cNvSpPr>
          <p:nvPr>
            <p:ph idx="1"/>
          </p:nvPr>
        </p:nvSpPr>
        <p:spPr/>
        <p:txBody>
          <a:bodyPr/>
          <a:lstStyle/>
          <a:p>
            <a:r>
              <a:rPr lang="en-US" altLang="ko-KR" sz="3000" dirty="0" smtClean="0"/>
              <a:t>Increase technical difficulty and operative risk</a:t>
            </a:r>
          </a:p>
          <a:p>
            <a:r>
              <a:rPr lang="en-US" altLang="ko-KR" sz="3000" dirty="0" smtClean="0"/>
              <a:t>Rarely preclude lung transplantation</a:t>
            </a:r>
          </a:p>
          <a:p>
            <a:r>
              <a:rPr lang="en-US" altLang="ko-KR" sz="3000" dirty="0" smtClean="0"/>
              <a:t>Simple </a:t>
            </a:r>
            <a:r>
              <a:rPr lang="en-US" altLang="ko-KR" sz="3000" dirty="0" err="1" smtClean="0"/>
              <a:t>pneumothorax</a:t>
            </a:r>
            <a:r>
              <a:rPr lang="en-US" altLang="ko-KR" sz="3000" dirty="0" smtClean="0"/>
              <a:t> treated by closed tube </a:t>
            </a:r>
            <a:r>
              <a:rPr lang="en-US" altLang="ko-KR" sz="3000" dirty="0" err="1" smtClean="0"/>
              <a:t>thoracostomy</a:t>
            </a:r>
            <a:r>
              <a:rPr lang="en-US" altLang="ko-KR" sz="3000" dirty="0" smtClean="0"/>
              <a:t>, open lung biopsy, uncomplicated </a:t>
            </a:r>
            <a:r>
              <a:rPr lang="en-US" altLang="ko-KR" sz="3000" dirty="0" err="1" smtClean="0"/>
              <a:t>lobectomy</a:t>
            </a:r>
            <a:r>
              <a:rPr lang="en-US" altLang="ko-KR" sz="3000" dirty="0" smtClean="0"/>
              <a:t> : not impediment to transplantation</a:t>
            </a:r>
          </a:p>
          <a:p>
            <a:r>
              <a:rPr lang="en-US" altLang="ko-KR" sz="3000" dirty="0" smtClean="0"/>
              <a:t>More complex cases must be individually assessed</a:t>
            </a:r>
            <a:endParaRPr lang="ko-KR" altLang="en-US" sz="3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Coronary heart disease</a:t>
            </a:r>
            <a:endParaRPr lang="ko-KR" altLang="en-US" dirty="0"/>
          </a:p>
        </p:txBody>
      </p:sp>
      <p:sp>
        <p:nvSpPr>
          <p:cNvPr id="3" name="내용 개체 틀 2"/>
          <p:cNvSpPr>
            <a:spLocks noGrp="1"/>
          </p:cNvSpPr>
          <p:nvPr>
            <p:ph idx="1"/>
          </p:nvPr>
        </p:nvSpPr>
        <p:spPr/>
        <p:txBody>
          <a:bodyPr/>
          <a:lstStyle/>
          <a:p>
            <a:r>
              <a:rPr lang="en-US" altLang="ko-KR" sz="3000" dirty="0" smtClean="0"/>
              <a:t>17% among lung transplant candidates over the age of 50 → 8% of those required revascularization</a:t>
            </a:r>
          </a:p>
          <a:p>
            <a:r>
              <a:rPr lang="en-US" altLang="ko-KR" sz="3000" dirty="0" smtClean="0"/>
              <a:t>Multiple risk factors → consider angiography before transplantation</a:t>
            </a:r>
          </a:p>
          <a:p>
            <a:r>
              <a:rPr lang="en-US" altLang="ko-KR" sz="3000" dirty="0" smtClean="0"/>
              <a:t>Coronary artery disease : a relative contraindication</a:t>
            </a:r>
          </a:p>
          <a:p>
            <a:r>
              <a:rPr lang="en-US" altLang="ko-KR" sz="3000" dirty="0" smtClean="0"/>
              <a:t>Advanced disease : may be candidate for heart-lung transplantation</a:t>
            </a:r>
            <a:endParaRPr lang="ko-KR" altLang="en-US" sz="3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err="1" smtClean="0"/>
              <a:t>Glucocorticoid</a:t>
            </a:r>
            <a:r>
              <a:rPr lang="en-US" altLang="ko-KR" dirty="0" smtClean="0"/>
              <a:t> use</a:t>
            </a:r>
            <a:endParaRPr lang="ko-KR" altLang="en-US" dirty="0"/>
          </a:p>
        </p:txBody>
      </p:sp>
      <p:sp>
        <p:nvSpPr>
          <p:cNvPr id="3" name="내용 개체 틀 2"/>
          <p:cNvSpPr>
            <a:spLocks noGrp="1"/>
          </p:cNvSpPr>
          <p:nvPr>
            <p:ph idx="1"/>
          </p:nvPr>
        </p:nvSpPr>
        <p:spPr/>
        <p:txBody>
          <a:bodyPr/>
          <a:lstStyle/>
          <a:p>
            <a:r>
              <a:rPr lang="en-US" altLang="ko-KR" dirty="0" smtClean="0"/>
              <a:t>The use of GC before transplantation has not been a risk factor for mortality</a:t>
            </a:r>
          </a:p>
          <a:p>
            <a:r>
              <a:rPr lang="en-US" altLang="ko-KR" dirty="0" smtClean="0"/>
              <a:t>Prednisone 0.2 to 0.3 mg/kg per day are safe</a:t>
            </a:r>
          </a:p>
          <a:p>
            <a:r>
              <a:rPr lang="en-US" altLang="ko-KR" dirty="0" smtClean="0"/>
              <a:t>High dose for relatively short periods is not considered a contraindication</a:t>
            </a:r>
            <a:endParaRPr lang="ko-KR"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Chronic infection</a:t>
            </a:r>
            <a:endParaRPr lang="ko-KR" altLang="en-US" dirty="0"/>
          </a:p>
        </p:txBody>
      </p:sp>
      <p:sp>
        <p:nvSpPr>
          <p:cNvPr id="3" name="내용 개체 틀 2"/>
          <p:cNvSpPr>
            <a:spLocks noGrp="1"/>
          </p:cNvSpPr>
          <p:nvPr>
            <p:ph idx="1"/>
          </p:nvPr>
        </p:nvSpPr>
        <p:spPr/>
        <p:txBody>
          <a:bodyPr/>
          <a:lstStyle/>
          <a:p>
            <a:r>
              <a:rPr lang="en-US" altLang="ko-KR" sz="2600" dirty="0" err="1" smtClean="0"/>
              <a:t>Bronchiectasis</a:t>
            </a:r>
            <a:r>
              <a:rPr lang="en-US" altLang="ko-KR" sz="2600" dirty="0" smtClean="0"/>
              <a:t>, especially cystic fibrosis</a:t>
            </a:r>
          </a:p>
          <a:p>
            <a:r>
              <a:rPr lang="en-US" altLang="ko-KR" sz="2600" dirty="0" smtClean="0"/>
              <a:t>Initiate antifungal therapy when </a:t>
            </a:r>
            <a:r>
              <a:rPr lang="en-US" altLang="ko-KR" sz="2600" dirty="0" err="1" smtClean="0"/>
              <a:t>aspergillus</a:t>
            </a:r>
            <a:r>
              <a:rPr lang="en-US" altLang="ko-KR" sz="2600" dirty="0" smtClean="0"/>
              <a:t> is isolated before (20~50%) or after (50%) transplantation</a:t>
            </a:r>
          </a:p>
          <a:p>
            <a:r>
              <a:rPr lang="en-US" altLang="ko-KR" sz="2600" dirty="0" smtClean="0"/>
              <a:t>NTM infection (8%) : attempt to eradicate before transplantation, persistent (+) cultures on </a:t>
            </a:r>
            <a:r>
              <a:rPr lang="en-US" altLang="ko-KR" sz="2600" dirty="0" err="1" smtClean="0"/>
              <a:t>Tx</a:t>
            </a:r>
            <a:r>
              <a:rPr lang="en-US" altLang="ko-KR" sz="2600" dirty="0" smtClean="0"/>
              <a:t> are relative contraindication</a:t>
            </a:r>
          </a:p>
          <a:p>
            <a:r>
              <a:rPr lang="en-US" altLang="ko-KR" sz="2600" dirty="0" smtClean="0"/>
              <a:t>MDR bacteria : may be associated with worse prognosis</a:t>
            </a:r>
          </a:p>
          <a:p>
            <a:r>
              <a:rPr lang="en-US" altLang="ko-KR" sz="2600" dirty="0" err="1" smtClean="0"/>
              <a:t>Burkholderia</a:t>
            </a:r>
            <a:r>
              <a:rPr lang="en-US" altLang="ko-KR" sz="2600" dirty="0" smtClean="0"/>
              <a:t> </a:t>
            </a:r>
            <a:r>
              <a:rPr lang="en-US" altLang="ko-KR" sz="2600" dirty="0" err="1" smtClean="0"/>
              <a:t>cepacia</a:t>
            </a:r>
            <a:r>
              <a:rPr lang="en-US" altLang="ko-KR" sz="2600" dirty="0" smtClean="0"/>
              <a:t> complex : increased mortality, consider contraindication</a:t>
            </a:r>
            <a:endParaRPr lang="ko-KR" altLang="en-US" sz="2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Prior malignancy</a:t>
            </a:r>
            <a:endParaRPr lang="ko-KR" altLang="en-US" dirty="0"/>
          </a:p>
        </p:txBody>
      </p:sp>
      <p:sp>
        <p:nvSpPr>
          <p:cNvPr id="3" name="내용 개체 틀 2"/>
          <p:cNvSpPr>
            <a:spLocks noGrp="1"/>
          </p:cNvSpPr>
          <p:nvPr>
            <p:ph idx="1"/>
          </p:nvPr>
        </p:nvSpPr>
        <p:spPr/>
        <p:txBody>
          <a:bodyPr/>
          <a:lstStyle/>
          <a:p>
            <a:r>
              <a:rPr lang="en-US" altLang="ko-KR" sz="3000" dirty="0" smtClean="0"/>
              <a:t>The risk of cancer recurrence (ex: kidney recipient 22% recur, transplantation within 2 years of cancer treatment 53% recur)</a:t>
            </a:r>
          </a:p>
          <a:p>
            <a:r>
              <a:rPr lang="en-US" altLang="ko-KR" sz="3000" dirty="0" smtClean="0"/>
              <a:t>2-year period between cancer treatment and transplantation was advised for most cases</a:t>
            </a:r>
          </a:p>
          <a:p>
            <a:r>
              <a:rPr lang="en-US" altLang="ko-KR" sz="3000" dirty="0" smtClean="0"/>
              <a:t>Longer than 2 years : malignant melanoma, breast cancers, colorectal cancers</a:t>
            </a:r>
            <a:endParaRPr lang="ko-KR" altLang="en-US" sz="3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err="1" smtClean="0"/>
              <a:t>Allosensitization</a:t>
            </a:r>
            <a:endParaRPr lang="ko-KR" altLang="en-US" dirty="0"/>
          </a:p>
        </p:txBody>
      </p:sp>
      <p:sp>
        <p:nvSpPr>
          <p:cNvPr id="3" name="내용 개체 틀 2"/>
          <p:cNvSpPr>
            <a:spLocks noGrp="1"/>
          </p:cNvSpPr>
          <p:nvPr>
            <p:ph idx="1"/>
          </p:nvPr>
        </p:nvSpPr>
        <p:spPr/>
        <p:txBody>
          <a:bodyPr/>
          <a:lstStyle/>
          <a:p>
            <a:r>
              <a:rPr lang="en-US" altLang="ko-KR" sz="3000" dirty="0" err="1" smtClean="0"/>
              <a:t>Ab</a:t>
            </a:r>
            <a:r>
              <a:rPr lang="en-US" altLang="ko-KR" sz="3000" dirty="0" smtClean="0"/>
              <a:t> to HLA (transfusion, pregnancy, previous transplantation)</a:t>
            </a:r>
          </a:p>
          <a:p>
            <a:r>
              <a:rPr lang="en-US" altLang="ko-KR" sz="3000" dirty="0" smtClean="0"/>
              <a:t>Risk of </a:t>
            </a:r>
            <a:r>
              <a:rPr lang="en-US" altLang="ko-KR" sz="3000" dirty="0" err="1" smtClean="0"/>
              <a:t>hyperacute</a:t>
            </a:r>
            <a:r>
              <a:rPr lang="en-US" altLang="ko-KR" sz="3000" dirty="0" smtClean="0"/>
              <a:t> rejection</a:t>
            </a:r>
          </a:p>
          <a:p>
            <a:r>
              <a:rPr lang="en-US" altLang="ko-KR" sz="3000" dirty="0" smtClean="0"/>
              <a:t>PRA (panel reactive antibodies) : detect anti-HLA antibodies</a:t>
            </a:r>
          </a:p>
          <a:p>
            <a:r>
              <a:rPr lang="en-US" altLang="ko-KR" sz="3000" dirty="0" smtClean="0"/>
              <a:t>&gt; 25% PRA → increased risk of death, especially in the early post-operative period</a:t>
            </a:r>
          </a:p>
          <a:p>
            <a:r>
              <a:rPr lang="en-US" altLang="ko-KR" sz="3000" dirty="0" smtClean="0"/>
              <a:t>Avoid potential donors with the reactive HLA for the corresponding recipient</a:t>
            </a:r>
            <a:endParaRPr lang="ko-KR" altLang="en-US" sz="3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Systemic disease</a:t>
            </a:r>
            <a:endParaRPr lang="ko-KR" altLang="en-US" dirty="0"/>
          </a:p>
        </p:txBody>
      </p:sp>
      <p:sp>
        <p:nvSpPr>
          <p:cNvPr id="3" name="내용 개체 틀 2"/>
          <p:cNvSpPr>
            <a:spLocks noGrp="1"/>
          </p:cNvSpPr>
          <p:nvPr>
            <p:ph idx="1"/>
          </p:nvPr>
        </p:nvSpPr>
        <p:spPr/>
        <p:txBody>
          <a:bodyPr/>
          <a:lstStyle/>
          <a:p>
            <a:r>
              <a:rPr lang="en-US" altLang="ko-KR" dirty="0" smtClean="0"/>
              <a:t>Carefully selected patients with </a:t>
            </a:r>
            <a:r>
              <a:rPr lang="en-US" altLang="ko-KR" dirty="0" err="1" smtClean="0"/>
              <a:t>sarcoidosis</a:t>
            </a:r>
            <a:r>
              <a:rPr lang="en-US" altLang="ko-KR" dirty="0" smtClean="0"/>
              <a:t>, LAM, pulmonary LCH, scleroderma</a:t>
            </a:r>
          </a:p>
          <a:p>
            <a:pPr>
              <a:buNone/>
            </a:pPr>
            <a:r>
              <a:rPr lang="en-US" altLang="ko-KR" dirty="0" smtClean="0"/>
              <a:t>→ Satisfactory results after lung transplantation</a:t>
            </a:r>
            <a:endParaRPr lang="ko-KR" alt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References</a:t>
            </a:r>
            <a:endParaRPr lang="ko-KR" altLang="en-US" dirty="0"/>
          </a:p>
        </p:txBody>
      </p:sp>
      <p:sp>
        <p:nvSpPr>
          <p:cNvPr id="3" name="내용 개체 틀 2"/>
          <p:cNvSpPr>
            <a:spLocks noGrp="1"/>
          </p:cNvSpPr>
          <p:nvPr>
            <p:ph idx="1"/>
          </p:nvPr>
        </p:nvSpPr>
        <p:spPr/>
        <p:txBody>
          <a:bodyPr/>
          <a:lstStyle/>
          <a:p>
            <a:r>
              <a:rPr lang="en-US" altLang="ko-KR" sz="2400" dirty="0" err="1" smtClean="0"/>
              <a:t>Uptodate</a:t>
            </a:r>
            <a:r>
              <a:rPr lang="en-US" altLang="ko-KR" sz="2400" dirty="0" smtClean="0"/>
              <a:t> : www.uptodate.com</a:t>
            </a:r>
          </a:p>
          <a:p>
            <a:r>
              <a:rPr lang="en-US" altLang="ko-KR" sz="2400" dirty="0" smtClean="0"/>
              <a:t>The International Society for Heart and Lung Transplantation (ISHLT) : www.ishlt.org</a:t>
            </a:r>
          </a:p>
          <a:p>
            <a:r>
              <a:rPr lang="ko-KR" altLang="en-US" sz="2400" dirty="0" smtClean="0"/>
              <a:t>질병관리본부 장기이식관리센터 </a:t>
            </a:r>
            <a:r>
              <a:rPr lang="en-US" altLang="ko-KR" sz="2400" dirty="0" smtClean="0"/>
              <a:t>: </a:t>
            </a:r>
            <a:r>
              <a:rPr lang="en-US" altLang="ko-KR" sz="2400" dirty="0" smtClean="0"/>
              <a:t>Annual report of transplant </a:t>
            </a:r>
            <a:r>
              <a:rPr lang="en-US" altLang="ko-KR" sz="2400" dirty="0" smtClean="0"/>
              <a:t>2011, www.konos.go.kr</a:t>
            </a:r>
            <a:endParaRPr lang="en-US" altLang="ko-KR" sz="2400" dirty="0" smtClean="0"/>
          </a:p>
          <a:p>
            <a:r>
              <a:rPr lang="en-US" altLang="ko-KR" sz="2400" dirty="0" smtClean="0"/>
              <a:t>Christie JD, et al. The Registry of the International Society for Heart and Lung Transplantation: twenty-seventh official adult lung and heart-lung transplant report-2010. </a:t>
            </a:r>
            <a:r>
              <a:rPr lang="en-US" altLang="ko-KR" sz="2400" i="1" dirty="0" smtClean="0"/>
              <a:t>J Heart Lung Transplant</a:t>
            </a:r>
            <a:r>
              <a:rPr lang="en-US" altLang="ko-KR" sz="2400" dirty="0" smtClean="0"/>
              <a:t> 2010.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smtClean="0"/>
              <a:t>국내 폐 이식 현황</a:t>
            </a:r>
            <a:endParaRPr lang="ko-KR" altLang="en-US" dirty="0"/>
          </a:p>
        </p:txBody>
      </p:sp>
      <p:graphicFrame>
        <p:nvGraphicFramePr>
          <p:cNvPr id="4" name="내용 개체 틀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5076056" y="4077072"/>
            <a:ext cx="576064" cy="646331"/>
          </a:xfrm>
          <a:prstGeom prst="rect">
            <a:avLst/>
          </a:prstGeom>
          <a:noFill/>
        </p:spPr>
        <p:txBody>
          <a:bodyPr wrap="square" rtlCol="0">
            <a:spAutoFit/>
          </a:bodyPr>
          <a:lstStyle/>
          <a:p>
            <a:pPr algn="ctr"/>
            <a:r>
              <a:rPr lang="en-US" altLang="ko-KR" b="1" dirty="0" smtClean="0"/>
              <a:t>9</a:t>
            </a:r>
          </a:p>
          <a:p>
            <a:pPr algn="ctr"/>
            <a:r>
              <a:rPr lang="en-US" altLang="ko-KR" b="1" dirty="0" smtClean="0"/>
              <a:t>(5)</a:t>
            </a:r>
            <a:endParaRPr lang="ko-KR" altLang="en-US" b="1" dirty="0"/>
          </a:p>
        </p:txBody>
      </p:sp>
      <p:sp>
        <p:nvSpPr>
          <p:cNvPr id="6" name="TextBox 5"/>
          <p:cNvSpPr txBox="1"/>
          <p:nvPr/>
        </p:nvSpPr>
        <p:spPr>
          <a:xfrm>
            <a:off x="5652120" y="4366845"/>
            <a:ext cx="576064" cy="646331"/>
          </a:xfrm>
          <a:prstGeom prst="rect">
            <a:avLst/>
          </a:prstGeom>
          <a:noFill/>
        </p:spPr>
        <p:txBody>
          <a:bodyPr wrap="square" rtlCol="0">
            <a:spAutoFit/>
          </a:bodyPr>
          <a:lstStyle/>
          <a:p>
            <a:pPr algn="ctr"/>
            <a:r>
              <a:rPr lang="en-US" altLang="ko-KR" b="1" dirty="0" smtClean="0"/>
              <a:t>3</a:t>
            </a:r>
          </a:p>
          <a:p>
            <a:pPr algn="ctr"/>
            <a:r>
              <a:rPr lang="en-US" altLang="ko-KR" b="1" dirty="0" smtClean="0"/>
              <a:t>(4)</a:t>
            </a:r>
            <a:endParaRPr lang="ko-KR" altLang="en-US" b="1" dirty="0"/>
          </a:p>
        </p:txBody>
      </p:sp>
      <p:sp>
        <p:nvSpPr>
          <p:cNvPr id="7" name="TextBox 6"/>
          <p:cNvSpPr txBox="1"/>
          <p:nvPr/>
        </p:nvSpPr>
        <p:spPr>
          <a:xfrm>
            <a:off x="6228184" y="4077072"/>
            <a:ext cx="576064" cy="646331"/>
          </a:xfrm>
          <a:prstGeom prst="rect">
            <a:avLst/>
          </a:prstGeom>
          <a:noFill/>
        </p:spPr>
        <p:txBody>
          <a:bodyPr wrap="square" rtlCol="0">
            <a:spAutoFit/>
          </a:bodyPr>
          <a:lstStyle/>
          <a:p>
            <a:pPr algn="ctr"/>
            <a:r>
              <a:rPr lang="en-US" altLang="ko-KR" b="1" dirty="0" smtClean="0"/>
              <a:t>7</a:t>
            </a:r>
          </a:p>
          <a:p>
            <a:pPr algn="ctr"/>
            <a:r>
              <a:rPr lang="en-US" altLang="ko-KR" b="1" dirty="0" smtClean="0"/>
              <a:t>(5)</a:t>
            </a:r>
            <a:endParaRPr lang="ko-KR" altLang="en-US" b="1" dirty="0"/>
          </a:p>
        </p:txBody>
      </p:sp>
      <p:sp>
        <p:nvSpPr>
          <p:cNvPr id="8" name="TextBox 7"/>
          <p:cNvSpPr txBox="1"/>
          <p:nvPr/>
        </p:nvSpPr>
        <p:spPr>
          <a:xfrm>
            <a:off x="6732240" y="3573016"/>
            <a:ext cx="648072" cy="646331"/>
          </a:xfrm>
          <a:prstGeom prst="rect">
            <a:avLst/>
          </a:prstGeom>
          <a:noFill/>
        </p:spPr>
        <p:txBody>
          <a:bodyPr wrap="square" rtlCol="0">
            <a:spAutoFit/>
          </a:bodyPr>
          <a:lstStyle/>
          <a:p>
            <a:pPr algn="ctr"/>
            <a:r>
              <a:rPr lang="en-US" altLang="ko-KR" b="1" dirty="0" smtClean="0"/>
              <a:t>18</a:t>
            </a:r>
          </a:p>
          <a:p>
            <a:pPr algn="ctr"/>
            <a:r>
              <a:rPr lang="en-US" altLang="ko-KR" b="1" dirty="0" smtClean="0"/>
              <a:t>(11)</a:t>
            </a:r>
            <a:endParaRPr lang="ko-KR" altLang="en-US" b="1" dirty="0"/>
          </a:p>
        </p:txBody>
      </p:sp>
      <p:sp>
        <p:nvSpPr>
          <p:cNvPr id="9" name="TextBox 8"/>
          <p:cNvSpPr txBox="1"/>
          <p:nvPr/>
        </p:nvSpPr>
        <p:spPr>
          <a:xfrm>
            <a:off x="7336879" y="2492896"/>
            <a:ext cx="648072" cy="646331"/>
          </a:xfrm>
          <a:prstGeom prst="rect">
            <a:avLst/>
          </a:prstGeom>
          <a:noFill/>
        </p:spPr>
        <p:txBody>
          <a:bodyPr wrap="square" rtlCol="0">
            <a:spAutoFit/>
          </a:bodyPr>
          <a:lstStyle/>
          <a:p>
            <a:pPr algn="ctr"/>
            <a:r>
              <a:rPr lang="en-US" altLang="ko-KR" b="1" dirty="0" smtClean="0"/>
              <a:t>36</a:t>
            </a:r>
          </a:p>
          <a:p>
            <a:pPr algn="ctr"/>
            <a:r>
              <a:rPr lang="en-US" altLang="ko-KR" b="1" dirty="0" smtClean="0"/>
              <a:t>(15)</a:t>
            </a:r>
            <a:endParaRPr lang="ko-KR" altLang="en-US" b="1" dirty="0"/>
          </a:p>
        </p:txBody>
      </p:sp>
      <p:sp>
        <p:nvSpPr>
          <p:cNvPr id="10" name="TextBox 9"/>
          <p:cNvSpPr txBox="1"/>
          <p:nvPr/>
        </p:nvSpPr>
        <p:spPr>
          <a:xfrm>
            <a:off x="7956376" y="3275692"/>
            <a:ext cx="576064" cy="369332"/>
          </a:xfrm>
          <a:prstGeom prst="rect">
            <a:avLst/>
          </a:prstGeom>
          <a:noFill/>
        </p:spPr>
        <p:txBody>
          <a:bodyPr wrap="square" rtlCol="0">
            <a:spAutoFit/>
          </a:bodyPr>
          <a:lstStyle/>
          <a:p>
            <a:pPr algn="ctr"/>
            <a:r>
              <a:rPr lang="en-US" altLang="ko-KR" b="1" dirty="0" smtClean="0"/>
              <a:t>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Barriers to successful lung transplantation</a:t>
            </a:r>
            <a:endParaRPr lang="ko-KR" altLang="en-US" dirty="0"/>
          </a:p>
        </p:txBody>
      </p:sp>
      <p:sp>
        <p:nvSpPr>
          <p:cNvPr id="3" name="내용 개체 틀 2"/>
          <p:cNvSpPr>
            <a:spLocks noGrp="1"/>
          </p:cNvSpPr>
          <p:nvPr>
            <p:ph idx="1"/>
          </p:nvPr>
        </p:nvSpPr>
        <p:spPr/>
        <p:txBody>
          <a:bodyPr/>
          <a:lstStyle/>
          <a:p>
            <a:r>
              <a:rPr lang="en-US" altLang="ko-KR" sz="2800" dirty="0" smtClean="0"/>
              <a:t>Donor lung shortage : major limiting factor</a:t>
            </a:r>
          </a:p>
          <a:p>
            <a:r>
              <a:rPr lang="en-US" altLang="ko-KR" sz="2800" dirty="0" smtClean="0"/>
              <a:t>Harvested from only 15% of all cadaveric donors</a:t>
            </a:r>
          </a:p>
          <a:p>
            <a:r>
              <a:rPr lang="en-US" altLang="ko-KR" sz="2800" dirty="0" smtClean="0"/>
              <a:t>Lung’s vulnerability : thoracic trauma, aspiration, ventilator associated lung injury, pneumonia, </a:t>
            </a:r>
            <a:r>
              <a:rPr lang="en-US" altLang="ko-KR" sz="2800" dirty="0" err="1" smtClean="0"/>
              <a:t>neurogenic</a:t>
            </a:r>
            <a:r>
              <a:rPr lang="en-US" altLang="ko-KR" sz="2800" dirty="0" smtClean="0"/>
              <a:t> pulmonary edema</a:t>
            </a:r>
          </a:p>
          <a:p>
            <a:r>
              <a:rPr lang="en-US" altLang="ko-KR" sz="2800" dirty="0" smtClean="0"/>
              <a:t>Decreased long-term survival d/t BOS : 50% of transplantation within 5 yrs, 3 yrs survival 50% and 5 yrs survival 30~40%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90600"/>
          </a:xfrm>
        </p:spPr>
        <p:txBody>
          <a:bodyPr/>
          <a:lstStyle/>
          <a:p>
            <a:r>
              <a:rPr lang="en-US" sz="2800" dirty="0" smtClean="0"/>
              <a:t>ADULT LUNG TRANSPLANTS</a:t>
            </a:r>
            <a:br>
              <a:rPr lang="en-US" sz="2800" dirty="0" smtClean="0"/>
            </a:br>
            <a:r>
              <a:rPr lang="en-US" sz="2400" dirty="0" smtClean="0"/>
              <a:t>Kaplan-Meier Survival</a:t>
            </a:r>
            <a:r>
              <a:rPr lang="en-US" sz="2800" dirty="0" smtClean="0"/>
              <a:t/>
            </a:r>
            <a:br>
              <a:rPr lang="en-US" sz="2800" dirty="0" smtClean="0"/>
            </a:br>
            <a:r>
              <a:rPr lang="en-US" sz="2000" dirty="0" smtClean="0"/>
              <a:t>(Transplants: January 1994 - June 2010)</a:t>
            </a:r>
            <a:endParaRPr lang="en-US" sz="2000" dirty="0"/>
          </a:p>
        </p:txBody>
      </p:sp>
      <p:graphicFrame>
        <p:nvGraphicFramePr>
          <p:cNvPr id="4" name="Content Placeholder 3"/>
          <p:cNvGraphicFramePr>
            <a:graphicFrameLocks noGrp="1"/>
          </p:cNvGraphicFramePr>
          <p:nvPr>
            <p:ph idx="1"/>
          </p:nvPr>
        </p:nvGraphicFramePr>
        <p:xfrm>
          <a:off x="228600" y="1447800"/>
          <a:ext cx="86106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5867400" y="2743200"/>
            <a:ext cx="2057400" cy="323165"/>
          </a:xfrm>
          <a:prstGeom prst="rect">
            <a:avLst/>
          </a:prstGeom>
          <a:noFill/>
        </p:spPr>
        <p:txBody>
          <a:bodyPr wrap="square" rtlCol="0">
            <a:spAutoFit/>
          </a:bodyPr>
          <a:lstStyle/>
          <a:p>
            <a:r>
              <a:rPr lang="en-US" sz="1500" b="1" dirty="0" smtClean="0">
                <a:solidFill>
                  <a:srgbClr val="FFFF00"/>
                </a:solidFill>
              </a:rPr>
              <a:t>p &lt; 0.0001</a:t>
            </a:r>
            <a:endParaRPr lang="en-US" sz="1500" b="1" dirty="0">
              <a:solidFill>
                <a:srgbClr val="FFFF00"/>
              </a:solidFill>
            </a:endParaRPr>
          </a:p>
        </p:txBody>
      </p:sp>
      <p:grpSp>
        <p:nvGrpSpPr>
          <p:cNvPr id="3" name="Group 4"/>
          <p:cNvGrpSpPr/>
          <p:nvPr/>
        </p:nvGrpSpPr>
        <p:grpSpPr>
          <a:xfrm>
            <a:off x="381000" y="5867400"/>
            <a:ext cx="4572000" cy="755650"/>
            <a:chOff x="381000" y="5867400"/>
            <a:chExt cx="4572000" cy="755650"/>
          </a:xfrm>
        </p:grpSpPr>
        <p:pic>
          <p:nvPicPr>
            <p:cNvPr id="11" name="Picture 2052" descr="ISHLTLGB"/>
            <p:cNvPicPr>
              <a:picLocks noChangeAspect="1" noChangeArrowheads="1"/>
            </p:cNvPicPr>
            <p:nvPr/>
          </p:nvPicPr>
          <p:blipFill>
            <a:blip r:embed="rId4" cstate="print"/>
            <a:srcRect/>
            <a:stretch>
              <a:fillRect/>
            </a:stretch>
          </p:blipFill>
          <p:spPr bwMode="auto">
            <a:xfrm>
              <a:off x="381000" y="5867400"/>
              <a:ext cx="752475" cy="755650"/>
            </a:xfrm>
            <a:prstGeom prst="rect">
              <a:avLst/>
            </a:prstGeom>
            <a:noFill/>
            <a:ln w="9525">
              <a:noFill/>
              <a:miter lim="800000"/>
              <a:headEnd/>
              <a:tailEnd/>
            </a:ln>
          </p:spPr>
        </p:pic>
        <p:sp>
          <p:nvSpPr>
            <p:cNvPr id="12" name="TextBox 11"/>
            <p:cNvSpPr txBox="1"/>
            <p:nvPr/>
          </p:nvSpPr>
          <p:spPr>
            <a:xfrm>
              <a:off x="1216152" y="6007608"/>
              <a:ext cx="1298448" cy="523220"/>
            </a:xfrm>
            <a:prstGeom prst="rect">
              <a:avLst/>
            </a:prstGeom>
            <a:noFill/>
          </p:spPr>
          <p:txBody>
            <a:bodyPr wrap="square" rtlCol="0">
              <a:spAutoFit/>
            </a:bodyPr>
            <a:lstStyle/>
            <a:p>
              <a:r>
                <a:rPr lang="en-US" sz="2800" b="1" i="1" dirty="0" smtClean="0"/>
                <a:t>ISHLT</a:t>
              </a:r>
              <a:endParaRPr lang="en-US" sz="2800" b="1" i="1" dirty="0"/>
            </a:p>
          </p:txBody>
        </p:sp>
        <p:sp>
          <p:nvSpPr>
            <p:cNvPr id="13" name="TextBox 12"/>
            <p:cNvSpPr txBox="1"/>
            <p:nvPr/>
          </p:nvSpPr>
          <p:spPr>
            <a:xfrm>
              <a:off x="4067944" y="6172200"/>
              <a:ext cx="885056" cy="400110"/>
            </a:xfrm>
            <a:prstGeom prst="rect">
              <a:avLst/>
            </a:prstGeom>
            <a:noFill/>
          </p:spPr>
          <p:txBody>
            <a:bodyPr wrap="square" rtlCol="0">
              <a:spAutoFit/>
            </a:bodyPr>
            <a:lstStyle/>
            <a:p>
              <a:r>
                <a:rPr lang="en-US" sz="2000" dirty="0" smtClean="0">
                  <a:solidFill>
                    <a:srgbClr val="FFFF00"/>
                  </a:solidFill>
                </a:rPr>
                <a:t>2012</a:t>
              </a:r>
              <a:endParaRPr lang="en-US" sz="2000" dirty="0">
                <a:solidFill>
                  <a:srgbClr val="FFFF00"/>
                </a:solidFill>
              </a:endParaRPr>
            </a:p>
          </p:txBody>
        </p:sp>
      </p:grpSp>
      <p:sp>
        <p:nvSpPr>
          <p:cNvPr id="14" name="TextBox 13"/>
          <p:cNvSpPr txBox="1"/>
          <p:nvPr/>
        </p:nvSpPr>
        <p:spPr>
          <a:xfrm>
            <a:off x="914400" y="6477000"/>
            <a:ext cx="4876800" cy="307777"/>
          </a:xfrm>
          <a:prstGeom prst="rect">
            <a:avLst/>
          </a:prstGeom>
          <a:noFill/>
        </p:spPr>
        <p:txBody>
          <a:bodyPr wrap="square" rtlCol="0">
            <a:spAutoFit/>
          </a:bodyPr>
          <a:lstStyle/>
          <a:p>
            <a:r>
              <a:rPr lang="en-US" sz="1400" b="1" dirty="0" smtClean="0">
                <a:solidFill>
                  <a:srgbClr val="FFFF00"/>
                </a:solidFill>
              </a:rPr>
              <a:t>J Heart Lung Transplant.  2012 Oct; 31(10): 1045-1095</a:t>
            </a:r>
            <a:endParaRPr lang="en-US" sz="1400" b="1" dirty="0">
              <a:solidFill>
                <a:srgbClr val="FFFF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dirty="0"/>
          </a:p>
        </p:txBody>
      </p:sp>
      <p:pic>
        <p:nvPicPr>
          <p:cNvPr id="2052" name="Picture 4"/>
          <p:cNvPicPr>
            <a:picLocks noChangeAspect="1" noChangeArrowheads="1"/>
          </p:cNvPicPr>
          <p:nvPr/>
        </p:nvPicPr>
        <p:blipFill>
          <a:blip r:embed="rId2" cstate="print"/>
          <a:srcRect/>
          <a:stretch>
            <a:fillRect/>
          </a:stretch>
        </p:blipFill>
        <p:spPr bwMode="auto">
          <a:xfrm>
            <a:off x="1762419" y="0"/>
            <a:ext cx="5619163" cy="6858000"/>
          </a:xfrm>
          <a:prstGeom prst="rect">
            <a:avLst/>
          </a:prstGeom>
          <a:noFill/>
          <a:ln w="9525">
            <a:noFill/>
            <a:miter lim="800000"/>
            <a:headEnd/>
            <a:tailEnd/>
          </a:ln>
        </p:spPr>
      </p:pic>
      <p:sp>
        <p:nvSpPr>
          <p:cNvPr id="7" name="모서리가 둥근 직사각형 6"/>
          <p:cNvSpPr/>
          <p:nvPr/>
        </p:nvSpPr>
        <p:spPr>
          <a:xfrm>
            <a:off x="1835696" y="5661248"/>
            <a:ext cx="5472608"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90600"/>
          </a:xfrm>
        </p:spPr>
        <p:txBody>
          <a:bodyPr/>
          <a:lstStyle/>
          <a:p>
            <a:r>
              <a:rPr lang="en-US" sz="2800" dirty="0" smtClean="0"/>
              <a:t>ADULT LUNG TRANSPLANTS</a:t>
            </a:r>
            <a:br>
              <a:rPr lang="en-US" sz="2800" dirty="0" smtClean="0"/>
            </a:br>
            <a:r>
              <a:rPr lang="en-US" sz="2400" dirty="0" smtClean="0"/>
              <a:t>Kaplan-Meier Survival by Era </a:t>
            </a:r>
            <a:r>
              <a:rPr lang="en-US" sz="2800" dirty="0" smtClean="0"/>
              <a:t/>
            </a:r>
            <a:br>
              <a:rPr lang="en-US" sz="2800" dirty="0" smtClean="0"/>
            </a:br>
            <a:r>
              <a:rPr lang="en-US" sz="2000" dirty="0" smtClean="0"/>
              <a:t>(Transplants: January 1988 - June 2010)</a:t>
            </a:r>
            <a:endParaRPr lang="en-US" sz="2000" dirty="0"/>
          </a:p>
        </p:txBody>
      </p:sp>
      <p:graphicFrame>
        <p:nvGraphicFramePr>
          <p:cNvPr id="4" name="Content Placeholder 3"/>
          <p:cNvGraphicFramePr>
            <a:graphicFrameLocks noGrp="1"/>
          </p:cNvGraphicFramePr>
          <p:nvPr>
            <p:ph idx="1"/>
          </p:nvPr>
        </p:nvGraphicFramePr>
        <p:xfrm>
          <a:off x="228600" y="1447800"/>
          <a:ext cx="86106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5105400" y="1600200"/>
            <a:ext cx="3352800" cy="738664"/>
          </a:xfrm>
          <a:prstGeom prst="rect">
            <a:avLst/>
          </a:prstGeom>
          <a:noFill/>
        </p:spPr>
        <p:txBody>
          <a:bodyPr wrap="square" rtlCol="0">
            <a:spAutoFit/>
          </a:bodyPr>
          <a:lstStyle/>
          <a:p>
            <a:r>
              <a:rPr lang="en-US" sz="1400" b="1" dirty="0" smtClean="0">
                <a:solidFill>
                  <a:srgbClr val="FFFF00"/>
                </a:solidFill>
              </a:rPr>
              <a:t>1988-95 vs. 1996-2003: p &lt; 0.0001</a:t>
            </a:r>
          </a:p>
          <a:p>
            <a:r>
              <a:rPr lang="en-US" sz="1400" b="1" dirty="0" smtClean="0">
                <a:solidFill>
                  <a:srgbClr val="FFFF00"/>
                </a:solidFill>
              </a:rPr>
              <a:t>1988-95 vs. 2004-6/2010: p &lt;0.0001 </a:t>
            </a:r>
          </a:p>
          <a:p>
            <a:r>
              <a:rPr lang="en-US" sz="1400" b="1" dirty="0" smtClean="0">
                <a:solidFill>
                  <a:srgbClr val="FFFF00"/>
                </a:solidFill>
              </a:rPr>
              <a:t>1996-2003 vs. 2004-6/2010: p &lt;0.0001</a:t>
            </a:r>
            <a:endParaRPr lang="en-US" sz="1400" b="1" dirty="0">
              <a:solidFill>
                <a:srgbClr val="FFFF00"/>
              </a:solidFill>
            </a:endParaRPr>
          </a:p>
        </p:txBody>
      </p:sp>
      <p:grpSp>
        <p:nvGrpSpPr>
          <p:cNvPr id="3" name="Group 4"/>
          <p:cNvGrpSpPr/>
          <p:nvPr/>
        </p:nvGrpSpPr>
        <p:grpSpPr>
          <a:xfrm>
            <a:off x="381000" y="5867400"/>
            <a:ext cx="4572000" cy="755650"/>
            <a:chOff x="381000" y="5867400"/>
            <a:chExt cx="4572000" cy="755650"/>
          </a:xfrm>
        </p:grpSpPr>
        <p:pic>
          <p:nvPicPr>
            <p:cNvPr id="11" name="Picture 2052" descr="ISHLTLGB"/>
            <p:cNvPicPr>
              <a:picLocks noChangeAspect="1" noChangeArrowheads="1"/>
            </p:cNvPicPr>
            <p:nvPr/>
          </p:nvPicPr>
          <p:blipFill>
            <a:blip r:embed="rId4" cstate="print"/>
            <a:srcRect/>
            <a:stretch>
              <a:fillRect/>
            </a:stretch>
          </p:blipFill>
          <p:spPr bwMode="auto">
            <a:xfrm>
              <a:off x="381000" y="5867400"/>
              <a:ext cx="752475" cy="755650"/>
            </a:xfrm>
            <a:prstGeom prst="rect">
              <a:avLst/>
            </a:prstGeom>
            <a:noFill/>
            <a:ln w="9525">
              <a:noFill/>
              <a:miter lim="800000"/>
              <a:headEnd/>
              <a:tailEnd/>
            </a:ln>
          </p:spPr>
        </p:pic>
        <p:sp>
          <p:nvSpPr>
            <p:cNvPr id="12" name="TextBox 11"/>
            <p:cNvSpPr txBox="1"/>
            <p:nvPr/>
          </p:nvSpPr>
          <p:spPr>
            <a:xfrm>
              <a:off x="1216152" y="6007608"/>
              <a:ext cx="1298448" cy="523220"/>
            </a:xfrm>
            <a:prstGeom prst="rect">
              <a:avLst/>
            </a:prstGeom>
            <a:noFill/>
          </p:spPr>
          <p:txBody>
            <a:bodyPr wrap="square" rtlCol="0">
              <a:spAutoFit/>
            </a:bodyPr>
            <a:lstStyle/>
            <a:p>
              <a:r>
                <a:rPr lang="en-US" sz="2800" b="1" i="1" dirty="0" smtClean="0"/>
                <a:t>ISHLT</a:t>
              </a:r>
              <a:endParaRPr lang="en-US" sz="2800" b="1" i="1" dirty="0"/>
            </a:p>
          </p:txBody>
        </p:sp>
        <p:sp>
          <p:nvSpPr>
            <p:cNvPr id="13" name="TextBox 12"/>
            <p:cNvSpPr txBox="1"/>
            <p:nvPr/>
          </p:nvSpPr>
          <p:spPr>
            <a:xfrm>
              <a:off x="3995936" y="6172200"/>
              <a:ext cx="957064" cy="400110"/>
            </a:xfrm>
            <a:prstGeom prst="rect">
              <a:avLst/>
            </a:prstGeom>
            <a:noFill/>
          </p:spPr>
          <p:txBody>
            <a:bodyPr wrap="square" rtlCol="0">
              <a:spAutoFit/>
            </a:bodyPr>
            <a:lstStyle/>
            <a:p>
              <a:r>
                <a:rPr lang="en-US" sz="2000" dirty="0" smtClean="0">
                  <a:solidFill>
                    <a:srgbClr val="FFFF00"/>
                  </a:solidFill>
                </a:rPr>
                <a:t>2012</a:t>
              </a:r>
              <a:endParaRPr lang="en-US" sz="2000" dirty="0">
                <a:solidFill>
                  <a:srgbClr val="FFFF00"/>
                </a:solidFill>
              </a:endParaRPr>
            </a:p>
          </p:txBody>
        </p:sp>
      </p:grpSp>
      <p:sp>
        <p:nvSpPr>
          <p:cNvPr id="14" name="TextBox 13"/>
          <p:cNvSpPr txBox="1"/>
          <p:nvPr/>
        </p:nvSpPr>
        <p:spPr>
          <a:xfrm>
            <a:off x="914400" y="6477000"/>
            <a:ext cx="4876800" cy="307777"/>
          </a:xfrm>
          <a:prstGeom prst="rect">
            <a:avLst/>
          </a:prstGeom>
          <a:noFill/>
        </p:spPr>
        <p:txBody>
          <a:bodyPr wrap="square" rtlCol="0">
            <a:spAutoFit/>
          </a:bodyPr>
          <a:lstStyle/>
          <a:p>
            <a:r>
              <a:rPr lang="en-US" sz="1400" b="1" dirty="0" smtClean="0">
                <a:solidFill>
                  <a:srgbClr val="FFFF00"/>
                </a:solidFill>
              </a:rPr>
              <a:t>J Heart Lung Transplant.  2012 Oct; 31(10): 1045-1095</a:t>
            </a:r>
            <a:endParaRPr lang="en-US" sz="1400" b="1" dirty="0">
              <a:solidFill>
                <a:srgbClr val="FFFF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Cause of death</a:t>
            </a:r>
            <a:endParaRPr lang="ko-KR" altLang="en-US" dirty="0"/>
          </a:p>
        </p:txBody>
      </p:sp>
      <p:sp>
        <p:nvSpPr>
          <p:cNvPr id="3" name="내용 개체 틀 2"/>
          <p:cNvSpPr>
            <a:spLocks noGrp="1"/>
          </p:cNvSpPr>
          <p:nvPr>
            <p:ph idx="1"/>
          </p:nvPr>
        </p:nvSpPr>
        <p:spPr/>
        <p:txBody>
          <a:bodyPr/>
          <a:lstStyle/>
          <a:p>
            <a:endParaRPr lang="ko-KR" altLang="en-US" dirty="0"/>
          </a:p>
        </p:txBody>
      </p:sp>
      <p:pic>
        <p:nvPicPr>
          <p:cNvPr id="3074" name="Picture 2"/>
          <p:cNvPicPr>
            <a:picLocks noChangeAspect="1" noChangeArrowheads="1"/>
          </p:cNvPicPr>
          <p:nvPr/>
        </p:nvPicPr>
        <p:blipFill>
          <a:blip r:embed="rId2" cstate="print"/>
          <a:srcRect/>
          <a:stretch>
            <a:fillRect/>
          </a:stretch>
        </p:blipFill>
        <p:spPr bwMode="auto">
          <a:xfrm>
            <a:off x="-525" y="1675743"/>
            <a:ext cx="9145051" cy="3506514"/>
          </a:xfrm>
          <a:prstGeom prst="rect">
            <a:avLst/>
          </a:prstGeom>
          <a:noFill/>
          <a:ln w="9525">
            <a:noFill/>
            <a:miter lim="800000"/>
            <a:headEnd/>
            <a:tailEnd/>
          </a:ln>
        </p:spPr>
      </p:pic>
      <p:sp>
        <p:nvSpPr>
          <p:cNvPr id="5" name="모서리가 둥근 직사각형 4"/>
          <p:cNvSpPr/>
          <p:nvPr/>
        </p:nvSpPr>
        <p:spPr>
          <a:xfrm>
            <a:off x="4355976" y="2780928"/>
            <a:ext cx="4645149" cy="20516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모서리가 둥근 직사각형 6"/>
          <p:cNvSpPr/>
          <p:nvPr/>
        </p:nvSpPr>
        <p:spPr>
          <a:xfrm>
            <a:off x="4355976" y="3214688"/>
            <a:ext cx="4645149" cy="3726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1691680" y="3717032"/>
            <a:ext cx="7338020" cy="66923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7545</TotalTime>
  <Words>2043</Words>
  <Application>Microsoft Office PowerPoint</Application>
  <PresentationFormat>화면 슬라이드 쇼(4:3)</PresentationFormat>
  <Paragraphs>250</Paragraphs>
  <Slides>39</Slides>
  <Notes>8</Notes>
  <HiddenSlides>0</HiddenSlides>
  <MMClips>0</MMClips>
  <ScaleCrop>false</ScaleCrop>
  <HeadingPairs>
    <vt:vector size="4" baseType="variant">
      <vt:variant>
        <vt:lpstr>테마</vt:lpstr>
      </vt:variant>
      <vt:variant>
        <vt:i4>1</vt:i4>
      </vt:variant>
      <vt:variant>
        <vt:lpstr>슬라이드 제목</vt:lpstr>
      </vt:variant>
      <vt:variant>
        <vt:i4>39</vt:i4>
      </vt:variant>
    </vt:vector>
  </HeadingPairs>
  <TitlesOfParts>
    <vt:vector size="40" baseType="lpstr">
      <vt:lpstr>Office 테마</vt:lpstr>
      <vt:lpstr>Lung Transplantation (Current status and recipient selection)</vt:lpstr>
      <vt:lpstr>History</vt:lpstr>
      <vt:lpstr>NUMBER OF LUNG TRANSPLANTS REPORTED  BY YEAR AND PROCEDURE TYPE</vt:lpstr>
      <vt:lpstr>국내 폐 이식 현황</vt:lpstr>
      <vt:lpstr>Barriers to successful lung transplantation</vt:lpstr>
      <vt:lpstr>ADULT LUNG TRANSPLANTS Kaplan-Meier Survival (Transplants: January 1994 - June 2010)</vt:lpstr>
      <vt:lpstr>슬라이드 7</vt:lpstr>
      <vt:lpstr>ADULT LUNG TRANSPLANTS Kaplan-Meier Survival by Era  (Transplants: January 1988 - June 2010)</vt:lpstr>
      <vt:lpstr>Cause of death</vt:lpstr>
      <vt:lpstr>Grading system for primary graft dysfunction</vt:lpstr>
      <vt:lpstr>Quality of life</vt:lpstr>
      <vt:lpstr>Recipient selection</vt:lpstr>
      <vt:lpstr>General guideline for recipient selection</vt:lpstr>
      <vt:lpstr>슬라이드 14</vt:lpstr>
      <vt:lpstr>LUNG TRANSPLANTS  Transplant Recipient Age by Year of Transplant (Transplants: January 1, 1987 – June 30, 2011)</vt:lpstr>
      <vt:lpstr>슬라이드 16</vt:lpstr>
      <vt:lpstr>ADULT LUNG TRANSPLANTS Kaplan-Meier Survival by Age Group  (Transplants: January 1990 - June 2010)</vt:lpstr>
      <vt:lpstr>Lung allocation score</vt:lpstr>
      <vt:lpstr>Contraindication</vt:lpstr>
      <vt:lpstr>슬라이드 20</vt:lpstr>
      <vt:lpstr>Disease specific consideration</vt:lpstr>
      <vt:lpstr>Major 4 categories</vt:lpstr>
      <vt:lpstr>ADULT LUNG TRANSPLANTS Major Indications By Year (Number)</vt:lpstr>
      <vt:lpstr>ADULT LUNG TRANSPLANTS Kaplan-Meier Survival by Diagnosis (Transplants: January 1990 - June 2010)</vt:lpstr>
      <vt:lpstr>COPD</vt:lpstr>
      <vt:lpstr>CF (and other causes of BE)</vt:lpstr>
      <vt:lpstr>UIP and NSIP</vt:lpstr>
      <vt:lpstr>PAH</vt:lpstr>
      <vt:lpstr>Ventilator dependence</vt:lpstr>
      <vt:lpstr>Nutritional status</vt:lpstr>
      <vt:lpstr>DM</vt:lpstr>
      <vt:lpstr>Previous cardiothoracic surgery</vt:lpstr>
      <vt:lpstr>Coronary heart disease</vt:lpstr>
      <vt:lpstr>Glucocorticoid use</vt:lpstr>
      <vt:lpstr>Chronic infection</vt:lpstr>
      <vt:lpstr>Prior malignancy</vt:lpstr>
      <vt:lpstr>Allosensitization</vt:lpstr>
      <vt:lpstr>Systemic disease</vt:lpstr>
      <vt:lpstr>References</vt:lpstr>
    </vt:vector>
  </TitlesOfParts>
  <Company>MY_HOME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User</dc:creator>
  <cp:lastModifiedBy>박선철</cp:lastModifiedBy>
  <cp:revision>904</cp:revision>
  <dcterms:created xsi:type="dcterms:W3CDTF">2002-05-31T16:21:56Z</dcterms:created>
  <dcterms:modified xsi:type="dcterms:W3CDTF">2012-10-15T11:39:48Z</dcterms:modified>
</cp:coreProperties>
</file>