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8" r:id="rId2"/>
    <p:sldId id="395" r:id="rId3"/>
    <p:sldId id="378" r:id="rId4"/>
    <p:sldId id="387" r:id="rId5"/>
    <p:sldId id="388" r:id="rId6"/>
    <p:sldId id="382" r:id="rId7"/>
    <p:sldId id="389" r:id="rId8"/>
    <p:sldId id="390" r:id="rId9"/>
    <p:sldId id="391" r:id="rId10"/>
    <p:sldId id="392" r:id="rId11"/>
    <p:sldId id="393" r:id="rId12"/>
    <p:sldId id="394" r:id="rId13"/>
    <p:sldId id="396" r:id="rId14"/>
    <p:sldId id="397" r:id="rId15"/>
    <p:sldId id="409" r:id="rId16"/>
    <p:sldId id="398" r:id="rId17"/>
    <p:sldId id="399" r:id="rId18"/>
    <p:sldId id="400" r:id="rId19"/>
    <p:sldId id="401" r:id="rId20"/>
    <p:sldId id="402" r:id="rId21"/>
    <p:sldId id="404" r:id="rId22"/>
    <p:sldId id="403" r:id="rId23"/>
    <p:sldId id="406" r:id="rId24"/>
    <p:sldId id="408" r:id="rId25"/>
    <p:sldId id="411" r:id="rId26"/>
    <p:sldId id="412" r:id="rId27"/>
    <p:sldId id="413" r:id="rId28"/>
    <p:sldId id="421" r:id="rId29"/>
    <p:sldId id="414" r:id="rId30"/>
    <p:sldId id="416" r:id="rId31"/>
    <p:sldId id="417" r:id="rId32"/>
    <p:sldId id="326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36" autoAdjust="0"/>
  </p:normalViewPr>
  <p:slideViewPr>
    <p:cSldViewPr>
      <p:cViewPr>
        <p:scale>
          <a:sx n="100" d="100"/>
          <a:sy n="100" d="100"/>
        </p:scale>
        <p:origin x="-29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안녕하세요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호흡기 내과 강사 이상훈 입니다</a:t>
            </a:r>
            <a:r>
              <a:rPr lang="en-US" altLang="ko-KR" dirty="0" smtClean="0"/>
              <a:t>. Pleural</a:t>
            </a:r>
            <a:r>
              <a:rPr lang="en-US" altLang="ko-KR" baseline="0" dirty="0" smtClean="0"/>
              <a:t> effusion </a:t>
            </a:r>
            <a:r>
              <a:rPr lang="ko-KR" altLang="en-US" baseline="0" dirty="0" smtClean="0"/>
              <a:t>에 대해서 </a:t>
            </a:r>
            <a:r>
              <a:rPr lang="en-US" altLang="ko-KR" baseline="0" dirty="0" smtClean="0"/>
              <a:t>review </a:t>
            </a:r>
            <a:r>
              <a:rPr lang="ko-KR" altLang="en-US" baseline="0" dirty="0" smtClean="0"/>
              <a:t>를 준비하였습니다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generally recommended for patients with significant symptoms, PFT abnormalities, and progressive disease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response to corticosteroids is not uniform, as approximately 25% of patients may continue to progress despite treatment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60614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/>
              <a:t>Itra</a:t>
            </a:r>
            <a:r>
              <a:rPr lang="en-US" altLang="ko-KR" baseline="0" dirty="0" smtClean="0"/>
              <a:t> = </a:t>
            </a:r>
            <a:r>
              <a:rPr lang="en-US" altLang="ko-KR" baseline="0" dirty="0" err="1" smtClean="0"/>
              <a:t>sporanox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Posaconazole</a:t>
            </a:r>
            <a:r>
              <a:rPr lang="en-US" altLang="ko-KR" baseline="0" dirty="0" smtClean="0"/>
              <a:t> = </a:t>
            </a:r>
            <a:r>
              <a:rPr lang="en-US" altLang="ko-KR" baseline="0" dirty="0" err="1" smtClean="0"/>
              <a:t>noxafil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32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Lung</a:t>
            </a:r>
            <a:r>
              <a:rPr lang="en-US" altLang="ko-KR" baseline="0" dirty="0" smtClean="0"/>
              <a:t> cancer</a:t>
            </a:r>
            <a:r>
              <a:rPr lang="en-US" altLang="ko-KR" dirty="0" smtClean="0"/>
              <a:t>, COPD</a:t>
            </a:r>
          </a:p>
          <a:p>
            <a:r>
              <a:rPr lang="en-US" altLang="ko-KR" dirty="0" smtClean="0"/>
              <a:t>ILD</a:t>
            </a:r>
          </a:p>
          <a:p>
            <a:r>
              <a:rPr lang="en-US" altLang="ko-KR" dirty="0" smtClean="0"/>
              <a:t>Smoking </a:t>
            </a:r>
            <a:r>
              <a:rPr lang="ko-KR" altLang="en-US" dirty="0" smtClean="0"/>
              <a:t>자체만으로 </a:t>
            </a:r>
            <a:r>
              <a:rPr lang="en-US" altLang="ko-KR" dirty="0" smtClean="0"/>
              <a:t>respiratory bronchiolitis</a:t>
            </a:r>
            <a:r>
              <a:rPr lang="ko-KR" altLang="en-US" dirty="0" smtClean="0"/>
              <a:t>가 있으며</a:t>
            </a:r>
            <a:r>
              <a:rPr lang="en-US" altLang="ko-KR" dirty="0" smtClean="0"/>
              <a:t>, emphysema </a:t>
            </a:r>
            <a:r>
              <a:rPr lang="ko-KR" altLang="en-US" dirty="0" smtClean="0"/>
              <a:t>가 있고</a:t>
            </a:r>
            <a:r>
              <a:rPr lang="en-US" altLang="ko-KR" dirty="0" smtClean="0"/>
              <a:t>, abnormal </a:t>
            </a:r>
            <a:r>
              <a:rPr lang="ko-KR" altLang="en-US" dirty="0" smtClean="0"/>
              <a:t>한 </a:t>
            </a:r>
            <a:r>
              <a:rPr lang="en-US" altLang="ko-KR" dirty="0" smtClean="0"/>
              <a:t>PFT, cough,</a:t>
            </a:r>
            <a:r>
              <a:rPr lang="en-US" altLang="ko-KR" baseline="0" dirty="0" smtClean="0"/>
              <a:t> sputum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8722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Diffuse parenchymal lung diseases consist of disorders of known causes (rheumatic disease, environmental or drug related</a:t>
            </a:r>
          </a:p>
          <a:p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The interstitial pneumonias are further categorized as chronic </a:t>
            </a:r>
            <a:r>
              <a:rPr lang="en-US" altLang="ko-KR" dirty="0" err="1" smtClean="0">
                <a:effectLst/>
              </a:rPr>
              <a:t>fibrosing</a:t>
            </a:r>
            <a:r>
              <a:rPr lang="en-US" altLang="ko-KR" dirty="0" smtClean="0">
                <a:effectLst/>
              </a:rPr>
              <a:t>, acute or </a:t>
            </a:r>
            <a:r>
              <a:rPr lang="en-US" altLang="ko-KR" dirty="0" err="1" smtClean="0">
                <a:effectLst/>
              </a:rPr>
              <a:t>subacute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fibrosing</a:t>
            </a:r>
            <a:r>
              <a:rPr lang="en-US" altLang="ko-KR" dirty="0" smtClean="0">
                <a:effectLst/>
              </a:rPr>
              <a:t>, or smoking related.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8033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30~40</a:t>
            </a:r>
            <a:r>
              <a:rPr lang="ko-KR" altLang="en-US" dirty="0" smtClean="0"/>
              <a:t>대</a:t>
            </a:r>
            <a:endParaRPr lang="en-US" altLang="ko-KR" dirty="0" smtClean="0"/>
          </a:p>
          <a:p>
            <a:r>
              <a:rPr lang="en-US" altLang="ko-KR" dirty="0" smtClean="0">
                <a:effectLst/>
              </a:rPr>
              <a:t>Pneumothorax, hemoptysis, and acute respiratory failure are less common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0457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진단이 안되고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더 심해지는 경우만 </a:t>
            </a:r>
            <a:r>
              <a:rPr lang="en-US" altLang="ko-KR" dirty="0" smtClean="0"/>
              <a:t>BAL, TBLB, </a:t>
            </a:r>
            <a:r>
              <a:rPr lang="en-US" altLang="ko-KR" dirty="0" err="1" smtClean="0"/>
              <a:t>Bx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726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RB-ILD in a 32-year-old man with a 17 pack-year history of smoking who presented with a cough,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restrictive PFT results, and reduced diffusion capacity. 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High-resolution CT image obtained through the upper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lungs shows bilateral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ground-glass nodules (arrow).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3419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DIP is characterized by a prominent and diffuse accumulation of </a:t>
            </a:r>
            <a:r>
              <a:rPr lang="en-US" altLang="ko-KR" dirty="0" err="1" smtClean="0">
                <a:effectLst/>
              </a:rPr>
              <a:t>intraalveolar</a:t>
            </a:r>
            <a:r>
              <a:rPr lang="en-US" altLang="ko-KR" dirty="0" smtClean="0">
                <a:effectLst/>
              </a:rPr>
              <a:t> macrophages (that may show fine granular positivity with iron stains), hyperplasia of type II </a:t>
            </a:r>
            <a:r>
              <a:rPr lang="en-US" altLang="ko-KR" dirty="0" err="1" smtClean="0">
                <a:effectLst/>
              </a:rPr>
              <a:t>pneumocytes</a:t>
            </a:r>
            <a:r>
              <a:rPr lang="en-US" altLang="ko-KR" dirty="0" smtClean="0">
                <a:effectLst/>
              </a:rPr>
              <a:t>, and mild interstitial chronic inflammation.</a:t>
            </a:r>
          </a:p>
          <a:p>
            <a:r>
              <a:rPr lang="en-US" altLang="ko-KR" dirty="0" smtClean="0">
                <a:effectLst/>
              </a:rPr>
              <a:t>The main feature that distinguishes DIP from RB-ILD is that DIP affects the lung in a more uniform and diffuse manner, lacking the </a:t>
            </a:r>
            <a:r>
              <a:rPr lang="en-US" altLang="ko-KR" dirty="0" err="1" smtClean="0">
                <a:effectLst/>
              </a:rPr>
              <a:t>bronchiolocentric</a:t>
            </a:r>
            <a:r>
              <a:rPr lang="en-US" altLang="ko-KR" dirty="0" smtClean="0">
                <a:effectLst/>
              </a:rPr>
              <a:t> distribution seen in RB-ILD, but there is considerable clinical, radiologic, and histologic overlap between these entities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421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X-ray: reported to be normal in 3%–22% of biopsy-proved cases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patchy ground glass opacities with a lower lung and peripheral predominance -&gt; peripheral, patchy, or diffuse in distribution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peripheral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basal predominance of ground-glass opacity is most commonly seen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Coexistent emphysema may be present.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cystic spaces may develop within the areas of ground-glass opacity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2166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 and emphysema in a 48-year-old man with a 30 pack-year history of smoking who presented with a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cough, gradually increasing shortness of breath, and mild restriction at pulmonary function testing, with diffusing capacity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lung for carbon monoxide 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Dlco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50% of the predicted. 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High-resolution CT image obtained through the lower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lungs shows bilateral diffuse ground-glass opacity (arrow). 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High-resolution CT image obtained through the mid lungs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diffuse ground-glass opacity, peripheral reticulation, and small cysts (arrow). 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High-resolution CT image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obtained through the upper lungs shows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paraseptal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(arrow) and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centrilobular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emphysema. </a:t>
            </a:r>
            <a:r>
              <a:rPr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(d)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Coronal reformatted image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the basilar predominant distribution of the ground-glass opacity and the apical emphysema.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78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2015-02-26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 txBox="1">
            <a:spLocks noChangeArrowheads="1"/>
          </p:cNvSpPr>
          <p:nvPr/>
        </p:nvSpPr>
        <p:spPr bwMode="gray">
          <a:xfrm>
            <a:off x="0" y="4941168"/>
            <a:ext cx="5940152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en-US" altLang="ko-KR" sz="1500" i="1" dirty="0" smtClean="0">
                <a:latin typeface="HY헤드라인M" pitchFamily="18" charset="-127"/>
                <a:ea typeface="HY헤드라인M" pitchFamily="18" charset="-127"/>
              </a:rPr>
              <a:t>S. H. Lee, </a:t>
            </a:r>
          </a:p>
          <a:p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Division </a:t>
            </a:r>
            <a:r>
              <a:rPr lang="en-US" altLang="ko-KR" sz="1600" dirty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of Pulmonology</a:t>
            </a:r>
          </a:p>
          <a:p>
            <a:r>
              <a:rPr lang="en-US" altLang="ko-KR" sz="1600" dirty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Department Of internal medicine</a:t>
            </a:r>
          </a:p>
          <a:p>
            <a:r>
              <a:rPr lang="en-US" altLang="ko-KR" sz="1600" dirty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Yonsei University College of Medicine</a:t>
            </a:r>
          </a:p>
          <a:p>
            <a:pPr algn="ctr"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 latinLnBrk="0">
              <a:lnSpc>
                <a:spcPct val="150000"/>
              </a:lnSpc>
            </a:pPr>
            <a:endParaRPr lang="en-US" altLang="ko-KR" sz="1600" kern="0" noProof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317701" y="173189"/>
            <a:ext cx="8712968" cy="21602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400" kern="0" noProof="1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Smoking-related interstitial lung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Incidence (RB-ILD)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RB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is a common finding among smokers, but RB-ILD is uncommon. As an example, in a series of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79 smokers with spontaneous pneumothorax requiring surgical intervention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, RB was found in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89 percent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of the lung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biopsies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Although the exact incidence of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RB-ILD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is not known, in a review of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168 lung biopsies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performed for suspicion of idiopathic pulmonary fibrosis,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10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were RB-ILD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674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PATHOGENESIS – smoking, duration, intensity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Not related fibroblastic foci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Related with DIP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647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121" y="692697"/>
            <a:ext cx="6448239" cy="5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13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Diagnostic </a:t>
            </a:r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criteria </a:t>
            </a:r>
            <a:r>
              <a:rPr lang="en-US" altLang="ko-K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(RB-ILD)</a:t>
            </a:r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sz="3800" dirty="0">
                <a:latin typeface="HY헤드라인M" pitchFamily="18" charset="-127"/>
                <a:ea typeface="HY헤드라인M" pitchFamily="18" charset="-127"/>
              </a:rPr>
              <a:t>A history of current or recent </a:t>
            </a: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cigarette </a:t>
            </a:r>
            <a:r>
              <a:rPr lang="en-US" altLang="ko-KR" sz="3800" dirty="0">
                <a:latin typeface="HY헤드라인M" pitchFamily="18" charset="-127"/>
                <a:ea typeface="HY헤드라인M" pitchFamily="18" charset="-127"/>
              </a:rPr>
              <a:t>smoking</a:t>
            </a:r>
          </a:p>
          <a:p>
            <a:pPr>
              <a:lnSpc>
                <a:spcPct val="170000"/>
              </a:lnSpc>
            </a:pP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cough or </a:t>
            </a:r>
            <a:r>
              <a:rPr lang="en-US" altLang="ko-KR" sz="3800" dirty="0">
                <a:latin typeface="HY헤드라인M" pitchFamily="18" charset="-127"/>
                <a:ea typeface="HY헤드라인M" pitchFamily="18" charset="-127"/>
              </a:rPr>
              <a:t>dyspnea, </a:t>
            </a: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±crackles</a:t>
            </a:r>
            <a:endParaRPr lang="en-US" altLang="ko-KR" sz="3800" dirty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PFT of </a:t>
            </a:r>
            <a:r>
              <a:rPr lang="en-US" altLang="ko-KR" sz="3800" dirty="0">
                <a:latin typeface="HY헤드라인M" pitchFamily="18" charset="-127"/>
                <a:ea typeface="HY헤드라인M" pitchFamily="18" charset="-127"/>
              </a:rPr>
              <a:t>a restrictive or </a:t>
            </a: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mixed</a:t>
            </a:r>
          </a:p>
          <a:p>
            <a:pPr>
              <a:lnSpc>
                <a:spcPct val="170000"/>
              </a:lnSpc>
            </a:pP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HRCT- </a:t>
            </a:r>
            <a:r>
              <a:rPr lang="en-US" altLang="ko-KR" sz="3800" dirty="0">
                <a:latin typeface="HY헤드라인M" pitchFamily="18" charset="-127"/>
                <a:ea typeface="HY헤드라인M" pitchFamily="18" charset="-127"/>
              </a:rPr>
              <a:t>especially diffuse or patchy ground glass opacities in a mosaic pattern or fine nodules and air trapping </a:t>
            </a:r>
            <a:endParaRPr lang="en-US" altLang="ko-KR" sz="38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70000"/>
              </a:lnSpc>
            </a:pP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Lung </a:t>
            </a:r>
            <a:r>
              <a:rPr lang="en-US" altLang="ko-KR" sz="3800" dirty="0" err="1" smtClean="0">
                <a:latin typeface="HY헤드라인M" pitchFamily="18" charset="-127"/>
                <a:ea typeface="HY헤드라인M" pitchFamily="18" charset="-127"/>
              </a:rPr>
              <a:t>bx</a:t>
            </a:r>
            <a:r>
              <a:rPr lang="en-US" altLang="ko-KR" sz="3800" dirty="0" smtClean="0">
                <a:latin typeface="HY헤드라인M" pitchFamily="18" charset="-127"/>
                <a:ea typeface="HY헤드라인M" pitchFamily="18" charset="-127"/>
              </a:rPr>
              <a:t> - </a:t>
            </a:r>
            <a:r>
              <a:rPr lang="en-US" altLang="ko-KR" sz="3800" dirty="0">
                <a:latin typeface="HY헤드라인M" pitchFamily="18" charset="-127"/>
                <a:ea typeface="HY헤드라인M" pitchFamily="18" charset="-127"/>
              </a:rPr>
              <a:t>changes of respiratory bronchiolitis (RB) without evidence of other causes of diffuse parenchymal lung disease, especially idiopathic pulmonary fibrosis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030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459" y="1772816"/>
            <a:ext cx="593177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3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07247"/>
            <a:ext cx="7173667" cy="462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69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97" y="1700808"/>
            <a:ext cx="501967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00" y="285750"/>
            <a:ext cx="65786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29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96" y="930821"/>
            <a:ext cx="8244408" cy="498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0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Management </a:t>
            </a:r>
            <a:r>
              <a:rPr lang="en-US" altLang="ko-K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(RB-ILD)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Smoking cessation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Supportive care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Glucocorticoid and immunosuppressive therapy – 1mg/kg start -&gt; 6~9 month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Lung transplantation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83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DIP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not desquamation of epithelial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cells-&gt; predominant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pathologic feature is the </a:t>
            </a:r>
            <a:r>
              <a:rPr lang="en-US" altLang="ko-KR" sz="2400" dirty="0" err="1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intraalveolar</a:t>
            </a:r>
            <a:r>
              <a:rPr lang="en-US" altLang="ko-KR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accumulation </a:t>
            </a:r>
            <a:r>
              <a:rPr lang="en-US" altLang="ko-KR" sz="24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of pigmented </a:t>
            </a:r>
            <a:r>
              <a:rPr lang="en-US" altLang="ko-KR" sz="24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macrophages</a:t>
            </a:r>
          </a:p>
          <a:p>
            <a:pPr>
              <a:lnSpc>
                <a:spcPct val="150000"/>
              </a:lnSpc>
            </a:pP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end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spectrum of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RB-ILD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253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kern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Smoking</a:t>
            </a:r>
            <a:r>
              <a:rPr lang="en-US" altLang="ko-KR" kern="0" noProof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-related interstitial lung </a:t>
            </a:r>
            <a:r>
              <a:rPr lang="en-US" altLang="ko-KR" kern="0" noProof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disease</a:t>
            </a:r>
            <a:endParaRPr lang="ko-KR" altLang="en-US" dirty="0">
              <a:solidFill>
                <a:srgbClr val="7030A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complex mixture of more than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6,000 compounds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and causes a variety of pulmonary and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systemic effects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in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humans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An estimated 10 to 15% of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all smokers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develop clinically significant airflow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obstruction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327448" y="4653136"/>
            <a:ext cx="3024336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Uncommon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788024" y="4656348"/>
            <a:ext cx="3024336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 err="1" smtClean="0">
                <a:latin typeface="HY헤드라인M" pitchFamily="18" charset="-127"/>
                <a:ea typeface="HY헤드라인M" pitchFamily="18" charset="-127"/>
              </a:rPr>
              <a:t>Overlab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44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DIP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90% of patients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with DIP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are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smokers (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systemic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disorders, infections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, and exposure to occupational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or environmental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agents or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drugs)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Dyspnea,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dry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cough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Inspiratory crackles are heard in 60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%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digital clubbing occurs in nearly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one-half</a:t>
            </a:r>
          </a:p>
        </p:txBody>
      </p:sp>
    </p:spTree>
    <p:extLst>
      <p:ext uri="{BB962C8B-B14F-4D97-AF65-F5344CB8AC3E}">
        <p14:creationId xmlns:p14="http://schemas.microsoft.com/office/powerpoint/2010/main" val="11709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11" y="1772816"/>
            <a:ext cx="7790578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87" y="164232"/>
            <a:ext cx="7789024" cy="664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85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Treatment &amp; Prognosis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>
                <a:latin typeface="HY헤드라인M" pitchFamily="18" charset="-127"/>
                <a:ea typeface="HY헤드라인M" pitchFamily="18" charset="-127"/>
              </a:rPr>
              <a:t>Smoking </a:t>
            </a: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</a:rPr>
              <a:t>cessation</a:t>
            </a:r>
          </a:p>
          <a:p>
            <a:pPr>
              <a:lnSpc>
                <a:spcPct val="150000"/>
              </a:lnSpc>
            </a:pP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</a:rPr>
              <a:t>Corticosteroid – no RCT</a:t>
            </a: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HY헤드라인M" pitchFamily="18" charset="-127"/>
                <a:ea typeface="HY헤드라인M" pitchFamily="18" charset="-127"/>
              </a:rPr>
              <a:t>immunosuppressive </a:t>
            </a: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</a:rPr>
              <a:t>agents – unclear</a:t>
            </a: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HY헤드라인M" pitchFamily="18" charset="-127"/>
                <a:ea typeface="HY헤드라인M" pitchFamily="18" charset="-127"/>
              </a:rPr>
              <a:t>The 5- and 10-year survival rates </a:t>
            </a:r>
            <a:r>
              <a:rPr lang="en-US" altLang="ko-KR" sz="2800" dirty="0" smtClean="0">
                <a:latin typeface="HY헤드라인M" pitchFamily="18" charset="-127"/>
                <a:ea typeface="HY헤드라인M" pitchFamily="18" charset="-127"/>
              </a:rPr>
              <a:t>are 95.2</a:t>
            </a:r>
            <a:r>
              <a:rPr lang="en-US" altLang="ko-KR" sz="2800" dirty="0">
                <a:latin typeface="HY헤드라인M" pitchFamily="18" charset="-127"/>
                <a:ea typeface="HY헤드라인M" pitchFamily="18" charset="-127"/>
              </a:rPr>
              <a:t>% and 69.6%, respectively</a:t>
            </a:r>
            <a:endParaRPr lang="ko-KR" altLang="en-US" sz="28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319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PLCH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i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Langerhans cell </a:t>
            </a:r>
            <a:r>
              <a:rPr lang="en-US" altLang="ko-KR" sz="2800" i="1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histiocytosis</a:t>
            </a:r>
            <a:endParaRPr lang="en-US" altLang="ko-KR" sz="2800" i="1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Langerhans </a:t>
            </a:r>
            <a:r>
              <a:rPr lang="en-US" altLang="ko-KR" sz="28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cell accumulations </a:t>
            </a:r>
            <a:r>
              <a:rPr lang="en-US" altLang="ko-KR" sz="2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involve one or more body </a:t>
            </a:r>
            <a:r>
              <a:rPr lang="en-US" altLang="ko-KR" sz="28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systems, including </a:t>
            </a:r>
            <a:r>
              <a:rPr lang="en-US" altLang="ko-KR" sz="2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bone, lung, pituitary gland, </a:t>
            </a:r>
            <a:r>
              <a:rPr lang="en-US" altLang="ko-KR" sz="28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mucous membranes, skin, lymph nodes, and liver</a:t>
            </a:r>
            <a:endParaRPr lang="ko-KR" altLang="en-US" sz="2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89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Epidemiologic and clinical feature (PLCH)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Ninety percent to 100% of adults with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PLCH are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current or former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smokers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prevalence of 3.4%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in a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series of 502 patients undergoing surgical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lung biopsy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for chronic diffuse infiltrative lung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disease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The peak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occurrence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is at 20–40 years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of age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Men and women are equally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affected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25% of patients are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asymptomatic</a:t>
            </a:r>
          </a:p>
        </p:txBody>
      </p:sp>
    </p:spTree>
    <p:extLst>
      <p:ext uri="{BB962C8B-B14F-4D97-AF65-F5344CB8AC3E}">
        <p14:creationId xmlns:p14="http://schemas.microsoft.com/office/powerpoint/2010/main" val="8728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cough and dyspnea. 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weight loss, fever, night sweats, and anorexia, occur in up to one-third of patients. 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In 10% of patients, spontaneous pneumothorax.</a:t>
            </a:r>
            <a:endParaRPr lang="ko-KR" alt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Extrapulmonary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manifestations may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occur in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5%–15% of patients and include bone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lesions, diabetes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insipidus, and skin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lesions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Clubbing is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rare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PFTs show normal results or demonstrate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mild obstructive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restrictive, or mixed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abnormalities; however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the most frequent PFT abnormality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is a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reduction in diffusion capacity in 60%–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90% of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patients</a:t>
            </a:r>
            <a:endParaRPr lang="ko-KR" alt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201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78890"/>
            <a:ext cx="5760640" cy="433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78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575337"/>
            <a:ext cx="5400599" cy="397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0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1252538"/>
            <a:ext cx="41910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64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kern="0" noProof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Smoking-related</a:t>
            </a:r>
            <a:r>
              <a:rPr lang="en-US" altLang="ko-KR" sz="3200" kern="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 interstitial lung disease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733" y="1340768"/>
            <a:ext cx="611853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21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Treatment and Outcome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Smoking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cessation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Corticosteroid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vinblastine,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methotrexate, cyclophosphamide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en-US" altLang="ko-KR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etoposide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and </a:t>
            </a:r>
            <a:r>
              <a:rPr lang="en-US" altLang="ko-KR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cladribine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Lung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transplantation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Approximately 50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% of patients experience a favorable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outcome with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partial or complete clearing of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radiologic abnormalities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and symptom resolution. In 30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%–40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% of patients, symptoms of variable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severity persist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; in 10%–20%, recurrent pneumothorax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or progressive 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respiratory failure with </a:t>
            </a:r>
            <a:r>
              <a:rPr lang="en-US" altLang="ko-KR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cor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pulmonale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occurs</a:t>
            </a:r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4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850"/>
            <a:ext cx="9141079" cy="524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51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0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594855" cy="259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452438"/>
            <a:ext cx="635317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타원 3"/>
          <p:cNvSpPr/>
          <p:nvPr/>
        </p:nvSpPr>
        <p:spPr>
          <a:xfrm>
            <a:off x="2846486" y="3822948"/>
            <a:ext cx="1365473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6372199" y="1844824"/>
            <a:ext cx="648073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4932040" y="3759696"/>
            <a:ext cx="1365473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2316149" y="2996952"/>
            <a:ext cx="1365473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8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850"/>
            <a:ext cx="9141079" cy="524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835696" y="620688"/>
            <a:ext cx="5184576" cy="5328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96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RB-ILD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Respiratory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bronchiolitis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(RB) is a well-recognized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pathological lesion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found in the lungs of many cigarette smokers that is generally not associated with respiratory symptoms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The key features of RB are the pathologic findings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of tan-pigmented macrophages (also known as smokers’ macrophages) in the respiratory bronchioles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, a patchy </a:t>
            </a:r>
            <a:r>
              <a:rPr lang="en-US" altLang="ko-KR" dirty="0" err="1">
                <a:latin typeface="HY헤드라인M" pitchFamily="18" charset="-127"/>
                <a:ea typeface="HY헤드라인M" pitchFamily="18" charset="-127"/>
              </a:rPr>
              <a:t>submucosal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and </a:t>
            </a:r>
            <a:r>
              <a:rPr lang="en-US" altLang="ko-KR" dirty="0" err="1">
                <a:latin typeface="HY헤드라인M" pitchFamily="18" charset="-127"/>
                <a:ea typeface="HY헤드라인M" pitchFamily="18" charset="-127"/>
              </a:rPr>
              <a:t>peribronchiolar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infiltrate of lymphocytes and </a:t>
            </a:r>
            <a:r>
              <a:rPr lang="en-US" altLang="ko-KR" dirty="0" err="1">
                <a:latin typeface="HY헤드라인M" pitchFamily="18" charset="-127"/>
                <a:ea typeface="HY헤드라인M" pitchFamily="18" charset="-127"/>
              </a:rPr>
              <a:t>histiocytes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, and </a:t>
            </a:r>
            <a:r>
              <a:rPr lang="en-US" altLang="ko-KR" dirty="0" err="1">
                <a:latin typeface="HY헤드라인M" pitchFamily="18" charset="-127"/>
                <a:ea typeface="HY헤드라인M" pitchFamily="18" charset="-127"/>
              </a:rPr>
              <a:t>peribronchiolar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 fibrosis that extends into contiguous alveolar walls. 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36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88840"/>
            <a:ext cx="56007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620688"/>
            <a:ext cx="27908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7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RB-ILD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is defined by the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presence of changes of RB as the sole pathologic finding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in a current or former cigarette smoker with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clinical evidence of interstitial lung </a:t>
            </a:r>
            <a:r>
              <a:rPr lang="en-US" altLang="ko-KR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disease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The degree to which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fibrosis extends into the alveolar wall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has sometimes been used to distinguish RB from RB-ILD, but most pathologists believe that the two processes cannot be distinguished on pathologic grounds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alone. 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Thus, RB-ILD probably represents a subset of individuals with a more </a:t>
            </a:r>
            <a:r>
              <a:rPr lang="en-US" altLang="ko-KR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severe stage in the spectrum of RB 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and is much less common than RB. 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99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6162</TotalTime>
  <Words>1225</Words>
  <Application>Microsoft Office PowerPoint</Application>
  <PresentationFormat>화면 슬라이드 쇼(4:3)</PresentationFormat>
  <Paragraphs>112</Paragraphs>
  <Slides>32</Slides>
  <Notes>11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3" baseType="lpstr">
      <vt:lpstr>Office 테마</vt:lpstr>
      <vt:lpstr>PowerPoint 프레젠테이션</vt:lpstr>
      <vt:lpstr>Smoking-related interstitial lung disease</vt:lpstr>
      <vt:lpstr>Smoking-related interstitial lung disease</vt:lpstr>
      <vt:lpstr>PowerPoint 프레젠테이션</vt:lpstr>
      <vt:lpstr>PowerPoint 프레젠테이션</vt:lpstr>
      <vt:lpstr>PowerPoint 프레젠테이션</vt:lpstr>
      <vt:lpstr>RB-ILD</vt:lpstr>
      <vt:lpstr>PowerPoint 프레젠테이션</vt:lpstr>
      <vt:lpstr>PowerPoint 프레젠테이션</vt:lpstr>
      <vt:lpstr>Incidence (RB-ILD)</vt:lpstr>
      <vt:lpstr>PowerPoint 프레젠테이션</vt:lpstr>
      <vt:lpstr>PowerPoint 프레젠테이션</vt:lpstr>
      <vt:lpstr>Diagnostic criteria (RB-ILD) </vt:lpstr>
      <vt:lpstr>PowerPoint 프레젠테이션</vt:lpstr>
      <vt:lpstr>PowerPoint 프레젠테이션</vt:lpstr>
      <vt:lpstr>PowerPoint 프레젠테이션</vt:lpstr>
      <vt:lpstr>PowerPoint 프레젠테이션</vt:lpstr>
      <vt:lpstr>Management (RB-ILD)</vt:lpstr>
      <vt:lpstr>DIP</vt:lpstr>
      <vt:lpstr>DIP</vt:lpstr>
      <vt:lpstr>PowerPoint 프레젠테이션</vt:lpstr>
      <vt:lpstr>PowerPoint 프레젠테이션</vt:lpstr>
      <vt:lpstr>Treatment &amp; Prognosis</vt:lpstr>
      <vt:lpstr>PLCH</vt:lpstr>
      <vt:lpstr>Epidemiologic and clinical feature (PLCH)</vt:lpstr>
      <vt:lpstr>PowerPoint 프레젠테이션</vt:lpstr>
      <vt:lpstr>PowerPoint 프레젠테이션</vt:lpstr>
      <vt:lpstr>PowerPoint 프레젠테이션</vt:lpstr>
      <vt:lpstr>PowerPoint 프레젠테이션</vt:lpstr>
      <vt:lpstr>Treatment and Outcome</vt:lpstr>
      <vt:lpstr>PowerPoint 프레젠테이션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뇌신경센터회의실</cp:lastModifiedBy>
  <cp:revision>202</cp:revision>
  <dcterms:created xsi:type="dcterms:W3CDTF">2010-08-12T13:33:42Z</dcterms:created>
  <dcterms:modified xsi:type="dcterms:W3CDTF">2015-02-25T22:27:02Z</dcterms:modified>
</cp:coreProperties>
</file>