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0"/>
  </p:notesMasterIdLst>
  <p:sldIdLst>
    <p:sldId id="256" r:id="rId2"/>
    <p:sldId id="257" r:id="rId3"/>
    <p:sldId id="300" r:id="rId4"/>
    <p:sldId id="258" r:id="rId5"/>
    <p:sldId id="261" r:id="rId6"/>
    <p:sldId id="259" r:id="rId7"/>
    <p:sldId id="263" r:id="rId8"/>
    <p:sldId id="266" r:id="rId9"/>
    <p:sldId id="264" r:id="rId10"/>
    <p:sldId id="267" r:id="rId11"/>
    <p:sldId id="269" r:id="rId12"/>
    <p:sldId id="268" r:id="rId13"/>
    <p:sldId id="270" r:id="rId14"/>
    <p:sldId id="271" r:id="rId15"/>
    <p:sldId id="272" r:id="rId16"/>
    <p:sldId id="273" r:id="rId17"/>
    <p:sldId id="274" r:id="rId18"/>
    <p:sldId id="275" r:id="rId19"/>
    <p:sldId id="276" r:id="rId20"/>
    <p:sldId id="278" r:id="rId21"/>
    <p:sldId id="280" r:id="rId22"/>
    <p:sldId id="303" r:id="rId23"/>
    <p:sldId id="279" r:id="rId24"/>
    <p:sldId id="281" r:id="rId25"/>
    <p:sldId id="297" r:id="rId26"/>
    <p:sldId id="282" r:id="rId27"/>
    <p:sldId id="283" r:id="rId28"/>
    <p:sldId id="284" r:id="rId29"/>
    <p:sldId id="285" r:id="rId30"/>
    <p:sldId id="301" r:id="rId31"/>
    <p:sldId id="288" r:id="rId32"/>
    <p:sldId id="305" r:id="rId33"/>
    <p:sldId id="291" r:id="rId34"/>
    <p:sldId id="292" r:id="rId35"/>
    <p:sldId id="293" r:id="rId36"/>
    <p:sldId id="287" r:id="rId37"/>
    <p:sldId id="296" r:id="rId38"/>
    <p:sldId id="298" r:id="rId39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2609" autoAdjust="0"/>
  </p:normalViewPr>
  <p:slideViewPr>
    <p:cSldViewPr>
      <p:cViewPr varScale="1">
        <p:scale>
          <a:sx n="100" d="100"/>
          <a:sy n="100" d="100"/>
        </p:scale>
        <p:origin x="-1944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5444FCF-538D-4AA2-866A-5BBCCCCCC7D3}" type="datetimeFigureOut">
              <a:rPr lang="ko-KR" altLang="en-US" smtClean="0"/>
              <a:pPr/>
              <a:t>2015-04-23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AC44E81-2363-4DD2-B7F5-2C22519924C2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574859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C44E81-2363-4DD2-B7F5-2C22519924C2}" type="slidenum">
              <a:rPr lang="ko-KR" altLang="en-US" smtClean="0"/>
              <a:pPr/>
              <a:t>1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ko-KR" altLang="en-US" dirty="0" smtClean="0"/>
              <a:t>매년 미국에서 </a:t>
            </a:r>
            <a:r>
              <a:rPr lang="en-US" altLang="ko-KR" dirty="0" smtClean="0"/>
              <a:t>3200</a:t>
            </a:r>
            <a:r>
              <a:rPr lang="ko-KR" altLang="en-US" dirty="0" smtClean="0"/>
              <a:t>건의 새로운 </a:t>
            </a:r>
            <a:r>
              <a:rPr lang="en-US" altLang="ko-KR" dirty="0" smtClean="0"/>
              <a:t>case</a:t>
            </a:r>
            <a:r>
              <a:rPr lang="ko-KR" altLang="en-US" dirty="0" smtClean="0"/>
              <a:t>가 발생하고 있으며</a:t>
            </a:r>
            <a:r>
              <a:rPr lang="en-US" altLang="ko-KR" dirty="0" smtClean="0"/>
              <a:t>, incidence</a:t>
            </a:r>
            <a:r>
              <a:rPr lang="ko-KR" altLang="en-US" dirty="0" smtClean="0"/>
              <a:t>는 </a:t>
            </a:r>
            <a:r>
              <a:rPr lang="en-US" altLang="ko-KR" dirty="0" smtClean="0"/>
              <a:t>10</a:t>
            </a:r>
            <a:r>
              <a:rPr lang="ko-KR" altLang="en-US" dirty="0" err="1" smtClean="0"/>
              <a:t>만명당</a:t>
            </a:r>
            <a:r>
              <a:rPr lang="ko-KR" altLang="en-US" dirty="0" smtClean="0"/>
              <a:t> </a:t>
            </a:r>
            <a:r>
              <a:rPr lang="en-US" altLang="ko-KR" dirty="0" smtClean="0"/>
              <a:t>4.5</a:t>
            </a:r>
            <a:r>
              <a:rPr lang="ko-KR" altLang="en-US" dirty="0" smtClean="0"/>
              <a:t>명인 것으로 알려져 있다</a:t>
            </a:r>
            <a:r>
              <a:rPr lang="en-US" altLang="ko-KR" dirty="0" smtClean="0"/>
              <a:t>. 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C44E81-2363-4DD2-B7F5-2C22519924C2}" type="slidenum">
              <a:rPr lang="ko-KR" altLang="en-US" smtClean="0"/>
              <a:pPr/>
              <a:t>12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ko-KR" altLang="en-US" dirty="0" smtClean="0"/>
              <a:t>이것은 </a:t>
            </a:r>
            <a:r>
              <a:rPr lang="en-US" altLang="ko-KR" dirty="0" smtClean="0"/>
              <a:t>monoclonal</a:t>
            </a:r>
            <a:r>
              <a:rPr lang="en-US" altLang="ko-KR" baseline="0" dirty="0" smtClean="0"/>
              <a:t> </a:t>
            </a:r>
            <a:r>
              <a:rPr lang="ko-KR" altLang="en-US" baseline="0" dirty="0" smtClean="0"/>
              <a:t>혹은 </a:t>
            </a:r>
            <a:r>
              <a:rPr lang="en-US" altLang="ko-KR" baseline="0" dirty="0" err="1" smtClean="0"/>
              <a:t>Ig</a:t>
            </a:r>
            <a:r>
              <a:rPr lang="en-US" altLang="ko-KR" baseline="0" dirty="0" smtClean="0"/>
              <a:t> light chain</a:t>
            </a:r>
            <a:r>
              <a:rPr lang="ko-KR" altLang="en-US" baseline="0" dirty="0" smtClean="0"/>
              <a:t>이 장기에 침착되서 생기는 것이고</a:t>
            </a:r>
            <a:r>
              <a:rPr lang="en-US" altLang="ko-KR" baseline="0" dirty="0" smtClean="0"/>
              <a:t>, systemic</a:t>
            </a:r>
            <a:r>
              <a:rPr lang="ko-KR" altLang="en-US" baseline="0" dirty="0" smtClean="0"/>
              <a:t>과 </a:t>
            </a:r>
            <a:r>
              <a:rPr lang="en-US" altLang="ko-KR" baseline="0" dirty="0" smtClean="0"/>
              <a:t>localized</a:t>
            </a:r>
            <a:r>
              <a:rPr lang="ko-KR" altLang="en-US" baseline="0" dirty="0" smtClean="0"/>
              <a:t>의 두가지 형태로 나뉜다</a:t>
            </a:r>
            <a:r>
              <a:rPr lang="en-US" altLang="ko-KR" baseline="0" dirty="0" smtClean="0"/>
              <a:t>.</a:t>
            </a:r>
          </a:p>
          <a:p>
            <a:r>
              <a:rPr lang="ko-KR" altLang="en-US" dirty="0" smtClean="0"/>
              <a:t>이 때 </a:t>
            </a:r>
            <a:r>
              <a:rPr lang="en-US" altLang="ko-KR" dirty="0" smtClean="0"/>
              <a:t>systemic dz.</a:t>
            </a:r>
            <a:r>
              <a:rPr lang="ko-KR" altLang="en-US" dirty="0" smtClean="0"/>
              <a:t>는 </a:t>
            </a:r>
            <a:r>
              <a:rPr lang="en-US" altLang="ko-KR" dirty="0" smtClean="0"/>
              <a:t>BM</a:t>
            </a:r>
            <a:r>
              <a:rPr lang="ko-KR" altLang="en-US" dirty="0" smtClean="0"/>
              <a:t>에서 </a:t>
            </a:r>
            <a:r>
              <a:rPr lang="en-US" altLang="ko-KR" dirty="0" smtClean="0"/>
              <a:t>clonally</a:t>
            </a:r>
            <a:r>
              <a:rPr lang="en-US" altLang="ko-KR" baseline="0" dirty="0" smtClean="0"/>
              <a:t> expanded plasma cell</a:t>
            </a:r>
            <a:r>
              <a:rPr lang="ko-KR" altLang="en-US" baseline="0" dirty="0" smtClean="0"/>
              <a:t>이 </a:t>
            </a:r>
            <a:r>
              <a:rPr lang="en-US" altLang="ko-KR" baseline="0" dirty="0" smtClean="0"/>
              <a:t>monoclonal </a:t>
            </a:r>
            <a:r>
              <a:rPr lang="en-US" altLang="ko-KR" baseline="0" dirty="0" err="1" smtClean="0"/>
              <a:t>Ig</a:t>
            </a:r>
            <a:r>
              <a:rPr lang="ko-KR" altLang="en-US" baseline="0" dirty="0" smtClean="0"/>
              <a:t>을 과도하게 생성하고 이것이 혈액을 타고 </a:t>
            </a:r>
            <a:r>
              <a:rPr lang="en-US" altLang="ko-KR" baseline="0" dirty="0" smtClean="0"/>
              <a:t>target organ</a:t>
            </a:r>
            <a:r>
              <a:rPr lang="ko-KR" altLang="en-US" baseline="0" dirty="0" smtClean="0"/>
              <a:t>에 가서 생기는 형태이고</a:t>
            </a:r>
            <a:r>
              <a:rPr lang="en-US" altLang="ko-KR" baseline="0" dirty="0" smtClean="0"/>
              <a:t>, localized </a:t>
            </a:r>
            <a:r>
              <a:rPr lang="en-US" altLang="ko-KR" baseline="0" dirty="0" err="1" smtClean="0"/>
              <a:t>dz</a:t>
            </a:r>
            <a:r>
              <a:rPr lang="ko-KR" altLang="en-US" baseline="0" dirty="0" smtClean="0"/>
              <a:t>는 해당 </a:t>
            </a:r>
            <a:r>
              <a:rPr lang="en-US" altLang="ko-KR" baseline="0" dirty="0" smtClean="0"/>
              <a:t>lesion</a:t>
            </a:r>
            <a:r>
              <a:rPr lang="ko-KR" altLang="en-US" baseline="0" dirty="0" smtClean="0"/>
              <a:t>의 주변에 있는 </a:t>
            </a:r>
            <a:r>
              <a:rPr lang="en-US" altLang="ko-KR" baseline="0" dirty="0" smtClean="0"/>
              <a:t>plasma cell </a:t>
            </a:r>
            <a:r>
              <a:rPr lang="ko-KR" altLang="en-US" baseline="0" dirty="0" smtClean="0"/>
              <a:t>이 이러한 </a:t>
            </a:r>
            <a:r>
              <a:rPr lang="en-US" altLang="ko-KR" baseline="0" dirty="0" err="1" smtClean="0"/>
              <a:t>Ig</a:t>
            </a:r>
            <a:r>
              <a:rPr lang="ko-KR" altLang="en-US" baseline="0" dirty="0" smtClean="0"/>
              <a:t>을 생성함으로써 생겨난다고 알려져 있다</a:t>
            </a:r>
            <a:r>
              <a:rPr lang="en-US" altLang="ko-KR" baseline="0" dirty="0" smtClean="0"/>
              <a:t>. 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C44E81-2363-4DD2-B7F5-2C22519924C2}" type="slidenum">
              <a:rPr lang="ko-KR" altLang="en-US" smtClean="0"/>
              <a:pPr/>
              <a:t>13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ko-KR" altLang="en-US" dirty="0" smtClean="0"/>
              <a:t>먼저 </a:t>
            </a:r>
            <a:r>
              <a:rPr lang="en-US" altLang="ko-KR" dirty="0" smtClean="0"/>
              <a:t>systemic</a:t>
            </a:r>
            <a:r>
              <a:rPr lang="en-US" altLang="ko-KR" baseline="0" dirty="0" smtClean="0"/>
              <a:t> AL lung disease</a:t>
            </a:r>
            <a:r>
              <a:rPr lang="ko-KR" altLang="en-US" baseline="0" dirty="0" smtClean="0"/>
              <a:t>에 대해서 살펴보시면</a:t>
            </a:r>
            <a:r>
              <a:rPr lang="en-US" altLang="ko-KR" baseline="0" dirty="0" smtClean="0"/>
              <a:t>, AL amyloid</a:t>
            </a:r>
            <a:r>
              <a:rPr lang="ko-KR" altLang="en-US" baseline="0" dirty="0" smtClean="0"/>
              <a:t>는 </a:t>
            </a:r>
            <a:r>
              <a:rPr lang="en-US" altLang="ko-KR" baseline="0" dirty="0" smtClean="0"/>
              <a:t>lung</a:t>
            </a:r>
            <a:r>
              <a:rPr lang="ko-KR" altLang="en-US" baseline="0" dirty="0" smtClean="0"/>
              <a:t>을 비롯한 대부분의 혈관벽에 침착이 되는데</a:t>
            </a:r>
            <a:r>
              <a:rPr lang="en-US" altLang="ko-KR" baseline="0" dirty="0" smtClean="0"/>
              <a:t>, </a:t>
            </a:r>
            <a:endParaRPr lang="en-US" altLang="ko-KR" dirty="0" smtClean="0"/>
          </a:p>
          <a:p>
            <a:r>
              <a:rPr lang="en-US" altLang="ko-KR" dirty="0" smtClean="0"/>
              <a:t>5</a:t>
            </a:r>
            <a:r>
              <a:rPr lang="ko-KR" altLang="en-US" dirty="0" smtClean="0"/>
              <a:t>가지 형태의 </a:t>
            </a:r>
            <a:r>
              <a:rPr lang="en-US" altLang="ko-KR" dirty="0" smtClean="0"/>
              <a:t>extravascular lung involvement</a:t>
            </a:r>
            <a:r>
              <a:rPr lang="ko-KR" altLang="en-US" dirty="0" smtClean="0"/>
              <a:t>가 존재한다</a:t>
            </a:r>
            <a:r>
              <a:rPr lang="en-US" altLang="ko-KR" dirty="0" smtClean="0"/>
              <a:t>.</a:t>
            </a:r>
          </a:p>
          <a:p>
            <a:r>
              <a:rPr lang="en-US" altLang="ko-KR" dirty="0" smtClean="0"/>
              <a:t> 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C44E81-2363-4DD2-B7F5-2C22519924C2}" type="slidenum">
              <a:rPr lang="ko-KR" altLang="en-US" smtClean="0"/>
              <a:pPr/>
              <a:t>14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ko-KR" altLang="en-US" dirty="0" err="1" smtClean="0"/>
              <a:t>첫번째</a:t>
            </a:r>
            <a:r>
              <a:rPr lang="ko-KR" altLang="en-US" dirty="0" smtClean="0"/>
              <a:t> </a:t>
            </a:r>
            <a:r>
              <a:rPr lang="en-US" altLang="ko-KR" dirty="0" smtClean="0"/>
              <a:t>alveolar </a:t>
            </a:r>
            <a:r>
              <a:rPr lang="en-US" altLang="ko-KR" dirty="0" err="1" smtClean="0"/>
              <a:t>septal</a:t>
            </a:r>
            <a:r>
              <a:rPr lang="en-US" altLang="ko-KR" dirty="0" smtClean="0"/>
              <a:t> disease</a:t>
            </a:r>
            <a:r>
              <a:rPr lang="ko-KR" altLang="en-US" dirty="0" smtClean="0"/>
              <a:t>의 경우는</a:t>
            </a:r>
            <a:r>
              <a:rPr lang="en-US" altLang="ko-KR" b="1" dirty="0" smtClean="0"/>
              <a:t>, </a:t>
            </a:r>
            <a:r>
              <a:rPr lang="en-US" altLang="ko-KR" b="1" dirty="0" err="1" smtClean="0"/>
              <a:t>Histolgic</a:t>
            </a:r>
            <a:r>
              <a:rPr lang="en-US" altLang="ko-KR" b="1" baseline="0" dirty="0" smtClean="0"/>
              <a:t> evidence</a:t>
            </a:r>
            <a:r>
              <a:rPr lang="ko-KR" altLang="en-US" b="1" baseline="0" dirty="0" smtClean="0"/>
              <a:t>가 저명함에도 불구하고</a:t>
            </a:r>
            <a:r>
              <a:rPr lang="en-US" altLang="ko-KR" b="1" baseline="0" dirty="0" smtClean="0"/>
              <a:t>, </a:t>
            </a:r>
            <a:r>
              <a:rPr lang="en-US" altLang="ko-KR" baseline="0" dirty="0" smtClean="0"/>
              <a:t>64%</a:t>
            </a:r>
            <a:r>
              <a:rPr lang="ko-KR" altLang="en-US" baseline="0" dirty="0" smtClean="0"/>
              <a:t>에서는 증상이 저명하지 않다</a:t>
            </a:r>
            <a:r>
              <a:rPr lang="en-US" altLang="ko-KR" baseline="0" dirty="0" smtClean="0"/>
              <a:t>. </a:t>
            </a:r>
            <a:r>
              <a:rPr lang="ko-KR" altLang="en-US" baseline="0" dirty="0" smtClean="0"/>
              <a:t>이 때</a:t>
            </a:r>
            <a:r>
              <a:rPr lang="en-US" altLang="ko-KR" baseline="0" dirty="0" smtClean="0"/>
              <a:t>, </a:t>
            </a:r>
          </a:p>
          <a:p>
            <a:r>
              <a:rPr lang="ko-KR" altLang="en-US" baseline="0" dirty="0" smtClean="0"/>
              <a:t>임상적으로나 조직학적으로 </a:t>
            </a:r>
            <a:r>
              <a:rPr lang="en-US" altLang="ko-KR" baseline="0" dirty="0" smtClean="0"/>
              <a:t>pulmonary disease</a:t>
            </a:r>
            <a:r>
              <a:rPr lang="ko-KR" altLang="en-US" baseline="0" dirty="0" smtClean="0"/>
              <a:t>가 있는 경우</a:t>
            </a:r>
            <a:r>
              <a:rPr lang="en-US" altLang="ko-KR" baseline="0" dirty="0" smtClean="0"/>
              <a:t>, </a:t>
            </a:r>
            <a:r>
              <a:rPr lang="ko-KR" altLang="en-US" baseline="0" dirty="0" smtClean="0"/>
              <a:t>이것은 이미 </a:t>
            </a:r>
            <a:r>
              <a:rPr lang="en-US" altLang="ko-KR" baseline="0" dirty="0" smtClean="0"/>
              <a:t>severe cardiac infiltration </a:t>
            </a:r>
            <a:r>
              <a:rPr lang="ko-KR" altLang="en-US" baseline="0" dirty="0" smtClean="0"/>
              <a:t>이 존재함을 의미하는 </a:t>
            </a:r>
            <a:r>
              <a:rPr lang="en-US" altLang="ko-KR" baseline="0" dirty="0" smtClean="0"/>
              <a:t>marker</a:t>
            </a:r>
            <a:r>
              <a:rPr lang="ko-KR" altLang="en-US" baseline="0" dirty="0" smtClean="0"/>
              <a:t>이나</a:t>
            </a:r>
            <a:r>
              <a:rPr lang="en-US" altLang="ko-KR" baseline="0" dirty="0" smtClean="0"/>
              <a:t>, survival </a:t>
            </a:r>
            <a:r>
              <a:rPr lang="ko-KR" altLang="en-US" baseline="0" dirty="0" smtClean="0"/>
              <a:t>을 결정하는 인자는 아니라고 한다</a:t>
            </a:r>
            <a:r>
              <a:rPr lang="en-US" altLang="ko-KR" baseline="0" dirty="0" smtClean="0"/>
              <a:t>. </a:t>
            </a:r>
          </a:p>
          <a:p>
            <a:r>
              <a:rPr lang="en-US" altLang="ko-KR" baseline="0" dirty="0" smtClean="0"/>
              <a:t>Clinically</a:t>
            </a:r>
            <a:r>
              <a:rPr lang="ko-KR" altLang="en-US" baseline="0" dirty="0" smtClean="0"/>
              <a:t>는 </a:t>
            </a:r>
            <a:r>
              <a:rPr lang="en-US" altLang="ko-KR" baseline="0" dirty="0" smtClean="0"/>
              <a:t>kidney</a:t>
            </a:r>
            <a:r>
              <a:rPr lang="ko-KR" altLang="en-US" baseline="0" dirty="0" smtClean="0"/>
              <a:t>나 </a:t>
            </a:r>
            <a:r>
              <a:rPr lang="en-US" altLang="ko-KR" baseline="0" dirty="0" smtClean="0"/>
              <a:t>heart</a:t>
            </a:r>
            <a:r>
              <a:rPr lang="ko-KR" altLang="en-US" baseline="0" dirty="0" smtClean="0"/>
              <a:t>를 </a:t>
            </a:r>
            <a:r>
              <a:rPr lang="en-US" altLang="ko-KR" baseline="0" dirty="0" smtClean="0"/>
              <a:t>involve</a:t>
            </a:r>
            <a:r>
              <a:rPr lang="ko-KR" altLang="en-US" baseline="0" dirty="0" smtClean="0"/>
              <a:t>하는 경우가 가장 흔하며</a:t>
            </a:r>
            <a:r>
              <a:rPr lang="en-US" altLang="ko-KR" baseline="0" dirty="0" smtClean="0"/>
              <a:t>, complication</a:t>
            </a:r>
            <a:r>
              <a:rPr lang="ko-KR" altLang="en-US" baseline="0" dirty="0" smtClean="0"/>
              <a:t>으로는 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C44E81-2363-4DD2-B7F5-2C22519924C2}" type="slidenum">
              <a:rPr lang="ko-KR" altLang="en-US" smtClean="0"/>
              <a:pPr/>
              <a:t>15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ko-KR" altLang="en-US" dirty="0" err="1" smtClean="0"/>
              <a:t>두번째는</a:t>
            </a:r>
            <a:r>
              <a:rPr lang="ko-KR" altLang="en-US" dirty="0" smtClean="0"/>
              <a:t> </a:t>
            </a:r>
            <a:r>
              <a:rPr lang="en-US" altLang="ko-KR" dirty="0" smtClean="0"/>
              <a:t>nodular disease</a:t>
            </a:r>
            <a:r>
              <a:rPr lang="ko-KR" altLang="en-US" dirty="0" smtClean="0"/>
              <a:t>인데</a:t>
            </a:r>
            <a:r>
              <a:rPr lang="en-US" altLang="ko-KR" dirty="0" smtClean="0"/>
              <a:t>, Systemic AL disease</a:t>
            </a:r>
            <a:r>
              <a:rPr lang="ko-KR" altLang="en-US" dirty="0" smtClean="0"/>
              <a:t>에서의 </a:t>
            </a:r>
            <a:r>
              <a:rPr lang="en-US" altLang="ko-KR" dirty="0" smtClean="0"/>
              <a:t>nodular</a:t>
            </a:r>
            <a:r>
              <a:rPr lang="en-US" altLang="ko-KR" baseline="0" dirty="0" smtClean="0"/>
              <a:t> disease</a:t>
            </a:r>
            <a:r>
              <a:rPr lang="ko-KR" altLang="en-US" baseline="0" dirty="0" smtClean="0"/>
              <a:t>의 존재는 </a:t>
            </a:r>
            <a:r>
              <a:rPr lang="en-US" altLang="ko-KR" baseline="0" dirty="0" smtClean="0"/>
              <a:t>controversial</a:t>
            </a:r>
            <a:r>
              <a:rPr lang="ko-KR" altLang="en-US" baseline="0" dirty="0" smtClean="0"/>
              <a:t>하기 때문에</a:t>
            </a:r>
            <a:r>
              <a:rPr lang="en-US" altLang="ko-KR" baseline="0" dirty="0" smtClean="0"/>
              <a:t>, </a:t>
            </a:r>
            <a:r>
              <a:rPr lang="ko-KR" altLang="en-US" baseline="0" dirty="0" smtClean="0"/>
              <a:t>의심이 되면 확실히 하기 위해 </a:t>
            </a:r>
            <a:r>
              <a:rPr lang="en-US" altLang="ko-KR" baseline="0" dirty="0" smtClean="0"/>
              <a:t>bx. </a:t>
            </a:r>
            <a:r>
              <a:rPr lang="ko-KR" altLang="en-US" baseline="0" dirty="0" smtClean="0"/>
              <a:t>가 필요하다</a:t>
            </a:r>
            <a:r>
              <a:rPr lang="en-US" altLang="ko-KR" baseline="0" dirty="0" smtClean="0"/>
              <a:t>. 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C44E81-2363-4DD2-B7F5-2C22519924C2}" type="slidenum">
              <a:rPr lang="ko-KR" altLang="en-US" smtClean="0"/>
              <a:pPr/>
              <a:t>16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 err="1" smtClean="0"/>
              <a:t>세번째는</a:t>
            </a:r>
            <a:r>
              <a:rPr lang="ko-KR" altLang="en-US" dirty="0" smtClean="0"/>
              <a:t> </a:t>
            </a:r>
            <a:r>
              <a:rPr lang="en-US" altLang="ko-KR" dirty="0" err="1" smtClean="0"/>
              <a:t>adenopathy</a:t>
            </a:r>
            <a:r>
              <a:rPr lang="ko-KR" altLang="en-US" dirty="0" smtClean="0"/>
              <a:t>인데</a:t>
            </a:r>
            <a:r>
              <a:rPr lang="en-US" altLang="ko-KR" dirty="0" smtClean="0"/>
              <a:t>, systemic</a:t>
            </a:r>
            <a:r>
              <a:rPr lang="en-US" altLang="ko-KR" baseline="0" dirty="0" smtClean="0"/>
              <a:t> AL disease</a:t>
            </a:r>
            <a:r>
              <a:rPr lang="ko-KR" altLang="en-US" baseline="0" dirty="0" smtClean="0"/>
              <a:t>의 약 </a:t>
            </a:r>
            <a:r>
              <a:rPr lang="en-US" altLang="ko-KR" baseline="0" dirty="0" smtClean="0"/>
              <a:t>8%</a:t>
            </a:r>
            <a:r>
              <a:rPr lang="ko-KR" altLang="en-US" baseline="0" dirty="0" smtClean="0"/>
              <a:t>가량에서 동반되는 것으로 알려져 있고</a:t>
            </a:r>
            <a:r>
              <a:rPr lang="en-US" altLang="ko-KR" baseline="0" dirty="0" smtClean="0"/>
              <a:t>, pulmonary disease</a:t>
            </a:r>
            <a:r>
              <a:rPr lang="ko-KR" altLang="en-US" baseline="0" dirty="0" smtClean="0"/>
              <a:t>를 동반 혹은 동반하지 않는 </a:t>
            </a:r>
            <a:r>
              <a:rPr lang="en-US" altLang="ko-KR" baseline="0" dirty="0" smtClean="0"/>
              <a:t>~</a:t>
            </a:r>
          </a:p>
          <a:p>
            <a:r>
              <a:rPr lang="ko-KR" altLang="en-US" baseline="0" dirty="0" smtClean="0"/>
              <a:t>이 때</a:t>
            </a:r>
            <a:r>
              <a:rPr lang="en-US" altLang="ko-KR" baseline="0" dirty="0" smtClean="0"/>
              <a:t>, </a:t>
            </a:r>
            <a:r>
              <a:rPr lang="en-US" altLang="ko-KR" baseline="0" dirty="0" err="1" smtClean="0"/>
              <a:t>sarcoidosis</a:t>
            </a:r>
            <a:r>
              <a:rPr lang="ko-KR" altLang="en-US" baseline="0" dirty="0" smtClean="0"/>
              <a:t>의 </a:t>
            </a:r>
            <a:r>
              <a:rPr lang="en-US" altLang="ko-KR" baseline="0" dirty="0" smtClean="0"/>
              <a:t>glandular fever</a:t>
            </a:r>
            <a:r>
              <a:rPr lang="ko-KR" altLang="en-US" baseline="0" dirty="0" smtClean="0"/>
              <a:t>를 </a:t>
            </a:r>
            <a:r>
              <a:rPr lang="en-US" altLang="ko-KR" baseline="0" dirty="0" smtClean="0"/>
              <a:t>mimic</a:t>
            </a:r>
            <a:r>
              <a:rPr lang="ko-KR" altLang="en-US" baseline="0" dirty="0" smtClean="0"/>
              <a:t>할 수 있다고 하는데</a:t>
            </a:r>
            <a:r>
              <a:rPr lang="en-US" altLang="ko-KR" baseline="0" dirty="0" smtClean="0"/>
              <a:t>, 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C44E81-2363-4DD2-B7F5-2C22519924C2}" type="slidenum">
              <a:rPr lang="ko-KR" altLang="en-US" smtClean="0"/>
              <a:pPr/>
              <a:t>17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7599913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ko-KR" altLang="en-US" dirty="0" smtClean="0"/>
              <a:t>네 번째는 </a:t>
            </a:r>
            <a:r>
              <a:rPr lang="en-US" altLang="ko-KR" dirty="0" smtClean="0"/>
              <a:t>pleural disease</a:t>
            </a:r>
            <a:r>
              <a:rPr lang="ko-KR" altLang="en-US" dirty="0" smtClean="0"/>
              <a:t>의 경우인데</a:t>
            </a:r>
            <a:r>
              <a:rPr lang="en-US" altLang="ko-KR" dirty="0" smtClean="0"/>
              <a:t>, large,</a:t>
            </a:r>
            <a:r>
              <a:rPr lang="en-US" altLang="ko-KR" baseline="0" dirty="0" smtClean="0"/>
              <a:t> recurrent effusion</a:t>
            </a:r>
            <a:r>
              <a:rPr lang="ko-KR" altLang="en-US" baseline="0" dirty="0" smtClean="0"/>
              <a:t>은 대개는 </a:t>
            </a:r>
            <a:r>
              <a:rPr lang="en-US" altLang="ko-KR" baseline="0" dirty="0" smtClean="0"/>
              <a:t>significant</a:t>
            </a:r>
            <a:r>
              <a:rPr lang="ko-KR" altLang="en-US" baseline="0" dirty="0" smtClean="0"/>
              <a:t>한 </a:t>
            </a:r>
            <a:r>
              <a:rPr lang="en-US" altLang="ko-KR" baseline="0" dirty="0" smtClean="0"/>
              <a:t>cardiac dysfunction</a:t>
            </a:r>
            <a:r>
              <a:rPr lang="ko-KR" altLang="en-US" baseline="0" dirty="0" smtClean="0"/>
              <a:t>이나 </a:t>
            </a:r>
            <a:r>
              <a:rPr lang="en-US" altLang="ko-KR" baseline="0" dirty="0" smtClean="0"/>
              <a:t>pleural amyloid</a:t>
            </a:r>
            <a:r>
              <a:rPr lang="ko-KR" altLang="en-US" baseline="0" dirty="0" smtClean="0"/>
              <a:t>가 있는 경우 동반되며</a:t>
            </a:r>
            <a:r>
              <a:rPr lang="en-US" altLang="ko-KR" baseline="0" dirty="0" smtClean="0"/>
              <a:t>, </a:t>
            </a:r>
          </a:p>
          <a:p>
            <a:r>
              <a:rPr lang="ko-KR" altLang="en-US" baseline="0" dirty="0" smtClean="0"/>
              <a:t>한쪽 </a:t>
            </a:r>
            <a:r>
              <a:rPr lang="en-US" altLang="ko-KR" baseline="0" dirty="0" err="1" smtClean="0"/>
              <a:t>hemithorax</a:t>
            </a:r>
            <a:r>
              <a:rPr lang="ko-KR" altLang="en-US" baseline="0" dirty="0" smtClean="0"/>
              <a:t>나 때때로 </a:t>
            </a:r>
            <a:r>
              <a:rPr lang="en-US" altLang="ko-KR" baseline="0" dirty="0" smtClean="0"/>
              <a:t>bilateral </a:t>
            </a:r>
            <a:r>
              <a:rPr lang="ko-KR" altLang="en-US" baseline="0" dirty="0" smtClean="0"/>
              <a:t>하게도 생길 수 있으며</a:t>
            </a:r>
            <a:r>
              <a:rPr lang="en-US" altLang="ko-KR" baseline="0" dirty="0" smtClean="0"/>
              <a:t>, </a:t>
            </a:r>
            <a:r>
              <a:rPr lang="ko-KR" altLang="en-US" baseline="0" dirty="0" smtClean="0"/>
              <a:t>성상은 </a:t>
            </a:r>
            <a:r>
              <a:rPr lang="en-US" altLang="ko-KR" baseline="0" dirty="0" smtClean="0"/>
              <a:t>transudate</a:t>
            </a:r>
            <a:r>
              <a:rPr lang="ko-KR" altLang="en-US" baseline="0" dirty="0" smtClean="0"/>
              <a:t>와 </a:t>
            </a:r>
            <a:r>
              <a:rPr lang="en-US" altLang="ko-KR" baseline="0" dirty="0" smtClean="0"/>
              <a:t>exudate</a:t>
            </a:r>
            <a:r>
              <a:rPr lang="ko-KR" altLang="en-US" baseline="0" dirty="0" smtClean="0"/>
              <a:t>모두 가능하고</a:t>
            </a:r>
            <a:r>
              <a:rPr lang="en-US" altLang="ko-KR" baseline="0" dirty="0" smtClean="0"/>
              <a:t>,  </a:t>
            </a:r>
            <a:r>
              <a:rPr lang="en-US" altLang="ko-KR" baseline="0" dirty="0" err="1" smtClean="0"/>
              <a:t>lymphodominant</a:t>
            </a:r>
            <a:r>
              <a:rPr lang="ko-KR" altLang="en-US" baseline="0" dirty="0" smtClean="0"/>
              <a:t>하게 나타날 가능성이 크며</a:t>
            </a:r>
            <a:r>
              <a:rPr lang="en-US" altLang="ko-KR" baseline="0" dirty="0" smtClean="0"/>
              <a:t>, </a:t>
            </a:r>
            <a:r>
              <a:rPr lang="ko-KR" altLang="en-US" baseline="0" dirty="0" smtClean="0"/>
              <a:t>드물게 </a:t>
            </a:r>
            <a:r>
              <a:rPr lang="en-US" altLang="ko-KR" baseline="0" dirty="0" smtClean="0"/>
              <a:t>amyloid burden</a:t>
            </a:r>
            <a:r>
              <a:rPr lang="ko-KR" altLang="en-US" baseline="0" dirty="0" smtClean="0"/>
              <a:t>이 </a:t>
            </a:r>
            <a:r>
              <a:rPr lang="en-US" altLang="ko-KR" baseline="0" dirty="0" smtClean="0"/>
              <a:t>extensive</a:t>
            </a:r>
            <a:r>
              <a:rPr lang="ko-KR" altLang="en-US" baseline="0" dirty="0" smtClean="0"/>
              <a:t>할 경우</a:t>
            </a:r>
            <a:endParaRPr lang="en-US" altLang="ko-KR" baseline="0" dirty="0" smtClean="0"/>
          </a:p>
          <a:p>
            <a:r>
              <a:rPr lang="en-US" altLang="ko-KR" baseline="0" dirty="0" err="1" smtClean="0"/>
              <a:t>Chylous</a:t>
            </a:r>
            <a:r>
              <a:rPr lang="en-US" altLang="ko-KR" baseline="0" dirty="0" smtClean="0"/>
              <a:t> effusion</a:t>
            </a:r>
            <a:r>
              <a:rPr lang="ko-KR" altLang="en-US" baseline="0" dirty="0" smtClean="0"/>
              <a:t>이 동반되는 것으로 알려져 있다</a:t>
            </a:r>
            <a:r>
              <a:rPr lang="en-US" altLang="ko-KR" baseline="0" dirty="0" smtClean="0"/>
              <a:t>. </a:t>
            </a:r>
            <a:endParaRPr lang="en-US" altLang="ko-KR" dirty="0" smtClean="0"/>
          </a:p>
          <a:p>
            <a:endParaRPr lang="en-US" altLang="ko-KR" dirty="0" smtClean="0"/>
          </a:p>
          <a:p>
            <a:r>
              <a:rPr lang="en-US" altLang="ko-KR" dirty="0" smtClean="0"/>
              <a:t>Patients with </a:t>
            </a:r>
            <a:r>
              <a:rPr lang="en-US" altLang="ko-KR" dirty="0" err="1" smtClean="0"/>
              <a:t>nephrotic</a:t>
            </a:r>
            <a:r>
              <a:rPr lang="en-US" altLang="ko-KR" dirty="0" smtClean="0"/>
              <a:t> syndrome and serum albumin levels &lt; 2.5 gm/</a:t>
            </a:r>
            <a:r>
              <a:rPr lang="en-US" altLang="ko-KR" dirty="0" err="1" smtClean="0"/>
              <a:t>dL</a:t>
            </a:r>
            <a:r>
              <a:rPr lang="en-US" altLang="ko-KR" dirty="0" smtClean="0"/>
              <a:t> do not frequently manifest pleural effusion in</a:t>
            </a:r>
          </a:p>
          <a:p>
            <a:r>
              <a:rPr lang="en-US" altLang="ko-KR" dirty="0" smtClean="0"/>
              <a:t>the absence of congestive heart failure. 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C44E81-2363-4DD2-B7F5-2C22519924C2}" type="slidenum">
              <a:rPr lang="ko-KR" altLang="en-US" smtClean="0"/>
              <a:pPr/>
              <a:t>18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ko-KR" altLang="en-US" dirty="0" smtClean="0"/>
              <a:t>또한 드물지만 </a:t>
            </a:r>
            <a:r>
              <a:rPr lang="en-US" altLang="ko-KR" dirty="0" smtClean="0"/>
              <a:t>diaphragm</a:t>
            </a:r>
            <a:r>
              <a:rPr lang="ko-KR" altLang="en-US" dirty="0" smtClean="0"/>
              <a:t>을 </a:t>
            </a:r>
            <a:r>
              <a:rPr lang="en-US" altLang="ko-KR" dirty="0" smtClean="0"/>
              <a:t>involve</a:t>
            </a:r>
            <a:r>
              <a:rPr lang="ko-KR" altLang="en-US" dirty="0" smtClean="0"/>
              <a:t>할 수 있는 데 이와 관련하여서는</a:t>
            </a:r>
            <a:r>
              <a:rPr lang="en-US" altLang="ko-KR" dirty="0" smtClean="0"/>
              <a:t>, acute respiratory insufficiency</a:t>
            </a:r>
            <a:r>
              <a:rPr lang="ko-KR" altLang="en-US" dirty="0" smtClean="0"/>
              <a:t>를 유발하였던 증례가 있었고</a:t>
            </a:r>
            <a:r>
              <a:rPr lang="en-US" altLang="ko-KR" dirty="0" smtClean="0"/>
              <a:t>, sniff testing</a:t>
            </a:r>
            <a:r>
              <a:rPr lang="ko-KR" altLang="en-US" dirty="0" smtClean="0"/>
              <a:t>에서 </a:t>
            </a:r>
            <a:r>
              <a:rPr lang="en-US" altLang="ko-KR" dirty="0" err="1" smtClean="0"/>
              <a:t>diaphagm</a:t>
            </a:r>
            <a:r>
              <a:rPr lang="ko-KR" altLang="en-US" dirty="0" smtClean="0"/>
              <a:t>의 </a:t>
            </a:r>
            <a:r>
              <a:rPr lang="en-US" altLang="ko-KR" dirty="0" smtClean="0"/>
              <a:t>movement</a:t>
            </a:r>
            <a:r>
              <a:rPr lang="ko-KR" altLang="en-US" dirty="0" smtClean="0"/>
              <a:t>가 떨어져 있었던 경우이고</a:t>
            </a:r>
            <a:r>
              <a:rPr lang="en-US" altLang="ko-KR" dirty="0" smtClean="0"/>
              <a:t>, </a:t>
            </a:r>
            <a:r>
              <a:rPr lang="ko-KR" altLang="en-US" dirty="0" smtClean="0"/>
              <a:t>부검에서 </a:t>
            </a:r>
            <a:r>
              <a:rPr lang="en-US" altLang="ko-KR" dirty="0" smtClean="0"/>
              <a:t>diaphragm</a:t>
            </a:r>
            <a:r>
              <a:rPr lang="ko-KR" altLang="en-US" dirty="0" smtClean="0"/>
              <a:t>에 </a:t>
            </a:r>
            <a:r>
              <a:rPr lang="en-US" altLang="ko-KR" dirty="0" smtClean="0"/>
              <a:t>extensive </a:t>
            </a:r>
            <a:r>
              <a:rPr lang="ko-KR" altLang="en-US" dirty="0" smtClean="0"/>
              <a:t>한 </a:t>
            </a:r>
            <a:r>
              <a:rPr lang="en-US" altLang="ko-KR" dirty="0" err="1" smtClean="0"/>
              <a:t>amyloid</a:t>
            </a:r>
            <a:r>
              <a:rPr lang="en-US" altLang="ko-KR" dirty="0" smtClean="0"/>
              <a:t> </a:t>
            </a:r>
            <a:r>
              <a:rPr lang="ko-KR" altLang="en-US" dirty="0" smtClean="0"/>
              <a:t>의 침착이 확인되었었다</a:t>
            </a:r>
            <a:r>
              <a:rPr lang="en-US" altLang="ko-KR" dirty="0" smtClean="0"/>
              <a:t>. </a:t>
            </a:r>
          </a:p>
          <a:p>
            <a:endParaRPr lang="en-US" altLang="ko-KR" dirty="0" smtClean="0"/>
          </a:p>
          <a:p>
            <a:r>
              <a:rPr lang="ko-KR" altLang="en-US" baseline="0" dirty="0" smtClean="0"/>
              <a:t>단</a:t>
            </a:r>
            <a:r>
              <a:rPr lang="en-US" altLang="ko-KR" baseline="0" dirty="0" smtClean="0"/>
              <a:t>, </a:t>
            </a:r>
            <a:r>
              <a:rPr lang="ko-KR" altLang="en-US" baseline="0" dirty="0" smtClean="0"/>
              <a:t>이 때</a:t>
            </a:r>
            <a:r>
              <a:rPr lang="en-US" altLang="ko-KR" baseline="0" dirty="0" smtClean="0"/>
              <a:t>, </a:t>
            </a:r>
            <a:r>
              <a:rPr lang="en-US" altLang="ko-KR" baseline="0" dirty="0" err="1" smtClean="0"/>
              <a:t>phrenic</a:t>
            </a:r>
            <a:r>
              <a:rPr lang="en-US" altLang="ko-KR" baseline="0" dirty="0" smtClean="0"/>
              <a:t> nerve</a:t>
            </a:r>
            <a:r>
              <a:rPr lang="ko-KR" altLang="en-US" baseline="0" dirty="0" smtClean="0"/>
              <a:t>는 </a:t>
            </a:r>
            <a:r>
              <a:rPr lang="en-US" altLang="ko-KR" baseline="0" dirty="0" smtClean="0"/>
              <a:t>involve</a:t>
            </a:r>
            <a:r>
              <a:rPr lang="ko-KR" altLang="en-US" baseline="0" dirty="0" smtClean="0"/>
              <a:t>하지 않았었던 경우이다</a:t>
            </a:r>
            <a:r>
              <a:rPr lang="en-US" altLang="ko-KR" baseline="0" dirty="0" smtClean="0"/>
              <a:t>. 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C44E81-2363-4DD2-B7F5-2C22519924C2}" type="slidenum">
              <a:rPr lang="ko-KR" altLang="en-US" smtClean="0"/>
              <a:pPr/>
              <a:t>19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 smtClean="0"/>
              <a:t>이 때</a:t>
            </a:r>
            <a:r>
              <a:rPr lang="en-US" altLang="ko-KR" dirty="0" smtClean="0"/>
              <a:t>, diffuse </a:t>
            </a:r>
            <a:r>
              <a:rPr lang="en-US" altLang="ko-KR" dirty="0" err="1" smtClean="0"/>
              <a:t>reticulonodular</a:t>
            </a:r>
            <a:r>
              <a:rPr lang="en-US" altLang="ko-KR" dirty="0" smtClean="0"/>
              <a:t> opacity</a:t>
            </a:r>
            <a:r>
              <a:rPr lang="ko-KR" altLang="en-US" dirty="0" smtClean="0"/>
              <a:t>를 보이는 경우는</a:t>
            </a:r>
            <a:r>
              <a:rPr lang="en-US" altLang="ko-KR" dirty="0" smtClean="0"/>
              <a:t>, </a:t>
            </a:r>
            <a:r>
              <a:rPr lang="ko-KR" altLang="en-US" dirty="0" smtClean="0"/>
              <a:t>거의 대부분의 경우에</a:t>
            </a:r>
            <a:r>
              <a:rPr lang="ko-KR" altLang="en-US" b="1" dirty="0" smtClean="0"/>
              <a:t> </a:t>
            </a:r>
            <a:r>
              <a:rPr lang="en-US" altLang="ko-KR" b="1" dirty="0" smtClean="0"/>
              <a:t>systemic AL disease</a:t>
            </a:r>
            <a:r>
              <a:rPr lang="ko-KR" altLang="en-US" b="1" dirty="0" smtClean="0"/>
              <a:t>에서 나타날 수 있는 소견이며</a:t>
            </a:r>
            <a:r>
              <a:rPr lang="en-US" altLang="ko-KR" b="1" dirty="0" smtClean="0"/>
              <a:t>, </a:t>
            </a:r>
          </a:p>
          <a:p>
            <a:endParaRPr lang="en-US" altLang="ko-KR" dirty="0" smtClean="0"/>
          </a:p>
          <a:p>
            <a:r>
              <a:rPr lang="en-US" altLang="ko-KR" dirty="0" err="1" smtClean="0"/>
              <a:t>Adenopathy</a:t>
            </a:r>
            <a:r>
              <a:rPr lang="ko-KR" altLang="en-US" dirty="0" smtClean="0"/>
              <a:t>의 경우 대개는 </a:t>
            </a:r>
            <a:r>
              <a:rPr lang="en-US" altLang="ko-KR" dirty="0" err="1" smtClean="0"/>
              <a:t>noncalcified</a:t>
            </a:r>
            <a:r>
              <a:rPr lang="en-US" altLang="ko-KR" dirty="0" smtClean="0"/>
              <a:t> LN</a:t>
            </a:r>
            <a:r>
              <a:rPr lang="ko-KR" altLang="en-US" dirty="0" smtClean="0"/>
              <a:t>의 </a:t>
            </a:r>
            <a:r>
              <a:rPr lang="en-US" altLang="ko-KR" dirty="0" smtClean="0"/>
              <a:t>enlargement</a:t>
            </a:r>
            <a:r>
              <a:rPr lang="ko-KR" altLang="en-US" dirty="0" smtClean="0"/>
              <a:t>를 동반하나</a:t>
            </a:r>
            <a:r>
              <a:rPr lang="en-US" altLang="ko-KR" dirty="0" smtClean="0"/>
              <a:t>, </a:t>
            </a:r>
            <a:r>
              <a:rPr lang="ko-KR" altLang="en-US" dirty="0" smtClean="0"/>
              <a:t>팝콘 </a:t>
            </a:r>
            <a:r>
              <a:rPr lang="en-US" altLang="ko-KR" dirty="0" smtClean="0"/>
              <a:t>shape</a:t>
            </a:r>
            <a:r>
              <a:rPr lang="ko-KR" altLang="en-US" dirty="0" smtClean="0"/>
              <a:t>혹은 </a:t>
            </a:r>
            <a:r>
              <a:rPr lang="en-US" altLang="ko-KR" dirty="0" smtClean="0"/>
              <a:t>eggshell</a:t>
            </a:r>
            <a:r>
              <a:rPr lang="en-US" altLang="ko-KR" baseline="0" dirty="0" smtClean="0"/>
              <a:t> </a:t>
            </a:r>
            <a:r>
              <a:rPr lang="en-US" altLang="ko-KR" baseline="0" dirty="0" err="1" smtClean="0"/>
              <a:t>appearnce</a:t>
            </a:r>
            <a:r>
              <a:rPr lang="ko-KR" altLang="en-US" baseline="0" dirty="0" smtClean="0"/>
              <a:t>의 </a:t>
            </a:r>
            <a:r>
              <a:rPr lang="en-US" altLang="ko-KR" baseline="0" dirty="0" smtClean="0"/>
              <a:t>calcification</a:t>
            </a:r>
            <a:r>
              <a:rPr lang="ko-KR" altLang="en-US" baseline="0" dirty="0" smtClean="0"/>
              <a:t>을 동반하는 경우도 종종 관찰된다</a:t>
            </a:r>
            <a:r>
              <a:rPr lang="en-US" altLang="ko-KR" baseline="0" dirty="0" smtClean="0"/>
              <a:t>. </a:t>
            </a:r>
          </a:p>
          <a:p>
            <a:r>
              <a:rPr lang="en-US" altLang="ko-KR" baseline="0" dirty="0" err="1" smtClean="0"/>
              <a:t>Hilar</a:t>
            </a:r>
            <a:r>
              <a:rPr lang="en-US" altLang="ko-KR" baseline="0" dirty="0" smtClean="0"/>
              <a:t> node</a:t>
            </a:r>
            <a:r>
              <a:rPr lang="ko-KR" altLang="en-US" baseline="0" dirty="0" smtClean="0"/>
              <a:t>는 잘</a:t>
            </a:r>
            <a:r>
              <a:rPr lang="en-US" altLang="ko-KR" baseline="0" dirty="0" smtClean="0"/>
              <a:t> involve</a:t>
            </a:r>
            <a:r>
              <a:rPr lang="ko-KR" altLang="en-US" baseline="0" dirty="0" smtClean="0"/>
              <a:t>하지는 않지만</a:t>
            </a:r>
            <a:r>
              <a:rPr lang="en-US" altLang="ko-KR" baseline="0" dirty="0" smtClean="0"/>
              <a:t>, involve</a:t>
            </a:r>
            <a:r>
              <a:rPr lang="ko-KR" altLang="en-US" baseline="0" dirty="0" smtClean="0"/>
              <a:t>할 경우는 대개 </a:t>
            </a:r>
            <a:r>
              <a:rPr lang="en-US" altLang="ko-KR" baseline="0" dirty="0" smtClean="0"/>
              <a:t>bilateral </a:t>
            </a:r>
            <a:r>
              <a:rPr lang="ko-KR" altLang="en-US" baseline="0" dirty="0" smtClean="0"/>
              <a:t>로 커지는 경향을 보인다</a:t>
            </a:r>
            <a:r>
              <a:rPr lang="en-US" altLang="ko-KR" baseline="0" dirty="0" smtClean="0"/>
              <a:t>. 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C44E81-2363-4DD2-B7F5-2C22519924C2}" type="slidenum">
              <a:rPr lang="ko-KR" altLang="en-US" smtClean="0"/>
              <a:pPr/>
              <a:t>20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0119457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 smtClean="0"/>
              <a:t>이 사진은 </a:t>
            </a:r>
            <a:r>
              <a:rPr lang="en-US" altLang="ko-KR" dirty="0" smtClean="0"/>
              <a:t>systemic AL disease</a:t>
            </a:r>
            <a:r>
              <a:rPr lang="ko-KR" altLang="en-US" dirty="0" smtClean="0"/>
              <a:t>의 일환으로 </a:t>
            </a:r>
            <a:r>
              <a:rPr lang="en-US" altLang="ko-KR" dirty="0" smtClean="0"/>
              <a:t>alveolar </a:t>
            </a:r>
            <a:r>
              <a:rPr lang="en-US" altLang="ko-KR" dirty="0" err="1" smtClean="0"/>
              <a:t>septal</a:t>
            </a:r>
            <a:r>
              <a:rPr lang="en-US" altLang="ko-KR" baseline="0" dirty="0" smtClean="0"/>
              <a:t> disease pattern</a:t>
            </a:r>
            <a:r>
              <a:rPr lang="ko-KR" altLang="en-US" baseline="0" dirty="0" smtClean="0"/>
              <a:t>을 보였던 경우의 증례인데</a:t>
            </a:r>
            <a:r>
              <a:rPr lang="en-US" altLang="ko-KR" baseline="0" dirty="0" smtClean="0"/>
              <a:t>, CT</a:t>
            </a:r>
            <a:r>
              <a:rPr lang="ko-KR" altLang="en-US" baseline="0" dirty="0" smtClean="0"/>
              <a:t>에서 </a:t>
            </a:r>
            <a:r>
              <a:rPr lang="en-US" altLang="ko-KR" baseline="0" dirty="0" err="1" smtClean="0"/>
              <a:t>interstitum</a:t>
            </a:r>
            <a:r>
              <a:rPr lang="ko-KR" altLang="en-US" baseline="0" dirty="0" smtClean="0"/>
              <a:t>이 </a:t>
            </a:r>
            <a:r>
              <a:rPr lang="en-US" altLang="ko-KR" baseline="0" dirty="0" smtClean="0"/>
              <a:t>diffuse</a:t>
            </a:r>
            <a:r>
              <a:rPr lang="ko-KR" altLang="en-US" baseline="0" dirty="0" smtClean="0"/>
              <a:t>하게 두꺼워져 있는 모습이 관찰되고</a:t>
            </a:r>
            <a:r>
              <a:rPr lang="en-US" altLang="ko-KR" baseline="0" dirty="0" smtClean="0"/>
              <a:t>,  </a:t>
            </a:r>
            <a:r>
              <a:rPr lang="ko-KR" altLang="en-US" baseline="0" dirty="0" smtClean="0"/>
              <a:t>전자현미경에서는 </a:t>
            </a:r>
            <a:r>
              <a:rPr lang="en-US" altLang="ko-KR" baseline="0" dirty="0" smtClean="0"/>
              <a:t>alveolar </a:t>
            </a:r>
            <a:r>
              <a:rPr lang="en-US" altLang="ko-KR" baseline="0" dirty="0" err="1" smtClean="0"/>
              <a:t>septal</a:t>
            </a:r>
            <a:r>
              <a:rPr lang="en-US" altLang="ko-KR" baseline="0" dirty="0" smtClean="0"/>
              <a:t> structure</a:t>
            </a:r>
            <a:r>
              <a:rPr lang="ko-KR" altLang="en-US" baseline="0" dirty="0" smtClean="0"/>
              <a:t>에</a:t>
            </a:r>
            <a:r>
              <a:rPr lang="en-US" altLang="ko-KR" baseline="0" dirty="0" smtClean="0"/>
              <a:t>, </a:t>
            </a:r>
            <a:r>
              <a:rPr lang="ko-KR" altLang="en-US" baseline="0" dirty="0" smtClean="0"/>
              <a:t> </a:t>
            </a:r>
            <a:r>
              <a:rPr lang="en-US" altLang="ko-KR" baseline="0" dirty="0" smtClean="0"/>
              <a:t>amorphous</a:t>
            </a:r>
            <a:r>
              <a:rPr lang="ko-KR" altLang="en-US" baseline="0" dirty="0" smtClean="0"/>
              <a:t>한 </a:t>
            </a:r>
            <a:r>
              <a:rPr lang="en-US" altLang="ko-KR" baseline="0" dirty="0" smtClean="0"/>
              <a:t>salmon pink protein</a:t>
            </a:r>
            <a:r>
              <a:rPr lang="ko-KR" altLang="en-US" baseline="0" dirty="0" smtClean="0"/>
              <a:t>의 </a:t>
            </a:r>
            <a:r>
              <a:rPr lang="en-US" altLang="ko-KR" baseline="0" dirty="0" smtClean="0"/>
              <a:t>massive</a:t>
            </a:r>
            <a:r>
              <a:rPr lang="ko-KR" altLang="en-US" baseline="0" dirty="0" smtClean="0"/>
              <a:t>한 침착이 관찰된다</a:t>
            </a:r>
            <a:r>
              <a:rPr lang="en-US" altLang="ko-KR" b="1" baseline="0" dirty="0" smtClean="0">
                <a:solidFill>
                  <a:srgbClr val="FF0000"/>
                </a:solidFill>
              </a:rPr>
              <a:t>. </a:t>
            </a:r>
            <a:r>
              <a:rPr lang="ko-KR" altLang="en-US" b="1" baseline="0" dirty="0" smtClean="0">
                <a:solidFill>
                  <a:srgbClr val="FF0000"/>
                </a:solidFill>
              </a:rPr>
              <a:t>환자는</a:t>
            </a:r>
            <a:r>
              <a:rPr lang="en-US" altLang="ko-KR" b="1" baseline="0" dirty="0" smtClean="0">
                <a:solidFill>
                  <a:srgbClr val="FF0000"/>
                </a:solidFill>
              </a:rPr>
              <a:t> </a:t>
            </a:r>
            <a:r>
              <a:rPr lang="en-US" altLang="ko-KR" b="1" baseline="0" dirty="0" err="1" smtClean="0">
                <a:solidFill>
                  <a:srgbClr val="FF0000"/>
                </a:solidFill>
              </a:rPr>
              <a:t>Ig</a:t>
            </a:r>
            <a:r>
              <a:rPr lang="en-US" altLang="ko-KR" b="1" baseline="0" dirty="0" smtClean="0">
                <a:solidFill>
                  <a:srgbClr val="FF0000"/>
                </a:solidFill>
              </a:rPr>
              <a:t> G </a:t>
            </a:r>
            <a:r>
              <a:rPr lang="ko-KR" altLang="en-US" b="1" baseline="0" dirty="0" smtClean="0">
                <a:solidFill>
                  <a:srgbClr val="FF0000"/>
                </a:solidFill>
              </a:rPr>
              <a:t>람다 타입의 </a:t>
            </a:r>
            <a:r>
              <a:rPr lang="en-US" altLang="ko-KR" b="1" baseline="0" dirty="0" smtClean="0">
                <a:solidFill>
                  <a:srgbClr val="FF0000"/>
                </a:solidFill>
              </a:rPr>
              <a:t>monoclonal protein</a:t>
            </a:r>
            <a:r>
              <a:rPr lang="ko-KR" altLang="en-US" b="1" baseline="0" dirty="0" smtClean="0">
                <a:solidFill>
                  <a:srgbClr val="FF0000"/>
                </a:solidFill>
              </a:rPr>
              <a:t>이 확인되었던 증례 이다</a:t>
            </a:r>
            <a:r>
              <a:rPr lang="en-US" altLang="ko-KR" b="1" baseline="0" dirty="0" smtClean="0">
                <a:solidFill>
                  <a:srgbClr val="FF0000"/>
                </a:solidFill>
              </a:rPr>
              <a:t>. </a:t>
            </a:r>
            <a:endParaRPr lang="ko-KR" altLang="en-US" b="1" dirty="0">
              <a:solidFill>
                <a:srgbClr val="FF0000"/>
              </a:solidFill>
            </a:endParaRP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C44E81-2363-4DD2-B7F5-2C22519924C2}" type="slidenum">
              <a:rPr lang="ko-KR" altLang="en-US" smtClean="0"/>
              <a:pPr/>
              <a:t>21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4929979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 smtClean="0">
                <a:effectLst/>
              </a:rPr>
              <a:t>predominantly antiparallel beta-pleated sheet configuration</a:t>
            </a:r>
            <a:endParaRPr lang="en-US" altLang="ko-KR" dirty="0" smtClean="0"/>
          </a:p>
          <a:p>
            <a:r>
              <a:rPr lang="en-US" altLang="ko-KR" dirty="0" smtClean="0"/>
              <a:t>Amyloidosis</a:t>
            </a:r>
            <a:r>
              <a:rPr lang="ko-KR" altLang="en-US" dirty="0" smtClean="0"/>
              <a:t>라는 질병은 특정한 종류의 단백질이</a:t>
            </a:r>
            <a:r>
              <a:rPr lang="en-US" altLang="ko-KR" dirty="0" smtClean="0"/>
              <a:t>,</a:t>
            </a:r>
            <a:r>
              <a:rPr lang="ko-KR" altLang="en-US" dirty="0" smtClean="0"/>
              <a:t> 용해되지 않는 </a:t>
            </a:r>
            <a:r>
              <a:rPr lang="en-US" altLang="ko-KR" dirty="0" smtClean="0"/>
              <a:t>B </a:t>
            </a:r>
            <a:r>
              <a:rPr lang="ko-KR" altLang="en-US" dirty="0" smtClean="0"/>
              <a:t>주름의 형태로서 조직에 </a:t>
            </a:r>
            <a:r>
              <a:rPr lang="ko-KR" altLang="en-US" dirty="0" err="1" smtClean="0"/>
              <a:t>침착되는</a:t>
            </a:r>
            <a:r>
              <a:rPr lang="ko-KR" altLang="en-US" dirty="0" smtClean="0"/>
              <a:t> 질환을 통칭하는 용어</a:t>
            </a:r>
            <a:r>
              <a:rPr lang="en-US" altLang="ko-KR" dirty="0" smtClean="0"/>
              <a:t>.</a:t>
            </a:r>
          </a:p>
          <a:p>
            <a:r>
              <a:rPr lang="ko-KR" altLang="en-US" b="1" dirty="0" smtClean="0"/>
              <a:t>이 때 </a:t>
            </a:r>
            <a:r>
              <a:rPr lang="en-US" altLang="ko-KR" b="1" dirty="0" smtClean="0"/>
              <a:t>fibril</a:t>
            </a:r>
            <a:r>
              <a:rPr lang="ko-KR" altLang="en-US" b="1" dirty="0" smtClean="0"/>
              <a:t>의 </a:t>
            </a:r>
            <a:r>
              <a:rPr lang="en-US" altLang="ko-KR" b="1" dirty="0" smtClean="0"/>
              <a:t>core structure</a:t>
            </a:r>
            <a:r>
              <a:rPr lang="ko-KR" altLang="en-US" b="1" dirty="0" smtClean="0"/>
              <a:t>를 이루는 </a:t>
            </a:r>
            <a:r>
              <a:rPr lang="en-US" altLang="ko-KR" b="1" dirty="0" smtClean="0"/>
              <a:t>B</a:t>
            </a:r>
            <a:r>
              <a:rPr lang="en-US" altLang="ko-KR" b="1" baseline="0" dirty="0" smtClean="0"/>
              <a:t> sheet</a:t>
            </a:r>
            <a:r>
              <a:rPr lang="ko-KR" altLang="en-US" b="1" baseline="0" dirty="0" smtClean="0"/>
              <a:t>는 매우 안정적인 구조를 이룬다 </a:t>
            </a:r>
            <a:r>
              <a:rPr lang="en-US" altLang="ko-KR" baseline="0" dirty="0" smtClean="0"/>
              <a:t>.</a:t>
            </a:r>
            <a:endParaRPr lang="en-US" altLang="ko-KR" dirty="0" smtClean="0"/>
          </a:p>
          <a:p>
            <a:endParaRPr lang="en-US" altLang="ko-KR" dirty="0" smtClean="0"/>
          </a:p>
          <a:p>
            <a:r>
              <a:rPr lang="en-US" altLang="ko-KR" sz="120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 </a:t>
            </a:r>
            <a:r>
              <a:rPr lang="en-US" altLang="ko-KR" sz="1200" b="1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development of the stable, mainly B-sheet, core structure of the fibril 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C44E81-2363-4DD2-B7F5-2C22519924C2}" type="slidenum">
              <a:rPr lang="ko-KR" altLang="en-US" smtClean="0"/>
              <a:pPr/>
              <a:t>2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228600" indent="-228600">
              <a:buAutoNum type="arabicPeriod"/>
            </a:pPr>
            <a:r>
              <a:rPr lang="en-US" altLang="ko-KR" dirty="0" smtClean="0"/>
              <a:t>Diffuse interstitial shadowing- </a:t>
            </a:r>
            <a:r>
              <a:rPr lang="ko-KR" altLang="en-US" dirty="0" smtClean="0"/>
              <a:t>이후 </a:t>
            </a:r>
            <a:r>
              <a:rPr lang="en-US" altLang="ko-KR" dirty="0" smtClean="0"/>
              <a:t>BM Bx.</a:t>
            </a:r>
            <a:r>
              <a:rPr lang="ko-KR" altLang="en-US" dirty="0" smtClean="0"/>
              <a:t>서 </a:t>
            </a:r>
            <a:r>
              <a:rPr lang="en-US" altLang="ko-KR" dirty="0" smtClean="0"/>
              <a:t>monoclonal </a:t>
            </a:r>
            <a:r>
              <a:rPr lang="en-US" altLang="ko-KR" dirty="0" err="1" smtClean="0"/>
              <a:t>lymphoplasmacytoid</a:t>
            </a:r>
            <a:r>
              <a:rPr lang="en-US" altLang="ko-KR" dirty="0" smtClean="0"/>
              <a:t> population</a:t>
            </a:r>
          </a:p>
          <a:p>
            <a:pPr marL="228600" indent="-228600">
              <a:buAutoNum type="arabicPeriod"/>
            </a:pPr>
            <a:r>
              <a:rPr lang="en-US" altLang="ko-KR" sz="1200" i="1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Generalised</a:t>
            </a:r>
            <a:r>
              <a:rPr lang="en-US" altLang="ko-KR" sz="1200" i="1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altLang="ko-KR" sz="1200" i="1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lymphadenopathy</a:t>
            </a:r>
            <a:r>
              <a:rPr lang="en-US" altLang="ko-KR" sz="1200" i="1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associated with diffuse lung infiltration and pleural effusions. 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C44E81-2363-4DD2-B7F5-2C22519924C2}" type="slidenum">
              <a:rPr lang="ko-KR" altLang="en-US" smtClean="0"/>
              <a:pPr/>
              <a:t>22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C44E81-2363-4DD2-B7F5-2C22519924C2}" type="slidenum">
              <a:rPr lang="ko-KR" altLang="en-US" smtClean="0"/>
              <a:pPr/>
              <a:t>23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3142539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ko-KR" altLang="en-US" dirty="0" smtClean="0"/>
              <a:t>주로 </a:t>
            </a:r>
            <a:r>
              <a:rPr lang="en-US" altLang="ko-KR" dirty="0" smtClean="0"/>
              <a:t>open lung Bx.</a:t>
            </a:r>
            <a:r>
              <a:rPr lang="ko-KR" altLang="en-US" dirty="0" smtClean="0"/>
              <a:t>에서 </a:t>
            </a:r>
            <a:r>
              <a:rPr lang="en-US" altLang="ko-KR" dirty="0" smtClean="0"/>
              <a:t>incidental</a:t>
            </a:r>
            <a:r>
              <a:rPr lang="en-US" altLang="ko-KR" baseline="0" dirty="0" smtClean="0"/>
              <a:t> </a:t>
            </a:r>
            <a:r>
              <a:rPr lang="ko-KR" altLang="en-US" baseline="0" dirty="0" smtClean="0"/>
              <a:t>하게 진단되는 경우들이고</a:t>
            </a:r>
            <a:r>
              <a:rPr lang="en-US" altLang="ko-KR" b="1" baseline="0" dirty="0" smtClean="0"/>
              <a:t>, </a:t>
            </a:r>
            <a:r>
              <a:rPr lang="ko-KR" altLang="en-US" b="1" baseline="0" dirty="0" smtClean="0"/>
              <a:t>이 경우</a:t>
            </a:r>
            <a:r>
              <a:rPr lang="en-US" altLang="ko-KR" b="1" baseline="0" dirty="0" smtClean="0"/>
              <a:t>, </a:t>
            </a:r>
            <a:r>
              <a:rPr lang="ko-KR" altLang="en-US" b="1" baseline="0" dirty="0" smtClean="0"/>
              <a:t>거의 항상 </a:t>
            </a:r>
            <a:r>
              <a:rPr lang="en-US" altLang="ko-KR" b="1" baseline="0" dirty="0" smtClean="0"/>
              <a:t>localized disease</a:t>
            </a:r>
            <a:r>
              <a:rPr lang="ko-KR" altLang="en-US" b="1" baseline="0" dirty="0" smtClean="0"/>
              <a:t>를 의미한다고 볼 수 있다</a:t>
            </a:r>
            <a:r>
              <a:rPr lang="en-US" altLang="ko-KR" b="1" baseline="0" dirty="0" smtClean="0"/>
              <a:t>. </a:t>
            </a:r>
            <a:endParaRPr lang="ko-KR" altLang="en-US" b="1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C44E81-2363-4DD2-B7F5-2C22519924C2}" type="slidenum">
              <a:rPr lang="ko-KR" altLang="en-US" smtClean="0"/>
              <a:pPr/>
              <a:t>24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altLang="ko-K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Solitary 2.4-cm-diameter </a:t>
            </a:r>
            <a:r>
              <a:rPr lang="en-US" altLang="ko-K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amyloid</a:t>
            </a:r>
            <a:r>
              <a:rPr lang="en-US" altLang="ko-K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-like nodule from the right upper lobe of a 62-year-old woman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C44E81-2363-4DD2-B7F5-2C22519924C2}" type="slidenum">
              <a:rPr lang="ko-KR" altLang="en-US" smtClean="0"/>
              <a:pPr/>
              <a:t>25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 err="1" smtClean="0"/>
              <a:t>두번째는</a:t>
            </a:r>
            <a:r>
              <a:rPr lang="ko-KR" altLang="en-US" dirty="0" smtClean="0"/>
              <a:t> </a:t>
            </a:r>
            <a:r>
              <a:rPr lang="en-US" altLang="ko-KR" dirty="0" smtClean="0"/>
              <a:t>diffuse opacity</a:t>
            </a:r>
            <a:r>
              <a:rPr lang="ko-KR" altLang="en-US" dirty="0" smtClean="0"/>
              <a:t>를 보이는 경우이고</a:t>
            </a:r>
            <a:r>
              <a:rPr lang="en-US" altLang="ko-KR" dirty="0" smtClean="0"/>
              <a:t>, </a:t>
            </a:r>
            <a:r>
              <a:rPr lang="ko-KR" altLang="en-US" dirty="0" smtClean="0"/>
              <a:t>이는 </a:t>
            </a:r>
            <a:r>
              <a:rPr lang="en-US" altLang="ko-KR" dirty="0" smtClean="0"/>
              <a:t>localized</a:t>
            </a:r>
            <a:r>
              <a:rPr lang="en-US" altLang="ko-KR" baseline="0" dirty="0" smtClean="0"/>
              <a:t> AL lung disease</a:t>
            </a:r>
            <a:r>
              <a:rPr lang="ko-KR" altLang="en-US" baseline="0" dirty="0" smtClean="0"/>
              <a:t>에서는 가장 </a:t>
            </a:r>
            <a:r>
              <a:rPr lang="en-US" altLang="ko-KR" baseline="0" dirty="0" smtClean="0"/>
              <a:t>rare</a:t>
            </a:r>
            <a:r>
              <a:rPr lang="ko-KR" altLang="en-US" baseline="0" dirty="0" smtClean="0"/>
              <a:t>한 형태이긴 한데 </a:t>
            </a:r>
            <a:r>
              <a:rPr lang="en-US" altLang="ko-KR" baseline="0" dirty="0" smtClean="0"/>
              <a:t>(13</a:t>
            </a:r>
            <a:r>
              <a:rPr lang="ko-KR" altLang="en-US" baseline="0" dirty="0" err="1" smtClean="0"/>
              <a:t>년동안</a:t>
            </a:r>
            <a:r>
              <a:rPr lang="ko-KR" altLang="en-US" baseline="0" dirty="0" smtClean="0"/>
              <a:t> </a:t>
            </a:r>
            <a:r>
              <a:rPr lang="en-US" altLang="ko-KR" baseline="0" dirty="0" smtClean="0"/>
              <a:t>0, 90</a:t>
            </a:r>
            <a:r>
              <a:rPr lang="ko-KR" altLang="en-US" baseline="0" dirty="0" err="1" smtClean="0"/>
              <a:t>년동안</a:t>
            </a:r>
            <a:r>
              <a:rPr lang="ko-KR" altLang="en-US" baseline="0" dirty="0" smtClean="0"/>
              <a:t> 부검에서 </a:t>
            </a:r>
            <a:r>
              <a:rPr lang="en-US" altLang="ko-KR" baseline="0" dirty="0" smtClean="0"/>
              <a:t>0), </a:t>
            </a:r>
            <a:r>
              <a:rPr lang="ko-KR" altLang="en-US" baseline="0" dirty="0" smtClean="0"/>
              <a:t>기존에 보고되었던 </a:t>
            </a:r>
            <a:r>
              <a:rPr lang="en-US" altLang="ko-KR" baseline="0" dirty="0" smtClean="0"/>
              <a:t>case</a:t>
            </a:r>
            <a:r>
              <a:rPr lang="ko-KR" altLang="en-US" baseline="0" dirty="0" smtClean="0"/>
              <a:t>들</a:t>
            </a:r>
            <a:r>
              <a:rPr lang="en-US" altLang="ko-KR" baseline="0" dirty="0" smtClean="0"/>
              <a:t>(3/5)</a:t>
            </a:r>
            <a:r>
              <a:rPr lang="ko-KR" altLang="en-US" baseline="0" dirty="0" smtClean="0"/>
              <a:t>에서는</a:t>
            </a:r>
            <a:r>
              <a:rPr lang="en-US" altLang="ko-KR" baseline="0" dirty="0" smtClean="0"/>
              <a:t>, 55%</a:t>
            </a:r>
            <a:r>
              <a:rPr lang="ko-KR" altLang="en-US" baseline="0" dirty="0" smtClean="0"/>
              <a:t>이상이 </a:t>
            </a:r>
            <a:r>
              <a:rPr lang="en-US" altLang="ko-KR" baseline="0" dirty="0" smtClean="0"/>
              <a:t>respiratory insufficiency</a:t>
            </a:r>
            <a:r>
              <a:rPr lang="ko-KR" altLang="en-US" baseline="0" dirty="0" smtClean="0"/>
              <a:t>로 사망하였다</a:t>
            </a:r>
            <a:r>
              <a:rPr lang="en-US" altLang="ko-KR" baseline="0" dirty="0" smtClean="0"/>
              <a:t>. </a:t>
            </a:r>
          </a:p>
          <a:p>
            <a:endParaRPr lang="en-US" altLang="ko-KR" baseline="0" dirty="0" smtClean="0"/>
          </a:p>
          <a:p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Diffuse parenchymal opacities is the rarest form of localized AL lung disease, </a:t>
            </a:r>
            <a:r>
              <a:rPr lang="en-US" altLang="ko-KR" sz="1200" b="0" i="0" u="none" strike="noStrike" kern="1200" baseline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with none seen 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over a 13-year period at the Mayo Clinic5 </a:t>
            </a:r>
            <a:r>
              <a:rPr lang="en-US" altLang="ko-KR" sz="1200" b="0" i="0" u="none" strike="noStrike" kern="1200" baseline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or over nearly 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90 years of autopsies at Johns Hopkins Hospital.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C44E81-2363-4DD2-B7F5-2C22519924C2}" type="slidenum">
              <a:rPr lang="ko-KR" altLang="en-US" smtClean="0"/>
              <a:pPr/>
              <a:t>26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91896155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914400" lvl="1" indent="-514350">
              <a:buAutoNum type="arabicParenBoth"/>
            </a:pPr>
            <a:r>
              <a:rPr lang="en-US" altLang="ko-KR" dirty="0" smtClean="0"/>
              <a:t>nodular or </a:t>
            </a:r>
            <a:r>
              <a:rPr lang="en-US" altLang="ko-KR" dirty="0" err="1" smtClean="0"/>
              <a:t>unifocal</a:t>
            </a:r>
            <a:r>
              <a:rPr lang="en-US" altLang="ko-KR" dirty="0" smtClean="0"/>
              <a:t> disease</a:t>
            </a:r>
          </a:p>
          <a:p>
            <a:pPr marL="1314450" lvl="2" indent="-514350">
              <a:buNone/>
            </a:pPr>
            <a:r>
              <a:rPr lang="en-US" altLang="ko-KR" dirty="0" smtClean="0"/>
              <a:t>- Mimics </a:t>
            </a:r>
            <a:r>
              <a:rPr lang="en-US" altLang="ko-KR" dirty="0" err="1" smtClean="0"/>
              <a:t>endobronchial</a:t>
            </a:r>
            <a:r>
              <a:rPr lang="en-US" altLang="ko-KR" dirty="0" smtClean="0"/>
              <a:t> carcinoma, obstructing airways and inducing </a:t>
            </a:r>
            <a:r>
              <a:rPr lang="en-US" altLang="ko-KR" dirty="0" err="1" smtClean="0"/>
              <a:t>hemoptysis</a:t>
            </a:r>
            <a:r>
              <a:rPr lang="en-US" altLang="ko-KR" dirty="0" smtClean="0"/>
              <a:t>. </a:t>
            </a:r>
          </a:p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C44E81-2363-4DD2-B7F5-2C22519924C2}" type="slidenum">
              <a:rPr lang="ko-KR" altLang="en-US" smtClean="0"/>
              <a:pPr/>
              <a:t>27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C44E81-2363-4DD2-B7F5-2C22519924C2}" type="slidenum">
              <a:rPr lang="ko-KR" altLang="en-US" smtClean="0"/>
              <a:pPr/>
              <a:t>28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altLang="ko-K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1. Computed tomography of the main carina in TBA. </a:t>
            </a:r>
          </a:p>
          <a:p>
            <a:r>
              <a:rPr lang="en-US" altLang="ko-K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 walls of both main bronchi are thickened and densely calcified, </a:t>
            </a:r>
            <a:r>
              <a:rPr lang="en-US" altLang="ko-KR" sz="1200" b="1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particularly along the posterior wall</a:t>
            </a:r>
          </a:p>
          <a:p>
            <a:r>
              <a:rPr lang="en-US" altLang="ko-KR" sz="1200" b="1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of the right main bronchus. 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C44E81-2363-4DD2-B7F5-2C22519924C2}" type="slidenum">
              <a:rPr lang="ko-KR" altLang="en-US" smtClean="0"/>
              <a:pPr/>
              <a:t>29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TBD</a:t>
            </a:r>
            <a:r>
              <a:rPr lang="ko-KR" alt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의 내시경 </a:t>
            </a:r>
            <a:r>
              <a:rPr lang="en-US" altLang="ko-KR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finding</a:t>
            </a:r>
            <a:r>
              <a:rPr lang="ko-KR" alt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이고</a:t>
            </a:r>
            <a:r>
              <a:rPr lang="en-US" altLang="ko-KR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크게 </a:t>
            </a:r>
            <a:r>
              <a:rPr lang="ko-KR" alt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첫번째</a:t>
            </a:r>
            <a:r>
              <a:rPr lang="ko-KR" alt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사진처럼 </a:t>
            </a:r>
            <a:r>
              <a:rPr lang="en-US" altLang="ko-KR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yellow</a:t>
            </a:r>
            <a:r>
              <a:rPr lang="en-US" altLang="ko-KR" sz="1200" b="1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color like appearance</a:t>
            </a:r>
            <a:r>
              <a:rPr lang="ko-KR" altLang="en-US" sz="1200" b="1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를 보이는 경우와</a:t>
            </a:r>
            <a:r>
              <a:rPr lang="en-US" altLang="ko-KR" sz="1200" b="1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1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마지막 두 사진처럼</a:t>
            </a:r>
            <a:r>
              <a:rPr lang="en-US" altLang="ko-KR" sz="1200" b="1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diffuse</a:t>
            </a:r>
            <a:r>
              <a:rPr lang="ko-KR" altLang="en-US" sz="1200" b="1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하게 </a:t>
            </a:r>
            <a:r>
              <a:rPr lang="en-US" altLang="ko-KR" sz="1200" b="1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mucosa, </a:t>
            </a:r>
            <a:r>
              <a:rPr lang="en-US" altLang="ko-KR" sz="1200" b="1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submucosa</a:t>
            </a:r>
            <a:r>
              <a:rPr lang="ko-KR" altLang="en-US" sz="1200" b="1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를 </a:t>
            </a:r>
            <a:r>
              <a:rPr lang="en-US" altLang="ko-KR" sz="1200" b="1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involve</a:t>
            </a:r>
            <a:r>
              <a:rPr lang="ko-KR" altLang="en-US" sz="1200" b="1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하는 </a:t>
            </a:r>
            <a:r>
              <a:rPr lang="ko-KR" altLang="en-US" sz="1200" b="1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두가지</a:t>
            </a:r>
            <a:r>
              <a:rPr lang="ko-KR" altLang="en-US" sz="1200" b="1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형태로 관찰된다</a:t>
            </a:r>
            <a:r>
              <a:rPr lang="en-US" altLang="ko-KR" sz="1200" b="1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en-US" altLang="ko-KR" sz="1200" b="1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altLang="ko-KR" sz="1200" b="1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altLang="ko-KR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 tumor-like appearance. </a:t>
            </a:r>
            <a:r>
              <a:rPr lang="en-US" altLang="ko-K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Its yellow color is characteristic, and resection is straightforward. </a:t>
            </a:r>
          </a:p>
          <a:p>
            <a:r>
              <a:rPr lang="en-US" altLang="ko-K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patients with amyloidosis often present with </a:t>
            </a:r>
            <a:r>
              <a:rPr lang="en-US" altLang="ko-KR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mucosal infiltration of peripheral bronchi. </a:t>
            </a:r>
            <a:endParaRPr lang="ko-KR" altLang="en-US" b="1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C44E81-2363-4DD2-B7F5-2C22519924C2}" type="slidenum">
              <a:rPr lang="ko-KR" altLang="en-US" smtClean="0"/>
              <a:pPr/>
              <a:t>30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14533886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altLang="ko-KR" sz="1200" b="1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Algorithm for diagnosing different types of </a:t>
            </a:r>
            <a:r>
              <a:rPr lang="en-US" altLang="ko-KR" sz="1200" b="1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amyloidosis</a:t>
            </a:r>
            <a:r>
              <a:rPr lang="en-US" altLang="ko-KR" sz="1200" b="1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IFE, </a:t>
            </a:r>
            <a:r>
              <a:rPr lang="en-US" altLang="ko-KR" sz="1200" b="1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immunofixation</a:t>
            </a:r>
            <a:r>
              <a:rPr lang="en-US" altLang="ko-KR" sz="1200" b="1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electrophoresis; BM, bone marrow biopsy;</a:t>
            </a:r>
          </a:p>
          <a:p>
            <a:r>
              <a:rPr lang="en-US" altLang="ko-K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PC, plasma cells; IEF, </a:t>
            </a:r>
            <a:r>
              <a:rPr lang="en-US" altLang="ko-K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isoelectric</a:t>
            </a:r>
            <a:r>
              <a:rPr lang="en-US" altLang="ko-K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focusing; RFLP, restriction fragment length polymorphisms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C44E81-2363-4DD2-B7F5-2C22519924C2}" type="slidenum">
              <a:rPr lang="ko-KR" altLang="en-US" smtClean="0"/>
              <a:t>32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 smtClean="0">
                <a:effectLst/>
              </a:rPr>
              <a:t>이 때</a:t>
            </a:r>
            <a:r>
              <a:rPr lang="en-US" altLang="ko-KR" dirty="0" smtClean="0">
                <a:effectLst/>
              </a:rPr>
              <a:t>, amyloid</a:t>
            </a:r>
            <a:r>
              <a:rPr lang="ko-KR" altLang="en-US" dirty="0" smtClean="0">
                <a:effectLst/>
              </a:rPr>
              <a:t>는 특징적으로</a:t>
            </a:r>
            <a:r>
              <a:rPr lang="en-US" altLang="ko-KR" dirty="0" smtClean="0">
                <a:effectLst/>
              </a:rPr>
              <a:t>, </a:t>
            </a:r>
            <a:r>
              <a:rPr lang="ko-KR" altLang="en-US" dirty="0" smtClean="0">
                <a:effectLst/>
              </a:rPr>
              <a:t>단단하고</a:t>
            </a:r>
            <a:r>
              <a:rPr lang="en-US" altLang="ko-KR" dirty="0" smtClean="0">
                <a:effectLst/>
              </a:rPr>
              <a:t>, waxy</a:t>
            </a:r>
            <a:r>
              <a:rPr lang="en-US" altLang="ko-KR" baseline="0" dirty="0" smtClean="0">
                <a:effectLst/>
              </a:rPr>
              <a:t> gross appearance</a:t>
            </a:r>
            <a:r>
              <a:rPr lang="ko-KR" altLang="en-US" baseline="0" dirty="0" smtClean="0">
                <a:effectLst/>
              </a:rPr>
              <a:t>를</a:t>
            </a:r>
            <a:r>
              <a:rPr lang="en-US" altLang="ko-KR" baseline="0" dirty="0" smtClean="0">
                <a:effectLst/>
              </a:rPr>
              <a:t> </a:t>
            </a:r>
            <a:r>
              <a:rPr lang="ko-KR" altLang="en-US" baseline="0" dirty="0" smtClean="0">
                <a:effectLst/>
              </a:rPr>
              <a:t>보이고</a:t>
            </a:r>
            <a:r>
              <a:rPr lang="en-US" altLang="ko-KR" baseline="0" dirty="0" smtClean="0">
                <a:effectLst/>
              </a:rPr>
              <a:t>, </a:t>
            </a:r>
            <a:r>
              <a:rPr lang="ko-KR" altLang="en-US" baseline="0" dirty="0" smtClean="0">
                <a:effectLst/>
              </a:rPr>
              <a:t>콩고 </a:t>
            </a:r>
            <a:r>
              <a:rPr lang="ko-KR" altLang="en-US" baseline="0" dirty="0" err="1" smtClean="0">
                <a:effectLst/>
              </a:rPr>
              <a:t>레드</a:t>
            </a:r>
            <a:r>
              <a:rPr lang="ko-KR" altLang="en-US" baseline="0" dirty="0" smtClean="0">
                <a:effectLst/>
              </a:rPr>
              <a:t> 염색을 시행했을 때</a:t>
            </a:r>
            <a:r>
              <a:rPr lang="en-US" altLang="ko-KR" baseline="0" dirty="0" smtClean="0">
                <a:effectLst/>
              </a:rPr>
              <a:t>, orange red color</a:t>
            </a:r>
            <a:r>
              <a:rPr lang="ko-KR" altLang="en-US" baseline="0" dirty="0" smtClean="0">
                <a:effectLst/>
              </a:rPr>
              <a:t>로 </a:t>
            </a:r>
            <a:r>
              <a:rPr lang="en-US" altLang="ko-KR" baseline="0" dirty="0" smtClean="0">
                <a:effectLst/>
              </a:rPr>
              <a:t>stain</a:t>
            </a:r>
            <a:r>
              <a:rPr lang="ko-KR" altLang="en-US" baseline="0" dirty="0" smtClean="0">
                <a:effectLst/>
              </a:rPr>
              <a:t>되면서 편광현미경에서는 </a:t>
            </a:r>
            <a:r>
              <a:rPr lang="en-US" altLang="ko-KR" baseline="0" dirty="0" smtClean="0">
                <a:effectLst/>
              </a:rPr>
              <a:t>apple green birefringence</a:t>
            </a:r>
            <a:r>
              <a:rPr lang="ko-KR" altLang="en-US" baseline="0" dirty="0" smtClean="0">
                <a:effectLst/>
              </a:rPr>
              <a:t>를 보이는 특징을 보인다</a:t>
            </a:r>
            <a:r>
              <a:rPr lang="en-US" altLang="ko-KR" baseline="0" dirty="0" smtClean="0">
                <a:effectLst/>
              </a:rPr>
              <a:t>. </a:t>
            </a:r>
          </a:p>
          <a:p>
            <a:endParaRPr lang="en-US" altLang="ko-KR" dirty="0" smtClean="0">
              <a:effectLst/>
            </a:endParaRPr>
          </a:p>
          <a:p>
            <a:r>
              <a:rPr lang="en-US" altLang="ko-KR" dirty="0" smtClean="0">
                <a:effectLst/>
              </a:rPr>
              <a:t>Amyloid has a characteristic gross pathologic and microscopic appearance, demonstrating apple-green birefringence with polarized light microscopy of Congo red stained tissue</a:t>
            </a:r>
            <a:endParaRPr lang="en-US" altLang="ko-KR" b="0" dirty="0" smtClean="0"/>
          </a:p>
          <a:p>
            <a:r>
              <a:rPr lang="en-US" altLang="ko-KR" dirty="0" smtClean="0"/>
              <a:t>The lymph node was very </a:t>
            </a:r>
            <a:r>
              <a:rPr lang="en-US" altLang="ko-KR" b="1" dirty="0" smtClean="0"/>
              <a:t>firm</a:t>
            </a:r>
            <a:r>
              <a:rPr lang="en-US" altLang="ko-KR" dirty="0" smtClean="0"/>
              <a:t> and had a </a:t>
            </a:r>
            <a:r>
              <a:rPr lang="en-US" altLang="ko-KR" b="1" dirty="0" smtClean="0"/>
              <a:t>waxy consistency</a:t>
            </a:r>
            <a:r>
              <a:rPr lang="en-US" altLang="ko-KR" dirty="0" smtClean="0"/>
              <a:t> on cutting</a:t>
            </a:r>
          </a:p>
          <a:p>
            <a:r>
              <a:rPr lang="en-US" altLang="ko-KR" dirty="0" smtClean="0"/>
              <a:t>Amyloid deposits stain orange-red with Congo Red stain</a:t>
            </a:r>
            <a:endParaRPr lang="en-US" altLang="ko-KR" b="1" dirty="0" smtClean="0">
              <a:effectLst/>
            </a:endParaRPr>
          </a:p>
          <a:p>
            <a:r>
              <a:rPr lang="en-US" altLang="ko-KR" b="1" dirty="0" smtClean="0">
                <a:effectLst/>
              </a:rPr>
              <a:t>Amyloid has a characteristic apple-green birefringence with polarized light microscopy of Congo red stained tissue</a:t>
            </a:r>
            <a:endParaRPr lang="ko-KR" altLang="en-US" b="1" dirty="0" smtClean="0"/>
          </a:p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C44E81-2363-4DD2-B7F5-2C22519924C2}" type="slidenum">
              <a:rPr lang="ko-KR" altLang="en-US" smtClean="0"/>
              <a:pPr/>
              <a:t>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43545057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 smtClean="0"/>
              <a:t>Systemic</a:t>
            </a:r>
            <a:r>
              <a:rPr lang="en-US" altLang="ko-KR" baseline="0" dirty="0" smtClean="0"/>
              <a:t> AL disease</a:t>
            </a:r>
            <a:r>
              <a:rPr lang="ko-KR" altLang="en-US" baseline="0" dirty="0" smtClean="0"/>
              <a:t>가 치료를 받지 않으면</a:t>
            </a:r>
            <a:r>
              <a:rPr lang="en-US" altLang="ko-KR" baseline="0" dirty="0" smtClean="0"/>
              <a:t>, median survival</a:t>
            </a:r>
            <a:r>
              <a:rPr lang="ko-KR" altLang="en-US" baseline="0" dirty="0" smtClean="0"/>
              <a:t>은 </a:t>
            </a:r>
            <a:r>
              <a:rPr lang="en-US" altLang="ko-KR" baseline="0" dirty="0" smtClean="0"/>
              <a:t>~. 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C44E81-2363-4DD2-B7F5-2C22519924C2}" type="slidenum">
              <a:rPr lang="ko-KR" altLang="en-US" smtClean="0"/>
              <a:pPr/>
              <a:t>34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69859515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C44E81-2363-4DD2-B7F5-2C22519924C2}" type="slidenum">
              <a:rPr lang="ko-KR" altLang="en-US" smtClean="0"/>
              <a:pPr/>
              <a:t>36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altLang="ko-KR" sz="1200" i="1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Serial SAP </a:t>
            </a:r>
            <a:r>
              <a:rPr lang="en-US" altLang="ko-KR" sz="1200" i="1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scintigraphs</a:t>
            </a:r>
            <a:r>
              <a:rPr lang="en-US" altLang="ko-KR" sz="1200" i="1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two years apart in a 66 year old man with systemic AL </a:t>
            </a:r>
            <a:r>
              <a:rPr lang="en-US" altLang="ko-KR" sz="1200" i="1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amyloidosis</a:t>
            </a:r>
            <a:r>
              <a:rPr lang="en-US" altLang="ko-KR" sz="1200" i="1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who presented</a:t>
            </a:r>
          </a:p>
          <a:p>
            <a:r>
              <a:rPr lang="en-US" altLang="ko-KR" sz="1200" i="1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with advanced renal impairment (serum </a:t>
            </a:r>
            <a:r>
              <a:rPr lang="en-US" altLang="ko-KR" sz="1200" i="1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creatinine</a:t>
            </a:r>
            <a:r>
              <a:rPr lang="en-US" altLang="ko-KR" sz="1200" i="1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260 </a:t>
            </a:r>
            <a:r>
              <a:rPr lang="en-US" altLang="ko-KR" sz="1200" i="1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μmol</a:t>
            </a:r>
            <a:r>
              <a:rPr lang="en-US" altLang="ko-KR" sz="1200" i="1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/l). The baseline posterior whole body </a:t>
            </a:r>
            <a:r>
              <a:rPr lang="en-US" altLang="ko-KR" sz="1200" i="1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scintigraph</a:t>
            </a:r>
            <a:r>
              <a:rPr lang="en-US" altLang="ko-KR" sz="1200" i="1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(A)</a:t>
            </a:r>
          </a:p>
          <a:p>
            <a:r>
              <a:rPr lang="en-US" altLang="ko-KR" sz="1200" i="1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showed the renal </a:t>
            </a:r>
            <a:r>
              <a:rPr lang="en-US" altLang="ko-KR" sz="1200" i="1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amyloid</a:t>
            </a:r>
            <a:r>
              <a:rPr lang="en-US" altLang="ko-KR" sz="1200" i="1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deposits which regressed to almost undetectable levels following treatment with standard dose</a:t>
            </a:r>
          </a:p>
          <a:p>
            <a:r>
              <a:rPr lang="en-US" altLang="ko-KR" sz="1200" i="1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vincristine</a:t>
            </a:r>
            <a:r>
              <a:rPr lang="en-US" altLang="ko-KR" sz="1200" i="1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en-US" altLang="ko-KR" sz="1200" i="1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adnamycin</a:t>
            </a:r>
            <a:r>
              <a:rPr lang="en-US" altLang="ko-KR" sz="1200" i="1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and </a:t>
            </a:r>
            <a:r>
              <a:rPr lang="en-US" altLang="ko-KR" sz="1200" i="1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dexamethasone</a:t>
            </a:r>
            <a:r>
              <a:rPr lang="en-US" altLang="ko-KR" sz="1200" i="1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chemotherapy (B). The patient’s renal function recovered completely.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C44E81-2363-4DD2-B7F5-2C22519924C2}" type="slidenum">
              <a:rPr lang="ko-KR" altLang="en-US" smtClean="0"/>
              <a:pPr/>
              <a:t>37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b="1" dirty="0" smtClean="0"/>
              <a:t>이 때</a:t>
            </a:r>
            <a:r>
              <a:rPr lang="en-US" altLang="ko-KR" b="1" dirty="0" smtClean="0"/>
              <a:t>, </a:t>
            </a:r>
            <a:r>
              <a:rPr lang="ko-KR" altLang="en-US" b="1" dirty="0" smtClean="0"/>
              <a:t>그 성분을 이루는 </a:t>
            </a:r>
            <a:r>
              <a:rPr lang="en-US" altLang="ko-KR" b="1" dirty="0" smtClean="0"/>
              <a:t>subunit protein</a:t>
            </a:r>
            <a:r>
              <a:rPr lang="ko-KR" altLang="en-US" b="1" dirty="0" smtClean="0"/>
              <a:t>에 따라서 </a:t>
            </a:r>
            <a:r>
              <a:rPr lang="en-US" altLang="ko-KR" dirty="0" smtClean="0"/>
              <a:t>organ</a:t>
            </a:r>
            <a:r>
              <a:rPr lang="en-US" altLang="ko-KR" baseline="0" dirty="0" smtClean="0"/>
              <a:t> involvement</a:t>
            </a:r>
            <a:r>
              <a:rPr lang="ko-KR" altLang="en-US" baseline="0" dirty="0" smtClean="0"/>
              <a:t>나 </a:t>
            </a:r>
            <a:r>
              <a:rPr lang="en-US" altLang="ko-KR" baseline="0" dirty="0" smtClean="0"/>
              <a:t>disease manifestation</a:t>
            </a:r>
            <a:r>
              <a:rPr lang="ko-KR" altLang="en-US" baseline="0" dirty="0" smtClean="0"/>
              <a:t>이 결정되는데</a:t>
            </a:r>
            <a:r>
              <a:rPr lang="en-US" altLang="ko-KR" baseline="0" dirty="0" smtClean="0"/>
              <a:t>, </a:t>
            </a:r>
            <a:r>
              <a:rPr lang="ko-KR" alt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첫글자</a:t>
            </a:r>
            <a:r>
              <a:rPr lang="ko-KR" alt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altLang="ko-K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“A” </a:t>
            </a:r>
            <a:r>
              <a:rPr lang="ko-KR" alt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는</a:t>
            </a:r>
            <a:r>
              <a:rPr lang="en-US" altLang="ko-K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altLang="ko-K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amyloid</a:t>
            </a:r>
            <a:r>
              <a:rPr lang="ko-KR" alt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를 의미하고 다음 글자는 관련된 </a:t>
            </a:r>
            <a:r>
              <a:rPr lang="en-US" altLang="ko-K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protein</a:t>
            </a:r>
            <a:r>
              <a:rPr lang="ko-KR" alt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을 의미함</a:t>
            </a:r>
            <a:r>
              <a:rPr lang="en-US" altLang="ko-K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</a:t>
            </a:r>
          </a:p>
          <a:p>
            <a:r>
              <a:rPr lang="en-US" altLang="ko-KR" sz="1200" b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Systemic </a:t>
            </a:r>
            <a:r>
              <a:rPr lang="en-US" altLang="ko-KR" sz="1200" b="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amyloidosis</a:t>
            </a:r>
            <a:r>
              <a:rPr lang="ko-KR" altLang="en-US" sz="1200" b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는 크게 </a:t>
            </a:r>
            <a:r>
              <a:rPr lang="en-US" altLang="ko-KR" sz="1200" b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4</a:t>
            </a:r>
            <a:r>
              <a:rPr lang="ko-KR" altLang="en-US" sz="1200" b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가지 </a:t>
            </a:r>
            <a:r>
              <a:rPr lang="en-US" altLang="ko-KR" sz="1200" b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category</a:t>
            </a:r>
            <a:r>
              <a:rPr lang="ko-KR" altLang="en-US" sz="1200" b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로 구분됨</a:t>
            </a:r>
            <a:r>
              <a:rPr lang="en-US" altLang="ko-KR" sz="1200" b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</a:p>
          <a:p>
            <a:r>
              <a:rPr lang="en-US" altLang="ko-KR" sz="1200" b="1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(1) primary or </a:t>
            </a:r>
            <a:r>
              <a:rPr lang="en-US" altLang="ko-KR" sz="1200" b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immunoglobulin light-chain (AL) disease, </a:t>
            </a:r>
          </a:p>
          <a:p>
            <a:r>
              <a:rPr lang="en-US" altLang="ko-KR" sz="1200" b="1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(2) secondary or </a:t>
            </a:r>
            <a:r>
              <a:rPr lang="en-US" altLang="ko-KR" sz="1200" b="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amyloid</a:t>
            </a:r>
            <a:r>
              <a:rPr lang="en-US" altLang="ko-KR" sz="1200" b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protein A (AA) disease, </a:t>
            </a:r>
          </a:p>
          <a:p>
            <a:r>
              <a:rPr lang="en-US" altLang="ko-KR" sz="1200" b="1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(3) hereditary or mutant </a:t>
            </a:r>
            <a:r>
              <a:rPr lang="en-US" altLang="ko-KR" sz="1200" b="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transthyretin</a:t>
            </a:r>
            <a:r>
              <a:rPr lang="en-US" altLang="ko-KR" sz="1200" b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(ATTR) disease, and </a:t>
            </a:r>
          </a:p>
          <a:p>
            <a:r>
              <a:rPr lang="en-US" altLang="ko-KR" sz="1200" b="1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(4) Dialysis </a:t>
            </a:r>
            <a:r>
              <a:rPr lang="en-US" altLang="ko-KR" sz="1200" b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associated or B2-microglobulin (B2M) disease </a:t>
            </a:r>
          </a:p>
          <a:p>
            <a:pPr marL="228600" indent="-228600">
              <a:buNone/>
            </a:pPr>
            <a:r>
              <a:rPr lang="ko-KR" altLang="en-US" sz="1200" b="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그외에도</a:t>
            </a:r>
            <a:r>
              <a:rPr lang="ko-KR" altLang="en-US" sz="1200" b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관계된 </a:t>
            </a:r>
            <a:r>
              <a:rPr lang="en-US" altLang="ko-KR" sz="1200" b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protein</a:t>
            </a:r>
            <a:r>
              <a:rPr lang="ko-KR" altLang="en-US" sz="1200" b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의 종류에 따라 다양한 형태의 질환들이 존재한다</a:t>
            </a:r>
            <a:r>
              <a:rPr lang="en-US" altLang="ko-KR" sz="1200" b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</a:t>
            </a:r>
            <a:r>
              <a:rPr lang="ko-KR" altLang="en-US" sz="1200" b="1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여기서는 특이 </a:t>
            </a:r>
            <a:r>
              <a:rPr lang="en-US" altLang="ko-KR" sz="1200" b="1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pulmonary manifestation</a:t>
            </a:r>
            <a:r>
              <a:rPr lang="ko-KR" altLang="en-US" sz="1200" b="1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과 </a:t>
            </a:r>
            <a:r>
              <a:rPr lang="ko-KR" altLang="en-US" sz="1200" b="1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관련있는</a:t>
            </a:r>
            <a:r>
              <a:rPr lang="ko-KR" altLang="en-US" sz="1200" b="1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altLang="ko-KR" sz="1200" b="1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systemic amyloidosis</a:t>
            </a:r>
            <a:r>
              <a:rPr lang="ko-KR" altLang="en-US" sz="1200" b="1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를 분류 해 본다</a:t>
            </a:r>
            <a:r>
              <a:rPr lang="en-US" altLang="ko-KR" sz="1200" b="1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</a:t>
            </a:r>
          </a:p>
          <a:p>
            <a:endParaRPr lang="en-US" altLang="ko-KR" sz="1200" b="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n-US" altLang="ko-KR" sz="1200" b="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altLang="ko-K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Other less prevalent forms of </a:t>
            </a:r>
            <a:r>
              <a:rPr lang="en-US" altLang="ko-K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amyloid</a:t>
            </a:r>
            <a:r>
              <a:rPr lang="en-US" altLang="ko-K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disease exist,</a:t>
            </a:r>
          </a:p>
          <a:p>
            <a:pPr marL="228600" indent="-228600">
              <a:buAutoNum type="arabicPeriod"/>
            </a:pPr>
            <a:r>
              <a:rPr lang="en-US" altLang="ko-K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locally affecting the pancreas (islet </a:t>
            </a:r>
            <a:r>
              <a:rPr lang="en-US" altLang="ko-K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amyloid</a:t>
            </a:r>
            <a:r>
              <a:rPr lang="en-US" altLang="ko-K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altLang="ko-K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polypeptide,AIAPP</a:t>
            </a:r>
            <a:r>
              <a:rPr lang="en-US" altLang="ko-K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</a:t>
            </a:r>
          </a:p>
          <a:p>
            <a:pPr marL="228600" indent="-228600">
              <a:buAutoNum type="arabicPeriod"/>
            </a:pPr>
            <a:r>
              <a:rPr lang="en-US" altLang="ko-K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brain (-</a:t>
            </a:r>
            <a:r>
              <a:rPr lang="en-US" altLang="ko-K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amyloid</a:t>
            </a:r>
            <a:r>
              <a:rPr lang="en-US" altLang="ko-K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precursor protein, A), </a:t>
            </a:r>
          </a:p>
          <a:p>
            <a:pPr marL="228600" indent="-228600">
              <a:buAutoNum type="arabicPeriod"/>
            </a:pPr>
            <a:r>
              <a:rPr lang="en-US" altLang="ko-K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Genetically transmitted systemic disease (</a:t>
            </a:r>
            <a:r>
              <a:rPr lang="en-US" altLang="ko-K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apolipoprotein</a:t>
            </a:r>
            <a:r>
              <a:rPr lang="en-US" altLang="ko-K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AI, </a:t>
            </a:r>
            <a:r>
              <a:rPr lang="en-US" altLang="ko-K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gelsolin</a:t>
            </a:r>
            <a:r>
              <a:rPr lang="en-US" altLang="ko-K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fibrinogen, lysozyme </a:t>
            </a:r>
            <a:r>
              <a:rPr lang="en-US" altLang="ko-K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presuror</a:t>
            </a:r>
            <a:r>
              <a:rPr lang="en-US" altLang="ko-K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proteins). 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C44E81-2363-4DD2-B7F5-2C22519924C2}" type="slidenum">
              <a:rPr lang="ko-KR" altLang="en-US" smtClean="0"/>
              <a:pPr/>
              <a:t>4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ko-KR" altLang="en-US" dirty="0" smtClean="0"/>
              <a:t>이것은 </a:t>
            </a:r>
            <a:r>
              <a:rPr lang="en-US" altLang="ko-KR" dirty="0" smtClean="0"/>
              <a:t>chronic</a:t>
            </a:r>
            <a:r>
              <a:rPr lang="en-US" altLang="ko-KR" baseline="0" dirty="0" smtClean="0"/>
              <a:t> inflammatory condition</a:t>
            </a:r>
            <a:r>
              <a:rPr lang="ko-KR" altLang="en-US" baseline="0" dirty="0" smtClean="0"/>
              <a:t>에서 </a:t>
            </a:r>
            <a:r>
              <a:rPr lang="en-US" altLang="ko-KR" baseline="0" dirty="0" smtClean="0"/>
              <a:t>reactive</a:t>
            </a:r>
            <a:r>
              <a:rPr lang="ko-KR" altLang="en-US" baseline="0" dirty="0" smtClean="0"/>
              <a:t>하게</a:t>
            </a:r>
            <a:r>
              <a:rPr lang="en-US" altLang="ko-KR" baseline="0" dirty="0" smtClean="0"/>
              <a:t>, acute phase reactant</a:t>
            </a:r>
            <a:r>
              <a:rPr lang="ko-KR" altLang="en-US" baseline="0" dirty="0" smtClean="0"/>
              <a:t>로서 </a:t>
            </a:r>
            <a:r>
              <a:rPr lang="en-US" altLang="ko-KR" baseline="0" dirty="0" smtClean="0"/>
              <a:t>serum </a:t>
            </a:r>
            <a:r>
              <a:rPr lang="en-US" altLang="ko-KR" baseline="0" dirty="0" err="1" smtClean="0"/>
              <a:t>amyloid</a:t>
            </a:r>
            <a:r>
              <a:rPr lang="en-US" altLang="ko-KR" baseline="0" dirty="0" smtClean="0"/>
              <a:t> A protein</a:t>
            </a:r>
            <a:r>
              <a:rPr lang="ko-KR" altLang="en-US" baseline="0" dirty="0" smtClean="0"/>
              <a:t>이 과도하게 생겨서 조직에 침착되는 질환</a:t>
            </a:r>
            <a:r>
              <a:rPr lang="en-US" altLang="ko-KR" baseline="0" dirty="0" smtClean="0"/>
              <a:t>.</a:t>
            </a:r>
          </a:p>
          <a:p>
            <a:r>
              <a:rPr lang="ko-KR" altLang="en-US" baseline="0" dirty="0" smtClean="0"/>
              <a:t>여러 장기를</a:t>
            </a:r>
            <a:r>
              <a:rPr lang="en-US" altLang="ko-KR" baseline="0" dirty="0" smtClean="0"/>
              <a:t> involve</a:t>
            </a:r>
            <a:r>
              <a:rPr lang="ko-KR" altLang="en-US" baseline="0" dirty="0" smtClean="0"/>
              <a:t>할 수 있지만 </a:t>
            </a:r>
            <a:r>
              <a:rPr lang="en-US" altLang="ko-KR" baseline="0" dirty="0" smtClean="0"/>
              <a:t>survival </a:t>
            </a:r>
            <a:r>
              <a:rPr lang="ko-KR" altLang="en-US" baseline="0" dirty="0" smtClean="0"/>
              <a:t>과 관계 있는 것은 </a:t>
            </a:r>
            <a:r>
              <a:rPr lang="en-US" altLang="ko-KR" baseline="0" dirty="0" smtClean="0"/>
              <a:t>renal involvement</a:t>
            </a:r>
            <a:r>
              <a:rPr lang="ko-KR" altLang="en-US" baseline="0" dirty="0" smtClean="0"/>
              <a:t>인 것으로 알려져 있다</a:t>
            </a:r>
            <a:r>
              <a:rPr lang="en-US" altLang="ko-KR" baseline="0" dirty="0" smtClean="0"/>
              <a:t>. 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C44E81-2363-4DD2-B7F5-2C22519924C2}" type="slidenum">
              <a:rPr lang="ko-KR" altLang="en-US" smtClean="0"/>
              <a:pPr/>
              <a:t>6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altLang="ko-KR" dirty="0" smtClean="0"/>
              <a:t>Autopsy finding</a:t>
            </a:r>
            <a:r>
              <a:rPr lang="ko-KR" altLang="en-US" dirty="0" smtClean="0"/>
              <a:t>에서는 기존에 </a:t>
            </a:r>
            <a:r>
              <a:rPr lang="en-US" altLang="ko-KR" dirty="0" smtClean="0"/>
              <a:t>3</a:t>
            </a:r>
            <a:r>
              <a:rPr lang="en-US" altLang="ko-KR" baseline="0" dirty="0" smtClean="0"/>
              <a:t> case</a:t>
            </a:r>
            <a:r>
              <a:rPr lang="ko-KR" altLang="en-US" baseline="0" dirty="0" smtClean="0"/>
              <a:t>에서 </a:t>
            </a:r>
            <a:r>
              <a:rPr lang="en-US" altLang="ko-KR" baseline="0" dirty="0" smtClean="0"/>
              <a:t>airway</a:t>
            </a:r>
            <a:r>
              <a:rPr lang="ko-KR" altLang="en-US" baseline="0" dirty="0" smtClean="0"/>
              <a:t>와 폐혈관에 경한 </a:t>
            </a:r>
            <a:r>
              <a:rPr lang="en-US" altLang="ko-KR" baseline="0" dirty="0" err="1" smtClean="0"/>
              <a:t>amyloid</a:t>
            </a:r>
            <a:r>
              <a:rPr lang="ko-KR" altLang="en-US" baseline="0" dirty="0" smtClean="0"/>
              <a:t>의 침착이 있었던 반면 </a:t>
            </a:r>
            <a:r>
              <a:rPr lang="en-US" altLang="ko-KR" baseline="0" dirty="0" err="1" smtClean="0"/>
              <a:t>interstitium</a:t>
            </a:r>
            <a:r>
              <a:rPr lang="en-US" altLang="ko-KR" baseline="0" dirty="0" smtClean="0"/>
              <a:t> </a:t>
            </a:r>
            <a:r>
              <a:rPr lang="ko-KR" altLang="en-US" baseline="0" dirty="0" smtClean="0"/>
              <a:t>은 </a:t>
            </a:r>
            <a:r>
              <a:rPr lang="en-US" altLang="ko-KR" baseline="0" dirty="0" smtClean="0"/>
              <a:t>intact</a:t>
            </a:r>
            <a:r>
              <a:rPr lang="ko-KR" altLang="en-US" baseline="0" dirty="0" smtClean="0"/>
              <a:t>하였었는데</a:t>
            </a:r>
            <a:r>
              <a:rPr lang="en-US" altLang="ko-KR" baseline="0" dirty="0" smtClean="0"/>
              <a:t>,</a:t>
            </a:r>
            <a:endParaRPr lang="en-US" altLang="ko-KR" dirty="0" smtClean="0"/>
          </a:p>
          <a:p>
            <a:r>
              <a:rPr lang="en-US" altLang="ko-KR" dirty="0" smtClean="0"/>
              <a:t>Clinical </a:t>
            </a:r>
            <a:r>
              <a:rPr lang="ko-KR" altLang="en-US" dirty="0" smtClean="0"/>
              <a:t>하게는 </a:t>
            </a:r>
            <a:r>
              <a:rPr lang="en-US" altLang="ko-KR" dirty="0" smtClean="0"/>
              <a:t>pulmonary</a:t>
            </a:r>
            <a:r>
              <a:rPr lang="en-US" altLang="ko-KR" baseline="0" dirty="0" smtClean="0"/>
              <a:t> manifestation</a:t>
            </a:r>
            <a:r>
              <a:rPr lang="ko-KR" altLang="en-US" baseline="0" dirty="0" smtClean="0"/>
              <a:t>은 매우 드문것으로 알려져 있다</a:t>
            </a:r>
            <a:r>
              <a:rPr lang="en-US" altLang="ko-KR" baseline="0" dirty="0" smtClean="0"/>
              <a:t>.</a:t>
            </a:r>
          </a:p>
          <a:p>
            <a:r>
              <a:rPr lang="ko-KR" altLang="en-US" baseline="0" dirty="0" smtClean="0"/>
              <a:t>그렇지만 </a:t>
            </a:r>
            <a:r>
              <a:rPr lang="ko-KR" altLang="en-US" dirty="0" smtClean="0"/>
              <a:t>예외적으로 </a:t>
            </a:r>
            <a:r>
              <a:rPr lang="en-US" altLang="ko-KR" dirty="0" smtClean="0"/>
              <a:t>FMF</a:t>
            </a:r>
            <a:r>
              <a:rPr lang="ko-KR" altLang="en-US" dirty="0" smtClean="0"/>
              <a:t>는 </a:t>
            </a:r>
            <a:r>
              <a:rPr lang="en-US" altLang="ko-KR" dirty="0" smtClean="0"/>
              <a:t>diffuse</a:t>
            </a:r>
            <a:r>
              <a:rPr lang="ko-KR" altLang="en-US" dirty="0" smtClean="0"/>
              <a:t>하게 혹은 </a:t>
            </a:r>
            <a:r>
              <a:rPr lang="en-US" altLang="ko-KR" dirty="0" err="1" smtClean="0"/>
              <a:t>hilar</a:t>
            </a:r>
            <a:r>
              <a:rPr lang="en-US" altLang="ko-KR" dirty="0" smtClean="0"/>
              <a:t> </a:t>
            </a:r>
            <a:r>
              <a:rPr lang="en-US" altLang="ko-KR" dirty="0" err="1" smtClean="0"/>
              <a:t>adenopathy</a:t>
            </a:r>
            <a:r>
              <a:rPr lang="ko-KR" altLang="en-US" dirty="0" smtClean="0"/>
              <a:t>나 </a:t>
            </a:r>
            <a:r>
              <a:rPr lang="en-US" altLang="ko-KR" baseline="0" dirty="0" smtClean="0"/>
              <a:t> PH</a:t>
            </a:r>
            <a:r>
              <a:rPr lang="ko-KR" altLang="en-US" baseline="0" dirty="0" smtClean="0"/>
              <a:t>를 유발할 수 있는 것으로 알려져 있다</a:t>
            </a:r>
            <a:r>
              <a:rPr lang="en-US" altLang="ko-KR" baseline="0" dirty="0" smtClean="0"/>
              <a:t>. 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C44E81-2363-4DD2-B7F5-2C22519924C2}" type="slidenum">
              <a:rPr lang="ko-KR" altLang="en-US" smtClean="0"/>
              <a:pPr/>
              <a:t>7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C44E81-2363-4DD2-B7F5-2C22519924C2}" type="slidenum">
              <a:rPr lang="ko-KR" altLang="en-US" smtClean="0"/>
              <a:pPr/>
              <a:t>8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altLang="ko-KR" dirty="0" smtClean="0"/>
              <a:t>TTR</a:t>
            </a:r>
            <a:r>
              <a:rPr lang="ko-KR" altLang="en-US" dirty="0" smtClean="0"/>
              <a:t>을 </a:t>
            </a:r>
            <a:r>
              <a:rPr lang="en-US" altLang="ko-KR" dirty="0" smtClean="0"/>
              <a:t>precursor</a:t>
            </a:r>
            <a:r>
              <a:rPr lang="en-US" altLang="ko-KR" baseline="0" dirty="0" smtClean="0"/>
              <a:t> protein</a:t>
            </a:r>
            <a:r>
              <a:rPr lang="ko-KR" altLang="en-US" baseline="0" dirty="0" smtClean="0"/>
              <a:t>으로 하며</a:t>
            </a:r>
            <a:r>
              <a:rPr lang="en-US" altLang="ko-KR" baseline="0" dirty="0" smtClean="0"/>
              <a:t>, </a:t>
            </a:r>
            <a:r>
              <a:rPr lang="ko-KR" altLang="en-US" baseline="0" dirty="0" smtClean="0"/>
              <a:t>크게 </a:t>
            </a:r>
            <a:r>
              <a:rPr lang="en-US" altLang="ko-KR" baseline="0" dirty="0" smtClean="0"/>
              <a:t>1. mutant TTR </a:t>
            </a:r>
            <a:r>
              <a:rPr lang="ko-KR" altLang="en-US" baseline="0" dirty="0" smtClean="0"/>
              <a:t>에</a:t>
            </a:r>
            <a:r>
              <a:rPr lang="en-US" altLang="ko-KR" baseline="0" dirty="0" smtClean="0"/>
              <a:t> </a:t>
            </a:r>
            <a:r>
              <a:rPr lang="ko-KR" altLang="en-US" baseline="0" dirty="0" smtClean="0"/>
              <a:t>의한 유전성과 </a:t>
            </a:r>
            <a:r>
              <a:rPr lang="en-US" altLang="ko-KR" baseline="0" dirty="0" smtClean="0"/>
              <a:t>2. normal TTR protein</a:t>
            </a:r>
            <a:r>
              <a:rPr lang="ko-KR" altLang="en-US" baseline="0" dirty="0" smtClean="0"/>
              <a:t>에 의한</a:t>
            </a:r>
            <a:r>
              <a:rPr lang="en-US" altLang="ko-KR" baseline="0" dirty="0" smtClean="0"/>
              <a:t>, </a:t>
            </a:r>
            <a:r>
              <a:rPr lang="ko-KR" altLang="en-US" baseline="0" dirty="0" smtClean="0"/>
              <a:t>나이에 따라 증가하는 </a:t>
            </a:r>
            <a:r>
              <a:rPr lang="en-US" altLang="ko-KR" baseline="0" dirty="0" smtClean="0"/>
              <a:t>senile </a:t>
            </a:r>
            <a:r>
              <a:rPr lang="ko-KR" altLang="en-US" baseline="0" dirty="0" smtClean="0"/>
              <a:t>의 두가 지 타입으로 나뉘고</a:t>
            </a:r>
            <a:r>
              <a:rPr lang="en-US" altLang="ko-KR" baseline="0" dirty="0" smtClean="0"/>
              <a:t>, </a:t>
            </a:r>
          </a:p>
          <a:p>
            <a:r>
              <a:rPr lang="ko-KR" altLang="en-US" baseline="0" dirty="0" smtClean="0"/>
              <a:t>치료를 받지 않으면 진단 후 약 </a:t>
            </a:r>
            <a:r>
              <a:rPr lang="en-US" altLang="ko-KR" baseline="0" dirty="0" smtClean="0"/>
              <a:t>7-15</a:t>
            </a:r>
            <a:r>
              <a:rPr lang="ko-KR" altLang="en-US" baseline="0" dirty="0" smtClean="0"/>
              <a:t>년 정도 생존하는 것으로 알려짐</a:t>
            </a:r>
            <a:r>
              <a:rPr lang="en-US" altLang="ko-KR" baseline="0" dirty="0" smtClean="0"/>
              <a:t>. 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C44E81-2363-4DD2-B7F5-2C22519924C2}" type="slidenum">
              <a:rPr lang="ko-KR" altLang="en-US" smtClean="0"/>
              <a:pPr/>
              <a:t>9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altLang="ko-KR" dirty="0" smtClean="0"/>
              <a:t>Plasma TTR</a:t>
            </a:r>
            <a:r>
              <a:rPr lang="ko-KR" altLang="en-US" dirty="0" smtClean="0"/>
              <a:t>은 간에서 합성되는 </a:t>
            </a:r>
            <a:r>
              <a:rPr lang="en-US" altLang="ko-KR" dirty="0" smtClean="0"/>
              <a:t>transport protein</a:t>
            </a:r>
            <a:r>
              <a:rPr lang="ko-KR" altLang="en-US" dirty="0" smtClean="0"/>
              <a:t>으로</a:t>
            </a:r>
            <a:r>
              <a:rPr lang="en-US" altLang="ko-KR" dirty="0" smtClean="0"/>
              <a:t>,</a:t>
            </a:r>
            <a:r>
              <a:rPr lang="en-US" altLang="ko-KR" baseline="0" dirty="0" smtClean="0"/>
              <a:t> </a:t>
            </a:r>
            <a:r>
              <a:rPr lang="ko-KR" altLang="en-US" baseline="0" dirty="0" smtClean="0"/>
              <a:t>단일 아미노산의 치환이 일어나면서 </a:t>
            </a:r>
            <a:r>
              <a:rPr lang="en-US" altLang="ko-KR" baseline="0" dirty="0" smtClean="0"/>
              <a:t>protein folding</a:t>
            </a:r>
            <a:r>
              <a:rPr lang="ko-KR" altLang="en-US" baseline="0" dirty="0" smtClean="0"/>
              <a:t>에 변화가 일어나고</a:t>
            </a:r>
            <a:r>
              <a:rPr lang="en-US" altLang="ko-KR" baseline="0" dirty="0" smtClean="0"/>
              <a:t>, B-pleated sheet </a:t>
            </a:r>
            <a:r>
              <a:rPr lang="ko-KR" altLang="en-US" baseline="0" dirty="0" smtClean="0"/>
              <a:t>를 형성하게 된다</a:t>
            </a:r>
            <a:r>
              <a:rPr lang="en-US" altLang="ko-KR" baseline="0" dirty="0" smtClean="0"/>
              <a:t>. </a:t>
            </a:r>
          </a:p>
          <a:p>
            <a:r>
              <a:rPr lang="ko-KR" altLang="en-US" baseline="0" dirty="0" smtClean="0"/>
              <a:t>임상적으로는 </a:t>
            </a:r>
            <a:r>
              <a:rPr lang="en-US" altLang="ko-KR" baseline="0" dirty="0" smtClean="0"/>
              <a:t>peripheral neuropathy</a:t>
            </a:r>
            <a:r>
              <a:rPr lang="ko-KR" altLang="en-US" baseline="0" dirty="0" smtClean="0"/>
              <a:t>와 </a:t>
            </a:r>
            <a:r>
              <a:rPr lang="en-US" altLang="ko-KR" baseline="0" dirty="0" smtClean="0"/>
              <a:t>CM </a:t>
            </a:r>
            <a:r>
              <a:rPr lang="ko-KR" altLang="en-US" baseline="0" dirty="0" smtClean="0"/>
              <a:t>가 가장 흔한 반면에</a:t>
            </a:r>
            <a:r>
              <a:rPr lang="en-US" altLang="ko-KR" baseline="0" dirty="0" smtClean="0"/>
              <a:t>, lung involvement</a:t>
            </a:r>
            <a:r>
              <a:rPr lang="ko-KR" altLang="en-US" baseline="0" dirty="0" smtClean="0"/>
              <a:t>는 드문것으로 </a:t>
            </a:r>
            <a:r>
              <a:rPr lang="ko-KR" altLang="en-US" baseline="0" dirty="0" err="1" smtClean="0"/>
              <a:t>알려져있다</a:t>
            </a:r>
            <a:r>
              <a:rPr lang="en-US" altLang="ko-KR" baseline="0" dirty="0" smtClean="0"/>
              <a:t>. 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C44E81-2363-4DD2-B7F5-2C22519924C2}" type="slidenum">
              <a:rPr lang="ko-KR" altLang="en-US" smtClean="0"/>
              <a:pPr/>
              <a:t>10</a:t>
            </a:fld>
            <a:endParaRPr lang="ko-KR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FFE88F-8936-4A0C-A1F1-6E45EC18024A}" type="datetimeFigureOut">
              <a:rPr lang="ko-KR" altLang="en-US" smtClean="0"/>
              <a:pPr/>
              <a:t>2015-04-23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72160C-C6A2-43A7-9BA4-ABCA27451FAB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002208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FFE88F-8936-4A0C-A1F1-6E45EC18024A}" type="datetimeFigureOut">
              <a:rPr lang="ko-KR" altLang="en-US" smtClean="0"/>
              <a:pPr/>
              <a:t>2015-04-23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72160C-C6A2-43A7-9BA4-ABCA27451FAB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488562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FFE88F-8936-4A0C-A1F1-6E45EC18024A}" type="datetimeFigureOut">
              <a:rPr lang="ko-KR" altLang="en-US" smtClean="0"/>
              <a:pPr/>
              <a:t>2015-04-23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72160C-C6A2-43A7-9BA4-ABCA27451FAB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573351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FFE88F-8936-4A0C-A1F1-6E45EC18024A}" type="datetimeFigureOut">
              <a:rPr lang="ko-KR" altLang="en-US" smtClean="0"/>
              <a:pPr/>
              <a:t>2015-04-23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72160C-C6A2-43A7-9BA4-ABCA27451FAB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493602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FFE88F-8936-4A0C-A1F1-6E45EC18024A}" type="datetimeFigureOut">
              <a:rPr lang="ko-KR" altLang="en-US" smtClean="0"/>
              <a:pPr/>
              <a:t>2015-04-23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72160C-C6A2-43A7-9BA4-ABCA27451FAB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664209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FFE88F-8936-4A0C-A1F1-6E45EC18024A}" type="datetimeFigureOut">
              <a:rPr lang="ko-KR" altLang="en-US" smtClean="0"/>
              <a:pPr/>
              <a:t>2015-04-23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72160C-C6A2-43A7-9BA4-ABCA27451FAB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26383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FFE88F-8936-4A0C-A1F1-6E45EC18024A}" type="datetimeFigureOut">
              <a:rPr lang="ko-KR" altLang="en-US" smtClean="0"/>
              <a:pPr/>
              <a:t>2015-04-23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72160C-C6A2-43A7-9BA4-ABCA27451FAB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84576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FFE88F-8936-4A0C-A1F1-6E45EC18024A}" type="datetimeFigureOut">
              <a:rPr lang="ko-KR" altLang="en-US" smtClean="0"/>
              <a:pPr/>
              <a:t>2015-04-23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72160C-C6A2-43A7-9BA4-ABCA27451FAB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226370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FFE88F-8936-4A0C-A1F1-6E45EC18024A}" type="datetimeFigureOut">
              <a:rPr lang="ko-KR" altLang="en-US" smtClean="0"/>
              <a:pPr/>
              <a:t>2015-04-23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72160C-C6A2-43A7-9BA4-ABCA27451FAB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690767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FFE88F-8936-4A0C-A1F1-6E45EC18024A}" type="datetimeFigureOut">
              <a:rPr lang="ko-KR" altLang="en-US" smtClean="0"/>
              <a:pPr/>
              <a:t>2015-04-23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72160C-C6A2-43A7-9BA4-ABCA27451FAB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531239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FFE88F-8936-4A0C-A1F1-6E45EC18024A}" type="datetimeFigureOut">
              <a:rPr lang="ko-KR" altLang="en-US" smtClean="0"/>
              <a:pPr/>
              <a:t>2015-04-23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72160C-C6A2-43A7-9BA4-ABCA27451FAB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592645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FFE88F-8936-4A0C-A1F1-6E45EC18024A}" type="datetimeFigureOut">
              <a:rPr lang="ko-KR" altLang="en-US" smtClean="0"/>
              <a:pPr/>
              <a:t>2015-04-23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72160C-C6A2-43A7-9BA4-ABCA27451FAB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31676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ko-KR" dirty="0" smtClean="0">
                <a:latin typeface="Arial" pitchFamily="34" charset="0"/>
                <a:cs typeface="Arial" pitchFamily="34" charset="0"/>
              </a:rPr>
              <a:t>Pulmonary Amyloidosis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643042" y="4714884"/>
            <a:ext cx="6400800" cy="1752600"/>
          </a:xfrm>
        </p:spPr>
        <p:txBody>
          <a:bodyPr>
            <a:normAutofit/>
          </a:bodyPr>
          <a:lstStyle/>
          <a:p>
            <a:pPr algn="r"/>
            <a:endParaRPr lang="en-US" altLang="ko-KR" sz="2800" dirty="0" smtClean="0">
              <a:latin typeface="Arial" pitchFamily="34" charset="0"/>
              <a:cs typeface="Arial" pitchFamily="34" charset="0"/>
            </a:endParaRPr>
          </a:p>
          <a:p>
            <a:pPr algn="r"/>
            <a:r>
              <a:rPr lang="en-US" altLang="ko-KR" sz="28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Fellow </a:t>
            </a:r>
            <a:r>
              <a:rPr lang="ko-KR" altLang="en-US" sz="2800" dirty="0" err="1" smtClean="0">
                <a:latin typeface="Tahoma" pitchFamily="34" charset="0"/>
                <a:cs typeface="Tahoma" pitchFamily="34" charset="0"/>
              </a:rPr>
              <a:t>황지안</a:t>
            </a:r>
            <a:r>
              <a:rPr lang="ko-KR" altLang="en-US" sz="2800" dirty="0" smtClean="0">
                <a:latin typeface="Tahoma" pitchFamily="34" charset="0"/>
                <a:cs typeface="Tahoma" pitchFamily="34" charset="0"/>
              </a:rPr>
              <a:t> </a:t>
            </a:r>
            <a:endParaRPr lang="ko-KR" altLang="en-US" sz="2800" dirty="0">
              <a:latin typeface="Tahoma" pitchFamily="34" charset="0"/>
              <a:cs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684630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b="1" dirty="0" smtClean="0">
                <a:latin typeface="Arial" pitchFamily="34" charset="0"/>
                <a:cs typeface="Arial" pitchFamily="34" charset="0"/>
              </a:rPr>
              <a:t>PATHOGENESIS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 altLang="ko-KR" sz="2000" dirty="0" smtClean="0">
                <a:latin typeface="Arial" pitchFamily="34" charset="0"/>
                <a:cs typeface="Arial" pitchFamily="34" charset="0"/>
              </a:rPr>
              <a:t>Plasma TTR, a 55 </a:t>
            </a:r>
            <a:r>
              <a:rPr lang="en-US" altLang="ko-KR" sz="2000" dirty="0" err="1" smtClean="0">
                <a:latin typeface="Arial" pitchFamily="34" charset="0"/>
                <a:cs typeface="Arial" pitchFamily="34" charset="0"/>
              </a:rPr>
              <a:t>kDa</a:t>
            </a:r>
            <a:r>
              <a:rPr lang="en-US" altLang="ko-KR" sz="2000" dirty="0" smtClean="0">
                <a:latin typeface="Arial" pitchFamily="34" charset="0"/>
                <a:cs typeface="Arial" pitchFamily="34" charset="0"/>
              </a:rPr>
              <a:t> tetramer, is a transport protein principally synthesized by the liver </a:t>
            </a:r>
          </a:p>
          <a:p>
            <a:pPr>
              <a:lnSpc>
                <a:spcPct val="150000"/>
              </a:lnSpc>
            </a:pPr>
            <a:r>
              <a:rPr lang="en-US" altLang="ko-KR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Single amino acid substitutions </a:t>
            </a:r>
            <a:r>
              <a:rPr lang="en-US" altLang="ko-KR" sz="2000" dirty="0" smtClean="0">
                <a:latin typeface="Arial" pitchFamily="34" charset="0"/>
                <a:cs typeface="Arial" pitchFamily="34" charset="0"/>
              </a:rPr>
              <a:t>of TTR alter monomer folding and promote B-pleated sheet formation. </a:t>
            </a:r>
          </a:p>
          <a:p>
            <a:pPr>
              <a:lnSpc>
                <a:spcPct val="150000"/>
              </a:lnSpc>
            </a:pPr>
            <a:r>
              <a:rPr lang="en-US" altLang="ko-KR" sz="2000" dirty="0" smtClean="0">
                <a:latin typeface="Arial" pitchFamily="34" charset="0"/>
                <a:cs typeface="Arial" pitchFamily="34" charset="0"/>
              </a:rPr>
              <a:t>More than 60 variants have been described.</a:t>
            </a:r>
          </a:p>
          <a:p>
            <a:pPr>
              <a:lnSpc>
                <a:spcPct val="150000"/>
              </a:lnSpc>
            </a:pPr>
            <a:r>
              <a:rPr lang="en-US" altLang="ko-KR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Peripheral neuropathy and </a:t>
            </a:r>
            <a:r>
              <a:rPr lang="en-US" altLang="ko-KR" sz="20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cardiomyopathy</a:t>
            </a:r>
            <a:r>
              <a:rPr lang="en-US" altLang="ko-KR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ko-KR" sz="2000" dirty="0" smtClean="0">
                <a:latin typeface="Arial" pitchFamily="34" charset="0"/>
                <a:cs typeface="Arial" pitchFamily="34" charset="0"/>
              </a:rPr>
              <a:t>are the most frequent findings - </a:t>
            </a:r>
            <a:r>
              <a:rPr lang="en-US" altLang="ko-KR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Lung involvement is rare. </a:t>
            </a:r>
            <a:endParaRPr lang="ko-KR" altLang="en-US" sz="20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ko-KR" b="1" dirty="0" smtClean="0">
                <a:latin typeface="Arial" pitchFamily="34" charset="0"/>
                <a:cs typeface="Arial" pitchFamily="34" charset="0"/>
              </a:rPr>
              <a:t>Immunoglobulin Light-Chain (AL) </a:t>
            </a:r>
            <a:r>
              <a:rPr lang="en-US" altLang="ko-KR" b="1" dirty="0" err="1" smtClean="0">
                <a:latin typeface="Arial" pitchFamily="34" charset="0"/>
                <a:cs typeface="Arial" pitchFamily="34" charset="0"/>
              </a:rPr>
              <a:t>Amyloidosis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684630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b="1" dirty="0" smtClean="0">
                <a:latin typeface="Arial" pitchFamily="34" charset="0"/>
                <a:cs typeface="Arial" pitchFamily="34" charset="0"/>
              </a:rPr>
              <a:t>DEMOGRAPHICS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 altLang="ko-KR" sz="2000" dirty="0" smtClean="0">
                <a:latin typeface="Arial" pitchFamily="34" charset="0"/>
                <a:cs typeface="Arial" pitchFamily="34" charset="0"/>
              </a:rPr>
              <a:t>3200 new cases occur annually in the United States.</a:t>
            </a:r>
          </a:p>
          <a:p>
            <a:pPr>
              <a:lnSpc>
                <a:spcPct val="150000"/>
              </a:lnSpc>
            </a:pPr>
            <a:r>
              <a:rPr lang="en-US" altLang="ko-KR" sz="2000" dirty="0" smtClean="0">
                <a:latin typeface="Arial" pitchFamily="34" charset="0"/>
                <a:cs typeface="Arial" pitchFamily="34" charset="0"/>
              </a:rPr>
              <a:t>The incidence is 4.5 per 100,000.</a:t>
            </a:r>
            <a:endParaRPr lang="ko-KR" altLang="en-US" sz="20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b="1" dirty="0" smtClean="0">
                <a:latin typeface="Arial" pitchFamily="34" charset="0"/>
                <a:cs typeface="Arial" pitchFamily="34" charset="0"/>
              </a:rPr>
              <a:t>PATHOGENESIS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 altLang="ko-KR" sz="2000" dirty="0" smtClean="0">
                <a:latin typeface="Arial" pitchFamily="34" charset="0"/>
                <a:cs typeface="Arial" pitchFamily="34" charset="0"/>
              </a:rPr>
              <a:t>Organ involvement results from the deposition of monoclonal  or immunoglobulin (</a:t>
            </a:r>
            <a:r>
              <a:rPr lang="en-US" altLang="ko-KR" sz="2000" dirty="0" err="1" smtClean="0">
                <a:latin typeface="Arial" pitchFamily="34" charset="0"/>
                <a:cs typeface="Arial" pitchFamily="34" charset="0"/>
              </a:rPr>
              <a:t>Ig</a:t>
            </a:r>
            <a:r>
              <a:rPr lang="en-US" altLang="ko-KR" sz="2000" dirty="0" smtClean="0">
                <a:latin typeface="Arial" pitchFamily="34" charset="0"/>
                <a:cs typeface="Arial" pitchFamily="34" charset="0"/>
              </a:rPr>
              <a:t>) light chains. </a:t>
            </a:r>
          </a:p>
          <a:p>
            <a:pPr>
              <a:lnSpc>
                <a:spcPct val="150000"/>
              </a:lnSpc>
            </a:pPr>
            <a:r>
              <a:rPr lang="en-US" altLang="ko-KR" sz="2000" b="1" dirty="0" smtClean="0">
                <a:latin typeface="Arial" pitchFamily="34" charset="0"/>
                <a:cs typeface="Arial" pitchFamily="34" charset="0"/>
              </a:rPr>
              <a:t>Systemic disease </a:t>
            </a:r>
            <a:r>
              <a:rPr lang="en-US" altLang="ko-KR" sz="2000" dirty="0" smtClean="0">
                <a:latin typeface="Arial" pitchFamily="34" charset="0"/>
                <a:cs typeface="Arial" pitchFamily="34" charset="0"/>
              </a:rPr>
              <a:t>- clonally expanded plasma cells residing in the BM secrete excessive quantities of monoclonal </a:t>
            </a:r>
            <a:r>
              <a:rPr lang="en-US" altLang="ko-KR" sz="2000" dirty="0" err="1" smtClean="0">
                <a:latin typeface="Arial" pitchFamily="34" charset="0"/>
                <a:cs typeface="Arial" pitchFamily="34" charset="0"/>
              </a:rPr>
              <a:t>Ig</a:t>
            </a:r>
            <a:r>
              <a:rPr lang="en-US" altLang="ko-KR" sz="2000" dirty="0" smtClean="0">
                <a:latin typeface="Arial" pitchFamily="34" charset="0"/>
                <a:cs typeface="Arial" pitchFamily="34" charset="0"/>
              </a:rPr>
              <a:t> which circulates in blood to target organs.</a:t>
            </a:r>
          </a:p>
          <a:p>
            <a:pPr>
              <a:lnSpc>
                <a:spcPct val="150000"/>
              </a:lnSpc>
            </a:pPr>
            <a:r>
              <a:rPr lang="en-US" altLang="ko-KR" sz="2000" b="1" dirty="0" smtClean="0">
                <a:latin typeface="Arial" pitchFamily="34" charset="0"/>
                <a:cs typeface="Arial" pitchFamily="34" charset="0"/>
              </a:rPr>
              <a:t>Localized disease </a:t>
            </a:r>
            <a:r>
              <a:rPr lang="en-US" altLang="ko-KR" sz="2000" dirty="0" smtClean="0">
                <a:latin typeface="Arial" pitchFamily="34" charset="0"/>
                <a:cs typeface="Arial" pitchFamily="34" charset="0"/>
              </a:rPr>
              <a:t>arise from a small number of plasma cells surrounding the lesion. </a:t>
            </a:r>
            <a:endParaRPr lang="ko-KR" altLang="en-US" sz="20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ko-KR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SYSTEMIC AL LUNG DISEASE</a:t>
            </a:r>
            <a:endParaRPr lang="ko-KR" altLang="en-US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en-US" altLang="ko-KR" sz="2000" dirty="0" smtClean="0">
                <a:latin typeface="Arial" pitchFamily="34" charset="0"/>
                <a:cs typeface="Arial" pitchFamily="34" charset="0"/>
              </a:rPr>
              <a:t>AL </a:t>
            </a:r>
            <a:r>
              <a:rPr lang="en-US" altLang="ko-KR" sz="2000" dirty="0" err="1" smtClean="0">
                <a:latin typeface="Arial" pitchFamily="34" charset="0"/>
                <a:cs typeface="Arial" pitchFamily="34" charset="0"/>
              </a:rPr>
              <a:t>amyloid</a:t>
            </a:r>
            <a:r>
              <a:rPr lang="en-US" altLang="ko-KR" sz="2000" dirty="0" smtClean="0">
                <a:latin typeface="Arial" pitchFamily="34" charset="0"/>
                <a:cs typeface="Arial" pitchFamily="34" charset="0"/>
              </a:rPr>
              <a:t> is found in the walls of most blood vessels, including the lung. </a:t>
            </a:r>
          </a:p>
          <a:p>
            <a:pPr>
              <a:lnSpc>
                <a:spcPct val="150000"/>
              </a:lnSpc>
              <a:buNone/>
            </a:pPr>
            <a:r>
              <a:rPr lang="en-US" altLang="ko-KR" sz="2000" dirty="0" smtClean="0">
                <a:latin typeface="Arial" pitchFamily="34" charset="0"/>
                <a:cs typeface="Arial" pitchFamily="34" charset="0"/>
              </a:rPr>
              <a:t>(1) </a:t>
            </a:r>
            <a:r>
              <a:rPr lang="en-US" altLang="ko-KR" sz="2000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Diffuse interstitial or alveolar-</a:t>
            </a:r>
            <a:r>
              <a:rPr lang="en-US" altLang="ko-KR" sz="2000" dirty="0" err="1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septal</a:t>
            </a:r>
            <a:r>
              <a:rPr lang="en-US" altLang="ko-KR" sz="2000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disease</a:t>
            </a:r>
          </a:p>
          <a:p>
            <a:pPr marL="514350" indent="-514350">
              <a:lnSpc>
                <a:spcPct val="150000"/>
              </a:lnSpc>
              <a:buNone/>
            </a:pPr>
            <a:r>
              <a:rPr lang="en-US" altLang="ko-KR" sz="2000" smtClean="0">
                <a:latin typeface="Arial" pitchFamily="34" charset="0"/>
                <a:cs typeface="Arial" pitchFamily="34" charset="0"/>
              </a:rPr>
              <a:t>(</a:t>
            </a:r>
            <a:r>
              <a:rPr lang="en-US" altLang="ko-KR" sz="2000" dirty="0" smtClean="0">
                <a:latin typeface="Arial" pitchFamily="34" charset="0"/>
                <a:cs typeface="Arial" pitchFamily="34" charset="0"/>
              </a:rPr>
              <a:t>2) </a:t>
            </a:r>
            <a:r>
              <a:rPr lang="en-US" altLang="ko-KR" sz="2000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Nodular disease</a:t>
            </a:r>
          </a:p>
          <a:p>
            <a:pPr marL="514350" indent="-514350">
              <a:lnSpc>
                <a:spcPct val="150000"/>
              </a:lnSpc>
              <a:buNone/>
            </a:pPr>
            <a:r>
              <a:rPr lang="en-US" altLang="ko-KR" sz="2000" dirty="0" smtClean="0">
                <a:latin typeface="Arial" pitchFamily="34" charset="0"/>
                <a:cs typeface="Arial" pitchFamily="34" charset="0"/>
              </a:rPr>
              <a:t>(3) </a:t>
            </a:r>
            <a:r>
              <a:rPr lang="en-US" altLang="ko-KR" sz="2000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Intra and </a:t>
            </a:r>
            <a:r>
              <a:rPr lang="en-US" altLang="ko-KR" sz="2000" dirty="0" err="1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extrathoracic</a:t>
            </a:r>
            <a:r>
              <a:rPr lang="en-US" altLang="ko-KR" sz="2000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ko-KR" sz="2000" dirty="0" err="1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adenopathy</a:t>
            </a:r>
            <a:endParaRPr lang="en-US" altLang="ko-KR" sz="2000" dirty="0" smtClean="0">
              <a:solidFill>
                <a:schemeClr val="accent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514350" indent="-514350">
              <a:lnSpc>
                <a:spcPct val="150000"/>
              </a:lnSpc>
              <a:buNone/>
            </a:pPr>
            <a:r>
              <a:rPr lang="en-US" altLang="ko-KR" sz="2000" dirty="0" smtClean="0">
                <a:latin typeface="Arial" pitchFamily="34" charset="0"/>
                <a:cs typeface="Arial" pitchFamily="34" charset="0"/>
              </a:rPr>
              <a:t>(4) </a:t>
            </a:r>
            <a:r>
              <a:rPr lang="en-US" altLang="ko-KR" sz="2000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Pleural disease</a:t>
            </a:r>
          </a:p>
          <a:p>
            <a:pPr marL="514350" indent="-514350">
              <a:lnSpc>
                <a:spcPct val="150000"/>
              </a:lnSpc>
              <a:buNone/>
            </a:pPr>
            <a:r>
              <a:rPr lang="en-US" altLang="ko-KR" sz="2000" dirty="0" smtClean="0">
                <a:latin typeface="Arial" pitchFamily="34" charset="0"/>
                <a:cs typeface="Arial" pitchFamily="34" charset="0"/>
              </a:rPr>
              <a:t>(5) </a:t>
            </a:r>
            <a:r>
              <a:rPr lang="en-US" altLang="ko-KR" sz="2000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Diaphragm deposition</a:t>
            </a:r>
            <a:r>
              <a:rPr lang="en-US" altLang="ko-KR" sz="2000" dirty="0" smtClean="0">
                <a:latin typeface="Arial" pitchFamily="34" charset="0"/>
                <a:cs typeface="Arial" pitchFamily="34" charset="0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28596" y="0"/>
            <a:ext cx="8229600" cy="1143000"/>
          </a:xfrm>
        </p:spPr>
        <p:txBody>
          <a:bodyPr/>
          <a:lstStyle/>
          <a:p>
            <a:r>
              <a:rPr lang="en-US" altLang="ko-KR" b="1" dirty="0" smtClean="0">
                <a:latin typeface="Arial" pitchFamily="34" charset="0"/>
                <a:cs typeface="Arial" pitchFamily="34" charset="0"/>
              </a:rPr>
              <a:t>(1) Alveolar–</a:t>
            </a:r>
            <a:r>
              <a:rPr lang="en-US" altLang="ko-KR" b="1" dirty="0" err="1" smtClean="0">
                <a:latin typeface="Arial" pitchFamily="34" charset="0"/>
                <a:cs typeface="Arial" pitchFamily="34" charset="0"/>
              </a:rPr>
              <a:t>Septal</a:t>
            </a:r>
            <a:r>
              <a:rPr lang="en-US" altLang="ko-KR" b="1" dirty="0" smtClean="0">
                <a:latin typeface="Arial" pitchFamily="34" charset="0"/>
                <a:cs typeface="Arial" pitchFamily="34" charset="0"/>
              </a:rPr>
              <a:t> Disease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285720" y="1357298"/>
            <a:ext cx="8572560" cy="4572032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en-US" altLang="ko-KR" sz="2000" dirty="0" smtClean="0">
                <a:latin typeface="Arial" pitchFamily="34" charset="0"/>
                <a:cs typeface="Arial" pitchFamily="34" charset="0"/>
              </a:rPr>
              <a:t>64% had no signs nor symptoms of lung disease.</a:t>
            </a:r>
          </a:p>
          <a:p>
            <a:pPr>
              <a:lnSpc>
                <a:spcPct val="150000"/>
              </a:lnSpc>
            </a:pPr>
            <a:r>
              <a:rPr lang="en-US" altLang="ko-KR" sz="20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Vital role of cardiac </a:t>
            </a:r>
            <a:r>
              <a:rPr lang="it-IT" altLang="ko-KR" sz="20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infiltration</a:t>
            </a:r>
            <a:endParaRPr lang="en-US" altLang="ko-KR" sz="2000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lvl="1">
              <a:lnSpc>
                <a:spcPct val="150000"/>
              </a:lnSpc>
              <a:buFontTx/>
              <a:buChar char="-"/>
            </a:pPr>
            <a:r>
              <a:rPr lang="en-US" altLang="ko-KR" sz="2000" dirty="0" err="1" smtClean="0">
                <a:latin typeface="Arial" pitchFamily="34" charset="0"/>
                <a:cs typeface="Arial" pitchFamily="34" charset="0"/>
              </a:rPr>
              <a:t>Histologic</a:t>
            </a:r>
            <a:r>
              <a:rPr lang="en-US" altLang="ko-KR" sz="2000" dirty="0" smtClean="0">
                <a:latin typeface="Arial" pitchFamily="34" charset="0"/>
                <a:cs typeface="Arial" pitchFamily="34" charset="0"/>
              </a:rPr>
              <a:t> and clinical pulmonary disease were principally markers of severe cardiac infiltration, not the determinant of survivorship.</a:t>
            </a:r>
          </a:p>
          <a:p>
            <a:pPr>
              <a:lnSpc>
                <a:spcPct val="150000"/>
              </a:lnSpc>
            </a:pPr>
            <a:r>
              <a:rPr lang="en-US" altLang="ko-KR" sz="2000" dirty="0" smtClean="0">
                <a:latin typeface="Arial" pitchFamily="34" charset="0"/>
                <a:cs typeface="Arial" pitchFamily="34" charset="0"/>
              </a:rPr>
              <a:t>Clinical manifestations - kidney disease (28%), CHF (17%), and peripheral neuropathy (17%)</a:t>
            </a:r>
          </a:p>
          <a:p>
            <a:pPr>
              <a:lnSpc>
                <a:spcPct val="150000"/>
              </a:lnSpc>
            </a:pPr>
            <a:r>
              <a:rPr lang="en-US" altLang="ko-KR" sz="2000" dirty="0" smtClean="0">
                <a:latin typeface="Arial" pitchFamily="34" charset="0"/>
                <a:cs typeface="Arial" pitchFamily="34" charset="0"/>
              </a:rPr>
              <a:t>Complications - </a:t>
            </a:r>
            <a:r>
              <a:rPr lang="en-US" altLang="ko-KR" sz="20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hemoptysis</a:t>
            </a:r>
            <a:r>
              <a:rPr lang="en-US" altLang="ko-KR" sz="2000" dirty="0" smtClean="0">
                <a:latin typeface="Arial" pitchFamily="34" charset="0"/>
                <a:cs typeface="Arial" pitchFamily="34" charset="0"/>
              </a:rPr>
              <a:t> due to medial dissection of </a:t>
            </a:r>
            <a:r>
              <a:rPr lang="en-US" altLang="ko-KR" sz="2000" dirty="0" err="1" smtClean="0">
                <a:latin typeface="Arial" pitchFamily="34" charset="0"/>
                <a:cs typeface="Arial" pitchFamily="34" charset="0"/>
              </a:rPr>
              <a:t>amyloid</a:t>
            </a:r>
            <a:r>
              <a:rPr lang="en-US" altLang="ko-KR" sz="2000" dirty="0" smtClean="0">
                <a:latin typeface="Arial" pitchFamily="34" charset="0"/>
                <a:cs typeface="Arial" pitchFamily="34" charset="0"/>
              </a:rPr>
              <a:t>-infiltrated pulmonary arteries, </a:t>
            </a:r>
            <a:r>
              <a:rPr lang="en-US" altLang="ko-KR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massive pulmonary embolism </a:t>
            </a:r>
            <a:r>
              <a:rPr lang="en-US" altLang="ko-KR" sz="2000" dirty="0" smtClean="0">
                <a:latin typeface="Arial" pitchFamily="34" charset="0"/>
                <a:cs typeface="Arial" pitchFamily="34" charset="0"/>
              </a:rPr>
              <a:t>related to extensive thrombosis of the IVC, </a:t>
            </a:r>
            <a:r>
              <a:rPr lang="en-US" altLang="ko-KR" sz="20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chylous</a:t>
            </a:r>
            <a:r>
              <a:rPr lang="en-US" altLang="ko-KR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pleural effusions</a:t>
            </a:r>
            <a:endParaRPr lang="ko-KR" altLang="en-US" sz="20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b="1" dirty="0" smtClean="0">
                <a:latin typeface="Arial" pitchFamily="34" charset="0"/>
                <a:cs typeface="Arial" pitchFamily="34" charset="0"/>
              </a:rPr>
              <a:t>(2)Nodular Disease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 altLang="ko-KR" sz="2000" dirty="0" smtClean="0">
                <a:latin typeface="Arial" pitchFamily="34" charset="0"/>
                <a:cs typeface="Arial" pitchFamily="34" charset="0"/>
              </a:rPr>
              <a:t>The presence of nodular </a:t>
            </a:r>
            <a:r>
              <a:rPr lang="en-US" altLang="ko-KR" sz="2000" dirty="0" err="1" smtClean="0">
                <a:latin typeface="Arial" pitchFamily="34" charset="0"/>
                <a:cs typeface="Arial" pitchFamily="34" charset="0"/>
              </a:rPr>
              <a:t>amyloid</a:t>
            </a:r>
            <a:r>
              <a:rPr lang="en-US" altLang="ko-KR" sz="2000" dirty="0" smtClean="0">
                <a:latin typeface="Arial" pitchFamily="34" charset="0"/>
                <a:cs typeface="Arial" pitchFamily="34" charset="0"/>
              </a:rPr>
              <a:t> deposits in systemic AL disease is </a:t>
            </a:r>
            <a:r>
              <a:rPr lang="en-US" altLang="ko-KR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controversial.</a:t>
            </a:r>
          </a:p>
          <a:p>
            <a:pPr lvl="1">
              <a:lnSpc>
                <a:spcPct val="150000"/>
              </a:lnSpc>
              <a:buNone/>
            </a:pPr>
            <a:r>
              <a:rPr lang="en-US" altLang="ko-KR" sz="2000" dirty="0" smtClean="0">
                <a:latin typeface="Arial" pitchFamily="34" charset="0"/>
                <a:cs typeface="Arial" pitchFamily="34" charset="0"/>
              </a:rPr>
              <a:t>- Rare to warrant biopsy identification</a:t>
            </a:r>
            <a:endParaRPr lang="ko-KR" altLang="en-US" sz="20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b="1" dirty="0" smtClean="0">
                <a:latin typeface="Arial" pitchFamily="34" charset="0"/>
                <a:cs typeface="Arial" pitchFamily="34" charset="0"/>
              </a:rPr>
              <a:t>(3)</a:t>
            </a:r>
            <a:r>
              <a:rPr lang="en-US" altLang="ko-KR" b="1" dirty="0" err="1" smtClean="0">
                <a:latin typeface="Arial" pitchFamily="34" charset="0"/>
                <a:cs typeface="Arial" pitchFamily="34" charset="0"/>
              </a:rPr>
              <a:t>Adenopathy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 altLang="ko-KR" sz="2000" dirty="0" smtClean="0">
                <a:latin typeface="Arial" pitchFamily="34" charset="0"/>
                <a:cs typeface="Arial" pitchFamily="34" charset="0"/>
              </a:rPr>
              <a:t>8% of patients with systemic AL disease</a:t>
            </a:r>
          </a:p>
          <a:p>
            <a:pPr>
              <a:lnSpc>
                <a:spcPct val="150000"/>
              </a:lnSpc>
            </a:pPr>
            <a:r>
              <a:rPr lang="en-US" altLang="ko-KR" sz="2000" dirty="0" err="1" smtClean="0">
                <a:latin typeface="Arial" pitchFamily="34" charset="0"/>
                <a:cs typeface="Arial" pitchFamily="34" charset="0"/>
              </a:rPr>
              <a:t>Mediastinal</a:t>
            </a:r>
            <a:r>
              <a:rPr lang="en-US" altLang="ko-KR" sz="2000" dirty="0" smtClean="0">
                <a:latin typeface="Arial" pitchFamily="34" charset="0"/>
                <a:cs typeface="Arial" pitchFamily="34" charset="0"/>
              </a:rPr>
              <a:t> or </a:t>
            </a:r>
            <a:r>
              <a:rPr lang="en-US" altLang="ko-KR" sz="2000" dirty="0" err="1" smtClean="0">
                <a:latin typeface="Arial" pitchFamily="34" charset="0"/>
                <a:cs typeface="Arial" pitchFamily="34" charset="0"/>
              </a:rPr>
              <a:t>hilar</a:t>
            </a:r>
            <a:r>
              <a:rPr lang="en-US" altLang="ko-KR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altLang="ko-KR" sz="2000" dirty="0" err="1" smtClean="0">
                <a:latin typeface="Arial" pitchFamily="34" charset="0"/>
                <a:cs typeface="Arial" pitchFamily="34" charset="0"/>
              </a:rPr>
              <a:t>adenopathy</a:t>
            </a:r>
            <a:r>
              <a:rPr lang="en-US" altLang="ko-KR" sz="2000" dirty="0" smtClean="0">
                <a:latin typeface="Arial" pitchFamily="34" charset="0"/>
                <a:cs typeface="Arial" pitchFamily="34" charset="0"/>
              </a:rPr>
              <a:t> with or without accompanying pulmonary disease</a:t>
            </a:r>
          </a:p>
          <a:p>
            <a:pPr>
              <a:lnSpc>
                <a:spcPct val="150000"/>
              </a:lnSpc>
            </a:pPr>
            <a:r>
              <a:rPr lang="en-US" altLang="ko-KR" sz="2000" dirty="0" smtClean="0">
                <a:latin typeface="Arial" pitchFamily="34" charset="0"/>
                <a:cs typeface="Arial" pitchFamily="34" charset="0"/>
              </a:rPr>
              <a:t>Can mimic the glandular fever of </a:t>
            </a:r>
            <a:r>
              <a:rPr lang="en-US" altLang="ko-KR" sz="2000" dirty="0" err="1" smtClean="0">
                <a:latin typeface="Arial" pitchFamily="34" charset="0"/>
                <a:cs typeface="Arial" pitchFamily="34" charset="0"/>
              </a:rPr>
              <a:t>sarcoidosis</a:t>
            </a:r>
            <a:r>
              <a:rPr lang="en-US" altLang="ko-KR" sz="2000" dirty="0" smtClean="0">
                <a:latin typeface="Arial" pitchFamily="34" charset="0"/>
                <a:cs typeface="Arial" pitchFamily="34" charset="0"/>
              </a:rPr>
              <a:t>. </a:t>
            </a:r>
          </a:p>
          <a:p>
            <a:pPr lvl="1">
              <a:lnSpc>
                <a:spcPct val="150000"/>
              </a:lnSpc>
            </a:pPr>
            <a:r>
              <a:rPr lang="en-US" altLang="ko-KR" sz="2000" dirty="0" smtClean="0">
                <a:latin typeface="Arial" pitchFamily="34" charset="0"/>
                <a:cs typeface="Arial" pitchFamily="34" charset="0"/>
              </a:rPr>
              <a:t> Although longstanding </a:t>
            </a:r>
            <a:r>
              <a:rPr lang="en-US" altLang="ko-KR" sz="2000" dirty="0" err="1" smtClean="0">
                <a:latin typeface="Arial" pitchFamily="34" charset="0"/>
                <a:cs typeface="Arial" pitchFamily="34" charset="0"/>
              </a:rPr>
              <a:t>sarcoidosis</a:t>
            </a:r>
            <a:r>
              <a:rPr lang="en-US" altLang="ko-KR" sz="2000" dirty="0" smtClean="0">
                <a:latin typeface="Arial" pitchFamily="34" charset="0"/>
                <a:cs typeface="Arial" pitchFamily="34" charset="0"/>
              </a:rPr>
              <a:t> may induce secondary (AA) </a:t>
            </a:r>
            <a:r>
              <a:rPr lang="en-US" altLang="ko-KR" sz="2000" dirty="0" err="1" smtClean="0">
                <a:latin typeface="Arial" pitchFamily="34" charset="0"/>
                <a:cs typeface="Arial" pitchFamily="34" charset="0"/>
              </a:rPr>
              <a:t>amyloidosis</a:t>
            </a:r>
            <a:r>
              <a:rPr lang="en-US" altLang="ko-KR" sz="2000" dirty="0" smtClean="0">
                <a:latin typeface="Arial" pitchFamily="34" charset="0"/>
                <a:cs typeface="Arial" pitchFamily="34" charset="0"/>
              </a:rPr>
              <a:t>, no definite relationship with systemic AL has been established.</a:t>
            </a:r>
            <a:endParaRPr lang="ko-KR" altLang="en-US" sz="20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b="1" dirty="0" smtClean="0">
                <a:latin typeface="Arial" pitchFamily="34" charset="0"/>
                <a:cs typeface="Arial" pitchFamily="34" charset="0"/>
              </a:rPr>
              <a:t>(4)Pleural Disease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 altLang="ko-KR" sz="2000" dirty="0" smtClean="0">
                <a:latin typeface="Arial" pitchFamily="34" charset="0"/>
                <a:cs typeface="Arial" pitchFamily="34" charset="0"/>
              </a:rPr>
              <a:t>Large, recurrent effusions occur in the setting of significant cardiac dysfunction and pleural </a:t>
            </a:r>
            <a:r>
              <a:rPr lang="en-US" altLang="ko-KR" sz="2000" dirty="0" err="1" smtClean="0">
                <a:latin typeface="Arial" pitchFamily="34" charset="0"/>
                <a:cs typeface="Arial" pitchFamily="34" charset="0"/>
              </a:rPr>
              <a:t>amyloid</a:t>
            </a:r>
            <a:r>
              <a:rPr lang="en-US" altLang="ko-KR" sz="2000" dirty="0" smtClean="0">
                <a:latin typeface="Arial" pitchFamily="34" charset="0"/>
                <a:cs typeface="Arial" pitchFamily="34" charset="0"/>
              </a:rPr>
              <a:t>. </a:t>
            </a:r>
          </a:p>
          <a:p>
            <a:pPr>
              <a:lnSpc>
                <a:spcPct val="150000"/>
              </a:lnSpc>
            </a:pPr>
            <a:r>
              <a:rPr lang="en-US" altLang="ko-KR" sz="2000" dirty="0" smtClean="0">
                <a:latin typeface="Arial" pitchFamily="34" charset="0"/>
                <a:cs typeface="Arial" pitchFamily="34" charset="0"/>
              </a:rPr>
              <a:t>Left or right </a:t>
            </a:r>
            <a:r>
              <a:rPr lang="en-US" altLang="ko-KR" sz="2000" dirty="0" err="1" smtClean="0">
                <a:latin typeface="Arial" pitchFamily="34" charset="0"/>
                <a:cs typeface="Arial" pitchFamily="34" charset="0"/>
              </a:rPr>
              <a:t>hemithorax</a:t>
            </a:r>
            <a:r>
              <a:rPr lang="en-US" altLang="ko-KR" sz="2000" dirty="0" smtClean="0">
                <a:latin typeface="Arial" pitchFamily="34" charset="0"/>
                <a:cs typeface="Arial" pitchFamily="34" charset="0"/>
              </a:rPr>
              <a:t> and occasionally bilateral. </a:t>
            </a:r>
          </a:p>
          <a:p>
            <a:pPr>
              <a:lnSpc>
                <a:spcPct val="150000"/>
              </a:lnSpc>
            </a:pPr>
            <a:r>
              <a:rPr lang="en-US" altLang="ko-KR" sz="20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Transudate</a:t>
            </a:r>
            <a:r>
              <a:rPr lang="en-US" altLang="ko-KR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or </a:t>
            </a:r>
            <a:r>
              <a:rPr lang="en-US" altLang="ko-KR" sz="20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exudate</a:t>
            </a:r>
            <a:r>
              <a:rPr lang="en-US" altLang="ko-KR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>
              <a:lnSpc>
                <a:spcPct val="150000"/>
              </a:lnSpc>
            </a:pPr>
            <a:r>
              <a:rPr lang="en-US" altLang="ko-KR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Lymphocyte- predominant </a:t>
            </a:r>
            <a:r>
              <a:rPr lang="en-US" altLang="ko-KR" sz="2000" dirty="0" smtClean="0">
                <a:latin typeface="Arial" pitchFamily="34" charset="0"/>
                <a:cs typeface="Arial" pitchFamily="34" charset="0"/>
              </a:rPr>
              <a:t>WBC counts range from 50 to 400/cm3. </a:t>
            </a:r>
          </a:p>
          <a:p>
            <a:pPr>
              <a:lnSpc>
                <a:spcPct val="150000"/>
              </a:lnSpc>
            </a:pPr>
            <a:r>
              <a:rPr lang="en-US" altLang="ko-KR" sz="2000" dirty="0" smtClean="0">
                <a:latin typeface="Arial" pitchFamily="34" charset="0"/>
                <a:cs typeface="Arial" pitchFamily="34" charset="0"/>
              </a:rPr>
              <a:t>Rarely, </a:t>
            </a:r>
            <a:r>
              <a:rPr lang="en-US" altLang="ko-KR" sz="2000" dirty="0" err="1" smtClean="0">
                <a:latin typeface="Arial" pitchFamily="34" charset="0"/>
                <a:cs typeface="Arial" pitchFamily="34" charset="0"/>
              </a:rPr>
              <a:t>chylous</a:t>
            </a:r>
            <a:r>
              <a:rPr lang="en-US" altLang="ko-KR" sz="2000" dirty="0" smtClean="0">
                <a:latin typeface="Arial" pitchFamily="34" charset="0"/>
                <a:cs typeface="Arial" pitchFamily="34" charset="0"/>
              </a:rPr>
              <a:t> effusions occur in patients with extensive </a:t>
            </a:r>
            <a:r>
              <a:rPr lang="en-US" altLang="ko-KR" sz="2000" dirty="0" err="1" smtClean="0">
                <a:latin typeface="Arial" pitchFamily="34" charset="0"/>
                <a:cs typeface="Arial" pitchFamily="34" charset="0"/>
              </a:rPr>
              <a:t>amyloid</a:t>
            </a:r>
            <a:r>
              <a:rPr lang="en-US" altLang="ko-KR" sz="2000" dirty="0" smtClean="0">
                <a:latin typeface="Arial" pitchFamily="34" charset="0"/>
                <a:cs typeface="Arial" pitchFamily="34" charset="0"/>
              </a:rPr>
              <a:t> burden. </a:t>
            </a:r>
            <a:endParaRPr lang="ko-KR" altLang="en-US" sz="20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b="1" dirty="0" smtClean="0">
                <a:latin typeface="Arial" pitchFamily="34" charset="0"/>
                <a:cs typeface="Arial" pitchFamily="34" charset="0"/>
              </a:rPr>
              <a:t>(5)Diaphragm Deposition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 altLang="ko-KR" sz="2000" dirty="0" smtClean="0">
                <a:latin typeface="Arial" pitchFamily="34" charset="0"/>
                <a:cs typeface="Arial" pitchFamily="34" charset="0"/>
              </a:rPr>
              <a:t>A case report of acute respiratory insufficiency and absent diaphragm excursion on sniff testing describes extensive </a:t>
            </a:r>
            <a:r>
              <a:rPr lang="en-US" altLang="ko-KR" sz="2000" dirty="0" err="1" smtClean="0">
                <a:latin typeface="Arial" pitchFamily="34" charset="0"/>
                <a:cs typeface="Arial" pitchFamily="34" charset="0"/>
              </a:rPr>
              <a:t>amyloid</a:t>
            </a:r>
            <a:r>
              <a:rPr lang="en-US" altLang="ko-KR" sz="2000" dirty="0" smtClean="0">
                <a:latin typeface="Arial" pitchFamily="34" charset="0"/>
                <a:cs typeface="Arial" pitchFamily="34" charset="0"/>
              </a:rPr>
              <a:t> infiltration of the diaphragm leaflets at autopsy </a:t>
            </a:r>
          </a:p>
          <a:p>
            <a:pPr>
              <a:lnSpc>
                <a:spcPct val="150000"/>
              </a:lnSpc>
            </a:pPr>
            <a:r>
              <a:rPr lang="en-US" altLang="ko-KR" sz="2000" dirty="0" err="1" smtClean="0">
                <a:latin typeface="Arial" pitchFamily="34" charset="0"/>
                <a:cs typeface="Arial" pitchFamily="34" charset="0"/>
              </a:rPr>
              <a:t>Phrenic</a:t>
            </a:r>
            <a:r>
              <a:rPr lang="en-US" altLang="ko-KR" sz="2000" dirty="0" smtClean="0">
                <a:latin typeface="Arial" pitchFamily="34" charset="0"/>
                <a:cs typeface="Arial" pitchFamily="34" charset="0"/>
              </a:rPr>
              <a:t> nerves were spared of </a:t>
            </a:r>
            <a:r>
              <a:rPr lang="en-US" altLang="ko-KR" sz="2000" dirty="0" err="1" smtClean="0">
                <a:latin typeface="Arial" pitchFamily="34" charset="0"/>
                <a:cs typeface="Arial" pitchFamily="34" charset="0"/>
              </a:rPr>
              <a:t>amyloid</a:t>
            </a:r>
            <a:r>
              <a:rPr lang="en-US" altLang="ko-KR" sz="2000" dirty="0" smtClean="0">
                <a:latin typeface="Arial" pitchFamily="34" charset="0"/>
                <a:cs typeface="Arial" pitchFamily="34" charset="0"/>
              </a:rPr>
              <a:t> infiltration</a:t>
            </a:r>
            <a:endParaRPr lang="ko-KR" altLang="en-US" sz="20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>
                <a:latin typeface="Arial" pitchFamily="34" charset="0"/>
                <a:cs typeface="Arial" pitchFamily="34" charset="0"/>
              </a:rPr>
              <a:t>Definition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1285860"/>
            <a:ext cx="8229600" cy="4840303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 altLang="ko-KR" sz="2000" dirty="0" smtClean="0">
                <a:latin typeface="Arial" pitchFamily="34" charset="0"/>
                <a:cs typeface="Arial" pitchFamily="34" charset="0"/>
              </a:rPr>
              <a:t>A collection of diseases in which different proteins are deposited as insoluble B-pleated sheets, disrupting organ function.</a:t>
            </a: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286116" y="2357430"/>
            <a:ext cx="4643470" cy="413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직사각형 4"/>
          <p:cNvSpPr/>
          <p:nvPr/>
        </p:nvSpPr>
        <p:spPr>
          <a:xfrm>
            <a:off x="6429388" y="6550223"/>
            <a:ext cx="3000363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400" i="1" dirty="0" smtClean="0"/>
              <a:t>Thorax 1999;</a:t>
            </a:r>
            <a:r>
              <a:rPr lang="en-US" altLang="ko-KR" sz="1400" b="1" i="1" dirty="0" smtClean="0"/>
              <a:t>54:444–451</a:t>
            </a:r>
            <a:endParaRPr lang="ko-KR" altLang="en-US" sz="1400" dirty="0"/>
          </a:p>
        </p:txBody>
      </p:sp>
    </p:spTree>
    <p:extLst>
      <p:ext uri="{BB962C8B-B14F-4D97-AF65-F5344CB8AC3E}">
        <p14:creationId xmlns:p14="http://schemas.microsoft.com/office/powerpoint/2010/main" val="10637232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b="1" dirty="0" smtClean="0">
                <a:latin typeface="Arial" pitchFamily="34" charset="0"/>
                <a:cs typeface="Arial" pitchFamily="34" charset="0"/>
              </a:rPr>
              <a:t>RADIOLOGY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 altLang="ko-KR" sz="2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Diffuse </a:t>
            </a:r>
            <a:r>
              <a:rPr lang="en-US" altLang="ko-KR" sz="2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reticulonodular</a:t>
            </a:r>
            <a:r>
              <a:rPr lang="en-US" altLang="ko-KR" sz="2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opacities </a:t>
            </a:r>
          </a:p>
          <a:p>
            <a:pPr lvl="1">
              <a:lnSpc>
                <a:spcPct val="150000"/>
              </a:lnSpc>
              <a:buNone/>
            </a:pPr>
            <a:r>
              <a:rPr lang="en-US" altLang="ko-KR" sz="2000" dirty="0" smtClean="0">
                <a:latin typeface="Arial" pitchFamily="34" charset="0"/>
                <a:cs typeface="Arial" pitchFamily="34" charset="0"/>
              </a:rPr>
              <a:t>- </a:t>
            </a:r>
            <a:r>
              <a:rPr lang="en-US" altLang="ko-KR" sz="20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Almost exclusively manifest in systemic AL disease</a:t>
            </a:r>
            <a:r>
              <a:rPr lang="en-US" altLang="ko-KR" sz="2000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>
              <a:lnSpc>
                <a:spcPct val="150000"/>
              </a:lnSpc>
            </a:pPr>
            <a:r>
              <a:rPr lang="en-US" altLang="ko-KR" sz="2000" b="1" dirty="0" err="1" smtClean="0">
                <a:latin typeface="Arial" pitchFamily="34" charset="0"/>
                <a:cs typeface="Arial" pitchFamily="34" charset="0"/>
              </a:rPr>
              <a:t>Adenopathy</a:t>
            </a:r>
            <a:endParaRPr lang="en-US" altLang="ko-KR" sz="2000" b="1" dirty="0" smtClean="0">
              <a:latin typeface="Arial" pitchFamily="34" charset="0"/>
              <a:cs typeface="Arial" pitchFamily="34" charset="0"/>
            </a:endParaRPr>
          </a:p>
          <a:p>
            <a:pPr lvl="1">
              <a:lnSpc>
                <a:spcPct val="150000"/>
              </a:lnSpc>
              <a:buNone/>
            </a:pPr>
            <a:r>
              <a:rPr lang="en-US" altLang="ko-KR" sz="2000" dirty="0" smtClean="0">
                <a:latin typeface="Arial" pitchFamily="34" charset="0"/>
                <a:cs typeface="Arial" pitchFamily="34" charset="0"/>
              </a:rPr>
              <a:t>- </a:t>
            </a:r>
            <a:r>
              <a:rPr lang="en-US" altLang="ko-KR" sz="2000" dirty="0" err="1" smtClean="0">
                <a:latin typeface="Arial" pitchFamily="34" charset="0"/>
                <a:cs typeface="Arial" pitchFamily="34" charset="0"/>
              </a:rPr>
              <a:t>Noncalcified</a:t>
            </a:r>
            <a:r>
              <a:rPr lang="en-US" altLang="ko-KR" sz="2000" dirty="0" smtClean="0">
                <a:latin typeface="Arial" pitchFamily="34" charset="0"/>
                <a:cs typeface="Arial" pitchFamily="34" charset="0"/>
              </a:rPr>
              <a:t> node enlargement </a:t>
            </a:r>
          </a:p>
          <a:p>
            <a:pPr lvl="1">
              <a:lnSpc>
                <a:spcPct val="150000"/>
              </a:lnSpc>
              <a:buNone/>
            </a:pPr>
            <a:r>
              <a:rPr lang="en-US" altLang="ko-KR" sz="2000" dirty="0" smtClean="0">
                <a:latin typeface="Arial" pitchFamily="34" charset="0"/>
                <a:cs typeface="Arial" pitchFamily="34" charset="0"/>
              </a:rPr>
              <a:t>- Frequently calcify in a popcorn pattern or, rarely, an eggshell conformation</a:t>
            </a:r>
          </a:p>
          <a:p>
            <a:pPr lvl="1">
              <a:lnSpc>
                <a:spcPct val="150000"/>
              </a:lnSpc>
              <a:buNone/>
            </a:pPr>
            <a:r>
              <a:rPr lang="en-US" altLang="ko-KR" sz="2000" dirty="0" smtClean="0">
                <a:latin typeface="Arial" pitchFamily="34" charset="0"/>
                <a:cs typeface="Arial" pitchFamily="34" charset="0"/>
              </a:rPr>
              <a:t>- </a:t>
            </a:r>
            <a:r>
              <a:rPr lang="en-US" altLang="ko-KR" sz="2000" dirty="0" err="1" smtClean="0">
                <a:latin typeface="Arial" pitchFamily="34" charset="0"/>
                <a:cs typeface="Arial" pitchFamily="34" charset="0"/>
              </a:rPr>
              <a:t>Hilar</a:t>
            </a:r>
            <a:r>
              <a:rPr lang="en-US" altLang="ko-KR" sz="2000" dirty="0" smtClean="0">
                <a:latin typeface="Arial" pitchFamily="34" charset="0"/>
                <a:cs typeface="Arial" pitchFamily="34" charset="0"/>
              </a:rPr>
              <a:t> nodes, the least involved site, typically enlarge bilaterally</a:t>
            </a:r>
            <a:endParaRPr lang="ko-KR" altLang="en-US" sz="20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-28575"/>
            <a:ext cx="8039100" cy="66008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직사각형 4"/>
          <p:cNvSpPr/>
          <p:nvPr/>
        </p:nvSpPr>
        <p:spPr>
          <a:xfrm>
            <a:off x="2143108" y="6550223"/>
            <a:ext cx="678659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400" i="1" dirty="0" smtClean="0"/>
              <a:t>Seminars in Respiratory and Critical Care Medicine, volume 23, number 2, 2002</a:t>
            </a:r>
            <a:endParaRPr lang="ko-KR" altLang="en-US" sz="1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720" y="0"/>
            <a:ext cx="3857625" cy="4029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14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4"/>
          <a:srcRect/>
          <a:stretch>
            <a:fillRect/>
          </a:stretch>
        </p:blipFill>
        <p:spPr bwMode="auto">
          <a:xfrm>
            <a:off x="642910" y="2071678"/>
            <a:ext cx="3771900" cy="403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357686" y="2071678"/>
            <a:ext cx="4599063" cy="34290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직사각형 6"/>
          <p:cNvSpPr/>
          <p:nvPr/>
        </p:nvSpPr>
        <p:spPr>
          <a:xfrm>
            <a:off x="6372087" y="6488668"/>
            <a:ext cx="220445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400" i="1" dirty="0" smtClean="0"/>
              <a:t>Thorax 1999;</a:t>
            </a:r>
            <a:r>
              <a:rPr lang="en-US" altLang="ko-KR" sz="1400" b="1" i="1" dirty="0" smtClean="0"/>
              <a:t>54:444–451</a:t>
            </a:r>
            <a:endParaRPr lang="ko-KR" altLang="en-US" sz="1400" dirty="0"/>
          </a:p>
        </p:txBody>
      </p:sp>
    </p:spTree>
    <p:extLst>
      <p:ext uri="{BB962C8B-B14F-4D97-AF65-F5344CB8AC3E}">
        <p14:creationId xmlns:p14="http://schemas.microsoft.com/office/powerpoint/2010/main" val="22620962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6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ko-KR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LOCALIZED AL LUNG DISEASE</a:t>
            </a:r>
            <a:endParaRPr lang="ko-KR" altLang="en-US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lnSpc>
                <a:spcPct val="150000"/>
              </a:lnSpc>
              <a:buAutoNum type="arabicParenBoth"/>
            </a:pPr>
            <a:r>
              <a:rPr lang="en-US" altLang="ko-KR" sz="2400" dirty="0" smtClean="0">
                <a:latin typeface="Arial" pitchFamily="34" charset="0"/>
                <a:cs typeface="Arial" pitchFamily="34" charset="0"/>
              </a:rPr>
              <a:t> Nodular </a:t>
            </a:r>
            <a:r>
              <a:rPr lang="en-US" altLang="ko-KR" sz="2400" dirty="0" smtClean="0">
                <a:latin typeface="Arial" pitchFamily="34" charset="0"/>
                <a:cs typeface="Arial" pitchFamily="34" charset="0"/>
              </a:rPr>
              <a:t>opacities (m/c)</a:t>
            </a:r>
            <a:endParaRPr lang="en-US" altLang="ko-KR" sz="2400" dirty="0" smtClean="0">
              <a:latin typeface="Arial" pitchFamily="34" charset="0"/>
              <a:cs typeface="Arial" pitchFamily="34" charset="0"/>
            </a:endParaRPr>
          </a:p>
          <a:p>
            <a:pPr marL="514350" indent="-514350">
              <a:lnSpc>
                <a:spcPct val="150000"/>
              </a:lnSpc>
              <a:buAutoNum type="arabicParenBoth"/>
            </a:pPr>
            <a:r>
              <a:rPr lang="en-US" altLang="ko-KR" sz="2400" dirty="0" smtClean="0">
                <a:latin typeface="Arial" pitchFamily="34" charset="0"/>
                <a:cs typeface="Arial" pitchFamily="34" charset="0"/>
              </a:rPr>
              <a:t> Diffuse opacities </a:t>
            </a:r>
          </a:p>
          <a:p>
            <a:pPr>
              <a:lnSpc>
                <a:spcPct val="150000"/>
              </a:lnSpc>
              <a:buNone/>
            </a:pPr>
            <a:r>
              <a:rPr lang="en-US" altLang="ko-KR" sz="2400" dirty="0" smtClean="0">
                <a:latin typeface="Arial" pitchFamily="34" charset="0"/>
                <a:cs typeface="Arial" pitchFamily="34" charset="0"/>
              </a:rPr>
              <a:t>(3)   </a:t>
            </a:r>
            <a:r>
              <a:rPr lang="en-US" altLang="ko-KR" sz="2400" dirty="0" err="1" smtClean="0">
                <a:latin typeface="Arial" pitchFamily="34" charset="0"/>
                <a:cs typeface="Arial" pitchFamily="34" charset="0"/>
              </a:rPr>
              <a:t>Tracheobronchial</a:t>
            </a:r>
            <a:r>
              <a:rPr lang="en-US" altLang="ko-KR" sz="2400" dirty="0" smtClean="0">
                <a:latin typeface="Arial" pitchFamily="34" charset="0"/>
                <a:cs typeface="Arial" pitchFamily="34" charset="0"/>
              </a:rPr>
              <a:t> disease</a:t>
            </a:r>
            <a:endParaRPr lang="ko-KR" altLang="en-US" sz="24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b="1" dirty="0" smtClean="0">
                <a:latin typeface="Arial" pitchFamily="34" charset="0"/>
                <a:cs typeface="Arial" pitchFamily="34" charset="0"/>
              </a:rPr>
              <a:t>(1)Nodular Opacities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214282" y="1428736"/>
            <a:ext cx="8929718" cy="4525963"/>
          </a:xfrm>
        </p:spPr>
        <p:txBody>
          <a:bodyPr>
            <a:noAutofit/>
          </a:bodyPr>
          <a:lstStyle/>
          <a:p>
            <a:pPr>
              <a:lnSpc>
                <a:spcPct val="130000"/>
              </a:lnSpc>
            </a:pPr>
            <a:r>
              <a:rPr lang="en-US" altLang="ko-KR" sz="2000" dirty="0" smtClean="0">
                <a:latin typeface="Arial" pitchFamily="34" charset="0"/>
                <a:cs typeface="Arial" pitchFamily="34" charset="0"/>
              </a:rPr>
              <a:t>Diagnosed incidentally at open lung biopsy</a:t>
            </a:r>
          </a:p>
          <a:p>
            <a:pPr>
              <a:lnSpc>
                <a:spcPct val="130000"/>
              </a:lnSpc>
            </a:pPr>
            <a:r>
              <a:rPr lang="en-US" altLang="ko-KR" sz="20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Almost uniformly indicates localized disease.</a:t>
            </a:r>
          </a:p>
          <a:p>
            <a:pPr>
              <a:lnSpc>
                <a:spcPct val="130000"/>
              </a:lnSpc>
            </a:pPr>
            <a:r>
              <a:rPr lang="en-US" altLang="ko-KR" sz="2000" dirty="0" smtClean="0">
                <a:latin typeface="Arial" pitchFamily="34" charset="0"/>
                <a:cs typeface="Arial" pitchFamily="34" charset="0"/>
              </a:rPr>
              <a:t>Range in size from 0.6 to 9 cm (mean of 3 cm), present as multiple nodules of varying size and often appear peripherally in the lower lobes</a:t>
            </a:r>
          </a:p>
          <a:p>
            <a:pPr>
              <a:lnSpc>
                <a:spcPct val="130000"/>
              </a:lnSpc>
            </a:pPr>
            <a:r>
              <a:rPr lang="en-US" altLang="ko-KR" sz="2000" dirty="0" smtClean="0">
                <a:latin typeface="Arial" pitchFamily="34" charset="0"/>
                <a:cs typeface="Arial" pitchFamily="34" charset="0"/>
              </a:rPr>
              <a:t>Typically surrounded by plasma cells, lymphocytes, and giant cells; small amounts of </a:t>
            </a:r>
            <a:r>
              <a:rPr lang="en-US" altLang="ko-KR" sz="2000" dirty="0" err="1" smtClean="0">
                <a:latin typeface="Arial" pitchFamily="34" charset="0"/>
                <a:cs typeface="Arial" pitchFamily="34" charset="0"/>
              </a:rPr>
              <a:t>amyloid</a:t>
            </a:r>
            <a:r>
              <a:rPr lang="en-US" altLang="ko-KR" sz="2000" dirty="0" smtClean="0">
                <a:latin typeface="Arial" pitchFamily="34" charset="0"/>
                <a:cs typeface="Arial" pitchFamily="34" charset="0"/>
              </a:rPr>
              <a:t> can be found in contiguous blood vessels</a:t>
            </a:r>
          </a:p>
          <a:p>
            <a:pPr>
              <a:lnSpc>
                <a:spcPct val="130000"/>
              </a:lnSpc>
            </a:pPr>
            <a:r>
              <a:rPr lang="en-US" altLang="ko-KR" sz="2000" dirty="0" smtClean="0">
                <a:latin typeface="Arial" pitchFamily="34" charset="0"/>
                <a:cs typeface="Arial" pitchFamily="34" charset="0"/>
              </a:rPr>
              <a:t>Dystrophic calcification and bone formation in over 1/3</a:t>
            </a:r>
          </a:p>
          <a:p>
            <a:pPr>
              <a:lnSpc>
                <a:spcPct val="130000"/>
              </a:lnSpc>
            </a:pPr>
            <a:r>
              <a:rPr lang="en-US" altLang="ko-KR" sz="2000" dirty="0" smtClean="0">
                <a:latin typeface="Arial" pitchFamily="34" charset="0"/>
                <a:cs typeface="Arial" pitchFamily="34" charset="0"/>
              </a:rPr>
              <a:t>Grow slowly, and can </a:t>
            </a:r>
            <a:r>
              <a:rPr lang="en-US" altLang="ko-KR" sz="2000" dirty="0" err="1" smtClean="0">
                <a:latin typeface="Arial" pitchFamily="34" charset="0"/>
                <a:cs typeface="Arial" pitchFamily="34" charset="0"/>
              </a:rPr>
              <a:t>cavitate</a:t>
            </a:r>
            <a:r>
              <a:rPr lang="en-US" altLang="ko-KR" sz="20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>
              <a:lnSpc>
                <a:spcPct val="130000"/>
              </a:lnSpc>
            </a:pPr>
            <a:r>
              <a:rPr lang="en-US" altLang="ko-KR" sz="2000" dirty="0" smtClean="0">
                <a:latin typeface="Arial" pitchFamily="34" charset="0"/>
                <a:cs typeface="Arial" pitchFamily="34" charset="0"/>
              </a:rPr>
              <a:t>Unless densely calcified, all nodules should expand at similar rates. </a:t>
            </a:r>
          </a:p>
          <a:p>
            <a:pPr lvl="1">
              <a:lnSpc>
                <a:spcPct val="130000"/>
              </a:lnSpc>
            </a:pPr>
            <a:r>
              <a:rPr lang="en-US" altLang="ko-KR" sz="2000" dirty="0" err="1" smtClean="0">
                <a:latin typeface="Arial" pitchFamily="34" charset="0"/>
                <a:cs typeface="Arial" pitchFamily="34" charset="0"/>
              </a:rPr>
              <a:t>Dyssynchronous</a:t>
            </a:r>
            <a:r>
              <a:rPr lang="en-US" altLang="ko-KR" sz="2000" dirty="0" smtClean="0">
                <a:latin typeface="Arial" pitchFamily="34" charset="0"/>
                <a:cs typeface="Arial" pitchFamily="34" charset="0"/>
              </a:rPr>
              <a:t> growth of one lesion warrants investigation to rule out carcinoma</a:t>
            </a:r>
          </a:p>
          <a:p>
            <a:pPr>
              <a:lnSpc>
                <a:spcPct val="130000"/>
              </a:lnSpc>
            </a:pPr>
            <a:r>
              <a:rPr lang="en-US" altLang="ko-KR" sz="2000" dirty="0" smtClean="0">
                <a:latin typeface="Arial" pitchFamily="34" charset="0"/>
                <a:cs typeface="Arial" pitchFamily="34" charset="0"/>
              </a:rPr>
              <a:t>Typically does not impair lung function nor impact survivorship</a:t>
            </a:r>
            <a:endParaRPr lang="ko-KR" altLang="en-US" sz="20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714348" y="357166"/>
            <a:ext cx="3786214" cy="3269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786050" y="1500174"/>
            <a:ext cx="6072230" cy="47752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직사각형 5"/>
          <p:cNvSpPr/>
          <p:nvPr/>
        </p:nvSpPr>
        <p:spPr>
          <a:xfrm>
            <a:off x="6572264" y="6550223"/>
            <a:ext cx="220445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400" i="1" dirty="0" smtClean="0"/>
              <a:t>Thorax 1999;</a:t>
            </a:r>
            <a:r>
              <a:rPr lang="en-US" altLang="ko-KR" sz="1400" b="1" i="1" dirty="0" smtClean="0"/>
              <a:t>54:444–451</a:t>
            </a:r>
            <a:endParaRPr lang="ko-KR" altLang="en-US" sz="1400" dirty="0"/>
          </a:p>
        </p:txBody>
      </p:sp>
      <p:sp>
        <p:nvSpPr>
          <p:cNvPr id="7" name="직사각형 6"/>
          <p:cNvSpPr/>
          <p:nvPr/>
        </p:nvSpPr>
        <p:spPr>
          <a:xfrm>
            <a:off x="5715008" y="6215082"/>
            <a:ext cx="3038204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400" i="1" dirty="0" smtClean="0"/>
              <a:t>Am J </a:t>
            </a:r>
            <a:r>
              <a:rPr lang="en-US" altLang="ko-KR" sz="1400" i="1" dirty="0" err="1" smtClean="0"/>
              <a:t>Clin</a:t>
            </a:r>
            <a:r>
              <a:rPr lang="en-US" altLang="ko-KR" sz="1400" i="1" dirty="0" smtClean="0"/>
              <a:t> </a:t>
            </a:r>
            <a:r>
              <a:rPr lang="en-US" altLang="ko-KR" sz="1400" i="1" dirty="0" err="1" smtClean="0"/>
              <a:t>Pathol</a:t>
            </a:r>
            <a:r>
              <a:rPr lang="en-US" altLang="ko-KR" sz="1400" i="1" dirty="0" smtClean="0"/>
              <a:t> 2004;121:200-204</a:t>
            </a:r>
            <a:endParaRPr lang="ko-KR" altLang="en-US" sz="1400" i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b="1" dirty="0" smtClean="0">
                <a:latin typeface="Arial" pitchFamily="34" charset="0"/>
                <a:cs typeface="Arial" pitchFamily="34" charset="0"/>
              </a:rPr>
              <a:t>(2)Diffuse Opacities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1600200"/>
            <a:ext cx="8686800" cy="4525963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 altLang="ko-KR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The rarest form </a:t>
            </a:r>
            <a:r>
              <a:rPr lang="en-US" altLang="ko-KR" sz="2000" dirty="0" smtClean="0">
                <a:latin typeface="Arial" pitchFamily="34" charset="0"/>
                <a:cs typeface="Arial" pitchFamily="34" charset="0"/>
              </a:rPr>
              <a:t>of localized AL lung disease</a:t>
            </a:r>
          </a:p>
          <a:p>
            <a:pPr>
              <a:lnSpc>
                <a:spcPct val="150000"/>
              </a:lnSpc>
            </a:pPr>
            <a:r>
              <a:rPr lang="en-US" altLang="ko-KR" sz="2000" dirty="0" smtClean="0">
                <a:latin typeface="Arial" pitchFamily="34" charset="0"/>
                <a:cs typeface="Arial" pitchFamily="34" charset="0"/>
              </a:rPr>
              <a:t>May be restricted to one lung </a:t>
            </a:r>
          </a:p>
          <a:p>
            <a:pPr>
              <a:lnSpc>
                <a:spcPct val="150000"/>
              </a:lnSpc>
            </a:pPr>
            <a:r>
              <a:rPr lang="en-US" altLang="ko-KR" sz="20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Over 55% of reported cases died of respiratory insufficiency</a:t>
            </a:r>
            <a:endParaRPr lang="ko-KR" altLang="en-US" sz="20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329642" cy="1143000"/>
          </a:xfrm>
        </p:spPr>
        <p:txBody>
          <a:bodyPr>
            <a:normAutofit fontScale="90000"/>
          </a:bodyPr>
          <a:lstStyle/>
          <a:p>
            <a:r>
              <a:rPr lang="en-US" altLang="ko-KR" b="1" dirty="0" smtClean="0">
                <a:latin typeface="Arial" pitchFamily="34" charset="0"/>
                <a:cs typeface="Arial" pitchFamily="34" charset="0"/>
              </a:rPr>
              <a:t>(3)</a:t>
            </a:r>
            <a:r>
              <a:rPr lang="en-US" altLang="ko-KR" b="1" dirty="0" err="1" smtClean="0">
                <a:latin typeface="Arial" pitchFamily="34" charset="0"/>
                <a:cs typeface="Arial" pitchFamily="34" charset="0"/>
              </a:rPr>
              <a:t>Tracheobronchial</a:t>
            </a:r>
            <a:r>
              <a:rPr lang="en-US" altLang="ko-KR" b="1" dirty="0" smtClean="0">
                <a:latin typeface="Arial" pitchFamily="34" charset="0"/>
                <a:cs typeface="Arial" pitchFamily="34" charset="0"/>
              </a:rPr>
              <a:t> Disease(TBA)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158" y="1600200"/>
            <a:ext cx="8572560" cy="4525963"/>
          </a:xfrm>
        </p:spPr>
        <p:txBody>
          <a:bodyPr>
            <a:noAutofit/>
          </a:bodyPr>
          <a:lstStyle/>
          <a:p>
            <a:pPr>
              <a:lnSpc>
                <a:spcPct val="140000"/>
              </a:lnSpc>
            </a:pPr>
            <a:r>
              <a:rPr lang="en-US" altLang="ko-KR" sz="2000" dirty="0" smtClean="0">
                <a:latin typeface="Arial" pitchFamily="34" charset="0"/>
                <a:cs typeface="Arial" pitchFamily="34" charset="0"/>
              </a:rPr>
              <a:t>0.5% of all symptomatic </a:t>
            </a:r>
            <a:r>
              <a:rPr lang="en-US" altLang="ko-KR" sz="2000" dirty="0" err="1" smtClean="0">
                <a:latin typeface="Arial" pitchFamily="34" charset="0"/>
                <a:cs typeface="Arial" pitchFamily="34" charset="0"/>
              </a:rPr>
              <a:t>tracheobronchial</a:t>
            </a:r>
            <a:r>
              <a:rPr lang="en-US" altLang="ko-KR" sz="2000" dirty="0" smtClean="0">
                <a:latin typeface="Arial" pitchFamily="34" charset="0"/>
                <a:cs typeface="Arial" pitchFamily="34" charset="0"/>
              </a:rPr>
              <a:t> lesions </a:t>
            </a:r>
          </a:p>
          <a:p>
            <a:pPr>
              <a:lnSpc>
                <a:spcPct val="140000"/>
              </a:lnSpc>
            </a:pPr>
            <a:r>
              <a:rPr lang="en-US" altLang="ko-KR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Woman</a:t>
            </a:r>
            <a:r>
              <a:rPr lang="en-US" altLang="ko-KR" sz="2000" dirty="0" smtClean="0">
                <a:latin typeface="Arial" pitchFamily="34" charset="0"/>
                <a:cs typeface="Arial" pitchFamily="34" charset="0"/>
              </a:rPr>
              <a:t> are affected earlier (52 </a:t>
            </a:r>
            <a:r>
              <a:rPr lang="en-US" altLang="ko-KR" sz="2000" dirty="0" err="1" smtClean="0">
                <a:latin typeface="Arial" pitchFamily="34" charset="0"/>
                <a:cs typeface="Arial" pitchFamily="34" charset="0"/>
              </a:rPr>
              <a:t>vs</a:t>
            </a:r>
            <a:r>
              <a:rPr lang="en-US" altLang="ko-KR" sz="2000" dirty="0" smtClean="0">
                <a:latin typeface="Arial" pitchFamily="34" charset="0"/>
                <a:cs typeface="Arial" pitchFamily="34" charset="0"/>
              </a:rPr>
              <a:t> 59 years), slightly more often (10:9 ratio), and more extensively than men</a:t>
            </a:r>
          </a:p>
          <a:p>
            <a:pPr>
              <a:lnSpc>
                <a:spcPct val="140000"/>
              </a:lnSpc>
            </a:pPr>
            <a:r>
              <a:rPr lang="en-US" altLang="ko-KR" sz="2000" dirty="0" err="1" smtClean="0">
                <a:latin typeface="Arial" pitchFamily="34" charset="0"/>
                <a:cs typeface="Arial" pitchFamily="34" charset="0"/>
              </a:rPr>
              <a:t>Bronchoscopic</a:t>
            </a:r>
            <a:r>
              <a:rPr lang="en-US" altLang="ko-KR" sz="2000" dirty="0" smtClean="0">
                <a:latin typeface="Arial" pitchFamily="34" charset="0"/>
                <a:cs typeface="Arial" pitchFamily="34" charset="0"/>
              </a:rPr>
              <a:t> finding</a:t>
            </a:r>
          </a:p>
          <a:p>
            <a:pPr marL="914400" lvl="1" indent="-514350">
              <a:lnSpc>
                <a:spcPct val="140000"/>
              </a:lnSpc>
              <a:buAutoNum type="arabicParenBoth"/>
            </a:pPr>
            <a:r>
              <a:rPr lang="en-US" altLang="ko-KR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Nodular or </a:t>
            </a:r>
            <a:r>
              <a:rPr lang="en-US" altLang="ko-KR" sz="20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unifocal</a:t>
            </a:r>
            <a:r>
              <a:rPr lang="en-US" altLang="ko-KR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disease</a:t>
            </a:r>
          </a:p>
          <a:p>
            <a:pPr marL="914400" lvl="1" indent="-514350">
              <a:lnSpc>
                <a:spcPct val="140000"/>
              </a:lnSpc>
              <a:buAutoNum type="arabicParenBoth"/>
            </a:pPr>
            <a:r>
              <a:rPr lang="en-US" altLang="ko-KR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Diffuse </a:t>
            </a:r>
            <a:r>
              <a:rPr lang="en-US" altLang="ko-KR" sz="20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submucosal</a:t>
            </a:r>
            <a:r>
              <a:rPr lang="en-US" altLang="ko-KR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disease</a:t>
            </a:r>
            <a:r>
              <a:rPr lang="en-US" altLang="ko-KR" sz="2000" dirty="0" smtClean="0">
                <a:latin typeface="Arial" pitchFamily="34" charset="0"/>
                <a:cs typeface="Arial" pitchFamily="34" charset="0"/>
              </a:rPr>
              <a:t>. </a:t>
            </a:r>
          </a:p>
          <a:p>
            <a:pPr>
              <a:lnSpc>
                <a:spcPct val="140000"/>
              </a:lnSpc>
            </a:pPr>
            <a:r>
              <a:rPr lang="en-US" altLang="ko-KR" sz="2000" dirty="0" smtClean="0">
                <a:latin typeface="Arial" pitchFamily="34" charset="0"/>
                <a:cs typeface="Arial" pitchFamily="34" charset="0"/>
              </a:rPr>
              <a:t>Composed of </a:t>
            </a:r>
            <a:r>
              <a:rPr lang="en-US" altLang="ko-KR" sz="2000" dirty="0" err="1" smtClean="0">
                <a:latin typeface="Arial" pitchFamily="34" charset="0"/>
                <a:cs typeface="Arial" pitchFamily="34" charset="0"/>
              </a:rPr>
              <a:t>Ig</a:t>
            </a:r>
            <a:r>
              <a:rPr lang="en-US" altLang="ko-KR" sz="2000" dirty="0" smtClean="0">
                <a:latin typeface="Arial" pitchFamily="34" charset="0"/>
                <a:cs typeface="Arial" pitchFamily="34" charset="0"/>
              </a:rPr>
              <a:t> light chains produced and secreted by small numbers of plasma cells surrounding the involved airway</a:t>
            </a:r>
          </a:p>
          <a:p>
            <a:pPr>
              <a:lnSpc>
                <a:spcPct val="140000"/>
              </a:lnSpc>
            </a:pPr>
            <a:r>
              <a:rPr lang="en-US" altLang="ko-KR" sz="2000" dirty="0" smtClean="0">
                <a:latin typeface="Arial" pitchFamily="34" charset="0"/>
                <a:cs typeface="Arial" pitchFamily="34" charset="0"/>
              </a:rPr>
              <a:t>Over time, TBA circumferentially infiltrates the tracheal wall</a:t>
            </a:r>
          </a:p>
          <a:p>
            <a:pPr>
              <a:lnSpc>
                <a:spcPct val="140000"/>
              </a:lnSpc>
            </a:pPr>
            <a:r>
              <a:rPr lang="en-US" altLang="ko-KR" sz="20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CT, serial PFT </a:t>
            </a:r>
            <a:r>
              <a:rPr lang="en-US" altLang="ko-KR" sz="2000" dirty="0" smtClean="0">
                <a:latin typeface="Arial" pitchFamily="34" charset="0"/>
                <a:cs typeface="Arial" pitchFamily="34" charset="0"/>
              </a:rPr>
              <a:t>is most sensitive to progressive disease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b="1" dirty="0" smtClean="0"/>
              <a:t>RADIOLOGY</a:t>
            </a:r>
            <a:endParaRPr lang="ko-KR" altLang="en-US" dirty="0"/>
          </a:p>
        </p:txBody>
      </p:sp>
      <p:pic>
        <p:nvPicPr>
          <p:cNvPr id="4099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0" y="1357298"/>
            <a:ext cx="9078594" cy="45005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직사각형 6"/>
          <p:cNvSpPr/>
          <p:nvPr/>
        </p:nvSpPr>
        <p:spPr>
          <a:xfrm>
            <a:off x="2143108" y="6286520"/>
            <a:ext cx="678659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400" i="1" dirty="0" smtClean="0"/>
              <a:t>Seminars in Respiratory and Critical Care Medicine, volume 23, number 2, 2002</a:t>
            </a:r>
            <a:endParaRPr lang="ko-KR" altLang="en-US" sz="1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285720" y="428604"/>
            <a:ext cx="7037756" cy="50720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직사각형 6"/>
          <p:cNvSpPr/>
          <p:nvPr/>
        </p:nvSpPr>
        <p:spPr>
          <a:xfrm>
            <a:off x="2143108" y="6286520"/>
            <a:ext cx="678659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400" i="1" dirty="0" smtClean="0"/>
              <a:t>Seminars in Respiratory and Critical Care Medicine, volume 23, number 2, 2002</a:t>
            </a:r>
            <a:endParaRPr lang="ko-KR" altLang="en-US" sz="1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404664"/>
            <a:ext cx="4282657" cy="32187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620688"/>
            <a:ext cx="6000750" cy="4505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0671" y="1078632"/>
            <a:ext cx="5991225" cy="4552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36" y="6381328"/>
            <a:ext cx="2857500" cy="152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986131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28" y="1340768"/>
            <a:ext cx="9145016" cy="23042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직사각형 3"/>
          <p:cNvSpPr/>
          <p:nvPr/>
        </p:nvSpPr>
        <p:spPr>
          <a:xfrm>
            <a:off x="4604165" y="6333594"/>
            <a:ext cx="453650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400" i="1" dirty="0"/>
              <a:t>http://www.bronchotraining.org/spip.php?article78#</a:t>
            </a:r>
            <a:endParaRPr lang="ko-KR" altLang="en-US" sz="1400" i="1" dirty="0"/>
          </a:p>
        </p:txBody>
      </p:sp>
    </p:spTree>
    <p:extLst>
      <p:ext uri="{BB962C8B-B14F-4D97-AF65-F5344CB8AC3E}">
        <p14:creationId xmlns:p14="http://schemas.microsoft.com/office/powerpoint/2010/main" val="30624615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b="1" dirty="0" smtClean="0">
                <a:latin typeface="Arial" pitchFamily="34" charset="0"/>
                <a:cs typeface="Arial" pitchFamily="34" charset="0"/>
              </a:rPr>
              <a:t>DIAGNOSIS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214282" y="1500174"/>
            <a:ext cx="8929718" cy="4625989"/>
          </a:xfrm>
        </p:spPr>
        <p:txBody>
          <a:bodyPr>
            <a:noAutofit/>
          </a:bodyPr>
          <a:lstStyle/>
          <a:p>
            <a:pPr>
              <a:lnSpc>
                <a:spcPct val="130000"/>
              </a:lnSpc>
              <a:buNone/>
            </a:pPr>
            <a:r>
              <a:rPr lang="en-US" altLang="ko-KR" sz="2000" dirty="0" smtClean="0">
                <a:latin typeface="Arial" pitchFamily="34" charset="0"/>
                <a:cs typeface="Arial" pitchFamily="34" charset="0"/>
              </a:rPr>
              <a:t>(1</a:t>
            </a:r>
            <a:r>
              <a:rPr lang="en-US" altLang="ko-KR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) Biopsy diagnosis of </a:t>
            </a:r>
            <a:r>
              <a:rPr lang="en-US" altLang="ko-KR" sz="20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amyloidosis</a:t>
            </a:r>
            <a:r>
              <a:rPr lang="en-US" altLang="ko-KR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ko-KR" sz="2000" dirty="0" smtClean="0">
                <a:latin typeface="Arial" pitchFamily="34" charset="0"/>
                <a:cs typeface="Arial" pitchFamily="34" charset="0"/>
              </a:rPr>
              <a:t>- </a:t>
            </a:r>
            <a:r>
              <a:rPr lang="en-US" altLang="ko-KR" sz="20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apple-green birefringence conferred by </a:t>
            </a:r>
            <a:r>
              <a:rPr lang="en-US" altLang="ko-KR" sz="2000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congo</a:t>
            </a:r>
            <a:r>
              <a:rPr lang="en-US" altLang="ko-KR" sz="20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red staining </a:t>
            </a:r>
          </a:p>
          <a:p>
            <a:pPr>
              <a:lnSpc>
                <a:spcPct val="130000"/>
              </a:lnSpc>
              <a:buNone/>
            </a:pPr>
            <a:r>
              <a:rPr lang="en-US" altLang="ko-KR" sz="2000" dirty="0" smtClean="0">
                <a:latin typeface="Arial" pitchFamily="34" charset="0"/>
                <a:cs typeface="Arial" pitchFamily="34" charset="0"/>
              </a:rPr>
              <a:t>(2) </a:t>
            </a:r>
            <a:r>
              <a:rPr lang="en-US" altLang="ko-KR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Determine the extent of disease </a:t>
            </a:r>
          </a:p>
          <a:p>
            <a:pPr>
              <a:lnSpc>
                <a:spcPct val="130000"/>
              </a:lnSpc>
            </a:pPr>
            <a:r>
              <a:rPr lang="en-US" altLang="ko-KR" sz="2000" dirty="0" smtClean="0">
                <a:latin typeface="Arial" pitchFamily="34" charset="0"/>
                <a:cs typeface="Arial" pitchFamily="34" charset="0"/>
              </a:rPr>
              <a:t>a fat pad aspiration and staining / alternative organ Bx. // EKG, TTE</a:t>
            </a:r>
          </a:p>
          <a:p>
            <a:pPr>
              <a:lnSpc>
                <a:spcPct val="130000"/>
              </a:lnSpc>
              <a:buNone/>
            </a:pPr>
            <a:r>
              <a:rPr lang="en-US" altLang="ko-KR" sz="2000" dirty="0" smtClean="0">
                <a:latin typeface="Arial" pitchFamily="34" charset="0"/>
                <a:cs typeface="Arial" pitchFamily="34" charset="0"/>
              </a:rPr>
              <a:t>(3) </a:t>
            </a:r>
            <a:r>
              <a:rPr lang="en-US" altLang="ko-KR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Define subunit proteins of </a:t>
            </a:r>
            <a:r>
              <a:rPr lang="en-US" altLang="ko-KR" sz="20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amyloid</a:t>
            </a:r>
            <a:endParaRPr lang="en-US" altLang="ko-KR" sz="20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lvl="1">
              <a:lnSpc>
                <a:spcPct val="130000"/>
              </a:lnSpc>
              <a:buNone/>
            </a:pPr>
            <a:r>
              <a:rPr lang="en-US" altLang="ko-KR" sz="2000" dirty="0" smtClean="0">
                <a:latin typeface="Arial" pitchFamily="34" charset="0"/>
                <a:cs typeface="Arial" pitchFamily="34" charset="0"/>
              </a:rPr>
              <a:t>1) Direct testing of tissue samples</a:t>
            </a:r>
          </a:p>
          <a:p>
            <a:pPr marL="1314450" lvl="2" indent="-514350">
              <a:lnSpc>
                <a:spcPct val="130000"/>
              </a:lnSpc>
              <a:buAutoNum type="alphaLcParenBoth"/>
            </a:pPr>
            <a:r>
              <a:rPr lang="en-US" altLang="ko-KR" sz="2000" dirty="0" smtClean="0">
                <a:latin typeface="Arial" pitchFamily="34" charset="0"/>
                <a:cs typeface="Arial" pitchFamily="34" charset="0"/>
              </a:rPr>
              <a:t>Treating </a:t>
            </a:r>
            <a:r>
              <a:rPr lang="en-US" altLang="ko-KR" sz="2000" dirty="0" err="1" smtClean="0">
                <a:latin typeface="Arial" pitchFamily="34" charset="0"/>
                <a:cs typeface="Arial" pitchFamily="34" charset="0"/>
              </a:rPr>
              <a:t>amyloid</a:t>
            </a:r>
            <a:r>
              <a:rPr lang="en-US" altLang="ko-KR" sz="2000" dirty="0" smtClean="0">
                <a:latin typeface="Arial" pitchFamily="34" charset="0"/>
                <a:cs typeface="Arial" pitchFamily="34" charset="0"/>
              </a:rPr>
              <a:t> tissue with potassium permanganate, which differentiates AA from AL, ATTR, or A2M</a:t>
            </a:r>
          </a:p>
          <a:p>
            <a:pPr marL="1314450" lvl="2" indent="-514350">
              <a:lnSpc>
                <a:spcPct val="130000"/>
              </a:lnSpc>
              <a:buAutoNum type="alphaLcParenBoth"/>
            </a:pPr>
            <a:r>
              <a:rPr lang="en-US" altLang="ko-KR" sz="2000" dirty="0" smtClean="0">
                <a:latin typeface="Arial" pitchFamily="34" charset="0"/>
                <a:cs typeface="Arial" pitchFamily="34" charset="0"/>
              </a:rPr>
              <a:t>IHC staining </a:t>
            </a:r>
          </a:p>
          <a:p>
            <a:pPr marL="1314450" lvl="2" indent="-514350">
              <a:lnSpc>
                <a:spcPct val="130000"/>
              </a:lnSpc>
              <a:buAutoNum type="alphaLcParenBoth"/>
            </a:pPr>
            <a:r>
              <a:rPr lang="en-US" altLang="ko-KR" sz="2000" dirty="0" smtClean="0">
                <a:latin typeface="Arial" pitchFamily="34" charset="0"/>
                <a:cs typeface="Arial" pitchFamily="34" charset="0"/>
              </a:rPr>
              <a:t>ATTR disease - sequencing or genotyping.</a:t>
            </a:r>
          </a:p>
          <a:p>
            <a:pPr lvl="1">
              <a:lnSpc>
                <a:spcPct val="130000"/>
              </a:lnSpc>
              <a:buNone/>
            </a:pPr>
            <a:r>
              <a:rPr lang="en-US" altLang="ko-KR" sz="2000" dirty="0" smtClean="0">
                <a:latin typeface="Arial" pitchFamily="34" charset="0"/>
                <a:cs typeface="Arial" pitchFamily="34" charset="0"/>
              </a:rPr>
              <a:t>2) Demonstrating a plasma cell </a:t>
            </a:r>
            <a:r>
              <a:rPr lang="en-US" altLang="ko-KR" sz="2000" dirty="0" err="1" smtClean="0">
                <a:latin typeface="Arial" pitchFamily="34" charset="0"/>
                <a:cs typeface="Arial" pitchFamily="34" charset="0"/>
              </a:rPr>
              <a:t>dyscrasia</a:t>
            </a:r>
            <a:r>
              <a:rPr lang="en-US" altLang="ko-KR" sz="2000" dirty="0" smtClean="0">
                <a:latin typeface="Arial" pitchFamily="34" charset="0"/>
                <a:cs typeface="Arial" pitchFamily="34" charset="0"/>
              </a:rPr>
              <a:t> or variant </a:t>
            </a:r>
            <a:r>
              <a:rPr lang="en-US" altLang="ko-KR" sz="2000" dirty="0" err="1" smtClean="0">
                <a:latin typeface="Arial" pitchFamily="34" charset="0"/>
                <a:cs typeface="Arial" pitchFamily="34" charset="0"/>
              </a:rPr>
              <a:t>transthyretin</a:t>
            </a:r>
            <a:endParaRPr lang="en-US" altLang="ko-KR" sz="2000" dirty="0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1000100" y="642918"/>
            <a:ext cx="7286676" cy="4688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직사각형 4"/>
          <p:cNvSpPr/>
          <p:nvPr/>
        </p:nvSpPr>
        <p:spPr>
          <a:xfrm>
            <a:off x="2357422" y="6357958"/>
            <a:ext cx="6786578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400" i="1" dirty="0" smtClean="0"/>
              <a:t>Seminars in Respiratory and Critical Care Medicine, volume 23, number 2, 2002</a:t>
            </a:r>
            <a:endParaRPr lang="ko-KR" altLang="en-US" sz="1400" dirty="0"/>
          </a:p>
        </p:txBody>
      </p:sp>
    </p:spTree>
    <p:extLst>
      <p:ext uri="{BB962C8B-B14F-4D97-AF65-F5344CB8AC3E}">
        <p14:creationId xmlns:p14="http://schemas.microsoft.com/office/powerpoint/2010/main" val="15184601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altLang="ko-KR" b="1" dirty="0" smtClean="0">
                <a:latin typeface="Arial" pitchFamily="34" charset="0"/>
                <a:cs typeface="Arial" pitchFamily="34" charset="0"/>
              </a:rPr>
              <a:t>PROGNOSIS AND TREATMENT OF SYSTEMIC AND</a:t>
            </a:r>
            <a:br>
              <a:rPr lang="en-US" altLang="ko-KR" b="1" dirty="0" smtClean="0">
                <a:latin typeface="Arial" pitchFamily="34" charset="0"/>
                <a:cs typeface="Arial" pitchFamily="34" charset="0"/>
              </a:rPr>
            </a:br>
            <a:r>
              <a:rPr lang="en-US" altLang="ko-KR" b="1" dirty="0" smtClean="0">
                <a:latin typeface="Arial" pitchFamily="34" charset="0"/>
                <a:cs typeface="Arial" pitchFamily="34" charset="0"/>
              </a:rPr>
              <a:t>LOCALIZED </a:t>
            </a:r>
            <a:r>
              <a:rPr lang="en-US" altLang="ko-KR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AL DISEASE</a:t>
            </a:r>
            <a:endParaRPr lang="ko-KR" altLang="en-US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684630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b="1" dirty="0" smtClean="0">
                <a:latin typeface="Arial" pitchFamily="34" charset="0"/>
                <a:cs typeface="Arial" pitchFamily="34" charset="0"/>
              </a:rPr>
              <a:t>Systemic AL Disease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0" y="1500174"/>
            <a:ext cx="8929718" cy="4625989"/>
          </a:xfrm>
        </p:spPr>
        <p:txBody>
          <a:bodyPr>
            <a:noAutofit/>
          </a:bodyPr>
          <a:lstStyle/>
          <a:p>
            <a:pPr>
              <a:lnSpc>
                <a:spcPct val="130000"/>
              </a:lnSpc>
            </a:pPr>
            <a:r>
              <a:rPr lang="en-US" altLang="ko-KR" sz="2000" dirty="0" smtClean="0">
                <a:latin typeface="Arial" pitchFamily="34" charset="0"/>
                <a:cs typeface="Arial" pitchFamily="34" charset="0"/>
              </a:rPr>
              <a:t>The median survival for patients with untreated systemic AL disease is 13 months</a:t>
            </a:r>
          </a:p>
          <a:p>
            <a:pPr lvl="1">
              <a:lnSpc>
                <a:spcPct val="130000"/>
              </a:lnSpc>
            </a:pPr>
            <a:r>
              <a:rPr lang="en-US" altLang="ko-KR" sz="2000" dirty="0" smtClean="0">
                <a:latin typeface="Arial" pitchFamily="34" charset="0"/>
                <a:cs typeface="Arial" pitchFamily="34" charset="0"/>
              </a:rPr>
              <a:t>When complicated by heart failure, survival decreases to 16 weeks  </a:t>
            </a:r>
          </a:p>
          <a:p>
            <a:pPr>
              <a:lnSpc>
                <a:spcPct val="130000"/>
              </a:lnSpc>
            </a:pPr>
            <a:r>
              <a:rPr lang="en-US" altLang="ko-KR" sz="2000" dirty="0" smtClean="0">
                <a:latin typeface="Arial" pitchFamily="34" charset="0"/>
                <a:cs typeface="Arial" pitchFamily="34" charset="0"/>
              </a:rPr>
              <a:t>Oral cyclic </a:t>
            </a:r>
            <a:r>
              <a:rPr lang="en-US" altLang="ko-KR" sz="2000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melphalan</a:t>
            </a:r>
            <a:r>
              <a:rPr lang="en-US" altLang="ko-KR" sz="20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and </a:t>
            </a:r>
            <a:r>
              <a:rPr lang="en-US" altLang="ko-KR" sz="2000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glucocorticoids</a:t>
            </a:r>
            <a:r>
              <a:rPr lang="en-US" altLang="ko-KR" sz="20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ko-KR" sz="2000" dirty="0" smtClean="0">
                <a:latin typeface="Arial" pitchFamily="34" charset="0"/>
                <a:cs typeface="Arial" pitchFamily="34" charset="0"/>
              </a:rPr>
              <a:t>increase median survival to 17 months, but </a:t>
            </a:r>
            <a:r>
              <a:rPr lang="en-US" altLang="ko-KR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rarely induce hematologic cure or regression of organ dysfunction. </a:t>
            </a:r>
          </a:p>
          <a:p>
            <a:pPr>
              <a:lnSpc>
                <a:spcPct val="130000"/>
              </a:lnSpc>
            </a:pPr>
            <a:r>
              <a:rPr lang="en-US" altLang="ko-KR" sz="20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High-dose intravenous </a:t>
            </a:r>
            <a:r>
              <a:rPr lang="en-US" altLang="ko-KR" sz="2000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melphalan</a:t>
            </a:r>
            <a:r>
              <a:rPr lang="en-US" altLang="ko-KR" sz="20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with </a:t>
            </a:r>
            <a:r>
              <a:rPr lang="en-US" altLang="ko-KR" sz="2000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autologous</a:t>
            </a:r>
            <a:r>
              <a:rPr lang="en-US" altLang="ko-KR" sz="20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stem cell rescue </a:t>
            </a:r>
            <a:r>
              <a:rPr lang="en-US" altLang="ko-KR" sz="2000" dirty="0" smtClean="0">
                <a:latin typeface="Arial" pitchFamily="34" charset="0"/>
                <a:cs typeface="Arial" pitchFamily="34" charset="0"/>
              </a:rPr>
              <a:t>to treat systemic AL disease</a:t>
            </a:r>
          </a:p>
          <a:p>
            <a:pPr lvl="1">
              <a:lnSpc>
                <a:spcPct val="130000"/>
              </a:lnSpc>
              <a:buFontTx/>
              <a:buChar char="-"/>
            </a:pPr>
            <a:r>
              <a:rPr lang="en-US" altLang="ko-KR" sz="2000" dirty="0" smtClean="0">
                <a:latin typeface="Arial" pitchFamily="34" charset="0"/>
                <a:cs typeface="Arial" pitchFamily="34" charset="0"/>
              </a:rPr>
              <a:t>Hematologic cure in 62% of these patients, with 65% experiencing improved organ function </a:t>
            </a:r>
          </a:p>
          <a:p>
            <a:pPr>
              <a:lnSpc>
                <a:spcPct val="130000"/>
              </a:lnSpc>
            </a:pPr>
            <a:r>
              <a:rPr lang="en-US" altLang="ko-KR" sz="2000" dirty="0" smtClean="0">
                <a:latin typeface="Arial" pitchFamily="34" charset="0"/>
                <a:cs typeface="Arial" pitchFamily="34" charset="0"/>
              </a:rPr>
              <a:t>Symptomatic pleural effusion - Serial drainage, </a:t>
            </a:r>
            <a:r>
              <a:rPr lang="en-US" altLang="ko-KR" sz="2000" dirty="0" err="1" smtClean="0">
                <a:latin typeface="Arial" pitchFamily="34" charset="0"/>
                <a:cs typeface="Arial" pitchFamily="34" charset="0"/>
              </a:rPr>
              <a:t>pleurodesis</a:t>
            </a:r>
            <a:endParaRPr lang="ko-KR" altLang="en-US" sz="20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00034" y="0"/>
            <a:ext cx="8229600" cy="1143000"/>
          </a:xfrm>
        </p:spPr>
        <p:txBody>
          <a:bodyPr/>
          <a:lstStyle/>
          <a:p>
            <a:r>
              <a:rPr lang="en-US" altLang="ko-KR" b="1" dirty="0" smtClean="0">
                <a:latin typeface="Arial" pitchFamily="34" charset="0"/>
                <a:cs typeface="Arial" pitchFamily="34" charset="0"/>
              </a:rPr>
              <a:t>Localized AL Disease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0" y="1214422"/>
            <a:ext cx="9144000" cy="5429264"/>
          </a:xfrm>
        </p:spPr>
        <p:txBody>
          <a:bodyPr>
            <a:noAutofit/>
          </a:bodyPr>
          <a:lstStyle/>
          <a:p>
            <a:pPr>
              <a:lnSpc>
                <a:spcPct val="110000"/>
              </a:lnSpc>
            </a:pPr>
            <a:r>
              <a:rPr lang="en-US" altLang="ko-KR" sz="2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Nodular disease </a:t>
            </a:r>
          </a:p>
          <a:p>
            <a:pPr lvl="1">
              <a:lnSpc>
                <a:spcPct val="110000"/>
              </a:lnSpc>
              <a:buFontTx/>
              <a:buChar char="-"/>
            </a:pPr>
            <a:r>
              <a:rPr lang="en-US" altLang="ko-KR" sz="2000" dirty="0" smtClean="0">
                <a:latin typeface="Arial" pitchFamily="34" charset="0"/>
                <a:cs typeface="Arial" pitchFamily="34" charset="0"/>
              </a:rPr>
              <a:t>May slowly progress / Does not impact lung gas exchange nor survival </a:t>
            </a:r>
          </a:p>
          <a:p>
            <a:pPr>
              <a:lnSpc>
                <a:spcPct val="110000"/>
              </a:lnSpc>
            </a:pPr>
            <a:r>
              <a:rPr lang="en-US" altLang="ko-KR" sz="2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Diffuse </a:t>
            </a:r>
            <a:r>
              <a:rPr lang="en-US" altLang="ko-KR" sz="2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parenchymal</a:t>
            </a:r>
            <a:r>
              <a:rPr lang="en-US" altLang="ko-KR" sz="2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involvement </a:t>
            </a:r>
          </a:p>
          <a:p>
            <a:pPr lvl="1">
              <a:lnSpc>
                <a:spcPct val="110000"/>
              </a:lnSpc>
              <a:buFontTx/>
              <a:buChar char="-"/>
            </a:pPr>
            <a:r>
              <a:rPr lang="en-US" altLang="ko-KR" sz="2000" dirty="0" smtClean="0">
                <a:latin typeface="Arial" pitchFamily="34" charset="0"/>
                <a:cs typeface="Arial" pitchFamily="34" charset="0"/>
              </a:rPr>
              <a:t>Can impair lung physiology and lead to death </a:t>
            </a:r>
          </a:p>
          <a:p>
            <a:pPr lvl="1">
              <a:lnSpc>
                <a:spcPct val="110000"/>
              </a:lnSpc>
              <a:buFontTx/>
              <a:buChar char="-"/>
            </a:pPr>
            <a:r>
              <a:rPr lang="en-US" altLang="ko-KR" sz="2000" dirty="0" smtClean="0">
                <a:latin typeface="Arial" pitchFamily="34" charset="0"/>
                <a:cs typeface="Arial" pitchFamily="34" charset="0"/>
              </a:rPr>
              <a:t>Corticosteroids had no effect on the course of disease</a:t>
            </a:r>
          </a:p>
          <a:p>
            <a:pPr>
              <a:lnSpc>
                <a:spcPct val="110000"/>
              </a:lnSpc>
            </a:pPr>
            <a:r>
              <a:rPr lang="en-US" altLang="ko-KR" sz="2000" dirty="0" smtClean="0">
                <a:latin typeface="Arial" pitchFamily="34" charset="0"/>
                <a:cs typeface="Arial" pitchFamily="34" charset="0"/>
              </a:rPr>
              <a:t>Systemic chemotherapy is not advocated </a:t>
            </a:r>
          </a:p>
          <a:p>
            <a:pPr lvl="1">
              <a:lnSpc>
                <a:spcPct val="110000"/>
              </a:lnSpc>
              <a:buNone/>
            </a:pPr>
            <a:r>
              <a:rPr lang="en-US" altLang="ko-KR" sz="2000" dirty="0" smtClean="0">
                <a:latin typeface="Arial" pitchFamily="34" charset="0"/>
                <a:cs typeface="Arial" pitchFamily="34" charset="0"/>
              </a:rPr>
              <a:t>- Diffuse </a:t>
            </a:r>
            <a:r>
              <a:rPr lang="en-US" altLang="ko-KR" sz="2000" dirty="0" err="1" smtClean="0">
                <a:latin typeface="Arial" pitchFamily="34" charset="0"/>
                <a:cs typeface="Arial" pitchFamily="34" charset="0"/>
              </a:rPr>
              <a:t>parenchymal</a:t>
            </a:r>
            <a:r>
              <a:rPr lang="en-US" altLang="ko-KR" sz="2000" dirty="0" smtClean="0">
                <a:latin typeface="Arial" pitchFamily="34" charset="0"/>
                <a:cs typeface="Arial" pitchFamily="34" charset="0"/>
              </a:rPr>
              <a:t> involvement may warrant consideration of aggressive therapy</a:t>
            </a:r>
          </a:p>
          <a:p>
            <a:pPr>
              <a:lnSpc>
                <a:spcPct val="110000"/>
              </a:lnSpc>
            </a:pPr>
            <a:r>
              <a:rPr lang="en-US" altLang="ko-KR" sz="2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Tracheobronchial</a:t>
            </a:r>
            <a:r>
              <a:rPr lang="en-US" altLang="ko-KR" sz="2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Disease</a:t>
            </a:r>
          </a:p>
          <a:p>
            <a:pPr lvl="1">
              <a:lnSpc>
                <a:spcPct val="110000"/>
              </a:lnSpc>
              <a:buFontTx/>
              <a:buChar char="-"/>
            </a:pPr>
            <a:r>
              <a:rPr lang="en-US" altLang="ko-KR" sz="2000" dirty="0" smtClean="0">
                <a:latin typeface="Arial" pitchFamily="34" charset="0"/>
                <a:cs typeface="Arial" pitchFamily="34" charset="0"/>
              </a:rPr>
              <a:t>  Proximal and mid-bronchial TBA often progress to respiratory failure (7/15) </a:t>
            </a:r>
          </a:p>
          <a:p>
            <a:pPr marL="914400" lvl="1" indent="-514350">
              <a:lnSpc>
                <a:spcPct val="110000"/>
              </a:lnSpc>
              <a:buFontTx/>
              <a:buChar char="-"/>
            </a:pPr>
            <a:r>
              <a:rPr lang="en-US" altLang="ko-KR" sz="2000" dirty="0" err="1" smtClean="0">
                <a:latin typeface="Arial" pitchFamily="34" charset="0"/>
                <a:cs typeface="Arial" pitchFamily="34" charset="0"/>
              </a:rPr>
              <a:t>Excisional</a:t>
            </a:r>
            <a:r>
              <a:rPr lang="en-US" altLang="ko-KR" sz="2000" dirty="0" smtClean="0">
                <a:latin typeface="Arial" pitchFamily="34" charset="0"/>
                <a:cs typeface="Arial" pitchFamily="34" charset="0"/>
              </a:rPr>
              <a:t> therapy </a:t>
            </a:r>
            <a:r>
              <a:rPr lang="en-US" altLang="ko-KR" sz="20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- (</a:t>
            </a:r>
            <a:r>
              <a:rPr lang="en-US" altLang="ko-KR" sz="2000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Nd:YAG</a:t>
            </a:r>
            <a:r>
              <a:rPr lang="en-US" altLang="ko-KR" sz="20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) laser </a:t>
            </a:r>
          </a:p>
          <a:p>
            <a:pPr marL="914400" lvl="1" indent="-514350">
              <a:lnSpc>
                <a:spcPct val="110000"/>
              </a:lnSpc>
              <a:buFontTx/>
              <a:buChar char="-"/>
            </a:pPr>
            <a:r>
              <a:rPr lang="en-US" altLang="ko-KR" sz="2000" dirty="0" smtClean="0">
                <a:latin typeface="Arial" pitchFamily="34" charset="0"/>
                <a:cs typeface="Arial" pitchFamily="34" charset="0"/>
              </a:rPr>
              <a:t>Diffuse form of TBA recurs after laser treatment / Scar </a:t>
            </a:r>
            <a:r>
              <a:rPr lang="en-US" altLang="ko-KR" sz="2000" dirty="0" err="1" smtClean="0">
                <a:latin typeface="Arial" pitchFamily="34" charset="0"/>
                <a:cs typeface="Arial" pitchFamily="34" charset="0"/>
              </a:rPr>
              <a:t>stenosis</a:t>
            </a:r>
            <a:endParaRPr lang="en-US" altLang="ko-KR" sz="2000" dirty="0" smtClean="0">
              <a:latin typeface="Arial" pitchFamily="34" charset="0"/>
              <a:cs typeface="Arial" pitchFamily="34" charset="0"/>
            </a:endParaRPr>
          </a:p>
          <a:p>
            <a:pPr marL="914400" lvl="1" indent="-514350">
              <a:lnSpc>
                <a:spcPct val="110000"/>
              </a:lnSpc>
              <a:buFontTx/>
              <a:buChar char="-"/>
            </a:pPr>
            <a:r>
              <a:rPr lang="en-US" altLang="ko-KR" sz="20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Low dose external beam radiation </a:t>
            </a:r>
            <a:r>
              <a:rPr lang="en-US" altLang="ko-KR" sz="2000" dirty="0" smtClean="0">
                <a:latin typeface="Arial" pitchFamily="34" charset="0"/>
                <a:cs typeface="Arial" pitchFamily="34" charset="0"/>
              </a:rPr>
              <a:t>- plasma cells are radiosensitive</a:t>
            </a:r>
            <a:endParaRPr lang="ko-KR" altLang="en-US" sz="20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그룹 8"/>
          <p:cNvGrpSpPr/>
          <p:nvPr/>
        </p:nvGrpSpPr>
        <p:grpSpPr>
          <a:xfrm>
            <a:off x="571472" y="0"/>
            <a:ext cx="7429552" cy="6643710"/>
            <a:chOff x="571472" y="0"/>
            <a:chExt cx="7429552" cy="6643710"/>
          </a:xfrm>
        </p:grpSpPr>
        <p:pic>
          <p:nvPicPr>
            <p:cNvPr id="7171" name="Picture 3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571472" y="214290"/>
              <a:ext cx="6657975" cy="62579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7" name="직사각형 6"/>
            <p:cNvSpPr/>
            <p:nvPr/>
          </p:nvSpPr>
          <p:spPr>
            <a:xfrm>
              <a:off x="7000892" y="0"/>
              <a:ext cx="1000132" cy="664371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2" name="타원 1"/>
          <p:cNvSpPr/>
          <p:nvPr/>
        </p:nvSpPr>
        <p:spPr>
          <a:xfrm>
            <a:off x="3995936" y="3321855"/>
            <a:ext cx="1656184" cy="32317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i="1" dirty="0" smtClean="0"/>
              <a:t>SAP </a:t>
            </a:r>
            <a:r>
              <a:rPr lang="en-US" altLang="ko-KR" i="1" dirty="0" err="1" smtClean="0"/>
              <a:t>scintigraphs</a:t>
            </a:r>
            <a:endParaRPr lang="ko-KR" altLang="en-US" dirty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0034" y="285727"/>
            <a:ext cx="4857784" cy="60086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TextBox 4"/>
          <p:cNvSpPr txBox="1"/>
          <p:nvPr/>
        </p:nvSpPr>
        <p:spPr>
          <a:xfrm>
            <a:off x="5715008" y="714356"/>
            <a:ext cx="31432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b="1" dirty="0" smtClean="0"/>
              <a:t>SAP </a:t>
            </a:r>
            <a:r>
              <a:rPr lang="en-US" altLang="ko-KR" sz="2800" b="1" dirty="0" err="1" smtClean="0"/>
              <a:t>Scintigraphy</a:t>
            </a:r>
            <a:endParaRPr lang="ko-KR" altLang="en-US" sz="2800" b="1" dirty="0"/>
          </a:p>
        </p:txBody>
      </p:sp>
      <p:sp>
        <p:nvSpPr>
          <p:cNvPr id="6" name="직사각형 5"/>
          <p:cNvSpPr/>
          <p:nvPr/>
        </p:nvSpPr>
        <p:spPr>
          <a:xfrm>
            <a:off x="6072198" y="6286520"/>
            <a:ext cx="220445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400" i="1" dirty="0" smtClean="0"/>
              <a:t>Thorax 1999;</a:t>
            </a:r>
            <a:r>
              <a:rPr lang="en-US" altLang="ko-KR" sz="1400" b="1" i="1" dirty="0" smtClean="0"/>
              <a:t>54:444–451</a:t>
            </a:r>
            <a:endParaRPr lang="ko-KR" altLang="en-US" sz="1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ko-KR" altLang="en-US" sz="3600" dirty="0" smtClean="0">
                <a:latin typeface="HY목판L" pitchFamily="18" charset="-127"/>
                <a:ea typeface="HY목판L" pitchFamily="18" charset="-127"/>
              </a:rPr>
              <a:t>경청해 주셔서 감사합니다</a:t>
            </a:r>
            <a:r>
              <a:rPr lang="en-US" altLang="ko-KR" sz="3600" dirty="0" smtClean="0">
                <a:latin typeface="HY목판L" pitchFamily="18" charset="-127"/>
                <a:ea typeface="HY목판L" pitchFamily="18" charset="-127"/>
              </a:rPr>
              <a:t>. </a:t>
            </a:r>
            <a:endParaRPr lang="ko-KR" altLang="en-US" sz="3600" dirty="0">
              <a:latin typeface="HY목판L" pitchFamily="18" charset="-127"/>
              <a:ea typeface="HY목판L" pitchFamily="18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Classification</a:t>
            </a:r>
            <a:endParaRPr lang="ko-KR" altLang="en-US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164476" y="1714488"/>
            <a:ext cx="8979524" cy="30003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타원 4"/>
          <p:cNvSpPr/>
          <p:nvPr/>
        </p:nvSpPr>
        <p:spPr>
          <a:xfrm>
            <a:off x="214282" y="2357430"/>
            <a:ext cx="357190" cy="28575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타원 5"/>
          <p:cNvSpPr/>
          <p:nvPr/>
        </p:nvSpPr>
        <p:spPr>
          <a:xfrm>
            <a:off x="214282" y="3214686"/>
            <a:ext cx="357190" cy="28575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타원 6"/>
          <p:cNvSpPr/>
          <p:nvPr/>
        </p:nvSpPr>
        <p:spPr>
          <a:xfrm>
            <a:off x="214282" y="3643314"/>
            <a:ext cx="500066" cy="35719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직사각형 7"/>
          <p:cNvSpPr/>
          <p:nvPr/>
        </p:nvSpPr>
        <p:spPr>
          <a:xfrm>
            <a:off x="2143108" y="6286520"/>
            <a:ext cx="678659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400" i="1" dirty="0" smtClean="0"/>
              <a:t>Seminars in Respiratory and Critical Care Medicine, volume 23, number 2, 2002</a:t>
            </a:r>
            <a:endParaRPr lang="ko-KR" altLang="en-US" sz="1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ko-KR" dirty="0" smtClean="0">
                <a:latin typeface="Arial" pitchFamily="34" charset="0"/>
                <a:cs typeface="Arial" pitchFamily="34" charset="0"/>
              </a:rPr>
              <a:t>Secondary(AA) Amyloidosis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684630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>
                <a:latin typeface="Arial" pitchFamily="34" charset="0"/>
                <a:cs typeface="Arial" pitchFamily="34" charset="0"/>
              </a:rPr>
              <a:t>Demographics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1600200"/>
            <a:ext cx="8472518" cy="4525963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 altLang="ko-KR" sz="2000" dirty="0" smtClean="0">
                <a:latin typeface="Arial" pitchFamily="34" charset="0"/>
                <a:cs typeface="Arial" pitchFamily="34" charset="0"/>
              </a:rPr>
              <a:t>Reactive </a:t>
            </a:r>
            <a:r>
              <a:rPr lang="en-US" altLang="ko-KR" sz="2000" dirty="0" err="1" smtClean="0">
                <a:latin typeface="Arial" pitchFamily="34" charset="0"/>
                <a:cs typeface="Arial" pitchFamily="34" charset="0"/>
              </a:rPr>
              <a:t>amyloidosis</a:t>
            </a:r>
            <a:r>
              <a:rPr lang="en-US" altLang="ko-KR" sz="2000" dirty="0" smtClean="0">
                <a:latin typeface="Arial" pitchFamily="34" charset="0"/>
                <a:cs typeface="Arial" pitchFamily="34" charset="0"/>
              </a:rPr>
              <a:t> (AA) results from excessive production and organ-deposition of an acute-phase reactant, </a:t>
            </a:r>
            <a:r>
              <a:rPr lang="en-US" altLang="ko-KR" sz="20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serum </a:t>
            </a:r>
            <a:r>
              <a:rPr lang="en-US" altLang="ko-KR" sz="2000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amyloid</a:t>
            </a:r>
            <a:r>
              <a:rPr lang="en-US" altLang="ko-KR" sz="20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A protein (SAA). </a:t>
            </a:r>
          </a:p>
          <a:p>
            <a:pPr>
              <a:lnSpc>
                <a:spcPct val="150000"/>
              </a:lnSpc>
            </a:pPr>
            <a:r>
              <a:rPr lang="en-US" altLang="ko-KR" sz="2000" dirty="0" smtClean="0">
                <a:latin typeface="Arial" pitchFamily="34" charset="0"/>
                <a:cs typeface="Arial" pitchFamily="34" charset="0"/>
              </a:rPr>
              <a:t>1% of patients with </a:t>
            </a:r>
            <a:r>
              <a:rPr lang="en-US" altLang="ko-KR" sz="20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chronic inflammatory conditions </a:t>
            </a:r>
            <a:r>
              <a:rPr lang="en-US" altLang="ko-KR" sz="2000" dirty="0" smtClean="0">
                <a:latin typeface="Arial" pitchFamily="34" charset="0"/>
                <a:cs typeface="Arial" pitchFamily="34" charset="0"/>
              </a:rPr>
              <a:t>(USA)</a:t>
            </a:r>
          </a:p>
          <a:p>
            <a:pPr>
              <a:lnSpc>
                <a:spcPct val="150000"/>
              </a:lnSpc>
            </a:pPr>
            <a:r>
              <a:rPr lang="en-US" altLang="ko-KR" sz="2000" dirty="0" smtClean="0">
                <a:latin typeface="Arial" pitchFamily="34" charset="0"/>
                <a:cs typeface="Arial" pitchFamily="34" charset="0"/>
              </a:rPr>
              <a:t>Rheumatic disease, infections, FMF, malignancies</a:t>
            </a:r>
          </a:p>
          <a:p>
            <a:pPr>
              <a:lnSpc>
                <a:spcPct val="150000"/>
              </a:lnSpc>
            </a:pPr>
            <a:r>
              <a:rPr lang="en-US" altLang="ko-KR" sz="2000" dirty="0" smtClean="0">
                <a:latin typeface="Arial" pitchFamily="34" charset="0"/>
                <a:cs typeface="Arial" pitchFamily="34" charset="0"/>
              </a:rPr>
              <a:t>Survival is determined by renal involvement. (11 </a:t>
            </a:r>
            <a:r>
              <a:rPr lang="en-US" altLang="ko-KR" sz="2000" dirty="0" err="1" smtClean="0">
                <a:latin typeface="Arial" pitchFamily="34" charset="0"/>
                <a:cs typeface="Arial" pitchFamily="34" charset="0"/>
              </a:rPr>
              <a:t>vs</a:t>
            </a:r>
            <a:r>
              <a:rPr lang="en-US" altLang="ko-KR" sz="2000" dirty="0" smtClean="0">
                <a:latin typeface="Arial" pitchFamily="34" charset="0"/>
                <a:cs typeface="Arial" pitchFamily="34" charset="0"/>
              </a:rPr>
              <a:t> 57 months)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ko-KR" dirty="0" smtClean="0">
                <a:latin typeface="Arial" pitchFamily="34" charset="0"/>
                <a:cs typeface="Arial" pitchFamily="34" charset="0"/>
              </a:rPr>
              <a:t>LUNG INVOLVEMENT IN AA DISEASE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1600200"/>
            <a:ext cx="8401080" cy="4525963"/>
          </a:xfrm>
        </p:spPr>
        <p:txBody>
          <a:bodyPr>
            <a:normAutofit lnSpcReduction="10000"/>
          </a:bodyPr>
          <a:lstStyle/>
          <a:p>
            <a:pPr>
              <a:lnSpc>
                <a:spcPct val="150000"/>
              </a:lnSpc>
            </a:pPr>
            <a:r>
              <a:rPr lang="en-US" altLang="ko-KR" sz="2000" dirty="0" smtClean="0">
                <a:latin typeface="Arial" pitchFamily="34" charset="0"/>
                <a:cs typeface="Arial" pitchFamily="34" charset="0"/>
              </a:rPr>
              <a:t>Autopsy finding</a:t>
            </a:r>
          </a:p>
          <a:p>
            <a:pPr lvl="1">
              <a:lnSpc>
                <a:spcPct val="150000"/>
              </a:lnSpc>
            </a:pPr>
            <a:r>
              <a:rPr lang="en-US" altLang="ko-KR" sz="2000" dirty="0" smtClean="0">
                <a:latin typeface="Arial" pitchFamily="34" charset="0"/>
                <a:cs typeface="Arial" pitchFamily="34" charset="0"/>
              </a:rPr>
              <a:t>Mild </a:t>
            </a:r>
            <a:r>
              <a:rPr lang="en-US" altLang="ko-KR" sz="2000" dirty="0" err="1" smtClean="0">
                <a:latin typeface="Arial" pitchFamily="34" charset="0"/>
                <a:cs typeface="Arial" pitchFamily="34" charset="0"/>
              </a:rPr>
              <a:t>amyloid</a:t>
            </a:r>
            <a:r>
              <a:rPr lang="en-US" altLang="ko-KR" sz="2000" dirty="0" smtClean="0">
                <a:latin typeface="Arial" pitchFamily="34" charset="0"/>
                <a:cs typeface="Arial" pitchFamily="34" charset="0"/>
              </a:rPr>
              <a:t> deposition in the airways and pulmonary vessels (3 cases) </a:t>
            </a:r>
          </a:p>
          <a:p>
            <a:pPr lvl="1">
              <a:lnSpc>
                <a:spcPct val="150000"/>
              </a:lnSpc>
            </a:pPr>
            <a:r>
              <a:rPr lang="en-US" altLang="ko-KR" sz="2000" dirty="0" smtClean="0">
                <a:latin typeface="Arial" pitchFamily="34" charset="0"/>
                <a:cs typeface="Arial" pitchFamily="34" charset="0"/>
              </a:rPr>
              <a:t>Absence of interstitial disease (alveolar–</a:t>
            </a:r>
            <a:r>
              <a:rPr lang="en-US" altLang="ko-KR" sz="2000" dirty="0" err="1" smtClean="0">
                <a:latin typeface="Arial" pitchFamily="34" charset="0"/>
                <a:cs typeface="Arial" pitchFamily="34" charset="0"/>
              </a:rPr>
              <a:t>septal</a:t>
            </a:r>
            <a:r>
              <a:rPr lang="en-US" altLang="ko-KR" sz="2000" dirty="0" smtClean="0">
                <a:latin typeface="Arial" pitchFamily="34" charset="0"/>
                <a:cs typeface="Arial" pitchFamily="34" charset="0"/>
              </a:rPr>
              <a:t> disease)</a:t>
            </a:r>
          </a:p>
          <a:p>
            <a:pPr>
              <a:lnSpc>
                <a:spcPct val="150000"/>
              </a:lnSpc>
            </a:pPr>
            <a:r>
              <a:rPr lang="en-US" altLang="ko-KR" sz="2000" dirty="0" smtClean="0">
                <a:latin typeface="Arial" pitchFamily="34" charset="0"/>
                <a:cs typeface="Arial" pitchFamily="34" charset="0"/>
              </a:rPr>
              <a:t>Clinical series</a:t>
            </a:r>
          </a:p>
          <a:p>
            <a:pPr lvl="1">
              <a:lnSpc>
                <a:spcPct val="150000"/>
              </a:lnSpc>
            </a:pPr>
            <a:r>
              <a:rPr lang="en-US" altLang="ko-KR" sz="20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Rarely identify patients with pulmonary manifestations</a:t>
            </a:r>
          </a:p>
          <a:p>
            <a:pPr>
              <a:lnSpc>
                <a:spcPct val="150000"/>
              </a:lnSpc>
            </a:pPr>
            <a:r>
              <a:rPr lang="en-US" altLang="ko-KR" sz="2000" dirty="0" smtClean="0">
                <a:latin typeface="Arial" pitchFamily="34" charset="0"/>
                <a:cs typeface="Arial" pitchFamily="34" charset="0"/>
              </a:rPr>
              <a:t>Exception </a:t>
            </a:r>
          </a:p>
          <a:p>
            <a:pPr lvl="1">
              <a:lnSpc>
                <a:spcPct val="150000"/>
              </a:lnSpc>
            </a:pPr>
            <a:r>
              <a:rPr lang="en-US" altLang="ko-KR" sz="2000" dirty="0" smtClean="0">
                <a:latin typeface="Arial" pitchFamily="34" charset="0"/>
                <a:cs typeface="Arial" pitchFamily="34" charset="0"/>
              </a:rPr>
              <a:t>Familial Mediterranean fever (FMF) rarely developing diffuse opacities, </a:t>
            </a:r>
            <a:r>
              <a:rPr lang="en-US" altLang="ko-KR" sz="2000" dirty="0" err="1" smtClean="0">
                <a:latin typeface="Arial" pitchFamily="34" charset="0"/>
                <a:cs typeface="Arial" pitchFamily="34" charset="0"/>
              </a:rPr>
              <a:t>hilar</a:t>
            </a:r>
            <a:r>
              <a:rPr lang="en-US" altLang="ko-KR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altLang="ko-KR" sz="2000" dirty="0" err="1" smtClean="0">
                <a:latin typeface="Arial" pitchFamily="34" charset="0"/>
                <a:cs typeface="Arial" pitchFamily="34" charset="0"/>
              </a:rPr>
              <a:t>adenopathy</a:t>
            </a:r>
            <a:r>
              <a:rPr lang="en-US" altLang="ko-KR" sz="2000" dirty="0" smtClean="0">
                <a:latin typeface="Arial" pitchFamily="34" charset="0"/>
                <a:cs typeface="Arial" pitchFamily="34" charset="0"/>
              </a:rPr>
              <a:t>, and pulmonary hypertension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ko-KR" b="1" dirty="0" smtClean="0"/>
              <a:t>Hereditary (ATTR) </a:t>
            </a:r>
            <a:r>
              <a:rPr lang="en-US" altLang="ko-KR" b="1" dirty="0" err="1" smtClean="0"/>
              <a:t>Amyloidosis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1684630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b="1" dirty="0" smtClean="0">
                <a:latin typeface="Arial" pitchFamily="34" charset="0"/>
                <a:cs typeface="Arial" pitchFamily="34" charset="0"/>
              </a:rPr>
              <a:t>DEMOGRAPHICS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 altLang="ko-KR" sz="2000" dirty="0" smtClean="0">
                <a:latin typeface="Arial" pitchFamily="34" charset="0"/>
                <a:cs typeface="Arial" pitchFamily="34" charset="0"/>
              </a:rPr>
              <a:t>Precursor protein </a:t>
            </a:r>
            <a:r>
              <a:rPr lang="en-US" altLang="ko-KR" sz="2000" dirty="0" err="1" smtClean="0">
                <a:latin typeface="Arial" pitchFamily="34" charset="0"/>
                <a:cs typeface="Arial" pitchFamily="34" charset="0"/>
              </a:rPr>
              <a:t>transthyretin</a:t>
            </a:r>
            <a:r>
              <a:rPr lang="en-US" altLang="ko-KR" sz="2000" dirty="0" smtClean="0">
                <a:latin typeface="Arial" pitchFamily="34" charset="0"/>
                <a:cs typeface="Arial" pitchFamily="34" charset="0"/>
              </a:rPr>
              <a:t> (TTR): </a:t>
            </a:r>
          </a:p>
          <a:p>
            <a:pPr marL="514350" indent="-514350">
              <a:lnSpc>
                <a:spcPct val="150000"/>
              </a:lnSpc>
              <a:buAutoNum type="arabicParenBoth"/>
            </a:pPr>
            <a:r>
              <a:rPr lang="en-US" altLang="ko-KR" sz="2000" b="1" dirty="0" smtClean="0">
                <a:latin typeface="Arial" pitchFamily="34" charset="0"/>
                <a:cs typeface="Arial" pitchFamily="34" charset="0"/>
              </a:rPr>
              <a:t>Hereditary or familial </a:t>
            </a:r>
            <a:r>
              <a:rPr lang="en-US" altLang="ko-KR" sz="2000" dirty="0" err="1" smtClean="0">
                <a:latin typeface="Arial" pitchFamily="34" charset="0"/>
                <a:cs typeface="Arial" pitchFamily="34" charset="0"/>
              </a:rPr>
              <a:t>amyloidosis</a:t>
            </a:r>
            <a:r>
              <a:rPr lang="en-US" altLang="ko-KR" sz="2000" dirty="0" smtClean="0">
                <a:latin typeface="Arial" pitchFamily="34" charset="0"/>
                <a:cs typeface="Arial" pitchFamily="34" charset="0"/>
              </a:rPr>
              <a:t>, derived from mutant TTR </a:t>
            </a:r>
          </a:p>
          <a:p>
            <a:pPr marL="914400" lvl="1" indent="-514350">
              <a:lnSpc>
                <a:spcPct val="150000"/>
              </a:lnSpc>
              <a:buNone/>
            </a:pPr>
            <a:r>
              <a:rPr lang="en-US" altLang="ko-KR" sz="2000" dirty="0" smtClean="0">
                <a:latin typeface="Arial" pitchFamily="34" charset="0"/>
                <a:cs typeface="Arial" pitchFamily="34" charset="0"/>
              </a:rPr>
              <a:t>- Rare AD disease, with a prevalence of less than 1 in 100,000 people (USA)</a:t>
            </a:r>
          </a:p>
          <a:p>
            <a:pPr marL="514350" indent="-514350">
              <a:lnSpc>
                <a:spcPct val="150000"/>
              </a:lnSpc>
              <a:buAutoNum type="arabicParenBoth"/>
            </a:pPr>
            <a:r>
              <a:rPr lang="en-US" altLang="ko-KR" sz="2000" b="1" dirty="0" smtClean="0">
                <a:latin typeface="Arial" pitchFamily="34" charset="0"/>
                <a:cs typeface="Arial" pitchFamily="34" charset="0"/>
              </a:rPr>
              <a:t>Senile </a:t>
            </a:r>
            <a:r>
              <a:rPr lang="en-US" altLang="ko-KR" sz="2000" dirty="0" smtClean="0">
                <a:latin typeface="Arial" pitchFamily="34" charset="0"/>
                <a:cs typeface="Arial" pitchFamily="34" charset="0"/>
              </a:rPr>
              <a:t>systemic </a:t>
            </a:r>
            <a:r>
              <a:rPr lang="en-US" altLang="ko-KR" sz="2000" dirty="0" err="1" smtClean="0">
                <a:latin typeface="Arial" pitchFamily="34" charset="0"/>
                <a:cs typeface="Arial" pitchFamily="34" charset="0"/>
              </a:rPr>
              <a:t>amyloidosis</a:t>
            </a:r>
            <a:r>
              <a:rPr lang="en-US" altLang="ko-KR" sz="2000" dirty="0" smtClean="0">
                <a:latin typeface="Arial" pitchFamily="34" charset="0"/>
                <a:cs typeface="Arial" pitchFamily="34" charset="0"/>
              </a:rPr>
              <a:t>, caused by insoluble complexes of normal TTR</a:t>
            </a:r>
          </a:p>
          <a:p>
            <a:pPr>
              <a:lnSpc>
                <a:spcPct val="150000"/>
              </a:lnSpc>
            </a:pPr>
            <a:r>
              <a:rPr lang="en-US" altLang="ko-KR" sz="2000" dirty="0" smtClean="0">
                <a:latin typeface="Arial" pitchFamily="34" charset="0"/>
                <a:cs typeface="Arial" pitchFamily="34" charset="0"/>
              </a:rPr>
              <a:t>Untreated, survivorship is 7 to 15 years after diagnosis</a:t>
            </a:r>
          </a:p>
          <a:p>
            <a:pPr marL="514350" indent="-514350">
              <a:buNone/>
            </a:pPr>
            <a:endParaRPr lang="ko-KR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1867</TotalTime>
  <Words>2678</Words>
  <Application>Microsoft Office PowerPoint</Application>
  <PresentationFormat>화면 슬라이드 쇼(4:3)</PresentationFormat>
  <Paragraphs>264</Paragraphs>
  <Slides>38</Slides>
  <Notes>32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38</vt:i4>
      </vt:variant>
    </vt:vector>
  </HeadingPairs>
  <TitlesOfParts>
    <vt:vector size="39" baseType="lpstr">
      <vt:lpstr>Office 테마</vt:lpstr>
      <vt:lpstr>Pulmonary Amyloidosis</vt:lpstr>
      <vt:lpstr>Definition</vt:lpstr>
      <vt:lpstr>PowerPoint 프레젠테이션</vt:lpstr>
      <vt:lpstr>Classification</vt:lpstr>
      <vt:lpstr>Secondary(AA) Amyloidosis</vt:lpstr>
      <vt:lpstr>Demographics</vt:lpstr>
      <vt:lpstr>LUNG INVOLVEMENT IN AA DISEASE</vt:lpstr>
      <vt:lpstr>Hereditary (ATTR) Amyloidosis</vt:lpstr>
      <vt:lpstr>DEMOGRAPHICS</vt:lpstr>
      <vt:lpstr>PATHOGENESIS</vt:lpstr>
      <vt:lpstr>Immunoglobulin Light-Chain (AL) Amyloidosis</vt:lpstr>
      <vt:lpstr>DEMOGRAPHICS</vt:lpstr>
      <vt:lpstr>PATHOGENESIS</vt:lpstr>
      <vt:lpstr>SYSTEMIC AL LUNG DISEASE</vt:lpstr>
      <vt:lpstr>(1) Alveolar–Septal Disease</vt:lpstr>
      <vt:lpstr>(2)Nodular Disease</vt:lpstr>
      <vt:lpstr>(3)Adenopathy</vt:lpstr>
      <vt:lpstr>(4)Pleural Disease</vt:lpstr>
      <vt:lpstr>(5)Diaphragm Deposition</vt:lpstr>
      <vt:lpstr>RADIOLOGY</vt:lpstr>
      <vt:lpstr>PowerPoint 프레젠테이션</vt:lpstr>
      <vt:lpstr>PowerPoint 프레젠테이션</vt:lpstr>
      <vt:lpstr>LOCALIZED AL LUNG DISEASE</vt:lpstr>
      <vt:lpstr>(1)Nodular Opacities</vt:lpstr>
      <vt:lpstr>PowerPoint 프레젠테이션</vt:lpstr>
      <vt:lpstr>(2)Diffuse Opacities</vt:lpstr>
      <vt:lpstr>(3)Tracheobronchial Disease(TBA)</vt:lpstr>
      <vt:lpstr>RADIOLOGY</vt:lpstr>
      <vt:lpstr>PowerPoint 프레젠테이션</vt:lpstr>
      <vt:lpstr>PowerPoint 프레젠테이션</vt:lpstr>
      <vt:lpstr>DIAGNOSIS</vt:lpstr>
      <vt:lpstr>PowerPoint 프레젠테이션</vt:lpstr>
      <vt:lpstr>PROGNOSIS AND TREATMENT OF SYSTEMIC AND LOCALIZED AL DISEASE</vt:lpstr>
      <vt:lpstr>Systemic AL Disease</vt:lpstr>
      <vt:lpstr>Localized AL Disease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Pulmonary Amyloidosis</dc:title>
  <dc:creator>황지안(내과학교실)</dc:creator>
  <cp:lastModifiedBy>황지안(내과학교실)</cp:lastModifiedBy>
  <cp:revision>143</cp:revision>
  <dcterms:created xsi:type="dcterms:W3CDTF">2015-04-18T07:50:50Z</dcterms:created>
  <dcterms:modified xsi:type="dcterms:W3CDTF">2015-04-23T01:41:42Z</dcterms:modified>
</cp:coreProperties>
</file>