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4" r:id="rId5"/>
    <p:sldId id="263" r:id="rId6"/>
    <p:sldId id="258" r:id="rId7"/>
    <p:sldId id="261" r:id="rId8"/>
    <p:sldId id="266" r:id="rId9"/>
    <p:sldId id="259" r:id="rId10"/>
    <p:sldId id="269" r:id="rId11"/>
    <p:sldId id="270" r:id="rId12"/>
    <p:sldId id="271" r:id="rId13"/>
    <p:sldId id="272" r:id="rId14"/>
    <p:sldId id="262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102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899-2DDD-4EC1-8BC4-B81518608646}" type="datetimeFigureOut">
              <a:rPr lang="ko-KR" altLang="en-US" smtClean="0"/>
              <a:t>2015-02-26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5AAD-5CB7-4B4A-A335-139B0E752B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9219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899-2DDD-4EC1-8BC4-B81518608646}" type="datetimeFigureOut">
              <a:rPr lang="ko-KR" altLang="en-US" smtClean="0"/>
              <a:t>2015-02-26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5AAD-5CB7-4B4A-A335-139B0E752B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517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899-2DDD-4EC1-8BC4-B81518608646}" type="datetimeFigureOut">
              <a:rPr lang="ko-KR" altLang="en-US" smtClean="0"/>
              <a:t>2015-02-26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5AAD-5CB7-4B4A-A335-139B0E752B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3306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899-2DDD-4EC1-8BC4-B81518608646}" type="datetimeFigureOut">
              <a:rPr lang="ko-KR" altLang="en-US" smtClean="0"/>
              <a:t>2015-02-26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5AAD-5CB7-4B4A-A335-139B0E752B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885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899-2DDD-4EC1-8BC4-B81518608646}" type="datetimeFigureOut">
              <a:rPr lang="ko-KR" altLang="en-US" smtClean="0"/>
              <a:t>2015-02-26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5AAD-5CB7-4B4A-A335-139B0E752B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6694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899-2DDD-4EC1-8BC4-B81518608646}" type="datetimeFigureOut">
              <a:rPr lang="ko-KR" altLang="en-US" smtClean="0"/>
              <a:t>2015-02-26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5AAD-5CB7-4B4A-A335-139B0E752B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5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899-2DDD-4EC1-8BC4-B81518608646}" type="datetimeFigureOut">
              <a:rPr lang="ko-KR" altLang="en-US" smtClean="0"/>
              <a:t>2015-02-26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5AAD-5CB7-4B4A-A335-139B0E752B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2047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899-2DDD-4EC1-8BC4-B81518608646}" type="datetimeFigureOut">
              <a:rPr lang="ko-KR" altLang="en-US" smtClean="0"/>
              <a:t>2015-02-26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5AAD-5CB7-4B4A-A335-139B0E752B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124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899-2DDD-4EC1-8BC4-B81518608646}" type="datetimeFigureOut">
              <a:rPr lang="ko-KR" altLang="en-US" smtClean="0"/>
              <a:t>2015-02-26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5AAD-5CB7-4B4A-A335-139B0E752B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4716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899-2DDD-4EC1-8BC4-B81518608646}" type="datetimeFigureOut">
              <a:rPr lang="ko-KR" altLang="en-US" smtClean="0"/>
              <a:t>2015-02-26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5AAD-5CB7-4B4A-A335-139B0E752B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653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DF899-2DDD-4EC1-8BC4-B81518608646}" type="datetimeFigureOut">
              <a:rPr lang="ko-KR" altLang="en-US" smtClean="0"/>
              <a:t>2015-02-26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5AAD-5CB7-4B4A-A335-139B0E752B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8235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DF899-2DDD-4EC1-8BC4-B81518608646}" type="datetimeFigureOut">
              <a:rPr lang="ko-KR" altLang="en-US" smtClean="0"/>
              <a:t>2015-02-26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E5AAD-5CB7-4B4A-A335-139B0E752B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3625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Pathology, lung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VAST conference</a:t>
            </a:r>
          </a:p>
          <a:p>
            <a:r>
              <a:rPr lang="en-US" altLang="ko-KR" dirty="0" smtClean="0"/>
              <a:t>2015. 02. 26.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604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234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192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234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996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234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480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233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689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/>
              <a:t>A. Lung, right upper lobe: 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1. Consistent with </a:t>
            </a:r>
            <a:r>
              <a:rPr lang="en-US" altLang="ko-KR" dirty="0" err="1"/>
              <a:t>desquamative</a:t>
            </a:r>
            <a:r>
              <a:rPr lang="en-US" altLang="ko-KR" dirty="0"/>
              <a:t> interstitial pneumonia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2. Emphysematous change with a few multinucleated giant cells and </a:t>
            </a:r>
            <a:r>
              <a:rPr lang="en-US" altLang="ko-KR" dirty="0" err="1"/>
              <a:t>microcalcification</a:t>
            </a:r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B. Lung, right lower lobe: 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1. Consistent with </a:t>
            </a:r>
            <a:r>
              <a:rPr lang="en-US" altLang="ko-KR" dirty="0" err="1"/>
              <a:t>desquamative</a:t>
            </a:r>
            <a:r>
              <a:rPr lang="en-US" altLang="ko-KR" dirty="0"/>
              <a:t> interstitial pneumonia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2. Emphysematous change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171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5257459 M/63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975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Accumulation of pigmented macrophages within the lumen of the respiratory bronchiole and the surrounding alveolar spaces, and relatively normal intervening parenchyma, consistent with </a:t>
            </a:r>
            <a:r>
              <a:rPr lang="en-US" altLang="ko-KR" b="1" dirty="0"/>
              <a:t>respiratory bronchiolitis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263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The spectrum of non-neoplastic lung disorders associated with </a:t>
            </a:r>
            <a:r>
              <a:rPr lang="en-US" altLang="ko-KR" dirty="0" smtClean="0"/>
              <a:t>smoking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/>
              <a:t>Chronic </a:t>
            </a:r>
            <a:r>
              <a:rPr lang="en-US" altLang="ko-KR" sz="2400" dirty="0"/>
              <a:t>obstructive pulmonary disease (COPD</a:t>
            </a:r>
            <a:r>
              <a:rPr lang="en-US" altLang="ko-KR" sz="24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/>
              <a:t>Smoking-related </a:t>
            </a:r>
            <a:r>
              <a:rPr lang="en-US" altLang="ko-KR" sz="2400" dirty="0"/>
              <a:t>interstitial lung </a:t>
            </a:r>
            <a:r>
              <a:rPr lang="en-US" altLang="ko-KR" sz="2400" dirty="0" smtClean="0"/>
              <a:t>diseases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dirty="0" smtClean="0"/>
              <a:t>Respiratory </a:t>
            </a:r>
            <a:r>
              <a:rPr lang="en-US" altLang="ko-KR" sz="2000" dirty="0"/>
              <a:t>bronchiolitis (RB</a:t>
            </a:r>
            <a:r>
              <a:rPr lang="en-US" altLang="ko-KR" sz="2000" dirty="0" smtClean="0"/>
              <a:t>)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b="1" dirty="0" smtClean="0"/>
              <a:t>Respiratory </a:t>
            </a:r>
            <a:r>
              <a:rPr lang="en-US" altLang="ko-KR" sz="2000" b="1" dirty="0"/>
              <a:t>bronchiolitis-interstitial lung disease (RB-ILD</a:t>
            </a:r>
            <a:r>
              <a:rPr lang="en-US" altLang="ko-KR" sz="2000" b="1" dirty="0" smtClean="0"/>
              <a:t>)*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b="1" dirty="0" err="1" smtClean="0"/>
              <a:t>Desquamative</a:t>
            </a:r>
            <a:r>
              <a:rPr lang="en-US" altLang="ko-KR" sz="2000" b="1" dirty="0" smtClean="0"/>
              <a:t> </a:t>
            </a:r>
            <a:r>
              <a:rPr lang="en-US" altLang="ko-KR" sz="2000" b="1" dirty="0"/>
              <a:t>interstitial lung disease (DIP</a:t>
            </a:r>
            <a:r>
              <a:rPr lang="en-US" altLang="ko-KR" sz="2000" b="1" dirty="0" smtClean="0"/>
              <a:t>)*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dirty="0" smtClean="0"/>
              <a:t>Pulmonary </a:t>
            </a:r>
            <a:r>
              <a:rPr lang="en-US" altLang="ko-KR" sz="2000" dirty="0"/>
              <a:t>Langerhans cell </a:t>
            </a:r>
            <a:r>
              <a:rPr lang="en-US" altLang="ko-KR" sz="2000" dirty="0" err="1"/>
              <a:t>histiocytosis</a:t>
            </a:r>
            <a:r>
              <a:rPr lang="en-US" altLang="ko-KR" sz="2000" dirty="0"/>
              <a:t> (LCH</a:t>
            </a:r>
            <a:r>
              <a:rPr lang="en-US" altLang="ko-KR" sz="2000" dirty="0" smtClean="0"/>
              <a:t>)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ko-KR" sz="2000" dirty="0" smtClean="0"/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2000" dirty="0"/>
              <a:t>*the ATS/ ERS classification of idiopathic interstitial </a:t>
            </a:r>
            <a:r>
              <a:rPr lang="en-US" altLang="ko-KR" sz="2000" dirty="0" smtClean="0"/>
              <a:t>pneumonias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251636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Histologic features of </a:t>
            </a:r>
            <a:r>
              <a:rPr lang="en-US" altLang="ko-KR" i="1" dirty="0" smtClean="0"/>
              <a:t>RB/RB-ILD</a:t>
            </a:r>
            <a:endParaRPr lang="ko-KR" altLang="en-US" i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2600" dirty="0" smtClean="0"/>
              <a:t>Key histological features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200" dirty="0" err="1" smtClean="0"/>
              <a:t>Bronchiolocentric</a:t>
            </a:r>
            <a:r>
              <a:rPr lang="en-US" altLang="ko-KR" sz="2200" dirty="0" smtClean="0"/>
              <a:t> </a:t>
            </a:r>
            <a:r>
              <a:rPr lang="en-US" altLang="ko-KR" sz="2200" dirty="0"/>
              <a:t>accumulation of alveolar macrophages </a:t>
            </a:r>
            <a:endParaRPr lang="en-US" altLang="ko-KR" sz="22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200" dirty="0" smtClean="0"/>
              <a:t>Mild </a:t>
            </a:r>
            <a:r>
              <a:rPr lang="en-US" altLang="ko-KR" sz="2200" dirty="0"/>
              <a:t>bronchiolar fibrosis and chronic inflammation may be seen </a:t>
            </a:r>
            <a:endParaRPr lang="en-US" altLang="ko-KR" sz="22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200" dirty="0" smtClean="0"/>
              <a:t>Macrophages </a:t>
            </a:r>
            <a:r>
              <a:rPr lang="en-US" altLang="ko-KR" sz="2200" dirty="0"/>
              <a:t>have fine brown cytoplasmic pigmentation (positive for iron stain) </a:t>
            </a:r>
            <a:endParaRPr lang="en-US" altLang="ko-KR" sz="2200" dirty="0" smtClean="0"/>
          </a:p>
          <a:p>
            <a:pPr>
              <a:lnSpc>
                <a:spcPct val="150000"/>
              </a:lnSpc>
            </a:pPr>
            <a:r>
              <a:rPr lang="en-US" altLang="ko-KR" sz="2600" dirty="0" smtClean="0"/>
              <a:t>Pertinent </a:t>
            </a:r>
            <a:r>
              <a:rPr lang="en-US" altLang="ko-KR" sz="2600" dirty="0"/>
              <a:t>negative findings </a:t>
            </a:r>
            <a:endParaRPr lang="en-US" altLang="ko-KR" sz="26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200" dirty="0" smtClean="0"/>
              <a:t>No </a:t>
            </a:r>
            <a:r>
              <a:rPr lang="en-US" altLang="ko-KR" sz="2200" dirty="0"/>
              <a:t>diffuse accumulation of macrophages </a:t>
            </a:r>
            <a:endParaRPr lang="en-US" altLang="ko-KR" sz="22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200" dirty="0" smtClean="0"/>
              <a:t>No </a:t>
            </a:r>
            <a:r>
              <a:rPr lang="en-US" altLang="ko-KR" sz="2200" dirty="0"/>
              <a:t>interstitial fibrosis or honeycomb </a:t>
            </a:r>
            <a:r>
              <a:rPr lang="en-US" altLang="ko-KR" sz="2200" dirty="0" smtClean="0"/>
              <a:t>change</a:t>
            </a:r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77653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7621507 M/57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850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A. Lung, left upper lobe: 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1. Consistent with </a:t>
            </a:r>
            <a:r>
              <a:rPr lang="en-US" altLang="ko-KR" dirty="0" err="1"/>
              <a:t>desquamative</a:t>
            </a:r>
            <a:r>
              <a:rPr lang="en-US" altLang="ko-KR" dirty="0"/>
              <a:t> interstitial pneumonia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2. Emphysema with interstitial fibrosis</a:t>
            </a:r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B. Lung, left lower lobe: Consistent with </a:t>
            </a:r>
            <a:r>
              <a:rPr lang="en-US" altLang="ko-KR" dirty="0" err="1"/>
              <a:t>desquamative</a:t>
            </a:r>
            <a:r>
              <a:rPr lang="en-US" altLang="ko-KR" dirty="0"/>
              <a:t> interstitial pneumonia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663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Histological features of </a:t>
            </a:r>
            <a:r>
              <a:rPr lang="en-US" altLang="ko-KR" dirty="0" smtClean="0"/>
              <a:t>DIP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dirty="0"/>
              <a:t>Key histological features </a:t>
            </a:r>
            <a:endParaRPr lang="en-US" altLang="ko-KR" dirty="0" smtClean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ko-KR" dirty="0" smtClean="0"/>
              <a:t>Uniform </a:t>
            </a:r>
            <a:r>
              <a:rPr lang="en-US" altLang="ko-KR" dirty="0"/>
              <a:t>involvement of lung parenchyma </a:t>
            </a:r>
            <a:endParaRPr lang="en-US" altLang="ko-KR" dirty="0" smtClean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ko-KR" dirty="0" smtClean="0"/>
              <a:t>Intra-alveolar </a:t>
            </a:r>
            <a:r>
              <a:rPr lang="en-US" altLang="ko-KR" dirty="0"/>
              <a:t>accumulation of lightly pigmented alveolar macrophages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ko-KR" dirty="0"/>
              <a:t>Mild-moderate interstitial fibrosis may be seen </a:t>
            </a:r>
            <a:endParaRPr lang="en-US" altLang="ko-KR" dirty="0" smtClean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ko-KR" dirty="0" smtClean="0"/>
              <a:t>Mild </a:t>
            </a:r>
            <a:r>
              <a:rPr lang="en-US" altLang="ko-KR" dirty="0"/>
              <a:t>chronic inflammation </a:t>
            </a:r>
            <a:endParaRPr lang="en-US" altLang="ko-KR" dirty="0" smtClean="0"/>
          </a:p>
          <a:p>
            <a:pPr>
              <a:lnSpc>
                <a:spcPct val="120000"/>
              </a:lnSpc>
            </a:pPr>
            <a:r>
              <a:rPr lang="en-US" altLang="ko-KR" dirty="0" smtClean="0"/>
              <a:t>Pertinent </a:t>
            </a:r>
            <a:r>
              <a:rPr lang="en-US" altLang="ko-KR" dirty="0"/>
              <a:t>negative findings </a:t>
            </a:r>
            <a:endParaRPr lang="en-US" altLang="ko-KR" dirty="0" smtClean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ko-KR" dirty="0" smtClean="0"/>
              <a:t>Inconspicuous </a:t>
            </a:r>
            <a:r>
              <a:rPr lang="en-US" altLang="ko-KR" dirty="0"/>
              <a:t>or absent dense extensive fibrosis </a:t>
            </a:r>
            <a:endParaRPr lang="en-US" altLang="ko-KR" dirty="0" smtClean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ko-KR" dirty="0" smtClean="0"/>
              <a:t>No </a:t>
            </a:r>
            <a:r>
              <a:rPr lang="en-US" altLang="ko-KR" dirty="0"/>
              <a:t>honeycomb change </a:t>
            </a:r>
            <a:endParaRPr lang="en-US" altLang="ko-KR" dirty="0" smtClean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ko-KR" dirty="0" smtClean="0"/>
              <a:t>Inconspicuous </a:t>
            </a:r>
            <a:r>
              <a:rPr lang="en-US" altLang="ko-KR" dirty="0"/>
              <a:t>or absent fibroblastic foci and organizing pneumonia </a:t>
            </a:r>
            <a:endParaRPr lang="en-US" altLang="ko-KR" dirty="0" smtClean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ko-KR" dirty="0" smtClean="0"/>
              <a:t>Rare </a:t>
            </a:r>
            <a:r>
              <a:rPr lang="en-US" altLang="ko-KR" dirty="0"/>
              <a:t>or absent eosinophils </a:t>
            </a:r>
            <a:endParaRPr lang="en-US" altLang="ko-KR" dirty="0" smtClean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ko-KR" dirty="0" smtClean="0"/>
              <a:t>Rare </a:t>
            </a:r>
            <a:r>
              <a:rPr lang="en-US" altLang="ko-KR" dirty="0"/>
              <a:t>or absent smooth muscle </a:t>
            </a:r>
            <a:r>
              <a:rPr lang="en-US" altLang="ko-KR" dirty="0" smtClean="0"/>
              <a:t>proliferation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242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4033155 M/61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329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</TotalTime>
  <Words>286</Words>
  <Application>Microsoft Office PowerPoint</Application>
  <PresentationFormat>화면 슬라이드 쇼(4:3)</PresentationFormat>
  <Paragraphs>48</Paragraphs>
  <Slides>14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5" baseType="lpstr">
      <vt:lpstr>Office 테마</vt:lpstr>
      <vt:lpstr>Pathology, lung</vt:lpstr>
      <vt:lpstr>5257459 M/63</vt:lpstr>
      <vt:lpstr>PowerPoint 프레젠테이션</vt:lpstr>
      <vt:lpstr>The spectrum of non-neoplastic lung disorders associated with smoking</vt:lpstr>
      <vt:lpstr>Histologic features of RB/RB-ILD</vt:lpstr>
      <vt:lpstr>7621507 M/57</vt:lpstr>
      <vt:lpstr>PowerPoint 프레젠테이션</vt:lpstr>
      <vt:lpstr>Histological features of DIP</vt:lpstr>
      <vt:lpstr>4033155 M/61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Pathology, lung</dc:title>
  <dc:creator>권형주(병리학교실)</dc:creator>
  <cp:lastModifiedBy>뇌신경센터회의실</cp:lastModifiedBy>
  <cp:revision>7</cp:revision>
  <dcterms:created xsi:type="dcterms:W3CDTF">2015-02-25T21:32:21Z</dcterms:created>
  <dcterms:modified xsi:type="dcterms:W3CDTF">2015-02-25T23:24:39Z</dcterms:modified>
</cp:coreProperties>
</file>