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66" r:id="rId10"/>
    <p:sldId id="272" r:id="rId11"/>
    <p:sldId id="273" r:id="rId12"/>
    <p:sldId id="274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525" autoAdjust="0"/>
  </p:normalViewPr>
  <p:slideViewPr>
    <p:cSldViewPr>
      <p:cViewPr>
        <p:scale>
          <a:sx n="80" d="100"/>
          <a:sy n="80" d="100"/>
        </p:scale>
        <p:origin x="-2514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 the plasma cell type, an extensive infiltrate by plasma cells is seen in the </a:t>
            </a:r>
            <a:r>
              <a:rPr lang="en-US" altLang="ko-KR" dirty="0" err="1" smtClean="0"/>
              <a:t>interfollicular</a:t>
            </a:r>
            <a:r>
              <a:rPr lang="en-US" altLang="ko-KR" dirty="0" smtClean="0"/>
              <a:t> areas. Some patients may be infected by human herpervirus-8 (HHV-8) which may induce interleuchin-6 (IL-6 or IL6) overproduction. IL-6 is believed to play an essential role in the pathogenesis of the disease.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CB2-8D68-46BC-B2D5-7AFD10CBCDE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2778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 the hyaline-vascular type, numerous lymphoid follicles contain small germinal centers, some of which are depleted lymphocytes and composed of concentrically arranged </a:t>
            </a:r>
            <a:r>
              <a:rPr lang="en-US" altLang="ko-KR" dirty="0" err="1" smtClean="0"/>
              <a:t>eosinophilic</a:t>
            </a:r>
            <a:r>
              <a:rPr lang="en-US" altLang="ko-KR" dirty="0" smtClean="0"/>
              <a:t> cells penetrated by small capillaries, so-called hyaline-vascular lesions. Vascular proliferation in the </a:t>
            </a:r>
            <a:r>
              <a:rPr lang="en-US" altLang="ko-KR" dirty="0" err="1" smtClean="0"/>
              <a:t>interfollicular</a:t>
            </a:r>
            <a:r>
              <a:rPr lang="en-US" altLang="ko-KR" dirty="0" smtClean="0"/>
              <a:t> area is also present.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CB2-8D68-46BC-B2D5-7AFD10CBCDE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0813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 the hyaline-vascular type, there are shrunken germinal </a:t>
            </a:r>
            <a:r>
              <a:rPr lang="en-US" altLang="ko-KR" dirty="0" err="1" smtClean="0"/>
              <a:t>centres</a:t>
            </a:r>
            <a:r>
              <a:rPr lang="en-US" altLang="ko-KR" dirty="0" smtClean="0"/>
              <a:t> with concentric expansion of the mantle zones with </a:t>
            </a:r>
            <a:r>
              <a:rPr lang="en-US" altLang="ko-KR" dirty="0" err="1" smtClean="0"/>
              <a:t>eosinophils</a:t>
            </a:r>
            <a:r>
              <a:rPr lang="en-US" altLang="ko-KR" dirty="0" smtClean="0"/>
              <a:t> and hyalinization around the vessels.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CB2-8D68-46BC-B2D5-7AFD10CBCDE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2275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 the hyaline-vascular type, there are shrunken germinal </a:t>
            </a:r>
            <a:r>
              <a:rPr lang="en-US" altLang="ko-KR" dirty="0" err="1" smtClean="0"/>
              <a:t>centres</a:t>
            </a:r>
            <a:r>
              <a:rPr lang="en-US" altLang="ko-KR" dirty="0" smtClean="0"/>
              <a:t> with concentric expansion of the mantle zones with </a:t>
            </a:r>
            <a:r>
              <a:rPr lang="en-US" altLang="ko-KR" dirty="0" err="1" smtClean="0"/>
              <a:t>eosinophils</a:t>
            </a:r>
            <a:r>
              <a:rPr lang="en-US" altLang="ko-KR" dirty="0" smtClean="0"/>
              <a:t> and hyalinization around the vessels.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CB2-8D68-46BC-B2D5-7AFD10CBCDE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2771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2017-04-19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/>
              </a:rPr>
              <a:t>VATS </a:t>
            </a:r>
            <a:r>
              <a:rPr lang="en-US" sz="5400" b="1" dirty="0" smtClean="0">
                <a:effectLst/>
              </a:rPr>
              <a:t>conference</a:t>
            </a:r>
            <a:endParaRPr lang="ko-KR" altLang="en-US" sz="5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2017. </a:t>
            </a:r>
            <a:r>
              <a:rPr lang="en-US" altLang="ko-KR" sz="2800" dirty="0" smtClean="0"/>
              <a:t>04. 20.</a:t>
            </a:r>
            <a:endParaRPr lang="en-US" altLang="ko-KR" sz="2800" dirty="0" smtClean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94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56" y="17223"/>
            <a:ext cx="9173356" cy="6906998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1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9" name="AutoShape 2" descr="lollipop에 대한 이미지 검색결과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190552"/>
            <a:ext cx="19716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1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827584" y="1772816"/>
            <a:ext cx="7715250" cy="35283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effectLst/>
              </a:rPr>
              <a:t>8406324 </a:t>
            </a:r>
            <a:r>
              <a:rPr lang="en-US" altLang="ko-KR" sz="3200" dirty="0" smtClean="0">
                <a:effectLst/>
              </a:rPr>
              <a:t> OO HASAN </a:t>
            </a:r>
            <a:r>
              <a:rPr lang="en-US" altLang="ko-KR" sz="3200" dirty="0">
                <a:effectLst/>
              </a:rPr>
              <a:t>F/40 </a:t>
            </a:r>
            <a:r>
              <a:rPr lang="en-US" altLang="ko-KR" sz="3200" dirty="0" smtClean="0">
                <a:effectLst/>
              </a:rPr>
              <a:t/>
            </a:r>
            <a:br>
              <a:rPr lang="en-US" altLang="ko-KR" sz="3200" dirty="0" smtClean="0">
                <a:effectLst/>
              </a:rPr>
            </a:br>
            <a:r>
              <a:rPr lang="en-US" altLang="ko-KR" sz="3200" dirty="0">
                <a:effectLst/>
              </a:rPr>
              <a:t>SS17-15521</a:t>
            </a:r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83032"/>
          </a:xfrm>
        </p:spPr>
        <p:txBody>
          <a:bodyPr/>
          <a:lstStyle/>
          <a:p>
            <a:r>
              <a:rPr lang="en-US" altLang="ko-KR" dirty="0" smtClean="0"/>
              <a:t>Lymph node, right </a:t>
            </a:r>
            <a:r>
              <a:rPr lang="en-US" altLang="ko-KR" dirty="0"/>
              <a:t>common iliac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2" t="7042" r="20744" b="6370"/>
          <a:stretch/>
        </p:blipFill>
        <p:spPr bwMode="auto">
          <a:xfrm>
            <a:off x="1280801" y="1268760"/>
            <a:ext cx="6624736" cy="5321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89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39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" y="0"/>
            <a:ext cx="9138486" cy="6880743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39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8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20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dirty="0"/>
              <a:t>N. Right common iliac: Lymphoid follicular proliferation with increased </a:t>
            </a:r>
            <a:r>
              <a:rPr lang="en-US" altLang="ko-KR" dirty="0" err="1"/>
              <a:t>interfollicular</a:t>
            </a:r>
            <a:r>
              <a:rPr lang="en-US" altLang="ko-KR" dirty="0"/>
              <a:t> plasma cells, most likely </a:t>
            </a:r>
            <a:r>
              <a:rPr lang="en-US" altLang="ko-KR" dirty="0" err="1"/>
              <a:t>Castleman</a:t>
            </a:r>
            <a:r>
              <a:rPr lang="en-US" altLang="ko-KR" dirty="0"/>
              <a:t> disease, plasma cell variant, see note.</a:t>
            </a: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A. Right ovarian cyst: Consistent with </a:t>
            </a:r>
            <a:r>
              <a:rPr lang="en-US" altLang="ko-KR" dirty="0" err="1"/>
              <a:t>endometriotic</a:t>
            </a:r>
            <a:r>
              <a:rPr lang="en-US" altLang="ko-KR" dirty="0"/>
              <a:t> cyst</a:t>
            </a: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B. Left ovarian cyst: Organizing thrombus</a:t>
            </a: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Note)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1. The </a:t>
            </a:r>
            <a:r>
              <a:rPr lang="en-US" altLang="ko-KR" dirty="0" err="1"/>
              <a:t>immunohistochemical</a:t>
            </a:r>
            <a:r>
              <a:rPr lang="en-US" altLang="ko-KR" dirty="0"/>
              <a:t> stain results: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CD20 (L26): Diffusely expressed in germinal center B cells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CD3 (T-cell): Expressed in reactive T cells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Bcl-2: Not expressed in germinal center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Bcl-6: Expressed in germinal center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CD30: Negative</a:t>
            </a:r>
            <a:endParaRPr lang="ko-KR" altLang="en-US" dirty="0"/>
          </a:p>
          <a:p>
            <a:pPr marL="0" indent="0">
              <a:buNone/>
            </a:pPr>
            <a:r>
              <a:rPr lang="nb-NO" altLang="ko-KR" dirty="0"/>
              <a:t>Herpes virus 8 (HHV-8): Negative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IgG4 positive plasma cells: 85/HPF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IgG4+/</a:t>
            </a:r>
            <a:r>
              <a:rPr lang="en-US" altLang="ko-KR" dirty="0" err="1"/>
              <a:t>IgG</a:t>
            </a:r>
            <a:r>
              <a:rPr lang="en-US" altLang="ko-KR" dirty="0"/>
              <a:t>+ ratio: 85/243 = 35%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35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827584" y="1772816"/>
            <a:ext cx="7715250" cy="35283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effectLst/>
              </a:rPr>
              <a:t>8367561 </a:t>
            </a:r>
            <a:r>
              <a:rPr lang="ko-KR" altLang="ko-KR" sz="3200" dirty="0" smtClean="0">
                <a:effectLst/>
              </a:rPr>
              <a:t>김</a:t>
            </a:r>
            <a:r>
              <a:rPr lang="en-US" altLang="ko-KR" sz="3200" dirty="0" smtClean="0">
                <a:effectLst/>
              </a:rPr>
              <a:t>O</a:t>
            </a:r>
            <a:r>
              <a:rPr lang="ko-KR" altLang="ko-KR" sz="3200" dirty="0" err="1" smtClean="0">
                <a:effectLst/>
              </a:rPr>
              <a:t>희</a:t>
            </a:r>
            <a:r>
              <a:rPr lang="en-US" altLang="ko-KR" sz="3200" dirty="0" smtClean="0">
                <a:effectLst/>
              </a:rPr>
              <a:t> </a:t>
            </a:r>
            <a:r>
              <a:rPr lang="en-US" altLang="ko-KR" sz="3200" dirty="0">
                <a:effectLst/>
              </a:rPr>
              <a:t>F/30 </a:t>
            </a:r>
            <a:r>
              <a:rPr lang="en-US" altLang="ko-KR" sz="3200" dirty="0">
                <a:effectLst/>
              </a:rPr>
              <a:t/>
            </a:r>
            <a:br>
              <a:rPr lang="en-US" altLang="ko-KR" sz="3200" dirty="0">
                <a:effectLst/>
              </a:rPr>
            </a:br>
            <a:r>
              <a:rPr lang="en-US" altLang="ko-KR" sz="3200" dirty="0" smtClean="0">
                <a:effectLst/>
              </a:rPr>
              <a:t>SF17-01373</a:t>
            </a:r>
            <a:endParaRPr lang="en-US" altLang="ko-KR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34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Mediastinum, left, </a:t>
            </a:r>
            <a:r>
              <a:rPr lang="en-US" altLang="ko-KR" dirty="0" smtClean="0"/>
              <a:t>mass </a:t>
            </a:r>
            <a:r>
              <a:rPr lang="en-US" altLang="ko-KR" dirty="0"/>
              <a:t>excision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8343" r="22010" b="7101"/>
          <a:stretch/>
        </p:blipFill>
        <p:spPr bwMode="auto">
          <a:xfrm>
            <a:off x="1097614" y="1122974"/>
            <a:ext cx="6948772" cy="56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03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3594</TotalTime>
  <Words>300</Words>
  <Application>Microsoft Office PowerPoint</Application>
  <PresentationFormat>화면 슬라이드 쇼(4:3)</PresentationFormat>
  <Paragraphs>33</Paragraphs>
  <Slides>12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고구려 벽화</vt:lpstr>
      <vt:lpstr>VATS conference</vt:lpstr>
      <vt:lpstr>8406324  OO HASAN F/40  SS17-15521</vt:lpstr>
      <vt:lpstr>Lymph node, right common iliac</vt:lpstr>
      <vt:lpstr>PowerPoint 프레젠테이션</vt:lpstr>
      <vt:lpstr>PowerPoint 프레젠테이션</vt:lpstr>
      <vt:lpstr>PowerPoint 프레젠테이션</vt:lpstr>
      <vt:lpstr>PowerPoint 프레젠테이션</vt:lpstr>
      <vt:lpstr>8367561 김O희 F/30  SF17-01373</vt:lpstr>
      <vt:lpstr>Mediastinum, left, mass excision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 BOARD</dc:title>
  <dc:creator>SV537OXWDS005</dc:creator>
  <cp:lastModifiedBy>shimhs</cp:lastModifiedBy>
  <cp:revision>281</cp:revision>
  <dcterms:created xsi:type="dcterms:W3CDTF">2014-11-24T02:54:45Z</dcterms:created>
  <dcterms:modified xsi:type="dcterms:W3CDTF">2017-04-19T04:20:01Z</dcterms:modified>
</cp:coreProperties>
</file>