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0" r:id="rId3"/>
    <p:sldId id="262" r:id="rId4"/>
    <p:sldId id="263" r:id="rId5"/>
    <p:sldId id="264" r:id="rId6"/>
    <p:sldId id="257" r:id="rId7"/>
    <p:sldId id="259" r:id="rId8"/>
    <p:sldId id="258" r:id="rId9"/>
    <p:sldId id="268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8" r:id="rId18"/>
    <p:sldId id="265" r:id="rId19"/>
    <p:sldId id="266" r:id="rId20"/>
    <p:sldId id="267" r:id="rId21"/>
    <p:sldId id="279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823" autoAdjust="0"/>
  </p:normalViewPr>
  <p:slideViewPr>
    <p:cSldViewPr>
      <p:cViewPr varScale="1">
        <p:scale>
          <a:sx n="83" d="100"/>
          <a:sy n="83" d="100"/>
        </p:scale>
        <p:origin x="-14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82A0C-5464-45AC-B543-B4A9BEC38365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46E46-CC0F-42D9-9485-62FFF82351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46E46-CC0F-42D9-9485-62FFF82351F8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Both the proportion of subjects who suffered any event and the annualized rates increased with worsening lung function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46E46-CC0F-42D9-9485-62FFF82351F8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D5B97-D563-4246-A26D-360FA55E5647}" type="datetimeFigureOut">
              <a:rPr lang="ko-KR" altLang="en-US" smtClean="0"/>
              <a:pPr/>
              <a:t>2017-03-14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ED462-4EFF-46A4-9DF8-638D4B5DC7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00034" y="1000108"/>
            <a:ext cx="8001056" cy="1470025"/>
          </a:xfrm>
        </p:spPr>
        <p:txBody>
          <a:bodyPr>
            <a:noAutofit/>
          </a:bodyPr>
          <a:lstStyle/>
          <a:p>
            <a:r>
              <a:rPr lang="en-US" altLang="ko-KR" sz="3200" dirty="0" smtClean="0">
                <a:latin typeface="times" pitchFamily="18" charset="0"/>
                <a:cs typeface="times" pitchFamily="18" charset="0"/>
              </a:rPr>
              <a:t>Childhood lung function predicts adult COPD and Asthma-COPD overlap syndrome (ACOS) </a:t>
            </a:r>
            <a:endParaRPr lang="ko-KR" altLang="en-US" sz="32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857760"/>
            <a:ext cx="6400800" cy="781040"/>
          </a:xfrm>
        </p:spPr>
        <p:txBody>
          <a:bodyPr>
            <a:normAutofit/>
          </a:bodyPr>
          <a:lstStyle/>
          <a:p>
            <a:pPr algn="r"/>
            <a:r>
              <a:rPr lang="en-US" altLang="ko-KR" sz="2400" dirty="0" smtClean="0">
                <a:latin typeface="HY견명조" pitchFamily="18" charset="-127"/>
                <a:ea typeface="HY견명조" pitchFamily="18" charset="-127"/>
              </a:rPr>
              <a:t>R4 </a:t>
            </a:r>
            <a:r>
              <a:rPr lang="ko-KR" altLang="en-US" sz="2400" dirty="0" err="1" smtClean="0">
                <a:latin typeface="HY견명조" pitchFamily="18" charset="-127"/>
                <a:ea typeface="HY견명조" pitchFamily="18" charset="-127"/>
              </a:rPr>
              <a:t>고희병</a:t>
            </a:r>
            <a:endParaRPr lang="ko-KR" altLang="en-US" sz="2400" dirty="0">
              <a:latin typeface="HY견명조" pitchFamily="18" charset="-127"/>
              <a:ea typeface="HY견명조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643182"/>
            <a:ext cx="66579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780067"/>
            <a:ext cx="6357982" cy="36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Discussion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times" pitchFamily="18" charset="0"/>
                <a:cs typeface="times" pitchFamily="18" charset="0"/>
              </a:rPr>
              <a:t>ACOS; persistently lower FEV1 and FEV1/FVC from childhood. </a:t>
            </a:r>
          </a:p>
          <a:p>
            <a:pPr>
              <a:buNone/>
            </a:pPr>
            <a:r>
              <a:rPr lang="en-US" altLang="ko-KR" sz="2800" dirty="0" smtClean="0">
                <a:latin typeface="times" pitchFamily="18" charset="0"/>
                <a:cs typeface="times" pitchFamily="18" charset="0"/>
              </a:rPr>
              <a:t>    :  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Poorer childhood lung function tracked to early adult life, impaired maximally attained lung function, leads to poorer lung function in middle age, even when lung function decline is not accelerated</a:t>
            </a:r>
            <a:r>
              <a:rPr lang="en-US" altLang="ko-KR" sz="2800" dirty="0" smtClean="0">
                <a:latin typeface="times" pitchFamily="18" charset="0"/>
                <a:cs typeface="times" pitchFamily="18" charset="0"/>
              </a:rPr>
              <a:t>. </a:t>
            </a:r>
          </a:p>
          <a:p>
            <a:pPr>
              <a:buNone/>
            </a:pPr>
            <a:endParaRPr lang="en-US" altLang="ko-KR" sz="28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800" dirty="0" smtClean="0">
                <a:latin typeface="times" pitchFamily="18" charset="0"/>
                <a:cs typeface="times" pitchFamily="18" charset="0"/>
              </a:rPr>
              <a:t> Who developed COPD by middle age had persistently lower FEV1/FVC overtime from childhood.</a:t>
            </a:r>
            <a:endParaRPr lang="ko-KR" altLang="en-US" sz="28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Discussion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sz="2700" dirty="0" smtClean="0">
                <a:latin typeface="times" pitchFamily="18" charset="0"/>
                <a:cs typeface="times" pitchFamily="18" charset="0"/>
              </a:rPr>
              <a:t>This study highlights that low childhood lung function is a risk factor for COPD (and ACOS) independent of smoking.</a:t>
            </a:r>
          </a:p>
          <a:p>
            <a:endParaRPr lang="en-US" altLang="ko-KR" sz="27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700" dirty="0" smtClean="0">
                <a:latin typeface="times" pitchFamily="18" charset="0"/>
                <a:cs typeface="times" pitchFamily="18" charset="0"/>
              </a:rPr>
              <a:t>Effect of lower childhood lung function on subsequent COPD to be </a:t>
            </a:r>
            <a:r>
              <a:rPr lang="en-US" altLang="ko-KR" sz="2700" u="sng" dirty="0" smtClean="0">
                <a:latin typeface="times" pitchFamily="18" charset="0"/>
                <a:cs typeface="times" pitchFamily="18" charset="0"/>
              </a:rPr>
              <a:t>greater in never-smokers</a:t>
            </a:r>
            <a:r>
              <a:rPr lang="en-US" altLang="ko-KR" sz="2700" dirty="0" smtClean="0">
                <a:latin typeface="times" pitchFamily="18" charset="0"/>
                <a:cs typeface="times" pitchFamily="18" charset="0"/>
              </a:rPr>
              <a:t> than ever-smokers but a test for interaction between childhood lung function and smoking was not statistically significant.</a:t>
            </a:r>
          </a:p>
          <a:p>
            <a:endParaRPr lang="en-US" altLang="ko-KR" sz="27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700" i="1" dirty="0" smtClean="0">
                <a:latin typeface="times" pitchFamily="18" charset="0"/>
                <a:cs typeface="times" pitchFamily="18" charset="0"/>
              </a:rPr>
              <a:t>Small sample size might have limited the statistical power.</a:t>
            </a:r>
          </a:p>
          <a:p>
            <a:endParaRPr lang="en-US" altLang="ko-KR" dirty="0" smtClean="0">
              <a:latin typeface="times" pitchFamily="18" charset="0"/>
              <a:cs typeface="times" pitchFamily="18" charset="0"/>
            </a:endParaRPr>
          </a:p>
          <a:p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Strength &amp; Limitation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One </a:t>
            </a:r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of the world’s longest-running prospective cohort </a:t>
            </a:r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studies.</a:t>
            </a:r>
            <a:endParaRPr lang="en-US" altLang="ko-KR" sz="25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The use of post-BD </a:t>
            </a:r>
            <a:r>
              <a:rPr lang="en-US" altLang="ko-KR" sz="2500" dirty="0" err="1" smtClean="0">
                <a:latin typeface="times" pitchFamily="18" charset="0"/>
                <a:cs typeface="times" pitchFamily="18" charset="0"/>
              </a:rPr>
              <a:t>spirometry</a:t>
            </a:r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 to define COPD at age 45 years.</a:t>
            </a:r>
          </a:p>
          <a:p>
            <a:endParaRPr lang="en-US" altLang="ko-KR" sz="25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Relatively small sample sizes for the ACOS and COPD alone groups.</a:t>
            </a:r>
          </a:p>
          <a:p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Did not have post-BD </a:t>
            </a:r>
            <a:r>
              <a:rPr lang="en-US" altLang="ko-KR" sz="2500" dirty="0" err="1" smtClean="0">
                <a:latin typeface="times" pitchFamily="18" charset="0"/>
                <a:cs typeface="times" pitchFamily="18" charset="0"/>
              </a:rPr>
              <a:t>spirometry</a:t>
            </a:r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 at 7 years</a:t>
            </a:r>
          </a:p>
          <a:p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Large variation in lung function values in the lowest quartiles of FEV1 and FEV1/FVC</a:t>
            </a:r>
            <a:endParaRPr lang="ko-KR" altLang="en-US" sz="25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Conclusion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Lowest quartile for lung function at age 7 may have long-term consequences for the development of COPD and ACOS by middle age. </a:t>
            </a:r>
          </a:p>
          <a:p>
            <a:endParaRPr lang="en-US" altLang="ko-KR" sz="25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Screening of lung function in school age children may identify a high risk group that could be targeted for intervention. </a:t>
            </a:r>
          </a:p>
          <a:p>
            <a:endParaRPr lang="en-US" altLang="ko-KR" sz="25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500" dirty="0" smtClean="0">
                <a:latin typeface="times" pitchFamily="18" charset="0"/>
                <a:cs typeface="times" pitchFamily="18" charset="0"/>
              </a:rPr>
              <a:t>Further research is needed to understand possible modifiers of these associations and develop interventions for children with impaired lung function. </a:t>
            </a:r>
            <a:endParaRPr lang="ko-KR" altLang="en-US" sz="25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00034" y="1000108"/>
            <a:ext cx="8001056" cy="1470025"/>
          </a:xfrm>
        </p:spPr>
        <p:txBody>
          <a:bodyPr>
            <a:noAutofit/>
          </a:bodyPr>
          <a:lstStyle/>
          <a:p>
            <a:r>
              <a:rPr lang="en-US" altLang="ko-KR" sz="3200" dirty="0" smtClean="0">
                <a:latin typeface="times" pitchFamily="18" charset="0"/>
                <a:cs typeface="times" pitchFamily="18" charset="0"/>
              </a:rPr>
              <a:t>Acute Exacerbations and Lung Function Loss in Smokers with and without Chronic Obstructive Pulmonary Disease</a:t>
            </a:r>
            <a:endParaRPr lang="ko-KR" altLang="en-US" sz="3200" dirty="0">
              <a:latin typeface="times" pitchFamily="18" charset="0"/>
              <a:cs typeface="times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2714625"/>
            <a:ext cx="7143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1339" y="4214819"/>
            <a:ext cx="7214000" cy="261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Introduction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Acute exacerbations of COPD increase the risk of death and drive healthcare costs, but whether they accelerate loss of lung function remains controversial. </a:t>
            </a:r>
          </a:p>
          <a:p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Whether exacerbations in subjects with mild COPD or similar acute respiratory events in smokers without </a:t>
            </a:r>
            <a:r>
              <a:rPr lang="en-US" altLang="ko-KR" sz="2400" dirty="0" err="1" smtClean="0">
                <a:latin typeface="times" pitchFamily="18" charset="0"/>
                <a:cs typeface="times" pitchFamily="18" charset="0"/>
              </a:rPr>
              <a:t>airﬂow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obstruction affect lung function decline is unknown.</a:t>
            </a:r>
          </a:p>
          <a:p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To determine the association between acute exacerbations  of COPD (and acute respiratory events in smokers without COPD) and the change in lung function over 5years of follow-up.</a:t>
            </a:r>
            <a:endParaRPr lang="ko-KR" altLang="en-US" sz="24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Study population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US" altLang="ko-KR" sz="2400" dirty="0" err="1" smtClean="0">
                <a:latin typeface="times" pitchFamily="18" charset="0"/>
                <a:cs typeface="times" pitchFamily="18" charset="0"/>
              </a:rPr>
              <a:t>COPDGene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study.</a:t>
            </a:r>
          </a:p>
          <a:p>
            <a:pPr lvl="1">
              <a:buNone/>
            </a:pPr>
            <a:r>
              <a:rPr lang="en-US" altLang="ko-KR" sz="2000" u="sng" dirty="0" smtClean="0">
                <a:latin typeface="times" pitchFamily="18" charset="0"/>
                <a:cs typeface="times" pitchFamily="18" charset="0"/>
              </a:rPr>
              <a:t>2,000 subjects </a:t>
            </a:r>
            <a:r>
              <a:rPr lang="en-US" altLang="ko-KR" sz="2000" dirty="0" smtClean="0">
                <a:latin typeface="times" pitchFamily="18" charset="0"/>
                <a:cs typeface="times" pitchFamily="18" charset="0"/>
              </a:rPr>
              <a:t>who returned for a second visit approximately 5 years after their initial visit.</a:t>
            </a:r>
          </a:p>
          <a:p>
            <a:pPr lvl="1">
              <a:buNone/>
            </a:pPr>
            <a:r>
              <a:rPr lang="en-US" altLang="ko-KR" sz="2000" u="sng" dirty="0" smtClean="0">
                <a:latin typeface="times" pitchFamily="18" charset="0"/>
                <a:cs typeface="times" pitchFamily="18" charset="0"/>
              </a:rPr>
              <a:t>861 subjects </a:t>
            </a:r>
            <a:r>
              <a:rPr lang="en-US" altLang="ko-KR" sz="2000" dirty="0" smtClean="0">
                <a:latin typeface="times" pitchFamily="18" charset="0"/>
                <a:cs typeface="times" pitchFamily="18" charset="0"/>
              </a:rPr>
              <a:t>who were more than 1 year late for their return visit</a:t>
            </a:r>
            <a:r>
              <a:rPr lang="en-US" altLang="ko-KR" sz="2000" dirty="0" smtClean="0">
                <a:latin typeface="times" pitchFamily="18" charset="0"/>
                <a:cs typeface="times" pitchFamily="18" charset="0"/>
              </a:rPr>
              <a:t>.</a:t>
            </a:r>
            <a:endParaRPr lang="en-US" altLang="ko-KR" sz="2000" dirty="0" smtClean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Definition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GOLD stage 0 </a:t>
            </a:r>
          </a:p>
          <a:p>
            <a:pPr lvl="1">
              <a:buNone/>
            </a:pPr>
            <a:r>
              <a:rPr lang="en-US" altLang="ko-KR" sz="2000" dirty="0" smtClean="0">
                <a:latin typeface="times" pitchFamily="18" charset="0"/>
                <a:cs typeface="times" pitchFamily="18" charset="0"/>
              </a:rPr>
              <a:t>; current and former smokers without COPD</a:t>
            </a:r>
          </a:p>
          <a:p>
            <a:pPr lvl="1">
              <a:buNone/>
            </a:pPr>
            <a:endParaRPr lang="en-US" altLang="ko-KR" sz="20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err="1" smtClean="0">
                <a:latin typeface="times" pitchFamily="18" charset="0"/>
                <a:cs typeface="times" pitchFamily="18" charset="0"/>
              </a:rPr>
              <a:t>PRISm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; 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Preserved 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ratio </a:t>
            </a:r>
            <a:r>
              <a:rPr lang="en-US" altLang="ko-KR" sz="2400" dirty="0" err="1" smtClean="0">
                <a:latin typeface="times" pitchFamily="18" charset="0"/>
                <a:cs typeface="times" pitchFamily="18" charset="0"/>
              </a:rPr>
              <a:t>impared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US" altLang="ko-KR" sz="2400" dirty="0" err="1" smtClean="0">
                <a:latin typeface="times" pitchFamily="18" charset="0"/>
                <a:cs typeface="times" pitchFamily="18" charset="0"/>
              </a:rPr>
              <a:t>spirometry</a:t>
            </a:r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pPr lvl="1">
              <a:buNone/>
            </a:pPr>
            <a:r>
              <a:rPr lang="en-US" altLang="ko-KR" sz="2000" dirty="0" smtClean="0">
                <a:latin typeface="times" pitchFamily="18" charset="0"/>
                <a:cs typeface="times" pitchFamily="18" charset="0"/>
              </a:rPr>
              <a:t>; current and former smokers with reduced FEV1 &lt;80% predicted but normal FEV1/FVC ratio(&gt;70%)</a:t>
            </a:r>
          </a:p>
          <a:p>
            <a:pPr lvl="1">
              <a:buNone/>
            </a:pPr>
            <a:endParaRPr lang="en-US" altLang="ko-KR" sz="20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Exacerbations ; required use of either antibiotics or systemic steroids</a:t>
            </a: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Severe exacerbations ; need for hospitalization </a:t>
            </a:r>
          </a:p>
          <a:p>
            <a:pPr lvl="1">
              <a:buNone/>
            </a:pPr>
            <a:endParaRPr lang="ko-KR" altLang="en-US" sz="20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349" y="1714488"/>
            <a:ext cx="862893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>
            <a:off x="357158" y="5786454"/>
            <a:ext cx="12144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348014" y="3178110"/>
            <a:ext cx="12144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57158" y="3330510"/>
            <a:ext cx="12144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857364"/>
            <a:ext cx="862483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Introduction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It is possible that lower lung function in early life is related to both COPD and ACOS in adult life, but to date, no study has directly investigated this association. </a:t>
            </a:r>
          </a:p>
          <a:p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We aimed to investigate associations between childhood lung function and current asthma, COPD and ACOS, and to estimate the prevalence of these conditions in early middle-age.</a:t>
            </a:r>
            <a:endParaRPr lang="ko-KR" altLang="en-US" sz="24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828434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3428992" y="3071810"/>
            <a:ext cx="1214446" cy="428628"/>
          </a:xfrm>
          <a:prstGeom prst="rect">
            <a:avLst/>
          </a:prstGeom>
          <a:noFill/>
          <a:ln w="12700">
            <a:solidFill>
              <a:srgbClr val="FF000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143768" y="3071810"/>
            <a:ext cx="1214446" cy="428628"/>
          </a:xfrm>
          <a:prstGeom prst="rect">
            <a:avLst/>
          </a:prstGeom>
          <a:noFill/>
          <a:ln w="12700">
            <a:solidFill>
              <a:srgbClr val="FF000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Discussion &amp; conclusion 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2600" dirty="0" smtClean="0">
                <a:latin typeface="times" pitchFamily="18" charset="0"/>
                <a:cs typeface="times" pitchFamily="18" charset="0"/>
              </a:rPr>
              <a:t>Large multicenter sample, longitudinal study deign, use of standardized post-BD </a:t>
            </a:r>
            <a:r>
              <a:rPr lang="en-US" altLang="ko-KR" sz="2600" dirty="0" err="1" smtClean="0">
                <a:latin typeface="times" pitchFamily="18" charset="0"/>
                <a:cs typeface="times" pitchFamily="18" charset="0"/>
              </a:rPr>
              <a:t>spirometry</a:t>
            </a:r>
            <a:r>
              <a:rPr lang="en-US" altLang="ko-KR" sz="2600" dirty="0" smtClean="0">
                <a:latin typeface="times" pitchFamily="18" charset="0"/>
                <a:cs typeface="times" pitchFamily="18" charset="0"/>
              </a:rPr>
              <a:t>, large number of GOLD stage 0, and </a:t>
            </a:r>
            <a:r>
              <a:rPr lang="en-US" altLang="ko-KR" sz="2600" dirty="0" err="1" smtClean="0">
                <a:latin typeface="times" pitchFamily="18" charset="0"/>
                <a:cs typeface="times" pitchFamily="18" charset="0"/>
              </a:rPr>
              <a:t>PRISm</a:t>
            </a:r>
            <a:r>
              <a:rPr lang="en-US" altLang="ko-KR" sz="2600" dirty="0" smtClean="0">
                <a:latin typeface="times" pitchFamily="18" charset="0"/>
                <a:cs typeface="times" pitchFamily="18" charset="0"/>
              </a:rPr>
              <a:t> subject.</a:t>
            </a:r>
          </a:p>
          <a:p>
            <a:endParaRPr lang="en-US" altLang="ko-KR" sz="26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600" dirty="0" smtClean="0">
                <a:latin typeface="times" pitchFamily="18" charset="0"/>
                <a:cs typeface="times" pitchFamily="18" charset="0"/>
              </a:rPr>
              <a:t>Cannot assign causality between exacerbation and loss of lung function</a:t>
            </a:r>
          </a:p>
          <a:p>
            <a:r>
              <a:rPr lang="en-US" altLang="ko-KR" sz="2600" dirty="0" err="1" smtClean="0">
                <a:latin typeface="times" pitchFamily="18" charset="0"/>
                <a:cs typeface="times" pitchFamily="18" charset="0"/>
              </a:rPr>
              <a:t>Spirometry</a:t>
            </a:r>
            <a:r>
              <a:rPr lang="en-US" altLang="ko-KR" sz="2600" dirty="0" smtClean="0">
                <a:latin typeface="times" pitchFamily="18" charset="0"/>
                <a:cs typeface="times" pitchFamily="18" charset="0"/>
              </a:rPr>
              <a:t> at only two time points, 5 years apart.</a:t>
            </a:r>
          </a:p>
          <a:p>
            <a:r>
              <a:rPr lang="en-US" altLang="ko-KR" sz="2600" dirty="0" smtClean="0">
                <a:latin typeface="times" pitchFamily="18" charset="0"/>
                <a:cs typeface="times" pitchFamily="18" charset="0"/>
              </a:rPr>
              <a:t>Did not collect data about how exacerbations were treated</a:t>
            </a:r>
          </a:p>
          <a:p>
            <a:endParaRPr lang="en-US" altLang="ko-KR" sz="27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This study support the hypothesis that acute exacerbations contribute to COPD progression, </a:t>
            </a:r>
            <a:r>
              <a:rPr lang="en-US" altLang="ko-KR" sz="2400" u="sng" dirty="0" smtClean="0">
                <a:latin typeface="times" pitchFamily="18" charset="0"/>
                <a:cs typeface="times" pitchFamily="18" charset="0"/>
              </a:rPr>
              <a:t>particularly in those with disease that is initially mild.</a:t>
            </a:r>
          </a:p>
          <a:p>
            <a:pPr lvl="1">
              <a:buNone/>
            </a:pPr>
            <a:r>
              <a:rPr lang="en-US" altLang="ko-KR" sz="2100" dirty="0" smtClean="0">
                <a:latin typeface="times" pitchFamily="18" charset="0"/>
                <a:cs typeface="times" pitchFamily="18" charset="0"/>
              </a:rPr>
              <a:t>: possibility that preventing exacerbations in this subpopulation could reduce the risk of developing severe COPD</a:t>
            </a:r>
          </a:p>
          <a:p>
            <a:endParaRPr lang="en-US" altLang="ko-KR" sz="2700" dirty="0" smtClean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Method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Tasmanian Longitudinal Health Study (TAHS)</a:t>
            </a:r>
          </a:p>
          <a:p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8,583 Tasmanian children born in 1961 and attending school in Tasmania were studied with surveys and pre-bronchodilator (BD) </a:t>
            </a:r>
            <a:r>
              <a:rPr lang="en-US" altLang="ko-KR" sz="2400" dirty="0" err="1" smtClean="0">
                <a:latin typeface="times" pitchFamily="18" charset="0"/>
                <a:cs typeface="times" pitchFamily="18" charset="0"/>
              </a:rPr>
              <a:t>spirometry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The 1389 participants with </a:t>
            </a:r>
            <a:r>
              <a:rPr lang="en-US" altLang="ko-KR" sz="2400" dirty="0" err="1" smtClean="0">
                <a:latin typeface="times" pitchFamily="18" charset="0"/>
                <a:cs typeface="times" pitchFamily="18" charset="0"/>
              </a:rPr>
              <a:t>postbronchodilator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(BD) </a:t>
            </a:r>
            <a:r>
              <a:rPr lang="en-US" altLang="ko-KR" sz="2400" dirty="0" err="1" smtClean="0">
                <a:latin typeface="times" pitchFamily="18" charset="0"/>
                <a:cs typeface="times" pitchFamily="18" charset="0"/>
              </a:rPr>
              <a:t>spirometry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comprise the sample for this analysis.</a:t>
            </a:r>
          </a:p>
          <a:p>
            <a:endParaRPr lang="ko-KR" altLang="en-US" sz="24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Definition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Asthma</a:t>
            </a:r>
          </a:p>
          <a:p>
            <a:pPr>
              <a:buNone/>
            </a:pP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   : positive response to survey plus any asthma symptom or asthma medication use in the last 12 months</a:t>
            </a:r>
          </a:p>
          <a:p>
            <a:pPr>
              <a:buNone/>
            </a:pPr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COPD </a:t>
            </a:r>
          </a:p>
          <a:p>
            <a:pPr>
              <a:buNone/>
            </a:pP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   : </a:t>
            </a:r>
            <a:r>
              <a:rPr lang="en-US" altLang="ko-KR" sz="2400" dirty="0" err="1" smtClean="0">
                <a:latin typeface="times" pitchFamily="18" charset="0"/>
                <a:cs typeface="times" pitchFamily="18" charset="0"/>
              </a:rPr>
              <a:t>spirometrically</a:t>
            </a: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defined as a post-BD FEV1/FVC&lt;lower limit of normal (LLN)</a:t>
            </a:r>
          </a:p>
          <a:p>
            <a:pPr>
              <a:buNone/>
            </a:pPr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ACOS</a:t>
            </a:r>
          </a:p>
          <a:p>
            <a:pPr>
              <a:buNone/>
            </a:pP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   : defined as the coexistence of both COPD and current asthma.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Statistical Analysis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Characteristics were compared across four groups ; unaffected, asthma alone, COPD alone and ACOS</a:t>
            </a:r>
          </a:p>
          <a:p>
            <a:pPr>
              <a:buNone/>
            </a:pP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    : Chi-squared tests , ANOVA</a:t>
            </a:r>
          </a:p>
          <a:p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Associations between childhood lung function parameters at 7 years and asthma, COPD, ACOS at 45 years</a:t>
            </a:r>
          </a:p>
          <a:p>
            <a:pPr>
              <a:buNone/>
            </a:pP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    : Multinomial regression </a:t>
            </a:r>
          </a:p>
          <a:p>
            <a:pPr>
              <a:buNone/>
            </a:pPr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pPr>
              <a:buNone/>
            </a:pPr>
            <a:r>
              <a:rPr lang="en-US" altLang="ko-KR" sz="2400" dirty="0" smtClean="0">
                <a:latin typeface="times" pitchFamily="18" charset="0"/>
                <a:cs typeface="times" pitchFamily="18" charset="0"/>
              </a:rPr>
              <a:t>    adjusted for childhood lung infections, childhood asthma, maternal smoking, paternal smoking during childhood and childhood socio-economic status</a:t>
            </a:r>
          </a:p>
          <a:p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  <a:p>
            <a:endParaRPr lang="en-US" altLang="ko-KR" sz="2400" dirty="0" smtClean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-2344" b="-1074"/>
          <a:stretch>
            <a:fillRect/>
          </a:stretch>
        </p:blipFill>
        <p:spPr bwMode="auto">
          <a:xfrm>
            <a:off x="142844" y="285728"/>
            <a:ext cx="9072626" cy="6574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97192"/>
            <a:ext cx="4286280" cy="543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071546"/>
            <a:ext cx="4357717" cy="258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8604"/>
            <a:ext cx="6096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자유형 15"/>
          <p:cNvSpPr/>
          <p:nvPr/>
        </p:nvSpPr>
        <p:spPr>
          <a:xfrm>
            <a:off x="998376" y="1968759"/>
            <a:ext cx="1968759" cy="1175657"/>
          </a:xfrm>
          <a:custGeom>
            <a:avLst/>
            <a:gdLst>
              <a:gd name="connsiteX0" fmla="*/ 0 w 1968759"/>
              <a:gd name="connsiteY0" fmla="*/ 65314 h 1175657"/>
              <a:gd name="connsiteX1" fmla="*/ 653142 w 1968759"/>
              <a:gd name="connsiteY1" fmla="*/ 0 h 1175657"/>
              <a:gd name="connsiteX2" fmla="*/ 1250302 w 1968759"/>
              <a:gd name="connsiteY2" fmla="*/ 727788 h 1175657"/>
              <a:gd name="connsiteX3" fmla="*/ 1968759 w 1968759"/>
              <a:gd name="connsiteY3" fmla="*/ 1175657 h 1175657"/>
              <a:gd name="connsiteX4" fmla="*/ 1968759 w 1968759"/>
              <a:gd name="connsiteY4" fmla="*/ 1166327 h 1175657"/>
              <a:gd name="connsiteX5" fmla="*/ 1959428 w 1968759"/>
              <a:gd name="connsiteY5" fmla="*/ 1156996 h 117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68759" h="1175657">
                <a:moveTo>
                  <a:pt x="0" y="65314"/>
                </a:moveTo>
                <a:lnTo>
                  <a:pt x="653142" y="0"/>
                </a:lnTo>
                <a:lnTo>
                  <a:pt x="1250302" y="727788"/>
                </a:lnTo>
                <a:lnTo>
                  <a:pt x="1968759" y="1175657"/>
                </a:lnTo>
                <a:lnTo>
                  <a:pt x="1968759" y="1166327"/>
                </a:lnTo>
                <a:lnTo>
                  <a:pt x="1959428" y="1156996"/>
                </a:lnTo>
              </a:path>
            </a:pathLst>
          </a:custGeom>
          <a:ln w="127000">
            <a:solidFill>
              <a:srgbClr val="FFFF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자유형 16"/>
          <p:cNvSpPr/>
          <p:nvPr/>
        </p:nvSpPr>
        <p:spPr>
          <a:xfrm>
            <a:off x="1017037" y="4739951"/>
            <a:ext cx="1931436" cy="933061"/>
          </a:xfrm>
          <a:custGeom>
            <a:avLst/>
            <a:gdLst>
              <a:gd name="connsiteX0" fmla="*/ 0 w 1931436"/>
              <a:gd name="connsiteY0" fmla="*/ 0 h 933061"/>
              <a:gd name="connsiteX1" fmla="*/ 662473 w 1931436"/>
              <a:gd name="connsiteY1" fmla="*/ 74645 h 933061"/>
              <a:gd name="connsiteX2" fmla="*/ 1931436 w 1931436"/>
              <a:gd name="connsiteY2" fmla="*/ 933061 h 93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1436" h="933061">
                <a:moveTo>
                  <a:pt x="0" y="0"/>
                </a:moveTo>
                <a:lnTo>
                  <a:pt x="662473" y="74645"/>
                </a:lnTo>
                <a:lnTo>
                  <a:pt x="1931436" y="933061"/>
                </a:lnTo>
              </a:path>
            </a:pathLst>
          </a:custGeom>
          <a:ln w="127000">
            <a:solidFill>
              <a:srgbClr val="FFFF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자유형 17"/>
          <p:cNvSpPr/>
          <p:nvPr/>
        </p:nvSpPr>
        <p:spPr>
          <a:xfrm>
            <a:off x="998376" y="4562669"/>
            <a:ext cx="1978089" cy="821094"/>
          </a:xfrm>
          <a:custGeom>
            <a:avLst/>
            <a:gdLst>
              <a:gd name="connsiteX0" fmla="*/ 0 w 1978089"/>
              <a:gd name="connsiteY0" fmla="*/ 0 h 821094"/>
              <a:gd name="connsiteX1" fmla="*/ 1259632 w 1978089"/>
              <a:gd name="connsiteY1" fmla="*/ 111968 h 821094"/>
              <a:gd name="connsiteX2" fmla="*/ 1978089 w 1978089"/>
              <a:gd name="connsiteY2" fmla="*/ 821094 h 821094"/>
              <a:gd name="connsiteX3" fmla="*/ 1978089 w 1978089"/>
              <a:gd name="connsiteY3" fmla="*/ 821094 h 82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78089" h="821094">
                <a:moveTo>
                  <a:pt x="0" y="0"/>
                </a:moveTo>
                <a:lnTo>
                  <a:pt x="1259632" y="111968"/>
                </a:lnTo>
                <a:lnTo>
                  <a:pt x="1978089" y="821094"/>
                </a:lnTo>
                <a:lnTo>
                  <a:pt x="1978089" y="821094"/>
                </a:lnTo>
              </a:path>
            </a:pathLst>
          </a:custGeom>
          <a:ln w="127000">
            <a:solidFill>
              <a:srgbClr val="00B05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자유형 18"/>
          <p:cNvSpPr/>
          <p:nvPr/>
        </p:nvSpPr>
        <p:spPr>
          <a:xfrm>
            <a:off x="5225143" y="1576873"/>
            <a:ext cx="709126" cy="223935"/>
          </a:xfrm>
          <a:custGeom>
            <a:avLst/>
            <a:gdLst>
              <a:gd name="connsiteX0" fmla="*/ 0 w 709126"/>
              <a:gd name="connsiteY0" fmla="*/ 223935 h 223935"/>
              <a:gd name="connsiteX1" fmla="*/ 709126 w 709126"/>
              <a:gd name="connsiteY1" fmla="*/ 0 h 22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09126" h="223935">
                <a:moveTo>
                  <a:pt x="0" y="223935"/>
                </a:moveTo>
                <a:lnTo>
                  <a:pt x="709126" y="0"/>
                </a:lnTo>
              </a:path>
            </a:pathLst>
          </a:custGeom>
          <a:ln w="127000">
            <a:solidFill>
              <a:srgbClr val="00B05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 19"/>
          <p:cNvSpPr/>
          <p:nvPr/>
        </p:nvSpPr>
        <p:spPr>
          <a:xfrm>
            <a:off x="6929453" y="2482877"/>
            <a:ext cx="283109" cy="45719"/>
          </a:xfrm>
          <a:custGeom>
            <a:avLst/>
            <a:gdLst>
              <a:gd name="connsiteX0" fmla="*/ 0 w 307910"/>
              <a:gd name="connsiteY0" fmla="*/ 0 h 18661"/>
              <a:gd name="connsiteX1" fmla="*/ 307910 w 307910"/>
              <a:gd name="connsiteY1" fmla="*/ 18661 h 1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910" h="18661">
                <a:moveTo>
                  <a:pt x="0" y="0"/>
                </a:moveTo>
                <a:lnTo>
                  <a:pt x="307910" y="18661"/>
                </a:lnTo>
              </a:path>
            </a:pathLst>
          </a:custGeom>
          <a:ln w="127000">
            <a:solidFill>
              <a:srgbClr val="FFFF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357298"/>
            <a:ext cx="8403613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Discussion</a:t>
            </a:r>
            <a:endParaRPr lang="ko-KR" altLang="en-US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Definition of COPD was solely based on </a:t>
            </a:r>
            <a:r>
              <a:rPr lang="en-US" altLang="ko-KR" dirty="0" err="1" smtClean="0">
                <a:latin typeface="times" pitchFamily="18" charset="0"/>
                <a:cs typeface="times" pitchFamily="18" charset="0"/>
              </a:rPr>
              <a:t>spirometry</a:t>
            </a:r>
            <a:r>
              <a:rPr lang="en-US" altLang="ko-KR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endParaRPr lang="en-US" altLang="ko-KR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Reweighted prevalence of ACOS and COPD alone to be 2.9% and 4.1% respectively at 45 years of age.</a:t>
            </a:r>
          </a:p>
          <a:p>
            <a:endParaRPr lang="en-US" altLang="ko-KR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ACOS among COPD patients : 41%</a:t>
            </a:r>
          </a:p>
          <a:p>
            <a:endParaRPr lang="en-US" altLang="ko-KR" dirty="0" smtClean="0">
              <a:latin typeface="times" pitchFamily="18" charset="0"/>
              <a:cs typeface="times" pitchFamily="18" charset="0"/>
            </a:endParaRPr>
          </a:p>
          <a:p>
            <a:r>
              <a:rPr lang="en-US" altLang="ko-KR" dirty="0" smtClean="0">
                <a:latin typeface="times" pitchFamily="18" charset="0"/>
                <a:cs typeface="times" pitchFamily="18" charset="0"/>
              </a:rPr>
              <a:t>Reweighted prevalence of ACOS is higher than the probability of having both asthma and COPD</a:t>
            </a:r>
          </a:p>
          <a:p>
            <a:pPr>
              <a:buNone/>
            </a:pPr>
            <a:r>
              <a:rPr lang="en-US" altLang="ko-KR" sz="2800" dirty="0" smtClean="0">
                <a:latin typeface="times" pitchFamily="18" charset="0"/>
                <a:cs typeface="times" pitchFamily="18" charset="0"/>
              </a:rPr>
              <a:t>     :  ACOS is not just the coexistence of asthma and COPD by chance alone. 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864</Words>
  <Application>Microsoft Office PowerPoint</Application>
  <PresentationFormat>화면 슬라이드 쇼(4:3)</PresentationFormat>
  <Paragraphs>94</Paragraphs>
  <Slides>21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2" baseType="lpstr">
      <vt:lpstr>Office 테마</vt:lpstr>
      <vt:lpstr>Childhood lung function predicts adult COPD and Asthma-COPD overlap syndrome (ACOS) </vt:lpstr>
      <vt:lpstr>Introduction</vt:lpstr>
      <vt:lpstr>Method</vt:lpstr>
      <vt:lpstr>Definition</vt:lpstr>
      <vt:lpstr>Statistical Analysis</vt:lpstr>
      <vt:lpstr>슬라이드 6</vt:lpstr>
      <vt:lpstr>슬라이드 7</vt:lpstr>
      <vt:lpstr>슬라이드 8</vt:lpstr>
      <vt:lpstr>Discussion</vt:lpstr>
      <vt:lpstr>Discussion</vt:lpstr>
      <vt:lpstr>Discussion</vt:lpstr>
      <vt:lpstr>Strength &amp; Limitation</vt:lpstr>
      <vt:lpstr>Conclusion</vt:lpstr>
      <vt:lpstr>Acute Exacerbations and Lung Function Loss in Smokers with and without Chronic Obstructive Pulmonary Disease</vt:lpstr>
      <vt:lpstr>Introduction</vt:lpstr>
      <vt:lpstr>Study population</vt:lpstr>
      <vt:lpstr>Definition</vt:lpstr>
      <vt:lpstr>슬라이드 18</vt:lpstr>
      <vt:lpstr>슬라이드 19</vt:lpstr>
      <vt:lpstr>슬라이드 20</vt:lpstr>
      <vt:lpstr>Discussion &amp; conclusion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고희병</dc:creator>
  <cp:lastModifiedBy>고희병</cp:lastModifiedBy>
  <cp:revision>47</cp:revision>
  <dcterms:created xsi:type="dcterms:W3CDTF">2017-03-12T08:43:40Z</dcterms:created>
  <dcterms:modified xsi:type="dcterms:W3CDTF">2017-03-13T19:26:35Z</dcterms:modified>
</cp:coreProperties>
</file>