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80" r:id="rId4"/>
    <p:sldId id="269" r:id="rId5"/>
    <p:sldId id="270" r:id="rId6"/>
    <p:sldId id="271" r:id="rId7"/>
    <p:sldId id="272" r:id="rId8"/>
    <p:sldId id="264" r:id="rId9"/>
    <p:sldId id="265" r:id="rId10"/>
    <p:sldId id="273" r:id="rId11"/>
    <p:sldId id="275" r:id="rId12"/>
    <p:sldId id="274" r:id="rId13"/>
    <p:sldId id="276" r:id="rId14"/>
    <p:sldId id="279" r:id="rId15"/>
    <p:sldId id="287" r:id="rId16"/>
    <p:sldId id="288" r:id="rId17"/>
    <p:sldId id="266" r:id="rId18"/>
    <p:sldId id="267" r:id="rId19"/>
    <p:sldId id="281" r:id="rId20"/>
    <p:sldId id="282" r:id="rId21"/>
    <p:sldId id="283" r:id="rId22"/>
    <p:sldId id="284" r:id="rId23"/>
    <p:sldId id="285" r:id="rId24"/>
    <p:sldId id="277" r:id="rId25"/>
    <p:sldId id="278" r:id="rId26"/>
    <p:sldId id="286" r:id="rId27"/>
    <p:sldId id="262" r:id="rId2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164" y="-7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D6278-32A7-444E-B114-DEFC25F072D3}" type="datetimeFigureOut">
              <a:rPr lang="ko-KR" altLang="en-US" smtClean="0"/>
              <a:pPr/>
              <a:t>2014-06-25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CED11-3F7A-4909-A9AC-DCF6E75921C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D6278-32A7-444E-B114-DEFC25F072D3}" type="datetimeFigureOut">
              <a:rPr lang="ko-KR" altLang="en-US" smtClean="0"/>
              <a:pPr/>
              <a:t>2014-06-25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CED11-3F7A-4909-A9AC-DCF6E75921C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D6278-32A7-444E-B114-DEFC25F072D3}" type="datetimeFigureOut">
              <a:rPr lang="ko-KR" altLang="en-US" smtClean="0"/>
              <a:pPr/>
              <a:t>2014-06-25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CED11-3F7A-4909-A9AC-DCF6E75921C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D6278-32A7-444E-B114-DEFC25F072D3}" type="datetimeFigureOut">
              <a:rPr lang="ko-KR" altLang="en-US" smtClean="0"/>
              <a:pPr/>
              <a:t>2014-06-25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CED11-3F7A-4909-A9AC-DCF6E75921C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D6278-32A7-444E-B114-DEFC25F072D3}" type="datetimeFigureOut">
              <a:rPr lang="ko-KR" altLang="en-US" smtClean="0"/>
              <a:pPr/>
              <a:t>2014-06-25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CED11-3F7A-4909-A9AC-DCF6E75921C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D6278-32A7-444E-B114-DEFC25F072D3}" type="datetimeFigureOut">
              <a:rPr lang="ko-KR" altLang="en-US" smtClean="0"/>
              <a:pPr/>
              <a:t>2014-06-25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CED11-3F7A-4909-A9AC-DCF6E75921C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D6278-32A7-444E-B114-DEFC25F072D3}" type="datetimeFigureOut">
              <a:rPr lang="ko-KR" altLang="en-US" smtClean="0"/>
              <a:pPr/>
              <a:t>2014-06-25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CED11-3F7A-4909-A9AC-DCF6E75921C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D6278-32A7-444E-B114-DEFC25F072D3}" type="datetimeFigureOut">
              <a:rPr lang="ko-KR" altLang="en-US" smtClean="0"/>
              <a:pPr/>
              <a:t>2014-06-25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CED11-3F7A-4909-A9AC-DCF6E75921C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D6278-32A7-444E-B114-DEFC25F072D3}" type="datetimeFigureOut">
              <a:rPr lang="ko-KR" altLang="en-US" smtClean="0"/>
              <a:pPr/>
              <a:t>2014-06-25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CED11-3F7A-4909-A9AC-DCF6E75921C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D6278-32A7-444E-B114-DEFC25F072D3}" type="datetimeFigureOut">
              <a:rPr lang="ko-KR" altLang="en-US" smtClean="0"/>
              <a:pPr/>
              <a:t>2014-06-25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CED11-3F7A-4909-A9AC-DCF6E75921C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D6278-32A7-444E-B114-DEFC25F072D3}" type="datetimeFigureOut">
              <a:rPr lang="ko-KR" altLang="en-US" smtClean="0"/>
              <a:pPr/>
              <a:t>2014-06-25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CED11-3F7A-4909-A9AC-DCF6E75921C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D6278-32A7-444E-B114-DEFC25F072D3}" type="datetimeFigureOut">
              <a:rPr lang="ko-KR" altLang="en-US" smtClean="0"/>
              <a:pPr/>
              <a:t>2014-06-25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3CED11-3F7A-4909-A9AC-DCF6E75921C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/>
              <a:t>VATS conference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 smtClean="0"/>
              <a:t>2014. 6.26</a:t>
            </a:r>
          </a:p>
          <a:p>
            <a:r>
              <a:rPr lang="en-US" altLang="ko-KR" dirty="0" smtClean="0"/>
              <a:t>Department of pathology</a:t>
            </a:r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122" name="Picture 2" descr="F:\VATS conf\0626\case2\Image_307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6" y="1"/>
            <a:ext cx="9140993" cy="688263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6146" name="Picture 2" descr="F:\VATS conf\0626\case2\Image_307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440" y="0"/>
            <a:ext cx="9181439" cy="691308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7170" name="Picture 2" descr="F:\VATS conf\0626\case2\Image_307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89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8194" name="Picture 2" descr="F:\VATS conf\0626\case2\Image_308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5" y="0"/>
            <a:ext cx="9089925" cy="684417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F:\VATS conf\0626\case2\Image_308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89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아래쪽 화살표 2"/>
          <p:cNvSpPr/>
          <p:nvPr/>
        </p:nvSpPr>
        <p:spPr>
          <a:xfrm>
            <a:off x="6300192" y="4365104"/>
            <a:ext cx="72008" cy="8640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아래쪽 화살표 3"/>
          <p:cNvSpPr/>
          <p:nvPr/>
        </p:nvSpPr>
        <p:spPr>
          <a:xfrm>
            <a:off x="3059832" y="3573016"/>
            <a:ext cx="72008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7284921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/>
          <a:lstStyle/>
          <a:p>
            <a:r>
              <a:rPr lang="en-US" altLang="ko-KR" dirty="0" err="1" smtClean="0"/>
              <a:t>Cytologic</a:t>
            </a:r>
            <a:r>
              <a:rPr lang="en-US" altLang="ko-KR" dirty="0" smtClean="0"/>
              <a:t> feature of </a:t>
            </a:r>
            <a:r>
              <a:rPr lang="en-US" altLang="ko-KR" dirty="0" err="1" smtClean="0"/>
              <a:t>Aspergillus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400600"/>
          </a:xfrm>
        </p:spPr>
        <p:txBody>
          <a:bodyPr>
            <a:normAutofit/>
          </a:bodyPr>
          <a:lstStyle/>
          <a:p>
            <a:r>
              <a:rPr lang="en-US" altLang="ko-KR" sz="2400" dirty="0" smtClean="0"/>
              <a:t>Long, thin, </a:t>
            </a:r>
            <a:r>
              <a:rPr lang="en-US" altLang="ko-KR" sz="2400" dirty="0" err="1" smtClean="0"/>
              <a:t>septated</a:t>
            </a:r>
            <a:r>
              <a:rPr lang="en-US" altLang="ko-KR" sz="2400" dirty="0" smtClean="0"/>
              <a:t> </a:t>
            </a:r>
            <a:r>
              <a:rPr lang="en-US" altLang="ko-KR" sz="2400" dirty="0" err="1" smtClean="0"/>
              <a:t>hyphae</a:t>
            </a:r>
            <a:r>
              <a:rPr lang="en-US" altLang="ko-KR" sz="2400" dirty="0" smtClean="0"/>
              <a:t> (3~6um)</a:t>
            </a:r>
          </a:p>
          <a:p>
            <a:r>
              <a:rPr lang="en-US" altLang="ko-KR" sz="2400" dirty="0" smtClean="0"/>
              <a:t>Branching acute angle (45</a:t>
            </a:r>
            <a:r>
              <a:rPr lang="en-US" altLang="ko-KR" sz="2400" dirty="0" smtClean="0">
                <a:latin typeface="맑은 고딕"/>
                <a:ea typeface="맑은 고딕"/>
              </a:rPr>
              <a:t>˚</a:t>
            </a:r>
            <a:r>
              <a:rPr lang="en-US" altLang="ko-KR" sz="2400" dirty="0" smtClean="0"/>
              <a:t>)</a:t>
            </a:r>
          </a:p>
          <a:p>
            <a:r>
              <a:rPr lang="en-US" altLang="ko-KR" sz="2400" dirty="0" smtClean="0"/>
              <a:t>Arranged in parallel and radiate form</a:t>
            </a:r>
          </a:p>
          <a:p>
            <a:r>
              <a:rPr lang="en-US" altLang="ko-KR" sz="2400" dirty="0" smtClean="0"/>
              <a:t>Conidial or fruiting </a:t>
            </a:r>
            <a:r>
              <a:rPr lang="en-US" altLang="ko-KR" sz="2400" dirty="0" smtClean="0"/>
              <a:t>body</a:t>
            </a:r>
          </a:p>
          <a:p>
            <a:endParaRPr lang="en-US" altLang="ko-KR" sz="2400" dirty="0" smtClean="0"/>
          </a:p>
          <a:p>
            <a:endParaRPr lang="en-US" altLang="ko-KR" sz="2400" dirty="0" smtClean="0"/>
          </a:p>
          <a:p>
            <a:r>
              <a:rPr lang="en-US" altLang="ko-KR" sz="2400" dirty="0" smtClean="0"/>
              <a:t>D/</a:t>
            </a:r>
            <a:r>
              <a:rPr lang="en-US" altLang="ko-KR" sz="2400" dirty="0" err="1" smtClean="0"/>
              <a:t>Dx</a:t>
            </a:r>
            <a:r>
              <a:rPr lang="en-US" altLang="ko-KR" sz="2400" dirty="0" smtClean="0"/>
              <a:t>: </a:t>
            </a:r>
          </a:p>
          <a:p>
            <a:pPr>
              <a:buNone/>
            </a:pPr>
            <a:r>
              <a:rPr lang="en-US" altLang="ko-KR" sz="2400" dirty="0" smtClean="0"/>
              <a:t> 1) </a:t>
            </a:r>
            <a:r>
              <a:rPr lang="en-US" altLang="ko-KR" sz="2400" dirty="0" err="1" smtClean="0"/>
              <a:t>Fusarium</a:t>
            </a:r>
            <a:r>
              <a:rPr lang="en-US" altLang="ko-KR" sz="2400" dirty="0" smtClean="0"/>
              <a:t>: wider, 90 ˚</a:t>
            </a:r>
          </a:p>
          <a:p>
            <a:pPr>
              <a:buNone/>
            </a:pPr>
            <a:r>
              <a:rPr lang="en-US" altLang="ko-KR" sz="2400" dirty="0" smtClean="0"/>
              <a:t> 2) </a:t>
            </a:r>
            <a:r>
              <a:rPr lang="en-US" altLang="ko-KR" sz="2400" dirty="0" err="1" smtClean="0"/>
              <a:t>Pseudoallescheria</a:t>
            </a:r>
            <a:r>
              <a:rPr lang="en-US" altLang="ko-KR" sz="2400" dirty="0" smtClean="0"/>
              <a:t> </a:t>
            </a:r>
            <a:r>
              <a:rPr lang="en-US" altLang="ko-KR" sz="2400" dirty="0" err="1" smtClean="0"/>
              <a:t>boydii</a:t>
            </a:r>
            <a:r>
              <a:rPr lang="en-US" altLang="ko-KR" sz="2400" dirty="0" smtClean="0"/>
              <a:t>: thinner, </a:t>
            </a:r>
            <a:r>
              <a:rPr lang="en-US" altLang="ko-KR" sz="2400" dirty="0" err="1" smtClean="0"/>
              <a:t>hapazard</a:t>
            </a:r>
            <a:r>
              <a:rPr lang="en-US" altLang="ko-KR" sz="2400" dirty="0" smtClean="0"/>
              <a:t> branching</a:t>
            </a:r>
          </a:p>
          <a:p>
            <a:pPr>
              <a:buNone/>
            </a:pPr>
            <a:r>
              <a:rPr lang="en-US" altLang="ko-KR" sz="2400" dirty="0" smtClean="0"/>
              <a:t> 3) </a:t>
            </a:r>
            <a:r>
              <a:rPr lang="en-US" altLang="ko-KR" sz="2400" dirty="0" err="1" smtClean="0"/>
              <a:t>Zygomycetes</a:t>
            </a:r>
            <a:r>
              <a:rPr lang="en-US" altLang="ko-KR" sz="2400" dirty="0" smtClean="0"/>
              <a:t> (</a:t>
            </a:r>
            <a:r>
              <a:rPr lang="en-US" altLang="ko-KR" sz="2400" dirty="0" err="1" smtClean="0"/>
              <a:t>Mucormycosis</a:t>
            </a:r>
            <a:r>
              <a:rPr lang="en-US" altLang="ko-KR" sz="2400" dirty="0" smtClean="0"/>
              <a:t>): wider (10~15um), </a:t>
            </a:r>
            <a:r>
              <a:rPr lang="en-US" altLang="ko-KR" sz="2400" dirty="0" err="1" smtClean="0"/>
              <a:t>nonseptate</a:t>
            </a:r>
            <a:r>
              <a:rPr lang="en-US" altLang="ko-KR" sz="2400" dirty="0" smtClean="0"/>
              <a:t>, irregular branching point (90 ˚)</a:t>
            </a:r>
            <a:endParaRPr lang="ko-KR" altLang="en-US" sz="2400" dirty="0"/>
          </a:p>
        </p:txBody>
      </p:sp>
      <p:pic>
        <p:nvPicPr>
          <p:cNvPr id="12290" name="Picture 2" descr="The fruiting body or conidiophore of the Mold Aspergillu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2564904"/>
            <a:ext cx="2191544" cy="2228689"/>
          </a:xfrm>
          <a:prstGeom prst="rect">
            <a:avLst/>
          </a:prstGeom>
          <a:noFill/>
        </p:spPr>
      </p:pic>
      <p:pic>
        <p:nvPicPr>
          <p:cNvPr id="12292" name="Picture 4" descr="http://www.utmb.edu/meded/pathoimages/large/infdis/asperg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2" y="2622947"/>
            <a:ext cx="2483768" cy="16121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://upload.wikimedia.org/wikipedia/commons/d/d9/Aspergillus_-_add_-_very_high_ma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6212" y="526368"/>
            <a:ext cx="8711575" cy="5805264"/>
          </a:xfrm>
          <a:prstGeom prst="rect">
            <a:avLst/>
          </a:prstGeom>
          <a:noFill/>
        </p:spPr>
      </p:pic>
      <p:sp>
        <p:nvSpPr>
          <p:cNvPr id="4" name="오른쪽 화살표 3"/>
          <p:cNvSpPr/>
          <p:nvPr/>
        </p:nvSpPr>
        <p:spPr>
          <a:xfrm>
            <a:off x="683568" y="2348880"/>
            <a:ext cx="1584176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오른쪽 화살표 4"/>
          <p:cNvSpPr/>
          <p:nvPr/>
        </p:nvSpPr>
        <p:spPr>
          <a:xfrm>
            <a:off x="755576" y="1412776"/>
            <a:ext cx="1440160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오른쪽 화살표 5"/>
          <p:cNvSpPr/>
          <p:nvPr/>
        </p:nvSpPr>
        <p:spPr>
          <a:xfrm>
            <a:off x="1115616" y="3429000"/>
            <a:ext cx="136815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14282" y="142852"/>
            <a:ext cx="8786874" cy="6715148"/>
          </a:xfrm>
        </p:spPr>
        <p:txBody>
          <a:bodyPr>
            <a:normAutofit lnSpcReduction="10000"/>
          </a:bodyPr>
          <a:lstStyle/>
          <a:p>
            <a:pPr marL="457200" indent="-457200">
              <a:buNone/>
            </a:pPr>
            <a:endParaRPr lang="en-US" altLang="ko-KR" sz="2000" dirty="0" smtClean="0"/>
          </a:p>
          <a:p>
            <a:pPr marL="457200" indent="-457200">
              <a:buNone/>
            </a:pPr>
            <a:r>
              <a:rPr lang="en-US" altLang="ko-KR" sz="2000" dirty="0" smtClean="0"/>
              <a:t>Lung</a:t>
            </a:r>
            <a:r>
              <a:rPr lang="en-US" altLang="ko-KR" sz="2000" dirty="0"/>
              <a:t>, right middle lobe, wedge </a:t>
            </a:r>
            <a:r>
              <a:rPr lang="en-US" altLang="ko-KR" sz="2000" dirty="0" smtClean="0"/>
              <a:t>resection:</a:t>
            </a:r>
          </a:p>
          <a:p>
            <a:pPr marL="457200" indent="-457200">
              <a:buNone/>
            </a:pPr>
            <a:endParaRPr lang="en-US" altLang="ko-KR" sz="2000" dirty="0"/>
          </a:p>
          <a:p>
            <a:pPr marL="0" indent="0">
              <a:buNone/>
            </a:pPr>
            <a:r>
              <a:rPr lang="en-US" altLang="ko-KR" sz="2000" dirty="0"/>
              <a:t>Fungal infection </a:t>
            </a:r>
            <a:r>
              <a:rPr lang="en-US" altLang="ko-KR" sz="2000" dirty="0" err="1"/>
              <a:t>wtih</a:t>
            </a:r>
            <a:r>
              <a:rPr lang="en-US" altLang="ko-KR" sz="2000" dirty="0"/>
              <a:t> multifocal granulomatous inflammation and focal necrosis, most consistent with </a:t>
            </a:r>
            <a:r>
              <a:rPr lang="en-US" altLang="ko-KR" sz="2000" dirty="0" err="1"/>
              <a:t>aspergillosis</a:t>
            </a:r>
            <a:r>
              <a:rPr lang="en-US" altLang="ko-KR" sz="2000" dirty="0"/>
              <a:t>, see note</a:t>
            </a:r>
            <a:endParaRPr lang="ko-KR" altLang="en-US" sz="2000" dirty="0"/>
          </a:p>
          <a:p>
            <a:endParaRPr lang="ko-KR" altLang="en-US" sz="2000" dirty="0"/>
          </a:p>
          <a:p>
            <a:pPr marL="0" indent="0">
              <a:buNone/>
            </a:pPr>
            <a:r>
              <a:rPr lang="en-US" altLang="ko-KR" sz="2000" dirty="0"/>
              <a:t>Note) The special stain result:</a:t>
            </a:r>
            <a:endParaRPr lang="ko-KR" altLang="en-US" sz="2000" dirty="0"/>
          </a:p>
          <a:p>
            <a:pPr marL="0" indent="0">
              <a:buNone/>
            </a:pPr>
            <a:r>
              <a:rPr lang="en-US" altLang="ko-KR" sz="2000" dirty="0"/>
              <a:t>D-PAS and GMS reveal fungal </a:t>
            </a:r>
            <a:r>
              <a:rPr lang="en-US" altLang="ko-KR" sz="2000" dirty="0" err="1" smtClean="0"/>
              <a:t>hyphae</a:t>
            </a:r>
            <a:endParaRPr lang="en-US" altLang="ko-KR" sz="2000" dirty="0" smtClean="0"/>
          </a:p>
          <a:p>
            <a:pPr marL="0" indent="0">
              <a:buNone/>
            </a:pP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 smtClean="0"/>
              <a:t>** Invasive </a:t>
            </a:r>
            <a:r>
              <a:rPr lang="en-US" altLang="ko-KR" sz="2000" dirty="0" err="1" smtClean="0"/>
              <a:t>aspergillosis</a:t>
            </a:r>
            <a:r>
              <a:rPr lang="en-US" altLang="ko-KR" sz="2000" dirty="0" smtClean="0"/>
              <a:t>: </a:t>
            </a:r>
          </a:p>
          <a:p>
            <a:pPr marL="0" indent="0">
              <a:buNone/>
            </a:pPr>
            <a:r>
              <a:rPr lang="en-US" altLang="ko-KR" sz="2000" dirty="0" smtClean="0"/>
              <a:t> 1) </a:t>
            </a:r>
            <a:r>
              <a:rPr lang="en-US" altLang="ko-KR" sz="2000" dirty="0" err="1" smtClean="0"/>
              <a:t>Aspergillus</a:t>
            </a:r>
            <a:r>
              <a:rPr lang="en-US" altLang="ko-KR" sz="2000" dirty="0" smtClean="0"/>
              <a:t> pneumonia</a:t>
            </a:r>
          </a:p>
          <a:p>
            <a:pPr marL="0" indent="0">
              <a:buNone/>
            </a:pPr>
            <a:r>
              <a:rPr lang="en-US" altLang="ko-KR" sz="2000" dirty="0" smtClean="0"/>
              <a:t> 2) Necrotizing </a:t>
            </a:r>
            <a:r>
              <a:rPr lang="en-US" altLang="ko-KR" sz="2000" dirty="0" err="1" smtClean="0"/>
              <a:t>tracheobronchitis</a:t>
            </a: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 smtClean="0"/>
              <a:t> 3) Necrotizing </a:t>
            </a:r>
            <a:r>
              <a:rPr lang="en-US" altLang="ko-KR" sz="2000" dirty="0" err="1" smtClean="0"/>
              <a:t>granulomatous</a:t>
            </a:r>
            <a:r>
              <a:rPr lang="en-US" altLang="ko-KR" sz="2000" dirty="0" smtClean="0"/>
              <a:t> inflammation</a:t>
            </a:r>
          </a:p>
          <a:p>
            <a:pPr marL="0" indent="0">
              <a:buNone/>
            </a:pPr>
            <a:r>
              <a:rPr lang="en-US" altLang="ko-KR" sz="2000" dirty="0" smtClean="0"/>
              <a:t> 4) Chronic necrotizing </a:t>
            </a:r>
            <a:r>
              <a:rPr lang="en-US" altLang="ko-KR" sz="2000" dirty="0" err="1" smtClean="0"/>
              <a:t>aspergillosis</a:t>
            </a:r>
            <a:endParaRPr lang="en-US" altLang="ko-KR" sz="2000" dirty="0" smtClean="0"/>
          </a:p>
          <a:p>
            <a:pPr marL="0" indent="0">
              <a:buNone/>
            </a:pP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 smtClean="0"/>
              <a:t> -vascular occlusion by fungus, ischemic infarct, bronchial wall invasion by    fungus (-)  </a:t>
            </a:r>
          </a:p>
          <a:p>
            <a:pPr marL="0" indent="0">
              <a:buNone/>
            </a:pPr>
            <a:r>
              <a:rPr lang="en-US" altLang="ko-KR" sz="2000" dirty="0" smtClean="0"/>
              <a:t>-</a:t>
            </a:r>
            <a:r>
              <a:rPr lang="en-US" altLang="ko-KR" sz="2000" dirty="0" smtClean="0">
                <a:sym typeface="Wingdings" pitchFamily="2" charset="2"/>
              </a:rPr>
              <a:t> necrotizing </a:t>
            </a:r>
            <a:r>
              <a:rPr lang="en-US" altLang="ko-KR" sz="2000" dirty="0" err="1" smtClean="0">
                <a:sym typeface="Wingdings" pitchFamily="2" charset="2"/>
              </a:rPr>
              <a:t>granulomatous</a:t>
            </a:r>
            <a:r>
              <a:rPr lang="en-US" altLang="ko-KR" sz="2000" dirty="0" smtClean="0">
                <a:sym typeface="Wingdings" pitchFamily="2" charset="2"/>
              </a:rPr>
              <a:t> inflammation (+)</a:t>
            </a:r>
          </a:p>
          <a:p>
            <a:pPr marL="0" indent="0">
              <a:buNone/>
            </a:pPr>
            <a:r>
              <a:rPr lang="en-US" altLang="ko-KR" sz="2000" dirty="0" smtClean="0">
                <a:sym typeface="Wingdings" pitchFamily="2" charset="2"/>
              </a:rPr>
              <a:t>     ; limited form of invasive </a:t>
            </a:r>
            <a:r>
              <a:rPr lang="en-US" altLang="ko-KR" sz="2000" dirty="0" err="1" smtClean="0">
                <a:sym typeface="Wingdings" pitchFamily="2" charset="2"/>
              </a:rPr>
              <a:t>aspergillosis</a:t>
            </a:r>
            <a:endParaRPr lang="en-US" altLang="ko-KR" sz="2000" dirty="0" smtClean="0">
              <a:sym typeface="Wingdings" pitchFamily="2" charset="2"/>
            </a:endParaRPr>
          </a:p>
          <a:p>
            <a:pPr marL="0" indent="0">
              <a:buNone/>
            </a:pPr>
            <a:r>
              <a:rPr lang="en-US" altLang="ko-KR" sz="2000" dirty="0" smtClean="0">
                <a:sym typeface="Wingdings" pitchFamily="2" charset="2"/>
              </a:rPr>
              <a:t>       </a:t>
            </a:r>
            <a:r>
              <a:rPr lang="en-US" altLang="ko-KR" sz="2000" dirty="0" err="1" smtClean="0">
                <a:sym typeface="Wingdings" pitchFamily="2" charset="2"/>
              </a:rPr>
              <a:t>bronchocentric</a:t>
            </a:r>
            <a:r>
              <a:rPr lang="en-US" altLang="ko-KR" sz="2000" dirty="0" smtClean="0">
                <a:sym typeface="Wingdings" pitchFamily="2" charset="2"/>
              </a:rPr>
              <a:t> </a:t>
            </a:r>
            <a:r>
              <a:rPr lang="en-US" altLang="ko-KR" sz="2000" dirty="0" err="1" smtClean="0">
                <a:sym typeface="Wingdings" pitchFamily="2" charset="2"/>
              </a:rPr>
              <a:t>granuloma</a:t>
            </a:r>
            <a:r>
              <a:rPr lang="en-US" altLang="ko-KR" sz="2000" dirty="0" smtClean="0"/>
              <a:t>  </a:t>
            </a:r>
            <a:endParaRPr lang="ko-KR" altLang="en-US" sz="2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/>
              <a:t>CASE 3 </a:t>
            </a:r>
            <a:br>
              <a:rPr lang="en-US" altLang="ko-KR" dirty="0" smtClean="0"/>
            </a:br>
            <a:r>
              <a:rPr lang="en-US" altLang="ko-KR" dirty="0" smtClean="0"/>
              <a:t>M/44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 smtClean="0"/>
              <a:t>SS11-11197</a:t>
            </a:r>
            <a:endParaRPr lang="ko-KR" alt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437" y="548679"/>
            <a:ext cx="8717043" cy="5771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/>
              <a:t>CASE 1 </a:t>
            </a:r>
            <a:br>
              <a:rPr lang="en-US" altLang="ko-KR" dirty="0" smtClean="0"/>
            </a:br>
            <a:r>
              <a:rPr lang="en-US" altLang="ko-KR" dirty="0" smtClean="0"/>
              <a:t>F/57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 smtClean="0"/>
              <a:t>SS14-01588</a:t>
            </a:r>
          </a:p>
          <a:p>
            <a:r>
              <a:rPr lang="en-US" altLang="ko-KR" dirty="0" smtClean="0"/>
              <a:t>SS14-01587</a:t>
            </a:r>
            <a:endParaRPr lang="ko-KR" alt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562371"/>
            <a:ext cx="9144000" cy="6053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\\10.11.10.178\Data\의국 New\NT 이재석\VATS conf\0626\case3\Image_31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48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\\10.11.10.178\Data\의국 New\NT 이재석\VATS conf\0626\case3\Image_31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0828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\\10.11.10.178\Data\의국 New\NT 이재석\VATS conf\0626\case3\Image_31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48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\\10.11.10.178\Data\의국 New\NT 이재석\VATS conf\0626\case3\Image_31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48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\\10.11.10.178\Data\의국 New\NT 이재석\VATS conf\0626\case3\Image_31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848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\\10.11.10.178\Data\의국 New\NT 이재석\VATS conf\0626\case3\Image_31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0828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14282" y="1000108"/>
            <a:ext cx="8715436" cy="5572164"/>
          </a:xfrm>
        </p:spPr>
        <p:txBody>
          <a:bodyPr>
            <a:normAutofit/>
          </a:bodyPr>
          <a:lstStyle/>
          <a:p>
            <a:endParaRPr lang="en-US" altLang="ko-KR" sz="2400" dirty="0"/>
          </a:p>
          <a:p>
            <a:pPr>
              <a:buNone/>
            </a:pPr>
            <a:endParaRPr lang="ko-KR" altLang="en-US" sz="2400" dirty="0"/>
          </a:p>
        </p:txBody>
      </p:sp>
      <p:sp>
        <p:nvSpPr>
          <p:cNvPr id="4" name="직사각형 3"/>
          <p:cNvSpPr/>
          <p:nvPr/>
        </p:nvSpPr>
        <p:spPr>
          <a:xfrm>
            <a:off x="431540" y="620688"/>
            <a:ext cx="846094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 smtClean="0"/>
              <a:t>Lung, left upper lobe:</a:t>
            </a:r>
            <a:endParaRPr lang="ko-KR" altLang="en-US" dirty="0" smtClean="0"/>
          </a:p>
          <a:p>
            <a:r>
              <a:rPr lang="en-US" altLang="ko-KR" dirty="0" smtClean="0"/>
              <a:t>1. </a:t>
            </a:r>
            <a:r>
              <a:rPr lang="en-US" altLang="ko-KR" dirty="0" err="1" smtClean="0"/>
              <a:t>Aspergilloma</a:t>
            </a:r>
            <a:r>
              <a:rPr lang="en-US" altLang="ko-KR" dirty="0" smtClean="0"/>
              <a:t> </a:t>
            </a:r>
            <a:endParaRPr lang="ko-KR" altLang="en-US" dirty="0" smtClean="0"/>
          </a:p>
          <a:p>
            <a:r>
              <a:rPr lang="en-US" altLang="ko-KR" dirty="0" smtClean="0"/>
              <a:t>2. </a:t>
            </a:r>
            <a:r>
              <a:rPr lang="en-US" altLang="ko-KR" dirty="0" err="1" smtClean="0"/>
              <a:t>Bronchiectasis</a:t>
            </a:r>
            <a:r>
              <a:rPr lang="en-US" altLang="ko-KR" dirty="0" smtClean="0"/>
              <a:t> with </a:t>
            </a:r>
            <a:r>
              <a:rPr lang="en-US" altLang="ko-KR" dirty="0" err="1" smtClean="0"/>
              <a:t>peribronchial</a:t>
            </a:r>
            <a:r>
              <a:rPr lang="en-US" altLang="ko-KR" dirty="0" smtClean="0"/>
              <a:t> fibrosis and acute and chronic non-specific inflammation </a:t>
            </a:r>
            <a:endParaRPr lang="ko-KR" altLang="en-US" dirty="0" smtClean="0"/>
          </a:p>
          <a:p>
            <a:endParaRPr lang="ko-KR" altLang="en-US" dirty="0" smtClean="0"/>
          </a:p>
          <a:p>
            <a:r>
              <a:rPr lang="en-US" altLang="ko-KR" dirty="0" smtClean="0"/>
              <a:t>Lung, left lower lobe:</a:t>
            </a:r>
            <a:endParaRPr lang="ko-KR" altLang="en-US" dirty="0" smtClean="0"/>
          </a:p>
          <a:p>
            <a:r>
              <a:rPr lang="en-US" altLang="ko-KR" dirty="0" err="1" smtClean="0"/>
              <a:t>Bronchiectasis</a:t>
            </a:r>
            <a:r>
              <a:rPr lang="en-US" altLang="ko-KR" dirty="0" smtClean="0"/>
              <a:t> with </a:t>
            </a:r>
            <a:r>
              <a:rPr lang="en-US" altLang="ko-KR" dirty="0" err="1" smtClean="0"/>
              <a:t>peribronchial</a:t>
            </a:r>
            <a:r>
              <a:rPr lang="en-US" altLang="ko-KR" dirty="0" smtClean="0"/>
              <a:t> fibrosis and acute and chronic non-specific inflammation (abscess)</a:t>
            </a:r>
            <a:endParaRPr lang="ko-KR" altLang="en-US" dirty="0" smtClean="0"/>
          </a:p>
          <a:p>
            <a:endParaRPr lang="ko-KR" altLang="en-US" dirty="0" smtClean="0"/>
          </a:p>
          <a:p>
            <a:r>
              <a:rPr lang="en-US" altLang="ko-KR" dirty="0" smtClean="0"/>
              <a:t>Pleura, separately sent: 1. Fibrosis with chronic inflammation, </a:t>
            </a:r>
            <a:r>
              <a:rPr lang="en-US" altLang="ko-KR" dirty="0" err="1" smtClean="0"/>
              <a:t>empyema</a:t>
            </a:r>
            <a:endParaRPr lang="ko-KR" altLang="en-US" dirty="0" smtClean="0"/>
          </a:p>
          <a:p>
            <a:r>
              <a:rPr lang="en-US" altLang="ko-KR" dirty="0" smtClean="0"/>
              <a:t>2. Chronic </a:t>
            </a:r>
            <a:r>
              <a:rPr lang="en-US" altLang="ko-KR" dirty="0" err="1" smtClean="0"/>
              <a:t>granulomatous</a:t>
            </a:r>
            <a:r>
              <a:rPr lang="en-US" altLang="ko-KR" dirty="0" smtClean="0"/>
              <a:t> inflammation with </a:t>
            </a:r>
            <a:r>
              <a:rPr lang="en-US" altLang="ko-KR" dirty="0" err="1" smtClean="0"/>
              <a:t>caseous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nerosis</a:t>
            </a:r>
            <a:r>
              <a:rPr lang="en-US" altLang="ko-KR" dirty="0" smtClean="0"/>
              <a:t> and fibrosis, suggestive of tuberculosis</a:t>
            </a:r>
            <a:endParaRPr lang="ko-KR" altLang="en-US" dirty="0" smtClean="0"/>
          </a:p>
          <a:p>
            <a:endParaRPr lang="ko-KR" altLang="en-US" dirty="0" smtClean="0"/>
          </a:p>
          <a:p>
            <a:r>
              <a:rPr lang="en-US" altLang="ko-KR" dirty="0" smtClean="0"/>
              <a:t>Lymph nodes, interstitial (0/1), </a:t>
            </a:r>
            <a:r>
              <a:rPr lang="en-US" altLang="ko-KR" dirty="0" err="1" smtClean="0"/>
              <a:t>subcarinal</a:t>
            </a:r>
            <a:r>
              <a:rPr lang="en-US" altLang="ko-KR" dirty="0" smtClean="0"/>
              <a:t> (0/12) and </a:t>
            </a:r>
            <a:r>
              <a:rPr lang="en-US" altLang="ko-KR" dirty="0" err="1" smtClean="0"/>
              <a:t>peribronchial</a:t>
            </a:r>
            <a:r>
              <a:rPr lang="en-US" altLang="ko-KR" dirty="0" smtClean="0"/>
              <a:t> (0/6); total (0/19): Reactive hyperplasia</a:t>
            </a:r>
            <a:endParaRPr lang="ko-KR" altLang="en-US" dirty="0" smtClean="0"/>
          </a:p>
          <a:p>
            <a:endParaRPr lang="ko-KR" altLang="en-US" dirty="0" smtClean="0"/>
          </a:p>
          <a:p>
            <a:r>
              <a:rPr lang="en-US" altLang="ko-KR" dirty="0" smtClean="0"/>
              <a:t>Fungal organism, labeled "lung": </a:t>
            </a:r>
            <a:r>
              <a:rPr lang="en-US" altLang="ko-KR" dirty="0" err="1" smtClean="0"/>
              <a:t>Aspergilloma</a:t>
            </a:r>
            <a:r>
              <a:rPr lang="en-US" altLang="ko-KR" dirty="0" smtClean="0"/>
              <a:t> </a:t>
            </a:r>
            <a:endParaRPr lang="ko-KR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305" y="670384"/>
            <a:ext cx="8333390" cy="5517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7268137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VATS conf\0626\case1\Image_307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89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VATS conf\0626\case1\Image_307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4" y="0"/>
            <a:ext cx="9177808" cy="691034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VATS conf\0626\case1\Image_307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076"/>
            <a:ext cx="9036496" cy="68039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VATS conf\0626\case1\Image_30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44" y="0"/>
            <a:ext cx="9114656" cy="6862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6715148"/>
          </a:xfrm>
        </p:spPr>
        <p:txBody>
          <a:bodyPr>
            <a:normAutofit/>
          </a:bodyPr>
          <a:lstStyle/>
          <a:p>
            <a:pPr marL="457200" indent="-457200">
              <a:buNone/>
            </a:pPr>
            <a:endParaRPr lang="en-US" altLang="ko-KR" sz="2000" dirty="0" smtClean="0"/>
          </a:p>
          <a:p>
            <a:pPr marL="457200" indent="-457200">
              <a:buNone/>
            </a:pPr>
            <a:endParaRPr lang="en-US" altLang="ko-KR" sz="2000" dirty="0"/>
          </a:p>
          <a:p>
            <a:pPr marL="457200" indent="-457200">
              <a:buNone/>
            </a:pPr>
            <a:endParaRPr lang="en-US" altLang="ko-KR" sz="2000" dirty="0" smtClean="0"/>
          </a:p>
          <a:p>
            <a:pPr marL="457200" indent="-457200">
              <a:buNone/>
            </a:pPr>
            <a:endParaRPr lang="en-US" altLang="ko-KR" sz="2000" dirty="0"/>
          </a:p>
          <a:p>
            <a:pPr marL="457200" indent="-457200">
              <a:buNone/>
            </a:pPr>
            <a:endParaRPr lang="en-US" altLang="ko-KR" sz="2000" dirty="0"/>
          </a:p>
          <a:p>
            <a:pPr marL="457200" indent="-457200">
              <a:buNone/>
            </a:pPr>
            <a:r>
              <a:rPr lang="en-US" altLang="ko-KR" dirty="0" smtClean="0"/>
              <a:t>Lung</a:t>
            </a:r>
            <a:r>
              <a:rPr lang="en-US" altLang="ko-KR" dirty="0"/>
              <a:t>, right lower lobe </a:t>
            </a:r>
            <a:r>
              <a:rPr lang="en-US" altLang="ko-KR" dirty="0" err="1"/>
              <a:t>lobe</a:t>
            </a:r>
            <a:r>
              <a:rPr lang="en-US" altLang="ko-KR" dirty="0"/>
              <a:t>, </a:t>
            </a:r>
            <a:r>
              <a:rPr lang="en-US" altLang="ko-KR" dirty="0" smtClean="0"/>
              <a:t>lobectomy:</a:t>
            </a:r>
          </a:p>
          <a:p>
            <a:pPr marL="457200" indent="-45720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1. </a:t>
            </a:r>
            <a:r>
              <a:rPr lang="en-US" altLang="ko-KR" dirty="0" err="1"/>
              <a:t>Aspergilloma</a:t>
            </a:r>
            <a:r>
              <a:rPr lang="en-US" altLang="ko-KR" dirty="0"/>
              <a:t> with bronchiectasis and </a:t>
            </a:r>
            <a:r>
              <a:rPr lang="en-US" altLang="ko-KR" dirty="0" err="1"/>
              <a:t>necroinflammatory</a:t>
            </a:r>
            <a:r>
              <a:rPr lang="en-US" altLang="ko-KR" dirty="0"/>
              <a:t> exudate</a:t>
            </a:r>
            <a:endParaRPr lang="ko-KR" altLang="en-US" dirty="0"/>
          </a:p>
          <a:p>
            <a:pPr marL="0" indent="0">
              <a:buNone/>
            </a:pPr>
            <a:r>
              <a:rPr lang="en-US" altLang="ko-KR" dirty="0"/>
              <a:t>2. Organizing </a:t>
            </a:r>
            <a:r>
              <a:rPr lang="en-US" altLang="ko-KR" dirty="0" err="1"/>
              <a:t>pnemonia</a:t>
            </a:r>
            <a:endParaRPr lang="en-US" altLang="ko-KR" dirty="0" smtClean="0"/>
          </a:p>
          <a:p>
            <a:pPr marL="457200" indent="-457200">
              <a:buNone/>
            </a:pPr>
            <a:endParaRPr lang="ko-KR" altLang="en-US"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/>
              <a:t>CASE 2 </a:t>
            </a:r>
            <a:br>
              <a:rPr lang="en-US" altLang="ko-KR" dirty="0" smtClean="0"/>
            </a:br>
            <a:r>
              <a:rPr lang="en-US" altLang="ko-KR" dirty="0" smtClean="0"/>
              <a:t>M/64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 smtClean="0"/>
              <a:t>SS13-12128</a:t>
            </a:r>
          </a:p>
          <a:p>
            <a:r>
              <a:rPr lang="en-US" altLang="ko-KR" dirty="0" smtClean="0"/>
              <a:t>SS13-12074</a:t>
            </a:r>
            <a:endParaRPr lang="ko-KR" alt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419</TotalTime>
  <Words>305</Words>
  <Application>Microsoft Office PowerPoint</Application>
  <PresentationFormat>화면 슬라이드 쇼(4:3)</PresentationFormat>
  <Paragraphs>62</Paragraphs>
  <Slides>27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28" baseType="lpstr">
      <vt:lpstr>Office 테마</vt:lpstr>
      <vt:lpstr>VATS conference</vt:lpstr>
      <vt:lpstr>CASE 1  F/57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CASE 2  M/64</vt:lpstr>
      <vt:lpstr>슬라이드 10</vt:lpstr>
      <vt:lpstr>슬라이드 11</vt:lpstr>
      <vt:lpstr>슬라이드 12</vt:lpstr>
      <vt:lpstr>슬라이드 13</vt:lpstr>
      <vt:lpstr>슬라이드 14</vt:lpstr>
      <vt:lpstr>Cytologic feature of Aspergillus</vt:lpstr>
      <vt:lpstr>슬라이드 16</vt:lpstr>
      <vt:lpstr>슬라이드 17</vt:lpstr>
      <vt:lpstr>CASE 3  M/44</vt:lpstr>
      <vt:lpstr>슬라이드 19</vt:lpstr>
      <vt:lpstr>슬라이드 20</vt:lpstr>
      <vt:lpstr>슬라이드 21</vt:lpstr>
      <vt:lpstr>슬라이드 22</vt:lpstr>
      <vt:lpstr>슬라이드 23</vt:lpstr>
      <vt:lpstr>슬라이드 24</vt:lpstr>
      <vt:lpstr>슬라이드 25</vt:lpstr>
      <vt:lpstr>슬라이드 26</vt:lpstr>
      <vt:lpstr>슬라이드 27</vt:lpstr>
    </vt:vector>
  </TitlesOfParts>
  <Company>severance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jsl0522</dc:creator>
  <cp:lastModifiedBy>yudp3028</cp:lastModifiedBy>
  <cp:revision>22</cp:revision>
  <dcterms:created xsi:type="dcterms:W3CDTF">2014-05-28T04:32:17Z</dcterms:created>
  <dcterms:modified xsi:type="dcterms:W3CDTF">2014-06-25T08:52:23Z</dcterms:modified>
</cp:coreProperties>
</file>