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45" r:id="rId3"/>
    <p:sldId id="346" r:id="rId4"/>
    <p:sldId id="470" r:id="rId5"/>
    <p:sldId id="460" r:id="rId6"/>
    <p:sldId id="348" r:id="rId7"/>
    <p:sldId id="436" r:id="rId8"/>
    <p:sldId id="443" r:id="rId9"/>
    <p:sldId id="433" r:id="rId10"/>
    <p:sldId id="434" r:id="rId11"/>
    <p:sldId id="456" r:id="rId12"/>
    <p:sldId id="364" r:id="rId13"/>
    <p:sldId id="365" r:id="rId14"/>
    <p:sldId id="366" r:id="rId15"/>
    <p:sldId id="447" r:id="rId16"/>
    <p:sldId id="465" r:id="rId17"/>
    <p:sldId id="451" r:id="rId18"/>
    <p:sldId id="452" r:id="rId19"/>
    <p:sldId id="453" r:id="rId20"/>
    <p:sldId id="431" r:id="rId21"/>
    <p:sldId id="432" r:id="rId22"/>
    <p:sldId id="380" r:id="rId23"/>
    <p:sldId id="457" r:id="rId24"/>
    <p:sldId id="462" r:id="rId25"/>
    <p:sldId id="468" r:id="rId26"/>
    <p:sldId id="469" r:id="rId27"/>
    <p:sldId id="406" r:id="rId28"/>
    <p:sldId id="413" r:id="rId29"/>
    <p:sldId id="429" r:id="rId30"/>
    <p:sldId id="386" r:id="rId31"/>
  </p:sldIdLst>
  <p:sldSz cx="9144000" cy="6858000" type="screen4x3"/>
  <p:notesSz cx="6811963" cy="994568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8588" autoAdjust="0"/>
    <p:restoredTop sz="89920" autoAdjust="0"/>
  </p:normalViewPr>
  <p:slideViewPr>
    <p:cSldViewPr>
      <p:cViewPr>
        <p:scale>
          <a:sx n="100" d="100"/>
          <a:sy n="100" d="100"/>
        </p:scale>
        <p:origin x="-267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3133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623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8737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rather than within 4 h or less preoperatively or 4 h or less postoperatively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1534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Acute PTE</a:t>
            </a:r>
            <a:r>
              <a:rPr lang="ko-KR" altLang="en-US" dirty="0" smtClean="0"/>
              <a:t>는 흔하고 때로는  </a:t>
            </a:r>
            <a:r>
              <a:rPr lang="en-US" altLang="ko-KR" dirty="0" smtClean="0"/>
              <a:t>fatal </a:t>
            </a:r>
            <a:r>
              <a:rPr lang="ko-KR" altLang="en-US" dirty="0" err="1" smtClean="0"/>
              <a:t>할수</a:t>
            </a:r>
            <a:r>
              <a:rPr lang="en-US" altLang="ko-KR" dirty="0" smtClean="0"/>
              <a:t> </a:t>
            </a:r>
            <a:r>
              <a:rPr lang="ko-KR" altLang="en-US" dirty="0" smtClean="0"/>
              <a:t>있는 질환으로서 즉각적인 진단과 치료를 통해  </a:t>
            </a:r>
            <a:r>
              <a:rPr lang="en-US" altLang="ko-KR" dirty="0" err="1" smtClean="0"/>
              <a:t>mortalit</a:t>
            </a:r>
            <a:r>
              <a:rPr lang="en-US" altLang="ko-KR" dirty="0" smtClean="0"/>
              <a:t> </a:t>
            </a:r>
            <a:r>
              <a:rPr lang="ko-KR" altLang="en-US" dirty="0" smtClean="0"/>
              <a:t>를 </a:t>
            </a:r>
            <a:r>
              <a:rPr lang="ko-KR" altLang="en-US" dirty="0" err="1" smtClean="0"/>
              <a:t>낮출수</a:t>
            </a:r>
            <a:r>
              <a:rPr lang="ko-KR" altLang="en-US" dirty="0" smtClean="0"/>
              <a:t> 도 있는 질환입니다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215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DVT </a:t>
            </a:r>
            <a:r>
              <a:rPr lang="en-US" altLang="ko-KR" dirty="0" err="1" smtClean="0"/>
              <a:t>sx</a:t>
            </a:r>
            <a:r>
              <a:rPr lang="en-US" altLang="ko-KR" dirty="0" smtClean="0"/>
              <a:t>( minimum</a:t>
            </a:r>
            <a:r>
              <a:rPr lang="en-US" altLang="ko-KR" baseline="0" dirty="0" smtClean="0"/>
              <a:t> leg swelling and pain with palpation of the deep veins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756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 smtClean="0"/>
              <a:t>rather than by performing the same diagnostic tests in all patients </a:t>
            </a:r>
            <a:r>
              <a:rPr lang="en-US" altLang="ko-KR" sz="1200" dirty="0" smtClean="0"/>
              <a:t>(Grade 2B)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397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000" dirty="0" smtClean="0"/>
              <a:t>overcome some limitations of VKA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- drug interaction, injection and for dose adjustments by INR</a:t>
            </a:r>
          </a:p>
          <a:p>
            <a:endParaRPr lang="en-US" altLang="ko-KR" sz="2000" dirty="0" smtClean="0"/>
          </a:p>
          <a:p>
            <a:pPr marL="400050"/>
            <a:r>
              <a:rPr lang="en-US" altLang="ko-KR" sz="2000" dirty="0" smtClean="0"/>
              <a:t>directed against factor </a:t>
            </a:r>
            <a:r>
              <a:rPr lang="en-US" altLang="ko-KR" sz="2000" dirty="0" err="1" smtClean="0"/>
              <a:t>Xa</a:t>
            </a:r>
            <a:r>
              <a:rPr lang="en-US" altLang="ko-KR" sz="2000" dirty="0" smtClean="0"/>
              <a:t>  or  against thrombin </a:t>
            </a:r>
          </a:p>
          <a:p>
            <a:pPr lvl="1"/>
            <a:r>
              <a:rPr lang="en-US" altLang="ko-KR" sz="2000" dirty="0" err="1" smtClean="0"/>
              <a:t>Dabigatran</a:t>
            </a:r>
            <a:r>
              <a:rPr lang="en-US" altLang="ko-KR" sz="2000" dirty="0" smtClean="0"/>
              <a:t> (</a:t>
            </a:r>
            <a:r>
              <a:rPr lang="en-US" altLang="ko-KR" sz="2000" dirty="0" err="1" smtClean="0"/>
              <a:t>Pradax</a:t>
            </a:r>
            <a:r>
              <a:rPr lang="en-US" altLang="ko-KR" sz="2000" dirty="0" smtClean="0"/>
              <a:t>) </a:t>
            </a:r>
          </a:p>
          <a:p>
            <a:pPr lvl="1"/>
            <a:r>
              <a:rPr lang="en-US" altLang="ko-KR" sz="2000" dirty="0" err="1" smtClean="0"/>
              <a:t>Apixaban</a:t>
            </a:r>
            <a:r>
              <a:rPr lang="en-US" altLang="ko-KR" sz="2000" dirty="0" smtClean="0"/>
              <a:t> </a:t>
            </a:r>
          </a:p>
          <a:p>
            <a:pPr lvl="1"/>
            <a:r>
              <a:rPr lang="en-US" altLang="ko-KR" sz="2000" dirty="0" err="1" smtClean="0"/>
              <a:t>Rivaroxaban</a:t>
            </a:r>
            <a:r>
              <a:rPr lang="en-US" altLang="ko-KR" sz="2000" dirty="0" smtClean="0"/>
              <a:t> (</a:t>
            </a:r>
            <a:r>
              <a:rPr lang="en-US" altLang="ko-KR" sz="2000" dirty="0" err="1" smtClean="0"/>
              <a:t>Xarelto</a:t>
            </a:r>
            <a:r>
              <a:rPr lang="en-US" altLang="ko-KR" sz="2000" dirty="0" smtClean="0"/>
              <a:t>) </a:t>
            </a:r>
          </a:p>
          <a:p>
            <a:pPr lvl="1"/>
            <a:r>
              <a:rPr lang="en-US" altLang="ko-KR" sz="2000" dirty="0" err="1" smtClean="0"/>
              <a:t>Fondaparinux</a:t>
            </a:r>
            <a:r>
              <a:rPr lang="en-US" altLang="ko-KR" sz="2000" dirty="0" smtClean="0"/>
              <a:t>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9652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Coagulation</a:t>
            </a:r>
            <a:r>
              <a:rPr lang="ko-KR" altLang="en-US" dirty="0" smtClean="0"/>
              <a:t>의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initication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과  </a:t>
            </a:r>
            <a:r>
              <a:rPr lang="en-US" altLang="ko-KR" baseline="0" dirty="0" smtClean="0"/>
              <a:t>propagation </a:t>
            </a:r>
            <a:r>
              <a:rPr lang="ko-KR" altLang="en-US" baseline="0" dirty="0" smtClean="0"/>
              <a:t>을 억제 시키는 </a:t>
            </a:r>
            <a:r>
              <a:rPr lang="en-US" altLang="ko-KR" baseline="0" dirty="0" smtClean="0"/>
              <a:t>anticoagulants. </a:t>
            </a:r>
          </a:p>
          <a:p>
            <a:r>
              <a:rPr lang="en-US" altLang="ko-KR" baseline="0" dirty="0" smtClean="0"/>
              <a:t>Targeting thrombin , attenuate fibrin formation.  </a:t>
            </a:r>
          </a:p>
          <a:p>
            <a:r>
              <a:rPr lang="en-US" altLang="ko-KR" baseline="0" dirty="0" smtClean="0"/>
              <a:t>Direct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Indirect </a:t>
            </a:r>
          </a:p>
          <a:p>
            <a:r>
              <a:rPr lang="en-US" altLang="ko-KR" dirty="0" smtClean="0"/>
              <a:t>Direct factor </a:t>
            </a:r>
            <a:r>
              <a:rPr lang="en-US" altLang="ko-KR" dirty="0" err="1" smtClean="0"/>
              <a:t>Xa</a:t>
            </a:r>
            <a:r>
              <a:rPr lang="en-US" altLang="ko-KR" dirty="0" smtClean="0"/>
              <a:t> inhibitor : Small molecules ,</a:t>
            </a:r>
            <a:r>
              <a:rPr lang="en-US" altLang="ko-KR" baseline="0" dirty="0" smtClean="0"/>
              <a:t> reversibly block the active site of factor </a:t>
            </a:r>
            <a:r>
              <a:rPr lang="en-US" altLang="ko-KR" baseline="0" dirty="0" err="1" smtClean="0"/>
              <a:t>Xa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9891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적절한 해독제가 없다는 단점 </a:t>
            </a:r>
            <a:endParaRPr lang="en-US" altLang="ko-KR" dirty="0" smtClean="0"/>
          </a:p>
          <a:p>
            <a:r>
              <a:rPr lang="en-US" altLang="ko-KR" dirty="0" err="1" smtClean="0"/>
              <a:t>Dabigartan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아직 해독제가 없지만</a:t>
            </a:r>
            <a:r>
              <a:rPr lang="en-US" altLang="ko-KR" baseline="0" dirty="0" smtClean="0"/>
              <a:t>, 1/3</a:t>
            </a:r>
            <a:r>
              <a:rPr lang="ko-KR" altLang="en-US" baseline="0" dirty="0" smtClean="0"/>
              <a:t>만 </a:t>
            </a:r>
            <a:r>
              <a:rPr lang="ko-KR" altLang="en-US" baseline="0" dirty="0" err="1" smtClean="0"/>
              <a:t>단백결합되어있어</a:t>
            </a:r>
            <a:r>
              <a:rPr lang="ko-KR" altLang="en-US" baseline="0" dirty="0" smtClean="0"/>
              <a:t> 나머지는 투석으로 제거 </a:t>
            </a:r>
            <a:r>
              <a:rPr lang="ko-KR" altLang="en-US" baseline="0" dirty="0" err="1" smtClean="0"/>
              <a:t>될수</a:t>
            </a:r>
            <a:r>
              <a:rPr lang="ko-KR" altLang="en-US" baseline="0" dirty="0" smtClean="0"/>
              <a:t> 있으며 </a:t>
            </a:r>
            <a:r>
              <a:rPr lang="en-US" altLang="ko-KR" baseline="0" dirty="0" smtClean="0"/>
              <a:t>2~3</a:t>
            </a:r>
            <a:r>
              <a:rPr lang="ko-KR" altLang="en-US" baseline="0" dirty="0" smtClean="0"/>
              <a:t>시간 </a:t>
            </a:r>
            <a:r>
              <a:rPr lang="en-US" altLang="ko-KR" baseline="0" dirty="0" smtClean="0"/>
              <a:t>charcoal hemofiltration </a:t>
            </a:r>
            <a:r>
              <a:rPr lang="ko-KR" altLang="en-US" baseline="0" dirty="0" smtClean="0"/>
              <a:t>시  </a:t>
            </a:r>
            <a:r>
              <a:rPr lang="en-US" altLang="ko-KR" baseline="0" dirty="0" smtClean="0"/>
              <a:t>60% </a:t>
            </a:r>
            <a:r>
              <a:rPr lang="ko-KR" altLang="en-US" baseline="0" dirty="0" smtClean="0"/>
              <a:t>제거 가능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Rivaroxaban</a:t>
            </a:r>
            <a:r>
              <a:rPr lang="en-US" altLang="ko-KR" baseline="0" dirty="0" smtClean="0"/>
              <a:t> 90%, </a:t>
            </a:r>
            <a:r>
              <a:rPr lang="en-US" altLang="ko-KR" baseline="0" dirty="0" err="1" smtClean="0"/>
              <a:t>Apixaban</a:t>
            </a:r>
            <a:r>
              <a:rPr lang="en-US" altLang="ko-KR" baseline="0" dirty="0" smtClean="0"/>
              <a:t> 87% </a:t>
            </a:r>
            <a:r>
              <a:rPr lang="ko-KR" altLang="en-US" baseline="0" dirty="0" smtClean="0"/>
              <a:t>가 단백 결합되어있어 투석으로 잘 제거되지 않는다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1153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시판은 되고 있으나 보험 적용이 안되고 있다</a:t>
            </a:r>
            <a:r>
              <a:rPr lang="en-US" altLang="ko-KR" dirty="0" smtClean="0"/>
              <a:t>.  </a:t>
            </a:r>
          </a:p>
          <a:p>
            <a:r>
              <a:rPr lang="en-US" altLang="ko-KR" dirty="0" err="1" smtClean="0"/>
              <a:t>Apixaban</a:t>
            </a:r>
            <a:r>
              <a:rPr lang="en-US" altLang="ko-KR" dirty="0" smtClean="0"/>
              <a:t> </a:t>
            </a:r>
            <a:r>
              <a:rPr lang="ko-KR" altLang="en-US" dirty="0" smtClean="0"/>
              <a:t>은 유럽에서 </a:t>
            </a:r>
            <a:r>
              <a:rPr lang="ko-KR" altLang="en-US" dirty="0" err="1" smtClean="0"/>
              <a:t>수술후</a:t>
            </a:r>
            <a:r>
              <a:rPr lang="ko-KR" altLang="en-US" dirty="0" smtClean="0"/>
              <a:t> 환자의  </a:t>
            </a:r>
            <a:r>
              <a:rPr lang="en-US" altLang="ko-KR" dirty="0" smtClean="0"/>
              <a:t>DVT </a:t>
            </a:r>
            <a:r>
              <a:rPr lang="ko-KR" altLang="en-US" dirty="0" smtClean="0"/>
              <a:t>예방으로 승인되었다</a:t>
            </a:r>
            <a:r>
              <a:rPr lang="en-US" altLang="ko-KR" dirty="0" smtClean="0"/>
              <a:t>.  </a:t>
            </a:r>
            <a:r>
              <a:rPr lang="ko-KR" altLang="en-US" dirty="0" smtClean="0"/>
              <a:t>아직 시판되고 있지 않다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8001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Long</a:t>
            </a:r>
            <a:r>
              <a:rPr lang="en-US" altLang="ko-KR" baseline="0" dirty="0" smtClean="0"/>
              <a:t> distance </a:t>
            </a:r>
            <a:r>
              <a:rPr lang="ko-KR" altLang="en-US" baseline="0" dirty="0" smtClean="0"/>
              <a:t>여행자 </a:t>
            </a:r>
            <a:endParaRPr lang="en-US" altLang="ko-KR" baseline="0" dirty="0" smtClean="0"/>
          </a:p>
          <a:p>
            <a:r>
              <a:rPr lang="en-US" altLang="ko-KR" baseline="0" dirty="0" smtClean="0"/>
              <a:t>C-line </a:t>
            </a:r>
            <a:r>
              <a:rPr lang="ko-KR" altLang="en-US" baseline="0" dirty="0" smtClean="0"/>
              <a:t>넣은 사람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7296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2013-05-03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en-US" altLang="ko-KR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2013.5.3  MGR </a:t>
            </a:r>
          </a:p>
          <a:p>
            <a:pPr eaLnBrk="1" hangingPunct="1"/>
            <a:endParaRPr lang="en-US" altLang="ko-KR" sz="24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ko-KR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호흡기 내과  이 인 선  </a:t>
            </a:r>
            <a:endParaRPr lang="en-US" altLang="ko-KR" sz="2400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pPr latinLnBrk="0"/>
            <a:r>
              <a:rPr lang="en-US" altLang="ko-KR" sz="40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Pulmonary thromboembolism </a:t>
            </a:r>
            <a:endParaRPr lang="ko-KR" altLang="en-US" sz="40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/>
              <a:t>Diagnosis of DVT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/>
          <a:lstStyle/>
          <a:p>
            <a:r>
              <a:rPr lang="en-US" altLang="ko-KR" sz="2000" b="1" dirty="0"/>
              <a:t>High pretest probability</a:t>
            </a:r>
          </a:p>
          <a:p>
            <a:pPr lvl="1"/>
            <a:r>
              <a:rPr lang="en-US" altLang="ko-KR" sz="1600" b="1" dirty="0"/>
              <a:t>moderately or highly sensitive D-dimer assays </a:t>
            </a:r>
            <a:r>
              <a:rPr lang="en-US" altLang="ko-KR" sz="1600" b="1" dirty="0">
                <a:solidFill>
                  <a:srgbClr val="00B0F0"/>
                </a:solidFill>
              </a:rPr>
              <a:t>should not be used as stand alone </a:t>
            </a:r>
            <a:r>
              <a:rPr lang="en-US" altLang="ko-KR" sz="1600" b="1" dirty="0"/>
              <a:t>tests to rule out DVT </a:t>
            </a:r>
            <a:endParaRPr lang="en-US" altLang="ko-KR" sz="1600" b="1" dirty="0" smtClean="0"/>
          </a:p>
          <a:p>
            <a:pPr lvl="1"/>
            <a:r>
              <a:rPr lang="en-US" altLang="ko-KR" sz="1600" b="1" dirty="0"/>
              <a:t> </a:t>
            </a:r>
            <a:r>
              <a:rPr lang="en-US" altLang="ko-KR" sz="1600" b="1" dirty="0" smtClean="0"/>
              <a:t>single </a:t>
            </a:r>
            <a:r>
              <a:rPr lang="en-US" altLang="ko-KR" sz="1600" b="1" dirty="0"/>
              <a:t>proximal CUS (-) +  D-dimer </a:t>
            </a:r>
            <a:r>
              <a:rPr lang="en-US" altLang="ko-KR" sz="1600" b="1" dirty="0" smtClean="0"/>
              <a:t>(-)</a:t>
            </a:r>
          </a:p>
          <a:p>
            <a:pPr marL="457200" lvl="1" indent="0">
              <a:buNone/>
            </a:pPr>
            <a:r>
              <a:rPr lang="en-US" altLang="ko-KR" sz="1600" b="1" dirty="0" smtClean="0"/>
              <a:t>                </a:t>
            </a:r>
            <a:r>
              <a:rPr lang="en-US" altLang="ko-KR" sz="1600" b="1" dirty="0" smtClean="0">
                <a:sym typeface="Wingdings" pitchFamily="2" charset="2"/>
              </a:rPr>
              <a:t> </a:t>
            </a:r>
            <a:r>
              <a:rPr lang="en-US" altLang="ko-KR" sz="1600" b="1" dirty="0" smtClean="0"/>
              <a:t> repeat </a:t>
            </a:r>
            <a:r>
              <a:rPr lang="en-US" altLang="ko-KR" sz="1600" b="1" dirty="0"/>
              <a:t>proximal CUS in 1 week or whole-leg US</a:t>
            </a:r>
            <a:endParaRPr lang="en-US" altLang="ko-KR" sz="1600" dirty="0"/>
          </a:p>
          <a:p>
            <a:endParaRPr lang="en-US" altLang="ko-KR" sz="2000" b="1" dirty="0" smtClean="0"/>
          </a:p>
          <a:p>
            <a:r>
              <a:rPr lang="en-US" altLang="ko-KR" sz="2000" b="1" dirty="0" smtClean="0"/>
              <a:t>Suspected first lower extremity </a:t>
            </a:r>
            <a:r>
              <a:rPr lang="en-US" altLang="ko-KR" sz="2000" b="1" dirty="0"/>
              <a:t>DVT</a:t>
            </a:r>
            <a:endParaRPr lang="en-US" altLang="ko-KR" sz="2000" b="1" dirty="0" smtClean="0"/>
          </a:p>
          <a:p>
            <a:pPr lvl="1">
              <a:buFont typeface="Wingdings"/>
              <a:buChar char="à"/>
            </a:pPr>
            <a:r>
              <a:rPr lang="en-US" altLang="ko-KR" sz="1800" b="1" dirty="0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en-US" altLang="ko-KR" sz="1800" b="1" dirty="0" smtClean="0">
                <a:solidFill>
                  <a:srgbClr val="FF0000"/>
                </a:solidFill>
              </a:rPr>
              <a:t>gainst  </a:t>
            </a:r>
            <a:r>
              <a:rPr lang="en-US" altLang="ko-KR" sz="1800" b="1" dirty="0" smtClean="0"/>
              <a:t>the </a:t>
            </a:r>
            <a:r>
              <a:rPr lang="en-US" altLang="ko-KR" sz="1800" b="1" dirty="0"/>
              <a:t>routine use of CT venography </a:t>
            </a:r>
            <a:r>
              <a:rPr lang="en-US" altLang="ko-KR" sz="1800" b="1" dirty="0" smtClean="0"/>
              <a:t>or MRI</a:t>
            </a:r>
          </a:p>
          <a:p>
            <a:pPr lvl="1">
              <a:buFont typeface="Wingdings"/>
              <a:buChar char="à"/>
            </a:pPr>
            <a:endParaRPr lang="en-US" altLang="ko-KR" sz="1800" b="1" dirty="0"/>
          </a:p>
          <a:p>
            <a:r>
              <a:rPr lang="en-US" altLang="ko-KR" sz="2000" dirty="0"/>
              <a:t>Negative serial proximal </a:t>
            </a:r>
            <a:r>
              <a:rPr lang="en-US" altLang="ko-KR" sz="2000" dirty="0" smtClean="0"/>
              <a:t>CUS </a:t>
            </a:r>
            <a:endParaRPr lang="en-US" altLang="ko-KR" sz="2000" dirty="0"/>
          </a:p>
          <a:p>
            <a:r>
              <a:rPr lang="en-US" altLang="ko-KR" sz="2000" dirty="0"/>
              <a:t>Negative D-dimer  + Negative initial proximal CUS</a:t>
            </a:r>
          </a:p>
          <a:p>
            <a:pPr lvl="1">
              <a:buFont typeface="Wingdings"/>
              <a:buChar char="à"/>
            </a:pPr>
            <a:r>
              <a:rPr lang="en-US" altLang="ko-KR" sz="1800" b="1" dirty="0" smtClean="0"/>
              <a:t>no </a:t>
            </a:r>
            <a:r>
              <a:rPr lang="en-US" altLang="ko-KR" sz="1800" b="1" dirty="0"/>
              <a:t>further </a:t>
            </a:r>
            <a:r>
              <a:rPr lang="en-US" altLang="ko-KR" sz="1800" b="1" dirty="0" smtClean="0"/>
              <a:t>testing</a:t>
            </a:r>
          </a:p>
          <a:p>
            <a:pPr lvl="1">
              <a:buFont typeface="Wingdings"/>
              <a:buChar char="à"/>
            </a:pPr>
            <a:endParaRPr lang="en-US" altLang="ko-KR" sz="1800" b="1" dirty="0"/>
          </a:p>
          <a:p>
            <a:r>
              <a:rPr lang="en-US" altLang="ko-KR" sz="2000" b="1" dirty="0"/>
              <a:t>proximal US is positive for DVT</a:t>
            </a:r>
            <a:r>
              <a:rPr lang="en-US" altLang="ko-KR" sz="2000" b="1" dirty="0">
                <a:sym typeface="Wingdings" pitchFamily="2" charset="2"/>
              </a:rPr>
              <a:t> </a:t>
            </a:r>
            <a:r>
              <a:rPr lang="en-US" altLang="ko-KR" sz="2000" b="1" dirty="0"/>
              <a:t>treatment</a:t>
            </a:r>
          </a:p>
          <a:p>
            <a:pPr lvl="1">
              <a:buFont typeface="Wingdings"/>
              <a:buChar char="à"/>
            </a:pPr>
            <a:endParaRPr lang="en-US" altLang="ko-KR" sz="1800" b="1" dirty="0"/>
          </a:p>
        </p:txBody>
      </p:sp>
    </p:spTree>
    <p:extLst>
      <p:ext uri="{BB962C8B-B14F-4D97-AF65-F5344CB8AC3E}">
        <p14:creationId xmlns:p14="http://schemas.microsoft.com/office/powerpoint/2010/main" val="14977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-14032"/>
            <a:ext cx="5309368" cy="6730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07504" y="1586161"/>
            <a:ext cx="3096344" cy="17651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Bleeding </a:t>
            </a:r>
            <a:r>
              <a:rPr lang="en-US" altLang="ko-K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Risk Scoring in hospitalized acutely ill medical patients</a:t>
            </a:r>
          </a:p>
          <a:p>
            <a:r>
              <a:rPr lang="en-US" altLang="ko-K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“ </a:t>
            </a:r>
            <a:r>
              <a:rPr lang="en-US" altLang="ko-K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IMPROVE “ </a:t>
            </a:r>
            <a:r>
              <a:rPr lang="en-US" altLang="ko-K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study ( </a:t>
            </a:r>
            <a:r>
              <a:rPr lang="en-US" altLang="ko-KR" sz="16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CHEST 2011;139(1</a:t>
            </a:r>
            <a:r>
              <a:rPr lang="en-US" altLang="ko-KR" sz="1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);69~79</a:t>
            </a:r>
            <a:r>
              <a:rPr lang="en-US" altLang="ko-KR" sz="16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611560" y="4221088"/>
            <a:ext cx="21602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/>
              <a:t>R</a:t>
            </a:r>
            <a:r>
              <a:rPr lang="en-US" altLang="ko-KR" b="1" dirty="0" smtClean="0"/>
              <a:t>isk </a:t>
            </a:r>
            <a:r>
              <a:rPr lang="en-US" altLang="ko-KR" b="1" dirty="0"/>
              <a:t>score </a:t>
            </a:r>
            <a:endParaRPr lang="en-US" altLang="ko-KR" b="1" dirty="0" smtClean="0"/>
          </a:p>
          <a:p>
            <a:r>
              <a:rPr lang="en-US" altLang="ko-KR" b="1" dirty="0" smtClean="0"/>
              <a:t>&gt;  </a:t>
            </a:r>
            <a:r>
              <a:rPr lang="en-US" altLang="ko-KR" b="1" dirty="0" smtClean="0">
                <a:solidFill>
                  <a:srgbClr val="FF0000"/>
                </a:solidFill>
              </a:rPr>
              <a:t>7.0 </a:t>
            </a:r>
            <a:r>
              <a:rPr lang="en-US" altLang="ko-KR" b="1" dirty="0">
                <a:solidFill>
                  <a:srgbClr val="FF0000"/>
                </a:solidFill>
              </a:rPr>
              <a:t>points.</a:t>
            </a:r>
          </a:p>
        </p:txBody>
      </p:sp>
    </p:spTree>
    <p:extLst>
      <p:ext uri="{BB962C8B-B14F-4D97-AF65-F5344CB8AC3E}">
        <p14:creationId xmlns:p14="http://schemas.microsoft.com/office/powerpoint/2010/main" val="361901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b="0" dirty="0"/>
              <a:t>Risk Benefit ratio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b="1" dirty="0" smtClean="0"/>
              <a:t>High-risk </a:t>
            </a:r>
            <a:r>
              <a:rPr lang="en-US" altLang="ko-KR" sz="2000" dirty="0"/>
              <a:t>condition with </a:t>
            </a:r>
            <a:r>
              <a:rPr lang="en-US" altLang="ko-KR" sz="2000" b="1" dirty="0"/>
              <a:t>high risk </a:t>
            </a:r>
            <a:r>
              <a:rPr lang="en-US" altLang="ko-KR" sz="2000" dirty="0"/>
              <a:t>of bleeding 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–</a:t>
            </a:r>
            <a:r>
              <a:rPr lang="en-US" altLang="ko-KR" sz="1600" dirty="0"/>
              <a:t>AF and high risk of ischemic stroke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–</a:t>
            </a:r>
            <a:r>
              <a:rPr lang="en-US" altLang="ko-KR" sz="1600" dirty="0"/>
              <a:t>Recurrent intracranial bleeding on anticoagulation </a:t>
            </a:r>
            <a:endParaRPr lang="en-US" altLang="ko-KR" sz="1600" dirty="0" smtClean="0"/>
          </a:p>
          <a:p>
            <a:pPr marL="457200" lvl="1" indent="0">
              <a:buNone/>
            </a:pPr>
            <a:endParaRPr lang="en-US" altLang="ko-KR" sz="2000" dirty="0"/>
          </a:p>
          <a:p>
            <a:r>
              <a:rPr lang="en-US" altLang="ko-KR" sz="2000" dirty="0" smtClean="0"/>
              <a:t>Low-risk </a:t>
            </a:r>
            <a:r>
              <a:rPr lang="en-US" altLang="ko-KR" sz="2000" dirty="0"/>
              <a:t>condition with </a:t>
            </a:r>
            <a:r>
              <a:rPr lang="en-US" altLang="ko-KR" sz="2000" b="1" dirty="0"/>
              <a:t>high risk </a:t>
            </a:r>
            <a:r>
              <a:rPr lang="en-US" altLang="ko-KR" sz="2000" dirty="0"/>
              <a:t>of bleeding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–</a:t>
            </a:r>
            <a:r>
              <a:rPr lang="en-US" altLang="ko-KR" sz="1600" dirty="0"/>
              <a:t>Proximal, unprovoked DVT </a:t>
            </a:r>
          </a:p>
          <a:p>
            <a:pPr marL="457200" lvl="1" indent="0">
              <a:buNone/>
            </a:pPr>
            <a:r>
              <a:rPr lang="en-US" altLang="ko-KR" sz="1600" dirty="0"/>
              <a:t>-</a:t>
            </a:r>
            <a:r>
              <a:rPr lang="en-US" altLang="ko-KR" sz="1600" dirty="0" smtClean="0"/>
              <a:t> </a:t>
            </a:r>
            <a:r>
              <a:rPr lang="en-US" altLang="ko-KR" sz="1600" b="1" dirty="0"/>
              <a:t>10% recurrence rate </a:t>
            </a:r>
            <a:r>
              <a:rPr lang="en-US" altLang="ko-KR" sz="1600" dirty="0"/>
              <a:t>of VTE </a:t>
            </a:r>
            <a:r>
              <a:rPr lang="en-US" altLang="ko-KR" sz="1600" b="1" dirty="0"/>
              <a:t>one year </a:t>
            </a:r>
            <a:r>
              <a:rPr lang="en-US" altLang="ko-KR" sz="1600" dirty="0"/>
              <a:t>after stopping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–</a:t>
            </a:r>
            <a:r>
              <a:rPr lang="en-US" altLang="ko-KR" sz="1600" dirty="0"/>
              <a:t>Recurrent, transfusion-required, lower GI bleeds</a:t>
            </a:r>
            <a:r>
              <a:rPr lang="en-US" altLang="ko-KR" sz="1600" b="1" dirty="0"/>
              <a:t> </a:t>
            </a:r>
            <a:endParaRPr lang="en-US" altLang="ko-KR" sz="1600" dirty="0"/>
          </a:p>
          <a:p>
            <a:pPr marL="457200" lvl="1" indent="0">
              <a:buNone/>
            </a:pPr>
            <a:r>
              <a:rPr lang="en-US" altLang="ko-KR" sz="1600" dirty="0" smtClean="0"/>
              <a:t>–</a:t>
            </a:r>
            <a:r>
              <a:rPr lang="en-US" altLang="ko-KR" sz="1600" dirty="0"/>
              <a:t>GI bleeding</a:t>
            </a:r>
            <a:r>
              <a:rPr lang="en-US" altLang="ko-KR" sz="1600" dirty="0" smtClean="0"/>
              <a:t>: 2/3 </a:t>
            </a:r>
            <a:r>
              <a:rPr lang="en-US" altLang="ko-KR" sz="1600" dirty="0"/>
              <a:t>of major bleeding on anticoagulants </a:t>
            </a:r>
          </a:p>
          <a:p>
            <a:pPr marL="914400" lvl="2" indent="0">
              <a:buNone/>
            </a:pPr>
            <a:endParaRPr lang="en-US" altLang="ko-KR" sz="2000" dirty="0" smtClean="0"/>
          </a:p>
          <a:p>
            <a:pPr marL="914400" lvl="2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962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b="0" dirty="0"/>
              <a:t>Risk Benefit ratio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/>
          <a:lstStyle/>
          <a:p>
            <a:r>
              <a:rPr lang="en-US" altLang="ko-KR" sz="2000" b="1" dirty="0" smtClean="0"/>
              <a:t>Low-risk </a:t>
            </a:r>
            <a:r>
              <a:rPr lang="en-US" altLang="ko-KR" sz="2000" dirty="0"/>
              <a:t>condition with </a:t>
            </a:r>
            <a:r>
              <a:rPr lang="en-US" altLang="ko-KR" sz="2000" b="1" dirty="0"/>
              <a:t>low risk </a:t>
            </a:r>
            <a:r>
              <a:rPr lang="en-US" altLang="ko-KR" sz="2000" dirty="0"/>
              <a:t>of bleeding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–First </a:t>
            </a:r>
            <a:r>
              <a:rPr lang="en-US" altLang="ko-KR" sz="1600" dirty="0"/>
              <a:t>unprovoked DVT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–</a:t>
            </a:r>
            <a:r>
              <a:rPr lang="en-US" altLang="ko-KR" sz="1600" dirty="0"/>
              <a:t>After 3 months of treatment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–</a:t>
            </a:r>
            <a:r>
              <a:rPr lang="en-US" altLang="ko-KR" sz="1600" dirty="0"/>
              <a:t>Risk of fatal PE : between 0.19 and 0.49% per year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–</a:t>
            </a:r>
            <a:r>
              <a:rPr lang="en-US" altLang="ko-KR" sz="1600" dirty="0"/>
              <a:t>Risk of recurrence : 10% the first year after stopping </a:t>
            </a:r>
          </a:p>
          <a:p>
            <a:pPr marL="457200" lvl="1" indent="0">
              <a:buNone/>
            </a:pPr>
            <a:r>
              <a:rPr lang="en-US" altLang="ko-KR" sz="1600" dirty="0" smtClean="0"/>
              <a:t>–</a:t>
            </a:r>
            <a:r>
              <a:rPr lang="en-US" altLang="ko-KR" sz="1600" dirty="0"/>
              <a:t>Bleeding risk during extended </a:t>
            </a:r>
            <a:r>
              <a:rPr lang="en-US" altLang="ko-KR" sz="1600" dirty="0" err="1"/>
              <a:t>Tx</a:t>
            </a:r>
            <a:r>
              <a:rPr lang="en-US" altLang="ko-KR" sz="1600" dirty="0"/>
              <a:t> with warfarin 0.9 to 1.4% </a:t>
            </a:r>
            <a:r>
              <a:rPr lang="en-US" altLang="ko-KR" sz="1600" dirty="0" smtClean="0"/>
              <a:t>/ </a:t>
            </a:r>
            <a:r>
              <a:rPr lang="en-US" altLang="ko-KR" sz="1600" dirty="0" err="1" smtClean="0"/>
              <a:t>yr</a:t>
            </a:r>
            <a:endParaRPr lang="en-US" altLang="ko-KR" sz="1600" dirty="0" smtClean="0"/>
          </a:p>
          <a:p>
            <a:pPr marL="457200" lvl="1" indent="0">
              <a:buNone/>
            </a:pPr>
            <a:r>
              <a:rPr lang="en-US" altLang="ko-KR" sz="2000" dirty="0" smtClean="0"/>
              <a:t> </a:t>
            </a:r>
            <a:endParaRPr lang="en-US" altLang="ko-KR" sz="2000" dirty="0"/>
          </a:p>
          <a:p>
            <a:r>
              <a:rPr lang="en-US" altLang="ko-KR" sz="2000" b="1" dirty="0" smtClean="0"/>
              <a:t>Very </a:t>
            </a:r>
            <a:r>
              <a:rPr lang="en-US" altLang="ko-KR" sz="2000" b="1" dirty="0"/>
              <a:t>low-risk </a:t>
            </a:r>
            <a:r>
              <a:rPr lang="en-US" altLang="ko-KR" sz="2000" dirty="0"/>
              <a:t>condition </a:t>
            </a:r>
          </a:p>
          <a:p>
            <a:pPr lvl="1"/>
            <a:r>
              <a:rPr lang="en-US" altLang="ko-KR" sz="1600" dirty="0" smtClean="0"/>
              <a:t>Distal </a:t>
            </a:r>
            <a:r>
              <a:rPr lang="en-US" altLang="ko-KR" sz="1600" dirty="0"/>
              <a:t>DVT and a transient and removable risk factors </a:t>
            </a:r>
          </a:p>
          <a:p>
            <a:pPr lvl="1"/>
            <a:r>
              <a:rPr lang="en-US" altLang="ko-KR" sz="1600" dirty="0" smtClean="0"/>
              <a:t>Surgery </a:t>
            </a:r>
            <a:endParaRPr lang="en-US" altLang="ko-KR" sz="1600" dirty="0"/>
          </a:p>
          <a:p>
            <a:pPr lvl="1"/>
            <a:r>
              <a:rPr lang="en-US" altLang="ko-KR" sz="1600" dirty="0" smtClean="0"/>
              <a:t>Risk </a:t>
            </a:r>
            <a:r>
              <a:rPr lang="en-US" altLang="ko-KR" sz="1600" dirty="0"/>
              <a:t>of recurrence </a:t>
            </a:r>
            <a:r>
              <a:rPr lang="en-US" altLang="ko-KR" sz="1600" b="1" dirty="0"/>
              <a:t>: 1% per year </a:t>
            </a:r>
            <a:r>
              <a:rPr lang="en-US" altLang="ko-KR" sz="1600" dirty="0"/>
              <a:t>during 6 years of F/U </a:t>
            </a:r>
            <a:endParaRPr lang="en-US" altLang="ko-KR" sz="1600" dirty="0" smtClean="0"/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36222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b="0" dirty="0"/>
              <a:t>Risk of Bleeding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Risk </a:t>
            </a:r>
            <a:r>
              <a:rPr lang="en-US" altLang="ko-KR" sz="2000" dirty="0"/>
              <a:t>Indicators </a:t>
            </a:r>
            <a:endParaRPr lang="en-US" altLang="ko-KR" sz="2000" dirty="0" smtClean="0"/>
          </a:p>
          <a:p>
            <a:pPr marL="457200" lvl="1" indent="0">
              <a:buNone/>
            </a:pPr>
            <a:r>
              <a:rPr lang="en-US" altLang="ko-KR" sz="1800" dirty="0" smtClean="0"/>
              <a:t>–</a:t>
            </a:r>
            <a:r>
              <a:rPr lang="en-US" altLang="ko-KR" sz="1800" dirty="0"/>
              <a:t>Old age </a:t>
            </a:r>
          </a:p>
          <a:p>
            <a:pPr marL="457200" lvl="1" indent="0">
              <a:buNone/>
            </a:pPr>
            <a:r>
              <a:rPr lang="en-US" altLang="ko-KR" sz="1800" dirty="0" smtClean="0"/>
              <a:t>–</a:t>
            </a:r>
            <a:r>
              <a:rPr lang="en-US" altLang="ko-KR" sz="1800" dirty="0"/>
              <a:t>Renal dysfunction </a:t>
            </a:r>
          </a:p>
          <a:p>
            <a:pPr marL="457200" lvl="1" indent="0">
              <a:buNone/>
            </a:pPr>
            <a:r>
              <a:rPr lang="en-US" altLang="ko-KR" sz="1800" dirty="0" smtClean="0"/>
              <a:t>–</a:t>
            </a:r>
            <a:r>
              <a:rPr lang="en-US" altLang="ko-KR" sz="1800" dirty="0"/>
              <a:t>Recent history of major </a:t>
            </a:r>
            <a:r>
              <a:rPr lang="en-US" altLang="ko-KR" sz="1800" dirty="0" smtClean="0"/>
              <a:t>bleeding</a:t>
            </a:r>
            <a:endParaRPr lang="en-US" altLang="ko-KR" sz="1800" dirty="0"/>
          </a:p>
          <a:p>
            <a:pPr marL="457200" lvl="1" indent="0">
              <a:buNone/>
            </a:pPr>
            <a:r>
              <a:rPr lang="en-US" altLang="ko-KR" sz="1800" dirty="0" smtClean="0"/>
              <a:t>–</a:t>
            </a:r>
            <a:r>
              <a:rPr lang="en-US" altLang="ko-KR" sz="1800" dirty="0"/>
              <a:t>Previous </a:t>
            </a:r>
            <a:r>
              <a:rPr lang="en-US" altLang="ko-KR" sz="1800" dirty="0" smtClean="0"/>
              <a:t>stroke</a:t>
            </a:r>
            <a:endParaRPr lang="en-US" altLang="ko-KR" sz="1800" dirty="0"/>
          </a:p>
          <a:p>
            <a:pPr marL="457200" lvl="1" indent="0">
              <a:buNone/>
            </a:pPr>
            <a:r>
              <a:rPr lang="en-US" altLang="ko-KR" sz="1800" dirty="0" smtClean="0"/>
              <a:t>–</a:t>
            </a:r>
            <a:r>
              <a:rPr lang="en-US" altLang="ko-KR" sz="1800" dirty="0"/>
              <a:t>Anemia </a:t>
            </a:r>
          </a:p>
          <a:p>
            <a:pPr marL="457200" lvl="1" indent="0">
              <a:buNone/>
            </a:pPr>
            <a:r>
              <a:rPr lang="en-US" altLang="ko-KR" sz="1800" dirty="0" smtClean="0"/>
              <a:t>–</a:t>
            </a:r>
            <a:r>
              <a:rPr lang="en-US" altLang="ko-KR" sz="1800" dirty="0"/>
              <a:t>Ethanol abuse </a:t>
            </a:r>
            <a:endParaRPr lang="en-US" altLang="ko-KR" sz="1800" dirty="0" smtClean="0"/>
          </a:p>
          <a:p>
            <a:pPr marL="457200" lvl="1" indent="0">
              <a:buNone/>
            </a:pPr>
            <a:endParaRPr lang="en-US" altLang="ko-KR" sz="20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2485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/>
              <a:t>Anticoagulation treatment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579296" cy="5112568"/>
          </a:xfrm>
        </p:spPr>
        <p:txBody>
          <a:bodyPr/>
          <a:lstStyle/>
          <a:p>
            <a:r>
              <a:rPr lang="en-US" altLang="ko-KR" sz="2000" dirty="0" smtClean="0"/>
              <a:t>High clinical suspicion of acute VTE</a:t>
            </a:r>
          </a:p>
          <a:p>
            <a:pPr lvl="1"/>
            <a:r>
              <a:rPr lang="en-US" altLang="ko-KR" sz="1600" dirty="0" smtClean="0"/>
              <a:t>Parenteral anticoagulation while awaiting the results of diagnostic tests</a:t>
            </a:r>
            <a:endParaRPr lang="en-US" altLang="ko-KR" sz="1800" dirty="0"/>
          </a:p>
          <a:p>
            <a:pPr lvl="1"/>
            <a:endParaRPr lang="en-US" altLang="ko-KR" sz="1800" dirty="0" smtClean="0"/>
          </a:p>
          <a:p>
            <a:r>
              <a:rPr lang="en-US" altLang="ko-KR" sz="2000" dirty="0" smtClean="0"/>
              <a:t>Intermediate clinical suspicion of acute VTE</a:t>
            </a:r>
          </a:p>
          <a:p>
            <a:pPr lvl="1"/>
            <a:r>
              <a:rPr lang="en-US" altLang="ko-KR" sz="1600" dirty="0" smtClean="0"/>
              <a:t>Parenteral anticoagulation ( the results of test - delayed for more than 4 hour)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Low clinical suspicion of acute VTE</a:t>
            </a:r>
          </a:p>
          <a:p>
            <a:pPr lvl="1"/>
            <a:r>
              <a:rPr lang="en-US" altLang="ko-KR" sz="1600" b="1" dirty="0" smtClean="0">
                <a:solidFill>
                  <a:srgbClr val="FF0000"/>
                </a:solidFill>
              </a:rPr>
              <a:t>Awaiting</a:t>
            </a:r>
            <a:r>
              <a:rPr lang="en-US" altLang="ko-KR" sz="1600" dirty="0" smtClean="0">
                <a:solidFill>
                  <a:srgbClr val="FFC000"/>
                </a:solidFill>
              </a:rPr>
              <a:t> </a:t>
            </a:r>
            <a:r>
              <a:rPr lang="en-US" altLang="ko-KR" sz="1600" dirty="0" smtClean="0"/>
              <a:t>the results of diagnostic test( expected within 24 hour) 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Acute PTE with hypotension (SBP &lt;90mmHg) without bleeding risk</a:t>
            </a:r>
          </a:p>
          <a:p>
            <a:pPr lvl="1">
              <a:buFont typeface="Wingdings"/>
              <a:buChar char="à"/>
            </a:pPr>
            <a:r>
              <a:rPr lang="en-US" altLang="ko-KR" sz="1600" dirty="0" smtClean="0"/>
              <a:t>Systemic thrombolytic therapy (short infusion: 2 hour infusion  &gt; 24 hour)   </a:t>
            </a:r>
          </a:p>
          <a:p>
            <a:pPr lvl="1">
              <a:buFont typeface="Wingdings"/>
              <a:buChar char="à"/>
            </a:pPr>
            <a:endParaRPr lang="en-US" altLang="ko-KR" sz="1600" dirty="0"/>
          </a:p>
          <a:p>
            <a:pPr marL="457200" lvl="1" indent="0">
              <a:buNone/>
            </a:pPr>
            <a:endParaRPr lang="en-US" altLang="ko-KR" sz="1800" dirty="0" smtClean="0">
              <a:solidFill>
                <a:srgbClr val="00B0F0"/>
              </a:solidFill>
            </a:endParaRPr>
          </a:p>
          <a:p>
            <a:pPr marL="457200" lvl="1" indent="0">
              <a:buNone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85318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Anticoagulation treatment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/>
          <a:lstStyle/>
          <a:p>
            <a:r>
              <a:rPr lang="en-US" altLang="ko-KR" sz="2000" dirty="0"/>
              <a:t>Initial treatment </a:t>
            </a:r>
          </a:p>
          <a:p>
            <a:pPr lvl="1"/>
            <a:r>
              <a:rPr lang="en-US" altLang="ko-KR" sz="1600" dirty="0"/>
              <a:t>Parenteral anticoagulation (</a:t>
            </a:r>
            <a:r>
              <a:rPr lang="en-US" altLang="ko-KR" sz="1600" b="1" dirty="0">
                <a:solidFill>
                  <a:srgbClr val="FF0000"/>
                </a:solidFill>
              </a:rPr>
              <a:t>LMWH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fondaparinux</a:t>
            </a:r>
            <a:r>
              <a:rPr lang="en-US" altLang="ko-KR" sz="1600" dirty="0"/>
              <a:t> &gt; IV UFH, SC UFH)</a:t>
            </a:r>
          </a:p>
          <a:p>
            <a:pPr lvl="1"/>
            <a:r>
              <a:rPr lang="en-US" altLang="ko-KR" sz="1600" dirty="0"/>
              <a:t>LMWH </a:t>
            </a:r>
            <a:r>
              <a:rPr lang="en-US" altLang="ko-KR" sz="1600" b="1" dirty="0">
                <a:solidFill>
                  <a:srgbClr val="FF0000"/>
                </a:solidFill>
              </a:rPr>
              <a:t>once daily </a:t>
            </a:r>
            <a:r>
              <a:rPr lang="en-US" altLang="ko-KR" sz="1600" dirty="0"/>
              <a:t>&gt; twice –daily administration  </a:t>
            </a:r>
          </a:p>
          <a:p>
            <a:pPr lvl="1"/>
            <a:r>
              <a:rPr lang="en-US" altLang="ko-KR" sz="1600" dirty="0"/>
              <a:t>Early initiation of VKA ( </a:t>
            </a:r>
            <a:r>
              <a:rPr lang="en-US" altLang="ko-KR" sz="1600" dirty="0">
                <a:solidFill>
                  <a:srgbClr val="00B0F0"/>
                </a:solidFill>
              </a:rPr>
              <a:t>same day </a:t>
            </a:r>
            <a:r>
              <a:rPr lang="en-US" altLang="ko-KR" sz="1600" dirty="0"/>
              <a:t>as parenteral therapy is started)</a:t>
            </a:r>
          </a:p>
          <a:p>
            <a:pPr lvl="1"/>
            <a:r>
              <a:rPr lang="en-US" altLang="ko-KR" sz="1600" dirty="0" smtClean="0"/>
              <a:t>parenteral </a:t>
            </a:r>
            <a:r>
              <a:rPr lang="en-US" altLang="ko-KR" sz="1600" dirty="0"/>
              <a:t>therapy for a </a:t>
            </a:r>
            <a:r>
              <a:rPr lang="en-US" altLang="ko-KR" sz="1600" dirty="0">
                <a:solidFill>
                  <a:srgbClr val="00B0F0"/>
                </a:solidFill>
              </a:rPr>
              <a:t>minimum of 5 days, </a:t>
            </a:r>
            <a:r>
              <a:rPr lang="en-US" altLang="ko-KR" sz="1600" dirty="0" smtClean="0">
                <a:solidFill>
                  <a:srgbClr val="00B0F0"/>
                </a:solidFill>
              </a:rPr>
              <a:t>until </a:t>
            </a:r>
            <a:r>
              <a:rPr lang="en-US" altLang="ko-KR" sz="1600" dirty="0">
                <a:solidFill>
                  <a:srgbClr val="00B0F0"/>
                </a:solidFill>
              </a:rPr>
              <a:t>the INR &gt; </a:t>
            </a:r>
            <a:r>
              <a:rPr lang="en-US" altLang="ko-KR" sz="1600" dirty="0" smtClean="0">
                <a:solidFill>
                  <a:srgbClr val="00B0F0"/>
                </a:solidFill>
              </a:rPr>
              <a:t>2.0, </a:t>
            </a:r>
            <a:r>
              <a:rPr lang="en-US" altLang="ko-KR" sz="1600" dirty="0">
                <a:solidFill>
                  <a:srgbClr val="00B0F0"/>
                </a:solidFill>
              </a:rPr>
              <a:t>at least 24 hour </a:t>
            </a:r>
            <a:r>
              <a:rPr lang="en-US" altLang="ko-KR" sz="1800" dirty="0">
                <a:solidFill>
                  <a:srgbClr val="00B0F0"/>
                </a:solidFill>
              </a:rPr>
              <a:t> </a:t>
            </a:r>
            <a:endParaRPr lang="en-US" altLang="ko-KR" sz="1800" dirty="0" smtClean="0">
              <a:solidFill>
                <a:srgbClr val="00B0F0"/>
              </a:solidFill>
            </a:endParaRPr>
          </a:p>
          <a:p>
            <a:pPr lvl="1"/>
            <a:endParaRPr lang="en-US" altLang="ko-KR" sz="1800" dirty="0">
              <a:solidFill>
                <a:srgbClr val="00B0F0"/>
              </a:solidFill>
            </a:endParaRPr>
          </a:p>
          <a:p>
            <a:r>
              <a:rPr lang="en-US" altLang="ko-KR" sz="2000" dirty="0" smtClean="0"/>
              <a:t>VKA therapy </a:t>
            </a:r>
          </a:p>
          <a:p>
            <a:pPr lvl="1"/>
            <a:r>
              <a:rPr lang="en-US" altLang="ko-KR" sz="1600" dirty="0" smtClean="0"/>
              <a:t>Healthy as out patient</a:t>
            </a:r>
          </a:p>
          <a:p>
            <a:pPr lvl="2"/>
            <a:r>
              <a:rPr lang="en-US" altLang="ko-KR" sz="1600" dirty="0"/>
              <a:t> </a:t>
            </a:r>
            <a:r>
              <a:rPr lang="en-US" altLang="ko-KR" sz="1600" dirty="0" smtClean="0"/>
              <a:t>VKA 10mg initial 1~2day </a:t>
            </a:r>
            <a:r>
              <a:rPr lang="en-US" altLang="ko-KR" sz="1600" dirty="0" smtClean="0">
                <a:sym typeface="Wingdings" pitchFamily="2" charset="2"/>
              </a:rPr>
              <a:t> INR </a:t>
            </a:r>
          </a:p>
          <a:p>
            <a:pPr lvl="2"/>
            <a:r>
              <a:rPr lang="en-US" altLang="ko-KR" sz="1600" dirty="0" smtClean="0">
                <a:sym typeface="Wingdings" pitchFamily="2" charset="2"/>
              </a:rPr>
              <a:t> Stable INR-&gt; </a:t>
            </a:r>
            <a:r>
              <a:rPr lang="en-US" altLang="ko-KR" sz="1600" b="1" dirty="0" smtClean="0">
                <a:solidFill>
                  <a:srgbClr val="FF0000"/>
                </a:solidFill>
                <a:sym typeface="Wingdings" pitchFamily="2" charset="2"/>
              </a:rPr>
              <a:t>every 12 weeks f/u  </a:t>
            </a:r>
            <a:r>
              <a:rPr lang="en-US" altLang="ko-KR" sz="1600" dirty="0" smtClean="0">
                <a:sym typeface="Wingdings" pitchFamily="2" charset="2"/>
              </a:rPr>
              <a:t>(rather than  4weeks f/u ) </a:t>
            </a:r>
          </a:p>
          <a:p>
            <a:pPr lvl="2"/>
            <a:r>
              <a:rPr lang="en-US" altLang="ko-KR" sz="1600" dirty="0" smtClean="0">
                <a:sym typeface="Wingdings" pitchFamily="2" charset="2"/>
              </a:rPr>
              <a:t> </a:t>
            </a:r>
            <a:r>
              <a:rPr lang="pt-BR" altLang="ko-KR" sz="1600" dirty="0"/>
              <a:t>INR target 2~3 </a:t>
            </a:r>
            <a:r>
              <a:rPr lang="pt-BR" altLang="ko-KR" sz="1600" dirty="0" smtClean="0"/>
              <a:t> </a:t>
            </a:r>
            <a:r>
              <a:rPr lang="pt-BR" altLang="ko-KR" sz="1600" dirty="0" smtClean="0">
                <a:sym typeface="Wingdings" pitchFamily="2" charset="2"/>
              </a:rPr>
              <a:t> </a:t>
            </a:r>
            <a:r>
              <a:rPr lang="en-US" altLang="ko-KR" sz="1600" dirty="0" smtClean="0">
                <a:sym typeface="Wingdings" pitchFamily="2" charset="2"/>
              </a:rPr>
              <a:t>f/u INR</a:t>
            </a:r>
            <a:r>
              <a:rPr lang="pt-BR" altLang="ko-KR" sz="1600" dirty="0" smtClean="0"/>
              <a:t>± 0.5 </a:t>
            </a:r>
            <a:r>
              <a:rPr lang="pt-BR" altLang="ko-KR" sz="1600" dirty="0" smtClean="0">
                <a:sym typeface="Wingdings" pitchFamily="2" charset="2"/>
              </a:rPr>
              <a:t> </a:t>
            </a:r>
            <a:r>
              <a:rPr lang="pt-BR" altLang="ko-KR" sz="1600" dirty="0" smtClean="0"/>
              <a:t> same dose</a:t>
            </a:r>
          </a:p>
          <a:p>
            <a:pPr lvl="2"/>
            <a:endParaRPr lang="pt-BR" altLang="ko-KR" sz="1600" dirty="0" smtClean="0"/>
          </a:p>
          <a:p>
            <a:pPr lvl="1"/>
            <a:r>
              <a:rPr lang="pt-BR" altLang="ko-KR" sz="1600" dirty="0" smtClean="0"/>
              <a:t>VKA toxicity </a:t>
            </a:r>
          </a:p>
          <a:p>
            <a:pPr lvl="2"/>
            <a:r>
              <a:rPr lang="pt-BR" altLang="ko-KR" sz="1600" dirty="0" smtClean="0"/>
              <a:t>INR 4.5~10 + bleeding evidence(-)</a:t>
            </a:r>
            <a:r>
              <a:rPr lang="pt-BR" altLang="ko-KR" sz="1600" dirty="0" smtClean="0">
                <a:sym typeface="Wingdings" pitchFamily="2" charset="2"/>
              </a:rPr>
              <a:t></a:t>
            </a:r>
            <a:r>
              <a:rPr lang="pt-BR" altLang="ko-KR" sz="16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pt-BR" altLang="ko-KR" sz="1600" b="1" dirty="0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pt-BR" altLang="ko-KR" sz="1600" b="1" dirty="0" smtClean="0">
                <a:solidFill>
                  <a:srgbClr val="FF0000"/>
                </a:solidFill>
                <a:sym typeface="Wingdings" pitchFamily="2" charset="2"/>
              </a:rPr>
              <a:t>gainst</a:t>
            </a:r>
            <a:r>
              <a:rPr lang="pt-BR" altLang="ko-KR" sz="16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pt-BR" altLang="ko-KR" sz="1600" dirty="0" smtClean="0">
                <a:sym typeface="Wingdings" pitchFamily="2" charset="2"/>
              </a:rPr>
              <a:t>routine vit K</a:t>
            </a:r>
          </a:p>
          <a:p>
            <a:pPr lvl="2"/>
            <a:r>
              <a:rPr lang="pt-BR" altLang="ko-KR" sz="1600" dirty="0" smtClean="0">
                <a:sym typeface="Wingdings" pitchFamily="2" charset="2"/>
              </a:rPr>
              <a:t>INR &gt; 10   + bleeding evidence(-)  VKA po</a:t>
            </a:r>
          </a:p>
          <a:p>
            <a:pPr lvl="2"/>
            <a:r>
              <a:rPr lang="pt-BR" altLang="ko-KR" sz="1600" dirty="0" smtClean="0">
                <a:sym typeface="Wingdings" pitchFamily="2" charset="2"/>
              </a:rPr>
              <a:t>Bleeding (+)  </a:t>
            </a:r>
            <a:r>
              <a:rPr lang="pt-BR" altLang="ko-KR" sz="1600" b="1" dirty="0" smtClean="0">
                <a:solidFill>
                  <a:srgbClr val="FF0000"/>
                </a:solidFill>
                <a:sym typeface="Wingdings" pitchFamily="2" charset="2"/>
              </a:rPr>
              <a:t>FFP  + vit K 5~10mg IV slowly </a:t>
            </a:r>
            <a:endParaRPr lang="pt-BR" altLang="ko-KR" sz="1600" b="1" dirty="0" smtClean="0">
              <a:solidFill>
                <a:srgbClr val="FF0000"/>
              </a:solidFill>
            </a:endParaRPr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9864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Duration of anticoagulation therapy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3789040"/>
            <a:ext cx="8229600" cy="2077691"/>
          </a:xfrm>
        </p:spPr>
        <p:txBody>
          <a:bodyPr/>
          <a:lstStyle/>
          <a:p>
            <a:pPr marL="400050"/>
            <a:r>
              <a:rPr lang="en-US" altLang="ko-KR" sz="2000" dirty="0" smtClean="0"/>
              <a:t>Long </a:t>
            </a:r>
            <a:r>
              <a:rPr lang="en-US" altLang="ko-KR" sz="2000" dirty="0"/>
              <a:t>term therapy </a:t>
            </a:r>
          </a:p>
          <a:p>
            <a:pPr marL="800100" lvl="1"/>
            <a:r>
              <a:rPr lang="en-US" altLang="ko-KR" sz="1600" dirty="0"/>
              <a:t>DVT of leg without cancer </a:t>
            </a:r>
            <a:r>
              <a:rPr lang="en-US" altLang="ko-KR" sz="1600" dirty="0">
                <a:sym typeface="Wingdings" pitchFamily="2" charset="2"/>
              </a:rPr>
              <a:t> VKA therapy &gt; LMWH &gt; </a:t>
            </a:r>
            <a:r>
              <a:rPr lang="en-US" altLang="ko-KR" sz="1600" dirty="0" err="1">
                <a:sym typeface="Wingdings" pitchFamily="2" charset="2"/>
              </a:rPr>
              <a:t>dabigatran</a:t>
            </a:r>
            <a:r>
              <a:rPr lang="en-US" altLang="ko-KR" sz="1600" dirty="0">
                <a:sym typeface="Wingdings" pitchFamily="2" charset="2"/>
              </a:rPr>
              <a:t> or </a:t>
            </a:r>
            <a:r>
              <a:rPr lang="en-US" altLang="ko-KR" sz="1600" dirty="0" err="1">
                <a:sym typeface="Wingdings" pitchFamily="2" charset="2"/>
              </a:rPr>
              <a:t>rivaroxaban</a:t>
            </a:r>
            <a:r>
              <a:rPr lang="en-US" altLang="ko-KR" sz="1600" dirty="0">
                <a:sym typeface="Wingdings" pitchFamily="2" charset="2"/>
              </a:rPr>
              <a:t> </a:t>
            </a:r>
          </a:p>
          <a:p>
            <a:pPr marL="800100" lvl="1"/>
            <a:r>
              <a:rPr lang="en-US" altLang="ko-KR" sz="1600" dirty="0">
                <a:sym typeface="Wingdings" pitchFamily="2" charset="2"/>
              </a:rPr>
              <a:t>DVT of leg </a:t>
            </a:r>
            <a:r>
              <a:rPr lang="en-US" altLang="ko-KR" sz="1600" b="1" dirty="0">
                <a:solidFill>
                  <a:srgbClr val="FF0000"/>
                </a:solidFill>
                <a:sym typeface="Wingdings" pitchFamily="2" charset="2"/>
              </a:rPr>
              <a:t>with cancer   LMWH  </a:t>
            </a:r>
            <a:r>
              <a:rPr lang="en-US" altLang="ko-KR" sz="1600" dirty="0">
                <a:sym typeface="Wingdings" pitchFamily="2" charset="2"/>
              </a:rPr>
              <a:t>&gt; VKA </a:t>
            </a:r>
            <a:endParaRPr lang="en-US" altLang="ko-KR" sz="1600" dirty="0" smtClean="0">
              <a:sym typeface="Wingdings" pitchFamily="2" charset="2"/>
            </a:endParaRPr>
          </a:p>
          <a:p>
            <a:pPr marL="800100" lvl="1"/>
            <a:endParaRPr lang="en-US" altLang="ko-KR" sz="1600" dirty="0">
              <a:sym typeface="Wingdings" pitchFamily="2" charset="2"/>
            </a:endParaRPr>
          </a:p>
          <a:p>
            <a:pPr marL="400050"/>
            <a:r>
              <a:rPr lang="en-US" altLang="ko-KR" sz="2000" dirty="0">
                <a:sym typeface="Wingdings" pitchFamily="2" charset="2"/>
              </a:rPr>
              <a:t>Extended therapy</a:t>
            </a:r>
          </a:p>
          <a:p>
            <a:pPr marL="800100" lvl="1"/>
            <a:r>
              <a:rPr lang="en-US" altLang="ko-KR" sz="1600" dirty="0">
                <a:sym typeface="Wingdings" pitchFamily="2" charset="2"/>
              </a:rPr>
              <a:t>Same anticoagulant chosen for the first 3months </a:t>
            </a:r>
          </a:p>
          <a:p>
            <a:pPr lvl="1"/>
            <a:endParaRPr lang="ko-KR" alt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87692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36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Optimal Duration of Anticoagulants </a:t>
            </a:r>
            <a:endParaRPr lang="ko-KR" altLang="en-US" sz="3600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556531"/>
              </p:ext>
            </p:extLst>
          </p:nvPr>
        </p:nvGraphicFramePr>
        <p:xfrm>
          <a:off x="457200" y="1600200"/>
          <a:ext cx="8229600" cy="247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4920"/>
                <a:gridCol w="30346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Diagnosis 	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Duration if available 	</a:t>
                      </a:r>
                      <a:endParaRPr lang="ko-KR" altLang="en-US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 &amp; Proximal DVT of leg</a:t>
                      </a: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provoked by surgery or  nonsurgical risk factor </a:t>
                      </a:r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0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altLang="ko-KR" sz="1600" b="0" i="0" u="none" strike="noStrike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Isolated distal DVT of leg </a:t>
                      </a: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provoked by surgery or nonsurgical risk factor</a:t>
                      </a:r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600" b="0" i="0" u="none" strike="noStrike" kern="1200" baseline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US" altLang="ko-KR" sz="16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altLang="ko-KR" sz="1600" b="0" i="0" u="none" strike="noStrike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ko-KR" sz="1600" dirty="0" smtClean="0">
                          <a:solidFill>
                            <a:schemeClr val="bg1"/>
                          </a:solidFill>
                        </a:rPr>
                        <a:t>DVT of</a:t>
                      </a:r>
                      <a:r>
                        <a:rPr lang="en-US" altLang="ko-KR" sz="1600" baseline="0" dirty="0" smtClean="0">
                          <a:solidFill>
                            <a:schemeClr val="bg1"/>
                          </a:solidFill>
                        </a:rPr>
                        <a:t> leg </a:t>
                      </a:r>
                      <a:r>
                        <a:rPr lang="en-US" altLang="ko-KR" sz="1600" b="1" baseline="0" dirty="0" smtClean="0">
                          <a:solidFill>
                            <a:srgbClr val="FF0000"/>
                          </a:solidFill>
                        </a:rPr>
                        <a:t>with active cancer</a:t>
                      </a:r>
                    </a:p>
                    <a:p>
                      <a:r>
                        <a:rPr lang="en-US" altLang="ko-KR" sz="1600" baseline="0" dirty="0" smtClean="0">
                          <a:solidFill>
                            <a:schemeClr val="bg1"/>
                          </a:solidFill>
                        </a:rPr>
                        <a:t>   + Bleeding risk is not high  </a:t>
                      </a:r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600" dirty="0" smtClean="0">
                        <a:solidFill>
                          <a:schemeClr val="bg1"/>
                        </a:solidFill>
                      </a:endParaRPr>
                    </a:p>
                    <a:p>
                      <a:pPr latinLnBrk="1"/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Extended </a:t>
                      </a:r>
                      <a:r>
                        <a:rPr lang="en-US" altLang="ko-KR" sz="1600" dirty="0" smtClean="0">
                          <a:solidFill>
                            <a:schemeClr val="bg1"/>
                          </a:solidFill>
                        </a:rPr>
                        <a:t>anticoagulation</a:t>
                      </a:r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ko-KR" sz="1600" dirty="0" smtClean="0">
                          <a:solidFill>
                            <a:schemeClr val="bg1"/>
                          </a:solidFill>
                        </a:rPr>
                        <a:t>   + Bleeding risk is high </a:t>
                      </a:r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Extended</a:t>
                      </a:r>
                      <a:r>
                        <a:rPr lang="en-US" altLang="ko-KR" sz="1600" dirty="0" smtClean="0">
                          <a:solidFill>
                            <a:schemeClr val="bg1"/>
                          </a:solidFill>
                        </a:rPr>
                        <a:t> anticoagulation</a:t>
                      </a:r>
                      <a:endParaRPr lang="ko-KR" altLang="en-US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467544" y="5517232"/>
            <a:ext cx="8435280" cy="9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r"/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20838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Optimal Duration of Anticoagulants </a:t>
            </a:r>
            <a:endParaRPr lang="ko-KR" altLang="en-US" sz="36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761927"/>
              </p:ext>
            </p:extLst>
          </p:nvPr>
        </p:nvGraphicFramePr>
        <p:xfrm>
          <a:off x="457200" y="1484782"/>
          <a:ext cx="8229600" cy="4413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3610744"/>
              </a:tblGrid>
              <a:tr h="379635">
                <a:tc>
                  <a:txBody>
                    <a:bodyPr/>
                    <a:lstStyle/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Diagnosis 	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Duration if available 	</a:t>
                      </a:r>
                      <a:endParaRPr lang="ko-KR" altLang="en-US" sz="1600" b="1" dirty="0"/>
                    </a:p>
                  </a:txBody>
                  <a:tcPr/>
                </a:tc>
              </a:tr>
              <a:tr h="655260">
                <a:tc>
                  <a:txBody>
                    <a:bodyPr/>
                    <a:lstStyle/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Unprovoked 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 &amp; DVT of the Leg (isolated distal or proximal)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 least 3 </a:t>
                      </a:r>
                      <a:r>
                        <a:rPr lang="en-US" altLang="ko-KR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reassess 	</a:t>
                      </a:r>
                      <a:endParaRPr lang="ko-KR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37315">
                <a:tc>
                  <a:txBody>
                    <a:bodyPr/>
                    <a:lstStyle/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First VTE </a:t>
                      </a:r>
                    </a:p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(unprovoked 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 &amp; proximal DVT of leg) </a:t>
                      </a: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+ Low or moderate bleeding risk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Extended (&gt; 3mo) </a:t>
                      </a:r>
                      <a:endParaRPr lang="en-US" altLang="ko-KR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&amp; reassess at periodic interval</a:t>
                      </a: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(risk-benefit ratio) </a:t>
                      </a:r>
                      <a:endParaRPr lang="ko-KR" altLang="en-US" sz="1600" dirty="0"/>
                    </a:p>
                  </a:txBody>
                  <a:tcPr/>
                </a:tc>
              </a:tr>
              <a:tr h="379635"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+ High bleeding risk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altLang="ko-KR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600" dirty="0"/>
                    </a:p>
                  </a:txBody>
                  <a:tcPr/>
                </a:tc>
              </a:tr>
              <a:tr h="529706">
                <a:tc>
                  <a:txBody>
                    <a:bodyPr/>
                    <a:lstStyle/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First VTE </a:t>
                      </a: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unprovoked 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distal DVT of leg) </a:t>
                      </a: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+ Low or moderate bleeding risk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ko-KR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altLang="ko-KR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altLang="ko-KR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/>
                </a:tc>
              </a:tr>
              <a:tr h="379635"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+ High bleeding risk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altLang="ko-KR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  <a:endParaRPr lang="ko-KR" altLang="en-US" sz="1600" dirty="0"/>
                    </a:p>
                  </a:txBody>
                  <a:tcPr/>
                </a:tc>
              </a:tr>
              <a:tr h="551247">
                <a:tc>
                  <a:txBody>
                    <a:bodyPr/>
                    <a:lstStyle/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Second</a:t>
                      </a:r>
                      <a:r>
                        <a:rPr lang="en-US" altLang="ko-KR" sz="1600" b="1" i="0" u="none" strike="noStrike" kern="1200" baseline="0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unprovoked VTE </a:t>
                      </a:r>
                      <a:endParaRPr lang="en-US" altLang="ko-KR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+ Low or moderate risk of bleeding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ko-KR" sz="1600" b="1" i="0" u="none" strike="noStrike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6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Extended (&gt; 3mo) </a:t>
                      </a:r>
                      <a:endParaRPr lang="en-US" altLang="ko-KR" sz="1600" b="0" i="0" u="none" strike="noStrike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9635"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+ High risk of bleeding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altLang="ko-KR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</a:t>
                      </a:r>
                      <a:r>
                        <a:rPr lang="en-US" altLang="ko-KR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37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Contents</a:t>
            </a:r>
            <a:r>
              <a:rPr lang="en-US" altLang="ko-KR" sz="4000" i="1" dirty="0"/>
              <a:t>  </a:t>
            </a:r>
            <a:endParaRPr lang="ko-KR" altLang="en-US" sz="4000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/>
          <a:lstStyle/>
          <a:p>
            <a:r>
              <a:rPr lang="en-US" altLang="ko-KR" sz="2400" dirty="0" smtClean="0"/>
              <a:t>Clinical </a:t>
            </a:r>
            <a:r>
              <a:rPr lang="en-US" altLang="ko-KR" sz="2400" dirty="0"/>
              <a:t>Course </a:t>
            </a:r>
            <a:endParaRPr lang="en-US" altLang="ko-KR" sz="2400" dirty="0" smtClean="0"/>
          </a:p>
          <a:p>
            <a:r>
              <a:rPr lang="en-US" altLang="ko-KR" sz="2400" dirty="0" smtClean="0"/>
              <a:t>Diagnosis of  VTE </a:t>
            </a:r>
            <a:endParaRPr lang="en-US" altLang="ko-KR" sz="2400" dirty="0"/>
          </a:p>
          <a:p>
            <a:r>
              <a:rPr lang="en-US" altLang="ko-KR" sz="2400" dirty="0" smtClean="0"/>
              <a:t>Treatment </a:t>
            </a:r>
            <a:r>
              <a:rPr lang="en-US" altLang="ko-KR" sz="2400" dirty="0"/>
              <a:t>of </a:t>
            </a:r>
            <a:r>
              <a:rPr lang="en-US" altLang="ko-KR" sz="2400" dirty="0" smtClean="0"/>
              <a:t>VTE </a:t>
            </a:r>
            <a:r>
              <a:rPr lang="en-US" altLang="ko-KR" sz="2400" dirty="0"/>
              <a:t>(ACCP 9th Guideline) </a:t>
            </a:r>
          </a:p>
          <a:p>
            <a:r>
              <a:rPr lang="en-US" altLang="ko-KR" sz="2400" dirty="0" smtClean="0"/>
              <a:t>New </a:t>
            </a:r>
            <a:r>
              <a:rPr lang="en-US" altLang="ko-KR" sz="2400" dirty="0"/>
              <a:t>anticoagulants </a:t>
            </a:r>
            <a:endParaRPr lang="en-US" altLang="ko-KR" sz="2400" dirty="0" smtClean="0"/>
          </a:p>
          <a:p>
            <a:pPr marL="0" indent="0">
              <a:buNone/>
            </a:pP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New oral anticoagulant agents (NOACS)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800" dirty="0"/>
              <a:t>A Brief history of anticoagulant therapy </a:t>
            </a:r>
            <a:endParaRPr lang="en-US" altLang="ko-KR" sz="1800" dirty="0" smtClean="0"/>
          </a:p>
          <a:p>
            <a:pPr>
              <a:buFont typeface="Arial" pitchFamily="34" charset="0"/>
              <a:buChar char="•"/>
            </a:pPr>
            <a:r>
              <a:rPr lang="en-US" altLang="ko-KR" sz="1800" dirty="0" smtClean="0"/>
              <a:t>1899 </a:t>
            </a:r>
            <a:r>
              <a:rPr lang="en-US" altLang="ko-KR" sz="1800" dirty="0"/>
              <a:t>: Aspirin </a:t>
            </a:r>
          </a:p>
          <a:p>
            <a:pPr marL="0" indent="0">
              <a:buNone/>
            </a:pPr>
            <a:r>
              <a:rPr lang="en-US" altLang="ko-KR" sz="1800" dirty="0" smtClean="0"/>
              <a:t>•    1930s </a:t>
            </a:r>
            <a:r>
              <a:rPr lang="en-US" altLang="ko-KR" sz="1800" dirty="0"/>
              <a:t>: </a:t>
            </a:r>
            <a:r>
              <a:rPr lang="en-US" altLang="ko-KR" sz="1800" dirty="0" smtClean="0"/>
              <a:t>UFH (1936</a:t>
            </a:r>
            <a:r>
              <a:rPr lang="en-US" altLang="ko-KR" sz="1800" dirty="0"/>
              <a:t>) </a:t>
            </a:r>
            <a:endParaRPr lang="en-US" altLang="ko-KR" sz="1800" dirty="0" smtClean="0"/>
          </a:p>
          <a:p>
            <a:pPr marL="400050" lvl="1" indent="0"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       </a:t>
            </a:r>
            <a:r>
              <a:rPr lang="en-US" altLang="ko-KR" sz="1600" dirty="0" err="1" smtClean="0"/>
              <a:t>antithrombin</a:t>
            </a:r>
            <a:r>
              <a:rPr lang="en-US" altLang="ko-KR" sz="1600" dirty="0" smtClean="0"/>
              <a:t>-dependent </a:t>
            </a:r>
            <a:r>
              <a:rPr lang="en-US" altLang="ko-KR" sz="1600" dirty="0"/>
              <a:t>inhibition of factor </a:t>
            </a:r>
            <a:r>
              <a:rPr lang="en-US" altLang="ko-KR" sz="1600" dirty="0" err="1"/>
              <a:t>Xa</a:t>
            </a:r>
            <a:r>
              <a:rPr lang="en-US" altLang="ko-KR" sz="1600" dirty="0"/>
              <a:t> and </a:t>
            </a:r>
            <a:r>
              <a:rPr lang="en-US" altLang="ko-KR" sz="1600" dirty="0" err="1"/>
              <a:t>IIa</a:t>
            </a:r>
            <a:r>
              <a:rPr lang="en-US" altLang="ko-KR" sz="1600" dirty="0"/>
              <a:t> </a:t>
            </a:r>
          </a:p>
          <a:p>
            <a:pPr marL="0" indent="0">
              <a:buNone/>
            </a:pPr>
            <a:r>
              <a:rPr lang="en-US" altLang="ko-KR" sz="1800" dirty="0" smtClean="0"/>
              <a:t>•    1940s </a:t>
            </a:r>
            <a:r>
              <a:rPr lang="en-US" altLang="ko-KR" sz="1800" dirty="0"/>
              <a:t>: </a:t>
            </a:r>
            <a:r>
              <a:rPr lang="en-US" altLang="ko-KR" sz="1800" dirty="0" smtClean="0"/>
              <a:t>VKA </a:t>
            </a:r>
            <a:r>
              <a:rPr lang="en-US" altLang="ko-KR" sz="1800" dirty="0"/>
              <a:t>(Warfarin 1954</a:t>
            </a:r>
            <a:r>
              <a:rPr lang="en-US" altLang="ko-KR" sz="1800" dirty="0" smtClean="0"/>
              <a:t>)</a:t>
            </a:r>
          </a:p>
          <a:p>
            <a:pPr marL="400050" lvl="1" indent="0"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        </a:t>
            </a:r>
            <a:r>
              <a:rPr lang="en-US" altLang="ko-KR" sz="1600" dirty="0"/>
              <a:t>indirectly affect synthesis of multiple coagulation factors </a:t>
            </a:r>
          </a:p>
          <a:p>
            <a:pPr marL="0" indent="0">
              <a:buNone/>
            </a:pPr>
            <a:r>
              <a:rPr lang="en-US" altLang="ko-KR" sz="1800" dirty="0" smtClean="0"/>
              <a:t>•    1980s </a:t>
            </a:r>
            <a:r>
              <a:rPr lang="en-US" altLang="ko-KR" sz="1800" dirty="0"/>
              <a:t>: </a:t>
            </a:r>
            <a:r>
              <a:rPr lang="en-US" altLang="ko-KR" sz="1800" dirty="0" smtClean="0"/>
              <a:t>LMWH </a:t>
            </a:r>
          </a:p>
          <a:p>
            <a:pPr marL="400050" lvl="1" indent="0"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         </a:t>
            </a:r>
            <a:r>
              <a:rPr lang="en-US" altLang="ko-KR" sz="1600" dirty="0"/>
              <a:t>AT-dependent inhibition of factor </a:t>
            </a:r>
            <a:r>
              <a:rPr lang="en-US" altLang="ko-KR" sz="1600" dirty="0" err="1"/>
              <a:t>Xa</a:t>
            </a:r>
            <a:r>
              <a:rPr lang="en-US" altLang="ko-KR" sz="1600" dirty="0"/>
              <a:t> </a:t>
            </a:r>
          </a:p>
          <a:p>
            <a:pPr marL="0" indent="0">
              <a:buNone/>
            </a:pPr>
            <a:r>
              <a:rPr lang="en-US" altLang="ko-KR" sz="1800" dirty="0" smtClean="0"/>
              <a:t>•     2000s </a:t>
            </a:r>
            <a:r>
              <a:rPr lang="en-US" altLang="ko-KR" sz="1800" dirty="0"/>
              <a:t>: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 Direct </a:t>
            </a:r>
            <a:r>
              <a:rPr lang="en-US" altLang="ko-KR" sz="1800" dirty="0"/>
              <a:t>factor </a:t>
            </a:r>
            <a:r>
              <a:rPr lang="en-US" altLang="ko-KR" sz="1800" dirty="0" err="1"/>
              <a:t>IIa</a:t>
            </a:r>
            <a:r>
              <a:rPr lang="en-US" altLang="ko-KR" sz="1800" dirty="0"/>
              <a:t> inhibitors </a:t>
            </a:r>
            <a:r>
              <a:rPr lang="en-US" altLang="ko-KR" sz="1800" dirty="0" smtClean="0"/>
              <a:t>: </a:t>
            </a:r>
            <a:r>
              <a:rPr lang="en-US" altLang="ko-KR" sz="1800" dirty="0" err="1" smtClean="0">
                <a:solidFill>
                  <a:srgbClr val="00B0F0"/>
                </a:solidFill>
              </a:rPr>
              <a:t>Dabigatran</a:t>
            </a:r>
            <a:r>
              <a:rPr lang="en-US" altLang="ko-KR" sz="1800" dirty="0" smtClean="0"/>
              <a:t> (PRADAXA®) 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              Direct </a:t>
            </a:r>
            <a:r>
              <a:rPr lang="en-US" altLang="ko-KR" sz="1800" dirty="0"/>
              <a:t>factor </a:t>
            </a:r>
            <a:r>
              <a:rPr lang="en-US" altLang="ko-KR" sz="1800" dirty="0" err="1"/>
              <a:t>Xa</a:t>
            </a:r>
            <a:r>
              <a:rPr lang="en-US" altLang="ko-KR" sz="1800" dirty="0"/>
              <a:t> inhibitors </a:t>
            </a:r>
            <a:r>
              <a:rPr lang="en-US" altLang="ko-KR" sz="1800" dirty="0" smtClean="0"/>
              <a:t> :</a:t>
            </a:r>
            <a:r>
              <a:rPr lang="en-US" altLang="ko-KR" sz="1800" dirty="0" err="1" smtClean="0">
                <a:solidFill>
                  <a:srgbClr val="00B0F0"/>
                </a:solidFill>
              </a:rPr>
              <a:t>Rivaroxaban</a:t>
            </a:r>
            <a:r>
              <a:rPr lang="en-US" altLang="ko-KR" sz="1800" dirty="0" smtClean="0"/>
              <a:t> (XARELTO ®) 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              Direct </a:t>
            </a:r>
            <a:r>
              <a:rPr lang="en-US" altLang="ko-KR" sz="1800" dirty="0"/>
              <a:t>factor </a:t>
            </a:r>
            <a:r>
              <a:rPr lang="en-US" altLang="ko-KR" sz="1800" dirty="0" err="1"/>
              <a:t>Xa</a:t>
            </a:r>
            <a:r>
              <a:rPr lang="en-US" altLang="ko-KR" sz="1800" dirty="0"/>
              <a:t> inhibitors </a:t>
            </a:r>
            <a:r>
              <a:rPr lang="en-US" altLang="ko-KR" sz="1800" dirty="0" smtClean="0"/>
              <a:t>: </a:t>
            </a:r>
            <a:r>
              <a:rPr lang="en-US" altLang="ko-KR" sz="1800" dirty="0" err="1" smtClean="0">
                <a:solidFill>
                  <a:srgbClr val="00B0F0"/>
                </a:solidFill>
              </a:rPr>
              <a:t>Apixaban</a:t>
            </a:r>
            <a:r>
              <a:rPr lang="en-US" altLang="ko-KR" sz="1800" dirty="0" smtClean="0"/>
              <a:t> (ELIQUIS</a:t>
            </a:r>
            <a:r>
              <a:rPr lang="en-US" altLang="ko-KR" sz="1800" dirty="0"/>
              <a:t>®</a:t>
            </a:r>
            <a:r>
              <a:rPr lang="en-US" altLang="ko-KR" sz="1800" dirty="0" smtClean="0"/>
              <a:t> 2011</a:t>
            </a:r>
            <a:r>
              <a:rPr lang="en-US" altLang="ko-KR" sz="1800" dirty="0"/>
              <a:t>)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 Indirect factor </a:t>
            </a:r>
            <a:r>
              <a:rPr lang="en-US" altLang="ko-KR" sz="1800" dirty="0" err="1" smtClean="0"/>
              <a:t>Xa</a:t>
            </a:r>
            <a:r>
              <a:rPr lang="en-US" altLang="ko-KR" sz="1800" dirty="0" smtClean="0"/>
              <a:t> inhibitor: </a:t>
            </a:r>
            <a:r>
              <a:rPr lang="en-US" altLang="ko-KR" sz="1800" dirty="0" err="1">
                <a:solidFill>
                  <a:srgbClr val="00B0F0"/>
                </a:solidFill>
              </a:rPr>
              <a:t>Fondaparinux</a:t>
            </a:r>
            <a:endParaRPr lang="en-US" altLang="ko-KR" sz="1800" dirty="0">
              <a:solidFill>
                <a:srgbClr val="00B0F0"/>
              </a:solidFill>
            </a:endParaRPr>
          </a:p>
          <a:p>
            <a:pPr marL="457200" lvl="1" indent="0" algn="r">
              <a:buNone/>
            </a:pPr>
            <a:endParaRPr lang="fr-FR" altLang="ko-KR" sz="1600" dirty="0" smtClean="0"/>
          </a:p>
        </p:txBody>
      </p:sp>
    </p:spTree>
    <p:extLst>
      <p:ext uri="{BB962C8B-B14F-4D97-AF65-F5344CB8AC3E}">
        <p14:creationId xmlns:p14="http://schemas.microsoft.com/office/powerpoint/2010/main" val="29789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332656"/>
            <a:ext cx="7391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5292080" y="2924944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12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Warfarin </a:t>
            </a:r>
            <a:r>
              <a:rPr lang="en-US" altLang="ko-KR" sz="3600" dirty="0" err="1"/>
              <a:t>vs</a:t>
            </a:r>
            <a:r>
              <a:rPr lang="en-US" altLang="ko-KR" sz="3600" dirty="0"/>
              <a:t> New Agent </a:t>
            </a:r>
            <a:endParaRPr lang="ko-KR" altLang="en-US" sz="36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5525840"/>
              </p:ext>
            </p:extLst>
          </p:nvPr>
        </p:nvGraphicFramePr>
        <p:xfrm>
          <a:off x="899592" y="1628800"/>
          <a:ext cx="7139136" cy="1858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2952328"/>
                <a:gridCol w="2242592"/>
              </a:tblGrid>
              <a:tr h="293256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Warfarin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 smtClean="0"/>
                        <a:t>Dabigatran</a:t>
                      </a:r>
                      <a:endParaRPr lang="ko-KR" altLang="en-US" sz="1400" dirty="0"/>
                    </a:p>
                  </a:txBody>
                  <a:tcPr/>
                </a:tc>
              </a:tr>
              <a:tr h="26938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Onset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Slow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 Rapid</a:t>
                      </a:r>
                      <a:endParaRPr lang="ko-KR" altLang="en-US" sz="1400" dirty="0"/>
                    </a:p>
                  </a:txBody>
                  <a:tcPr/>
                </a:tc>
              </a:tr>
              <a:tr h="2941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Monitoring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INR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 No</a:t>
                      </a:r>
                      <a:endParaRPr lang="ko-KR" altLang="en-US" sz="1400" dirty="0"/>
                    </a:p>
                  </a:txBody>
                  <a:tcPr/>
                </a:tc>
              </a:tr>
              <a:tr h="33449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Drug interaction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 smtClean="0"/>
                        <a:t>Codarone</a:t>
                      </a:r>
                      <a:r>
                        <a:rPr lang="en-US" altLang="ko-KR" sz="1400" dirty="0" smtClean="0"/>
                        <a:t>, Rifampin, Antibiotics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 No major</a:t>
                      </a:r>
                      <a:r>
                        <a:rPr lang="en-US" altLang="ko-KR" sz="1400" baseline="0" dirty="0" smtClean="0"/>
                        <a:t> interaction</a:t>
                      </a:r>
                      <a:endParaRPr lang="ko-KR" altLang="en-US" sz="1400" dirty="0"/>
                    </a:p>
                  </a:txBody>
                  <a:tcPr/>
                </a:tc>
              </a:tr>
              <a:tr h="2932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Dietary interaction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Vitamin</a:t>
                      </a:r>
                      <a:r>
                        <a:rPr lang="en-US" altLang="ko-KR" sz="1400" baseline="0" dirty="0" smtClean="0"/>
                        <a:t> K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 No</a:t>
                      </a:r>
                      <a:endParaRPr lang="ko-KR" altLang="en-US" sz="1400" dirty="0"/>
                    </a:p>
                  </a:txBody>
                  <a:tcPr/>
                </a:tc>
              </a:tr>
              <a:tr h="2932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Antidote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Vitamin K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altLang="ko-KR" sz="1400" b="1" dirty="0" smtClean="0">
                          <a:solidFill>
                            <a:srgbClr val="FF0000"/>
                          </a:solidFill>
                        </a:rPr>
                        <a:t>NO</a:t>
                      </a:r>
                      <a:endParaRPr lang="ko-KR" alt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463082" y="4077072"/>
            <a:ext cx="8229600" cy="209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 smtClean="0"/>
              <a:t>Is there no remaining role for warfarin? </a:t>
            </a:r>
          </a:p>
          <a:p>
            <a:pPr lvl="1"/>
            <a:r>
              <a:rPr lang="en-US" altLang="ko-KR" sz="1600" dirty="0" smtClean="0"/>
              <a:t>Severe renal impairment (e.g. </a:t>
            </a:r>
            <a:r>
              <a:rPr lang="en-US" altLang="ko-KR" sz="1600" dirty="0" err="1" smtClean="0"/>
              <a:t>CrCl</a:t>
            </a:r>
            <a:r>
              <a:rPr lang="en-US" altLang="ko-KR" sz="1600" dirty="0" smtClean="0"/>
              <a:t> &lt;30 ml/min) </a:t>
            </a:r>
          </a:p>
          <a:p>
            <a:pPr lvl="1"/>
            <a:r>
              <a:rPr lang="en-US" altLang="ko-KR" sz="1600" dirty="0" smtClean="0"/>
              <a:t>Patients who require treatment with a drug that is contraindicated </a:t>
            </a:r>
          </a:p>
          <a:p>
            <a:pPr lvl="1"/>
            <a:r>
              <a:rPr lang="en-US" altLang="ko-KR" sz="1600" dirty="0" smtClean="0"/>
              <a:t>Another indication for warfarin (e.g., mechanical heart valve) </a:t>
            </a:r>
          </a:p>
          <a:p>
            <a:pPr lvl="1"/>
            <a:r>
              <a:rPr lang="en-US" altLang="ko-KR" sz="1600" dirty="0" smtClean="0"/>
              <a:t>Cannot afford one of the new oral anticoagulants </a:t>
            </a:r>
          </a:p>
          <a:p>
            <a:pPr lvl="1"/>
            <a:r>
              <a:rPr lang="en-US" altLang="ko-KR" sz="1600" dirty="0" smtClean="0"/>
              <a:t>Antidote </a:t>
            </a:r>
          </a:p>
          <a:p>
            <a:pPr lvl="1"/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937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Insurance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err="1" smtClean="0"/>
              <a:t>Dabigatran</a:t>
            </a:r>
            <a:r>
              <a:rPr lang="en-US" altLang="ko-KR" sz="2000" dirty="0" smtClean="0"/>
              <a:t> </a:t>
            </a:r>
            <a:r>
              <a:rPr lang="en-US" altLang="ko-KR" sz="2000" b="1" dirty="0"/>
              <a:t>(PRADAX ®) </a:t>
            </a:r>
            <a:endParaRPr lang="en-US" altLang="ko-KR" sz="2000" b="1" dirty="0" smtClean="0"/>
          </a:p>
          <a:p>
            <a:pPr lvl="1"/>
            <a:r>
              <a:rPr lang="en-US" altLang="ko-KR" sz="1600" dirty="0"/>
              <a:t>110MG/C( 1,705</a:t>
            </a:r>
            <a:r>
              <a:rPr lang="ko-KR" altLang="ko-KR" sz="1600" dirty="0"/>
              <a:t>원</a:t>
            </a:r>
            <a:r>
              <a:rPr lang="en-US" altLang="ko-KR" sz="1600" dirty="0"/>
              <a:t>/C</a:t>
            </a:r>
            <a:r>
              <a:rPr lang="en-US" altLang="ko-KR" sz="1600" dirty="0" smtClean="0"/>
              <a:t>) , </a:t>
            </a:r>
            <a:r>
              <a:rPr lang="en-US" altLang="ko-KR" sz="1600" dirty="0"/>
              <a:t>150MG/C( 1,758</a:t>
            </a:r>
            <a:r>
              <a:rPr lang="ko-KR" altLang="ko-KR" sz="1600" dirty="0"/>
              <a:t>원</a:t>
            </a:r>
            <a:r>
              <a:rPr lang="en-US" altLang="ko-KR" sz="1600" dirty="0"/>
              <a:t>/C</a:t>
            </a:r>
            <a:r>
              <a:rPr lang="en-US" altLang="ko-KR" sz="1600" dirty="0" smtClean="0"/>
              <a:t>)</a:t>
            </a:r>
          </a:p>
          <a:p>
            <a:pPr lvl="1"/>
            <a:r>
              <a:rPr lang="ko-KR" altLang="ko-KR" sz="1600" dirty="0" err="1" smtClean="0"/>
              <a:t>비판막성</a:t>
            </a:r>
            <a:r>
              <a:rPr lang="ko-KR" altLang="ko-KR" sz="1600" dirty="0" smtClean="0"/>
              <a:t> </a:t>
            </a:r>
            <a:r>
              <a:rPr lang="ko-KR" altLang="ko-KR" sz="1600" dirty="0" err="1"/>
              <a:t>심방세동</a:t>
            </a:r>
            <a:r>
              <a:rPr lang="ko-KR" altLang="ko-KR" sz="1600" dirty="0"/>
              <a:t> 환자에서 뇌졸중 및 전신 </a:t>
            </a:r>
            <a:r>
              <a:rPr lang="ko-KR" altLang="ko-KR" sz="1600" dirty="0" err="1"/>
              <a:t>색전증의</a:t>
            </a:r>
            <a:r>
              <a:rPr lang="ko-KR" altLang="ko-KR" sz="1600" dirty="0"/>
              <a:t> 위험 </a:t>
            </a:r>
            <a:r>
              <a:rPr lang="ko-KR" altLang="ko-KR" sz="1600" dirty="0" smtClean="0"/>
              <a:t>감소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(</a:t>
            </a:r>
            <a:r>
              <a:rPr lang="ko-KR" altLang="ko-KR" sz="1600" dirty="0" err="1"/>
              <a:t>와파린에</a:t>
            </a:r>
            <a:r>
              <a:rPr lang="ko-KR" altLang="ko-KR" sz="1600" dirty="0"/>
              <a:t> 과민반응</a:t>
            </a:r>
            <a:r>
              <a:rPr lang="en-US" altLang="ko-KR" sz="1600" dirty="0"/>
              <a:t>, </a:t>
            </a:r>
            <a:r>
              <a:rPr lang="ko-KR" altLang="ko-KR" sz="1600" dirty="0"/>
              <a:t>금기</a:t>
            </a:r>
            <a:r>
              <a:rPr lang="en-US" altLang="ko-KR" sz="1600" dirty="0"/>
              <a:t>, INR </a:t>
            </a:r>
            <a:r>
              <a:rPr lang="ko-KR" altLang="ko-KR" sz="1600" dirty="0"/>
              <a:t>조절 실패 등</a:t>
            </a:r>
            <a:r>
              <a:rPr lang="en-US" altLang="ko-KR" sz="1600" dirty="0"/>
              <a:t>)</a:t>
            </a:r>
            <a:r>
              <a:rPr lang="ko-KR" altLang="ko-KR" sz="1600" dirty="0"/>
              <a:t>로 소견서를 첨부토록 함</a:t>
            </a:r>
            <a:r>
              <a:rPr lang="en-US" altLang="ko-KR" sz="1600" dirty="0"/>
              <a:t>. 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endParaRPr lang="en-US" altLang="ko-KR" sz="2000" dirty="0" smtClean="0"/>
          </a:p>
          <a:p>
            <a:r>
              <a:rPr lang="en-US" altLang="ko-KR" sz="2000" dirty="0" err="1" smtClean="0"/>
              <a:t>Rivaroxaban</a:t>
            </a:r>
            <a:r>
              <a:rPr lang="en-US" altLang="ko-KR" sz="2000" dirty="0" smtClean="0"/>
              <a:t> </a:t>
            </a:r>
            <a:r>
              <a:rPr lang="en-US" altLang="ko-KR" sz="2000" b="1" dirty="0"/>
              <a:t>(XARELTO ®</a:t>
            </a:r>
            <a:r>
              <a:rPr lang="en-US" altLang="ko-KR" sz="2000" dirty="0"/>
              <a:t>) insurance in Korea</a:t>
            </a:r>
          </a:p>
          <a:p>
            <a:pPr lvl="1"/>
            <a:r>
              <a:rPr lang="en-US" altLang="ko-KR" sz="1600" dirty="0"/>
              <a:t>10mg/T ( 3,563</a:t>
            </a:r>
            <a:r>
              <a:rPr lang="ko-KR" altLang="ko-KR" sz="1600" dirty="0"/>
              <a:t>원</a:t>
            </a:r>
            <a:r>
              <a:rPr lang="en-US" altLang="ko-KR" sz="1600" dirty="0"/>
              <a:t>/T</a:t>
            </a:r>
            <a:r>
              <a:rPr lang="en-US" altLang="ko-KR" sz="1600" dirty="0" smtClean="0"/>
              <a:t>) , </a:t>
            </a:r>
            <a:r>
              <a:rPr lang="en-US" altLang="ko-KR" sz="1600" dirty="0"/>
              <a:t>15mg/T ( 3,563</a:t>
            </a:r>
            <a:r>
              <a:rPr lang="ko-KR" altLang="ko-KR" sz="1600" dirty="0"/>
              <a:t>원</a:t>
            </a:r>
            <a:r>
              <a:rPr lang="en-US" altLang="ko-KR" sz="1600" dirty="0"/>
              <a:t>/T</a:t>
            </a:r>
            <a:r>
              <a:rPr lang="en-US" altLang="ko-KR" sz="1600" dirty="0" smtClean="0"/>
              <a:t>) , </a:t>
            </a:r>
            <a:r>
              <a:rPr lang="en-US" altLang="ko-KR" sz="1600" dirty="0"/>
              <a:t>20mg/T (3,563</a:t>
            </a:r>
            <a:r>
              <a:rPr lang="ko-KR" altLang="ko-KR" sz="1600" dirty="0"/>
              <a:t>원</a:t>
            </a:r>
            <a:r>
              <a:rPr lang="en-US" altLang="ko-KR" sz="1600" dirty="0"/>
              <a:t>/T</a:t>
            </a:r>
            <a:r>
              <a:rPr lang="en-US" altLang="ko-KR" sz="1600" dirty="0" smtClean="0"/>
              <a:t>) </a:t>
            </a:r>
          </a:p>
          <a:p>
            <a:pPr marL="800100" lvl="1" indent="-342900">
              <a:buAutoNum type="arabicPeriod"/>
            </a:pPr>
            <a:r>
              <a:rPr lang="ko-KR" altLang="ko-KR" sz="1600" dirty="0" smtClean="0"/>
              <a:t>하지의 </a:t>
            </a:r>
            <a:r>
              <a:rPr lang="ko-KR" altLang="ko-KR" sz="1600" dirty="0"/>
              <a:t>주요 정형외과 수술</a:t>
            </a:r>
            <a:r>
              <a:rPr lang="en-US" altLang="ko-KR" sz="1600" dirty="0"/>
              <a:t>(</a:t>
            </a:r>
            <a:r>
              <a:rPr lang="ko-KR" altLang="ko-KR" sz="1600" dirty="0" err="1"/>
              <a:t>슬관절</a:t>
            </a:r>
            <a:r>
              <a:rPr lang="ko-KR" altLang="ko-KR" sz="1600" dirty="0"/>
              <a:t> 또는 </a:t>
            </a:r>
            <a:r>
              <a:rPr lang="ko-KR" altLang="ko-KR" sz="1600" dirty="0" err="1"/>
              <a:t>고관절</a:t>
            </a:r>
            <a:r>
              <a:rPr lang="ko-KR" altLang="ko-KR" sz="1600" dirty="0"/>
              <a:t> </a:t>
            </a:r>
            <a:r>
              <a:rPr lang="ko-KR" altLang="ko-KR" sz="1600" dirty="0" err="1"/>
              <a:t>치환술</a:t>
            </a:r>
            <a:r>
              <a:rPr lang="en-US" altLang="ko-KR" sz="1600" dirty="0"/>
              <a:t>)</a:t>
            </a:r>
            <a:r>
              <a:rPr lang="ko-KR" altLang="ko-KR" sz="1600" dirty="0"/>
              <a:t>을 받은 성인 환자의 </a:t>
            </a:r>
            <a:r>
              <a:rPr lang="ko-KR" altLang="ko-KR" sz="1600" dirty="0" err="1"/>
              <a:t>정맥혈전색전증</a:t>
            </a:r>
            <a:r>
              <a:rPr lang="ko-KR" altLang="ko-KR" sz="1600" dirty="0"/>
              <a:t> </a:t>
            </a:r>
            <a:r>
              <a:rPr lang="ko-KR" altLang="ko-KR" sz="1600" dirty="0" smtClean="0"/>
              <a:t>예방</a:t>
            </a:r>
            <a:endParaRPr lang="en-US" altLang="ko-KR" sz="1600" dirty="0" smtClean="0"/>
          </a:p>
          <a:p>
            <a:pPr marL="800100" lvl="1" indent="-342900">
              <a:buAutoNum type="arabicPeriod"/>
            </a:pPr>
            <a:r>
              <a:rPr lang="en-US" altLang="ko-KR" sz="1600" dirty="0" smtClean="0"/>
              <a:t> </a:t>
            </a:r>
            <a:r>
              <a:rPr lang="ko-KR" altLang="ko-KR" sz="1600" dirty="0" err="1"/>
              <a:t>비판막성</a:t>
            </a:r>
            <a:r>
              <a:rPr lang="ko-KR" altLang="ko-KR" sz="1600" dirty="0"/>
              <a:t> </a:t>
            </a:r>
            <a:r>
              <a:rPr lang="ko-KR" altLang="ko-KR" sz="1600" dirty="0" err="1"/>
              <a:t>심방세동</a:t>
            </a:r>
            <a:r>
              <a:rPr lang="ko-KR" altLang="ko-KR" sz="1600" dirty="0"/>
              <a:t> 환자에서 뇌졸중 및 전신 </a:t>
            </a:r>
            <a:r>
              <a:rPr lang="ko-KR" altLang="ko-KR" sz="1600" dirty="0" err="1"/>
              <a:t>색전증의</a:t>
            </a:r>
            <a:r>
              <a:rPr lang="ko-KR" altLang="ko-KR" sz="1600" dirty="0"/>
              <a:t> 위험 </a:t>
            </a:r>
            <a:r>
              <a:rPr lang="ko-KR" altLang="ko-KR" sz="1600" dirty="0" smtClean="0"/>
              <a:t>감소</a:t>
            </a:r>
            <a:endParaRPr lang="en-US" altLang="ko-KR" sz="1600" dirty="0" smtClean="0"/>
          </a:p>
          <a:p>
            <a:pPr marL="457200" lvl="1" indent="0">
              <a:buNone/>
            </a:pPr>
            <a:r>
              <a:rPr lang="en-US" altLang="ko-KR" sz="1600" dirty="0" smtClean="0"/>
              <a:t>       (</a:t>
            </a:r>
            <a:r>
              <a:rPr lang="ko-KR" altLang="ko-KR" sz="1600" dirty="0" err="1"/>
              <a:t>와파린에</a:t>
            </a:r>
            <a:r>
              <a:rPr lang="ko-KR" altLang="ko-KR" sz="1600" dirty="0"/>
              <a:t> 과민반응</a:t>
            </a:r>
            <a:r>
              <a:rPr lang="en-US" altLang="ko-KR" sz="1600" dirty="0"/>
              <a:t>, </a:t>
            </a:r>
            <a:r>
              <a:rPr lang="ko-KR" altLang="ko-KR" sz="1600" dirty="0"/>
              <a:t>금기</a:t>
            </a:r>
            <a:r>
              <a:rPr lang="en-US" altLang="ko-KR" sz="1600" dirty="0"/>
              <a:t>, INR </a:t>
            </a:r>
            <a:r>
              <a:rPr lang="ko-KR" altLang="ko-KR" sz="1600" dirty="0"/>
              <a:t>조절 실패 등</a:t>
            </a:r>
            <a:r>
              <a:rPr lang="en-US" altLang="ko-KR" sz="1600" dirty="0"/>
              <a:t>)</a:t>
            </a:r>
            <a:r>
              <a:rPr lang="ko-KR" altLang="ko-KR" sz="1600" dirty="0"/>
              <a:t>로서 소견서를 </a:t>
            </a:r>
            <a:r>
              <a:rPr lang="ko-KR" altLang="ko-KR" sz="1600" dirty="0" smtClean="0"/>
              <a:t>첨부</a:t>
            </a:r>
            <a:r>
              <a:rPr lang="ko-KR" altLang="en-US" sz="1600" dirty="0" smtClean="0"/>
              <a:t>토록 함</a:t>
            </a:r>
            <a:r>
              <a:rPr lang="en-US" altLang="ko-KR" sz="1600" dirty="0" smtClean="0"/>
              <a:t>)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3. </a:t>
            </a:r>
            <a:r>
              <a:rPr lang="ko-KR" altLang="ko-KR" sz="1600" dirty="0"/>
              <a:t>심재성 </a:t>
            </a:r>
            <a:r>
              <a:rPr lang="ko-KR" altLang="ko-KR" sz="1600" dirty="0" err="1"/>
              <a:t>정맥혈전증</a:t>
            </a:r>
            <a:r>
              <a:rPr lang="ko-KR" altLang="ko-KR" sz="1600" dirty="0"/>
              <a:t> 및 </a:t>
            </a:r>
            <a:r>
              <a:rPr lang="ko-KR" altLang="ko-KR" sz="1600" dirty="0" err="1"/>
              <a:t>폐색전증의</a:t>
            </a:r>
            <a:r>
              <a:rPr lang="ko-KR" altLang="ko-KR" sz="1600" dirty="0"/>
              <a:t> 치료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4. </a:t>
            </a:r>
            <a:r>
              <a:rPr lang="ko-KR" altLang="ko-KR" sz="1600" dirty="0"/>
              <a:t>심재성 </a:t>
            </a:r>
            <a:r>
              <a:rPr lang="ko-KR" altLang="ko-KR" sz="1600" dirty="0" err="1"/>
              <a:t>정맥혈전증</a:t>
            </a:r>
            <a:r>
              <a:rPr lang="ko-KR" altLang="ko-KR" sz="1600" dirty="0"/>
              <a:t> 및 </a:t>
            </a:r>
            <a:r>
              <a:rPr lang="ko-KR" altLang="ko-KR" sz="1600" dirty="0" err="1"/>
              <a:t>폐색전증의</a:t>
            </a:r>
            <a:r>
              <a:rPr lang="ko-KR" altLang="ko-KR" sz="1600" dirty="0"/>
              <a:t> 재발 위험 감소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/>
            </a:r>
            <a:br>
              <a:rPr lang="en-US" altLang="ko-KR" sz="1600" dirty="0"/>
            </a:b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1037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Recurrence of VTE 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>with </a:t>
            </a:r>
            <a:r>
              <a:rPr lang="en-US" altLang="ko-KR" sz="3600" dirty="0"/>
              <a:t>anticoagulation </a:t>
            </a:r>
            <a:endParaRPr lang="ko-KR" altLang="en-US" sz="3600" dirty="0"/>
          </a:p>
        </p:txBody>
      </p:sp>
      <p:sp>
        <p:nvSpPr>
          <p:cNvPr id="4" name="내용 개체 틀 2"/>
          <p:cNvSpPr txBox="1">
            <a:spLocks noGrp="1"/>
          </p:cNvSpPr>
          <p:nvPr>
            <p:ph idx="1"/>
          </p:nvPr>
        </p:nvSpPr>
        <p:spPr bwMode="auto">
          <a:xfrm>
            <a:off x="457200" y="1600200"/>
            <a:ext cx="8229600" cy="506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Font typeface="Arial" pitchFamily="34" charset="0"/>
              <a:buChar char="•"/>
            </a:pPr>
            <a:r>
              <a:rPr lang="en-US" altLang="ko-KR" sz="2000" b="1" dirty="0"/>
              <a:t>“DASH” rule </a:t>
            </a:r>
            <a:endParaRPr lang="en-US" altLang="ko-KR" sz="2000" b="1" dirty="0" smtClean="0">
              <a:latin typeface="+mj-lt"/>
            </a:endParaRPr>
          </a:p>
          <a:p>
            <a:pPr marL="800100" lvl="1">
              <a:buFont typeface="Arial" pitchFamily="34" charset="0"/>
              <a:buChar char="•"/>
            </a:pPr>
            <a:r>
              <a:rPr lang="en-US" altLang="ko-KR" sz="1800" dirty="0" smtClean="0">
                <a:latin typeface="+mj-lt"/>
              </a:rPr>
              <a:t>After </a:t>
            </a:r>
            <a:r>
              <a:rPr lang="en-US" altLang="ko-KR" sz="1800" dirty="0" err="1" smtClean="0">
                <a:latin typeface="+mj-lt"/>
              </a:rPr>
              <a:t>Tx</a:t>
            </a:r>
            <a:r>
              <a:rPr lang="en-US" altLang="ko-KR" sz="1800" dirty="0" smtClean="0">
                <a:latin typeface="+mj-lt"/>
              </a:rPr>
              <a:t> with VKA for at least 3 m (1880 </a:t>
            </a:r>
            <a:r>
              <a:rPr lang="en-US" altLang="ko-KR" sz="1800" dirty="0" err="1" smtClean="0">
                <a:latin typeface="+mj-lt"/>
              </a:rPr>
              <a:t>Pts</a:t>
            </a:r>
            <a:r>
              <a:rPr lang="en-US" altLang="ko-KR" sz="1800" dirty="0" smtClean="0">
                <a:latin typeface="+mj-lt"/>
              </a:rPr>
              <a:t> </a:t>
            </a:r>
            <a:r>
              <a:rPr lang="en-US" altLang="ko-KR" sz="1800" dirty="0">
                <a:latin typeface="+mj-lt"/>
              </a:rPr>
              <a:t>with unprovoked </a:t>
            </a:r>
            <a:r>
              <a:rPr lang="en-US" altLang="ko-KR" sz="1800" dirty="0" smtClean="0">
                <a:latin typeface="+mj-lt"/>
              </a:rPr>
              <a:t>VTE)</a:t>
            </a:r>
          </a:p>
          <a:p>
            <a:pPr marL="800100" lvl="1">
              <a:buFont typeface="Arial" pitchFamily="34" charset="0"/>
              <a:buChar char="•"/>
            </a:pPr>
            <a:r>
              <a:rPr lang="en-US" altLang="ko-KR" sz="1800" dirty="0" smtClean="0">
                <a:latin typeface="+mj-lt"/>
              </a:rPr>
              <a:t>Predict recurrence risk  :  </a:t>
            </a:r>
            <a:r>
              <a:rPr lang="en-US" altLang="ko-KR" sz="1800" b="1" dirty="0" smtClean="0">
                <a:solidFill>
                  <a:srgbClr val="FF0000"/>
                </a:solidFill>
                <a:latin typeface="+mj-lt"/>
              </a:rPr>
              <a:t>score &lt;=1, low risk</a:t>
            </a:r>
            <a:endParaRPr lang="en-US" altLang="ko-KR" sz="1800" dirty="0" smtClean="0">
              <a:solidFill>
                <a:srgbClr val="FF0000"/>
              </a:solidFill>
              <a:latin typeface="+mj-lt"/>
            </a:endParaRPr>
          </a:p>
          <a:p>
            <a:pPr marL="800100" lvl="1">
              <a:buFont typeface="Arial" pitchFamily="34" charset="0"/>
              <a:buChar char="•"/>
            </a:pPr>
            <a:r>
              <a:rPr lang="en-US" altLang="ko-KR" sz="1800" dirty="0" smtClean="0">
                <a:latin typeface="+mj-lt"/>
              </a:rPr>
              <a:t>Life-long anticoagulation can be avoided in half of patients. </a:t>
            </a:r>
          </a:p>
        </p:txBody>
      </p:sp>
      <p:graphicFrame>
        <p:nvGraphicFramePr>
          <p:cNvPr id="7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6685506"/>
              </p:ext>
            </p:extLst>
          </p:nvPr>
        </p:nvGraphicFramePr>
        <p:xfrm>
          <a:off x="1619672" y="3212976"/>
          <a:ext cx="5184576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2016224"/>
              </a:tblGrid>
              <a:tr h="289953">
                <a:tc>
                  <a:txBody>
                    <a:bodyPr/>
                    <a:lstStyle/>
                    <a:p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Characteristic 	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Score 	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92920">
                <a:tc>
                  <a:txBody>
                    <a:bodyPr/>
                    <a:lstStyle/>
                    <a:p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D-dimer abnormal 30 d after </a:t>
                      </a:r>
                    </a:p>
                    <a:p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stopping anticoagulant therapy 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 +2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99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Age &lt;= 50 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 +1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99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Sex: male 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 +1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99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Hormone-use provoked VTE 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 - 2</a:t>
                      </a:r>
                      <a:r>
                        <a:rPr lang="en-US" altLang="ko-KR" sz="1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99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Final score 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Annual risk (95% CI) 	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2899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&lt;= 1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3.1% (2.3–3.9) 	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99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6.4% (4.8–7.9) 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995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&gt;=3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12.3% (9.9–14.7) 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56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Padua Prediction Score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4869160"/>
            <a:ext cx="8928991" cy="1556792"/>
          </a:xfrm>
        </p:spPr>
        <p:txBody>
          <a:bodyPr/>
          <a:lstStyle/>
          <a:p>
            <a:r>
              <a:rPr lang="en-US" altLang="ko-KR" sz="1800" dirty="0" smtClean="0"/>
              <a:t>VTE risk in 1180 consecutive medical patients</a:t>
            </a:r>
          </a:p>
          <a:p>
            <a:pPr lvl="1"/>
            <a:r>
              <a:rPr lang="en-US" altLang="ko-KR" sz="1600" dirty="0" smtClean="0"/>
              <a:t>“</a:t>
            </a:r>
            <a:r>
              <a:rPr lang="en-US" altLang="ko-KR" sz="1600" dirty="0"/>
              <a:t>Low risk” </a:t>
            </a:r>
            <a:r>
              <a:rPr lang="en-US" altLang="ko-KR" sz="1600" dirty="0" err="1" smtClean="0"/>
              <a:t>pts</a:t>
            </a:r>
            <a:r>
              <a:rPr lang="en-US" altLang="ko-KR" sz="1600" dirty="0" smtClean="0"/>
              <a:t> (n=711</a:t>
            </a:r>
            <a:r>
              <a:rPr lang="en-US" altLang="ko-KR" sz="1600" dirty="0"/>
              <a:t>): 0.3 </a:t>
            </a:r>
            <a:r>
              <a:rPr lang="en-US" altLang="ko-KR" sz="1600" dirty="0" smtClean="0"/>
              <a:t>%</a:t>
            </a:r>
            <a:endParaRPr lang="en-US" altLang="ko-KR" sz="1600" dirty="0"/>
          </a:p>
          <a:p>
            <a:pPr lvl="1"/>
            <a:r>
              <a:rPr lang="en-US" altLang="ko-KR" sz="1600" dirty="0"/>
              <a:t>“High risk” </a:t>
            </a:r>
            <a:r>
              <a:rPr lang="en-US" altLang="ko-KR" sz="1600" dirty="0" err="1" smtClean="0"/>
              <a:t>pts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receiving adequate in-hospital </a:t>
            </a:r>
            <a:r>
              <a:rPr lang="en-US" altLang="ko-KR" sz="1600" dirty="0" err="1" smtClean="0"/>
              <a:t>thromboprophylaxis</a:t>
            </a:r>
            <a:r>
              <a:rPr lang="en-US" altLang="ko-KR" sz="1600" dirty="0" smtClean="0"/>
              <a:t> (n=186</a:t>
            </a:r>
            <a:r>
              <a:rPr lang="en-US" altLang="ko-KR" sz="1600" dirty="0"/>
              <a:t>): 2.2 </a:t>
            </a:r>
            <a:r>
              <a:rPr lang="en-US" altLang="ko-KR" sz="1600" dirty="0" smtClean="0"/>
              <a:t>%</a:t>
            </a:r>
            <a:endParaRPr lang="en-US" altLang="ko-KR" sz="1600" dirty="0"/>
          </a:p>
          <a:p>
            <a:pPr lvl="1"/>
            <a:r>
              <a:rPr lang="en-US" altLang="ko-KR" sz="1600" dirty="0"/>
              <a:t>“High risk” </a:t>
            </a:r>
            <a:r>
              <a:rPr lang="en-US" altLang="ko-KR" sz="1600" dirty="0" err="1" smtClean="0"/>
              <a:t>pts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not receiving adequate in-hospital </a:t>
            </a:r>
            <a:r>
              <a:rPr lang="en-US" altLang="ko-KR" sz="1600" dirty="0" err="1"/>
              <a:t>thromboprophylaxis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(n=283</a:t>
            </a:r>
            <a:r>
              <a:rPr lang="en-US" altLang="ko-KR" sz="1600" dirty="0"/>
              <a:t>): </a:t>
            </a:r>
            <a:r>
              <a:rPr lang="en-US" altLang="ko-KR" sz="1600" dirty="0" smtClean="0"/>
              <a:t>11.0 % </a:t>
            </a:r>
            <a:endParaRPr lang="en-US" altLang="ko-KR" sz="1600" dirty="0"/>
          </a:p>
          <a:p>
            <a:endParaRPr lang="ko-KR" altLang="en-US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891" y="1556792"/>
            <a:ext cx="4248472" cy="316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539552" y="3082653"/>
            <a:ext cx="1728192" cy="9354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High </a:t>
            </a:r>
            <a:r>
              <a:rPr lang="en-US" altLang="ko-KR" dirty="0">
                <a:solidFill>
                  <a:schemeClr val="tx1"/>
                </a:solidFill>
              </a:rPr>
              <a:t>risk of </a:t>
            </a:r>
            <a:r>
              <a:rPr lang="en-US" altLang="ko-KR" b="1" dirty="0" smtClean="0">
                <a:solidFill>
                  <a:srgbClr val="FF0000"/>
                </a:solidFill>
              </a:rPr>
              <a:t>score &gt;= 4</a:t>
            </a:r>
            <a:endParaRPr lang="en-US" altLang="ko-K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3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6222501" cy="451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04" y="0"/>
            <a:ext cx="58007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993" y="1990725"/>
            <a:ext cx="5790835" cy="589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164704" y="4193507"/>
            <a:ext cx="6999584" cy="12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3200" kern="120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2000" dirty="0">
              <a:solidFill>
                <a:srgbClr val="92D050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70007" y="4204166"/>
            <a:ext cx="3166289" cy="18171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Padua </a:t>
            </a:r>
            <a:r>
              <a:rPr lang="en-US" altLang="ko-K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Prediction Scoring of VTE in hospitalized acutely ill medical patients </a:t>
            </a:r>
            <a:endParaRPr lang="en-US" altLang="ko-KR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en-US" altLang="ko-K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(</a:t>
            </a:r>
            <a:r>
              <a:rPr lang="en-US" altLang="ko-K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ACCP 9</a:t>
            </a:r>
            <a:r>
              <a:rPr lang="en-US" altLang="ko-KR" b="1" baseline="300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th</a:t>
            </a:r>
            <a:r>
              <a:rPr lang="en-US" altLang="ko-K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edition) </a:t>
            </a:r>
          </a:p>
          <a:p>
            <a:r>
              <a:rPr lang="ko-KR" alt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중환자실 입실 환자는 제외 </a:t>
            </a:r>
          </a:p>
        </p:txBody>
      </p:sp>
    </p:spTree>
    <p:extLst>
      <p:ext uri="{BB962C8B-B14F-4D97-AF65-F5344CB8AC3E}">
        <p14:creationId xmlns:p14="http://schemas.microsoft.com/office/powerpoint/2010/main" val="347692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Prevention of VTE </a:t>
            </a:r>
            <a:br>
              <a:rPr lang="en-US" altLang="ko-KR" sz="3600" dirty="0"/>
            </a:br>
            <a:r>
              <a:rPr lang="en-US" altLang="ko-KR" sz="3600" dirty="0"/>
              <a:t>in medical patients </a:t>
            </a:r>
            <a:endParaRPr lang="ko-KR" altLang="en-US" sz="36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495937"/>
              </p:ext>
            </p:extLst>
          </p:nvPr>
        </p:nvGraphicFramePr>
        <p:xfrm>
          <a:off x="467544" y="1556792"/>
          <a:ext cx="8435280" cy="400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9141"/>
                <a:gridCol w="3053347"/>
                <a:gridCol w="4042792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Clinical risk assessment 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 treatment</a:t>
                      </a:r>
                      <a:r>
                        <a:rPr lang="en-US" altLang="ko-KR" sz="1600" b="1" baseline="0" dirty="0" smtClean="0"/>
                        <a:t> </a:t>
                      </a:r>
                      <a:endParaRPr lang="ko-KR" altLang="en-US" sz="1600" b="1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Acute ill </a:t>
                      </a:r>
                    </a:p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patients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Increased risk for thrombosis 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LMWH or LDUH BID or TID,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en-US" altLang="ko-KR" sz="1400" baseline="0" dirty="0" err="1" smtClean="0"/>
                        <a:t>Fondaparinux</a:t>
                      </a:r>
                      <a:endParaRPr lang="en-US" altLang="ko-KR" sz="1400" baseline="0" dirty="0" smtClean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Low risk </a:t>
                      </a:r>
                      <a:r>
                        <a:rPr lang="en-US" altLang="ko-KR" sz="1400" b="0" dirty="0" smtClean="0">
                          <a:latin typeface="+mj-lt"/>
                        </a:rPr>
                        <a:t>for thrombosis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rgbClr val="FF0000"/>
                          </a:solidFill>
                        </a:rPr>
                        <a:t>Against</a:t>
                      </a:r>
                      <a:r>
                        <a:rPr lang="en-US" altLang="ko-KR" sz="1400" dirty="0" smtClean="0"/>
                        <a:t> </a:t>
                      </a:r>
                      <a:r>
                        <a:rPr lang="en-US" altLang="ko-KR" sz="1400" baseline="0" dirty="0" smtClean="0"/>
                        <a:t>routine use of </a:t>
                      </a:r>
                      <a:r>
                        <a:rPr lang="en-US" altLang="ko-KR" sz="1400" baseline="0" dirty="0" err="1" smtClean="0"/>
                        <a:t>thromboprophylaxis</a:t>
                      </a:r>
                      <a:endParaRPr lang="en-US" altLang="ko-KR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Bleeding</a:t>
                      </a:r>
                      <a:r>
                        <a:rPr lang="en-US" altLang="ko-KR" sz="1400" b="0" baseline="0" dirty="0" smtClean="0">
                          <a:latin typeface="+mj-lt"/>
                        </a:rPr>
                        <a:t> or high risk bleeding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Against </a:t>
                      </a:r>
                      <a:r>
                        <a:rPr lang="en-US" altLang="ko-KR" sz="1400" baseline="0" dirty="0" smtClean="0"/>
                        <a:t>routine use of </a:t>
                      </a:r>
                      <a:r>
                        <a:rPr lang="en-US" altLang="ko-KR" sz="1400" baseline="0" dirty="0" err="1" smtClean="0"/>
                        <a:t>thromboprophylaxis</a:t>
                      </a:r>
                      <a:endParaRPr lang="en-US" altLang="ko-KR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Increased risk</a:t>
                      </a:r>
                      <a:r>
                        <a:rPr lang="en-US" altLang="ko-KR" sz="1400" b="0" baseline="0" dirty="0" smtClean="0">
                          <a:latin typeface="+mj-lt"/>
                        </a:rPr>
                        <a:t> for thrombosis </a:t>
                      </a:r>
                    </a:p>
                    <a:p>
                      <a:pPr latinLnBrk="1"/>
                      <a:r>
                        <a:rPr lang="en-US" altLang="ko-KR" sz="1400" b="0" baseline="0" dirty="0" smtClean="0">
                          <a:latin typeface="+mj-lt"/>
                        </a:rPr>
                        <a:t>+ high risk for bleeding 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Mechanical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en-US" altLang="ko-KR" sz="1400" baseline="0" dirty="0" err="1" smtClean="0"/>
                        <a:t>thromboprophylaxis</a:t>
                      </a:r>
                      <a:r>
                        <a:rPr lang="en-US" altLang="ko-KR" sz="1400" baseline="0" dirty="0" smtClean="0"/>
                        <a:t> (GCS or IPC)</a:t>
                      </a:r>
                      <a:endParaRPr lang="ko-KR" altLang="en-US" sz="1400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Critically ill</a:t>
                      </a:r>
                      <a:endParaRPr lang="ko-KR" altLang="en-US" sz="1400" b="0" dirty="0">
                        <a:latin typeface="+mj-lt"/>
                      </a:endParaRPr>
                    </a:p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Patients</a:t>
                      </a:r>
                      <a:r>
                        <a:rPr lang="en-US" altLang="ko-KR" sz="1400" b="0" baseline="0" dirty="0" smtClean="0">
                          <a:latin typeface="+mj-lt"/>
                        </a:rPr>
                        <a:t> 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solidFill>
                            <a:srgbClr val="FF0000"/>
                          </a:solidFill>
                        </a:rPr>
                        <a:t>Against</a:t>
                      </a:r>
                      <a:r>
                        <a:rPr lang="en-US" altLang="ko-KR" sz="1400" baseline="0" dirty="0" smtClean="0"/>
                        <a:t> r</a:t>
                      </a:r>
                      <a:r>
                        <a:rPr lang="en-US" altLang="ko-KR" sz="1400" dirty="0" smtClean="0"/>
                        <a:t>outine screening  </a:t>
                      </a:r>
                      <a:endParaRPr lang="ko-KR" altLang="en-US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Bleeding or high risk bleeding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GCS or IPC</a:t>
                      </a:r>
                      <a:endParaRPr lang="ko-KR" altLang="en-US" sz="1400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Outpatient</a:t>
                      </a:r>
                      <a:endParaRPr lang="ko-KR" altLang="en-US" sz="1400" b="0" dirty="0">
                        <a:latin typeface="+mj-lt"/>
                      </a:endParaRPr>
                    </a:p>
                    <a:p>
                      <a:pPr latinLnBrk="1"/>
                      <a:r>
                        <a:rPr lang="en-US" altLang="ko-KR" sz="1400" b="1" dirty="0" smtClean="0">
                          <a:solidFill>
                            <a:srgbClr val="FFC000"/>
                          </a:solidFill>
                          <a:latin typeface="+mj-lt"/>
                        </a:rPr>
                        <a:t> </a:t>
                      </a:r>
                      <a:r>
                        <a:rPr lang="en-US" altLang="ko-KR" sz="1400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Cancer </a:t>
                      </a:r>
                      <a:endParaRPr lang="ko-KR" altLang="en-US" sz="140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baseline="0" dirty="0" smtClean="0">
                          <a:latin typeface="+mj-lt"/>
                        </a:rPr>
                        <a:t>(-) risk factor for thrombosis 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rgbClr val="FF0000"/>
                          </a:solidFill>
                        </a:rPr>
                        <a:t>Against </a:t>
                      </a:r>
                      <a:r>
                        <a:rPr lang="en-US" altLang="ko-KR" sz="1400" baseline="0" dirty="0" smtClean="0"/>
                        <a:t>routine use of </a:t>
                      </a:r>
                      <a:r>
                        <a:rPr lang="en-US" altLang="ko-KR" sz="1400" baseline="0" dirty="0" err="1" smtClean="0"/>
                        <a:t>thromboprophylaxis</a:t>
                      </a:r>
                      <a:endParaRPr lang="ko-KR" altLang="en-US" sz="1400" dirty="0" smtClean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(+) </a:t>
                      </a:r>
                      <a:r>
                        <a:rPr lang="en-US" altLang="ko-KR" sz="1400" b="0" baseline="0" dirty="0" smtClean="0">
                          <a:latin typeface="+mj-lt"/>
                        </a:rPr>
                        <a:t>risk factor for thrombosis 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LMWH or LDUH</a:t>
                      </a:r>
                      <a:endParaRPr lang="ko-KR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Chronic ill patient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atin typeface="+mj-lt"/>
                        </a:rPr>
                        <a:t> at nursing home or at home 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solidFill>
                            <a:srgbClr val="FF0000"/>
                          </a:solidFill>
                        </a:rPr>
                        <a:t>Against</a:t>
                      </a:r>
                      <a:r>
                        <a:rPr lang="en-US" altLang="ko-KR" sz="1400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altLang="ko-KR" sz="1400" baseline="0" dirty="0" smtClean="0"/>
                        <a:t>routine use of </a:t>
                      </a:r>
                      <a:r>
                        <a:rPr lang="en-US" altLang="ko-KR" sz="1400" baseline="0" dirty="0" err="1" smtClean="0"/>
                        <a:t>thromboprophylaxis</a:t>
                      </a:r>
                      <a:endParaRPr lang="ko-KR" alt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52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Prevention of VTE </a:t>
            </a:r>
            <a:br>
              <a:rPr lang="en-US" altLang="ko-KR" sz="3600" dirty="0" smtClean="0"/>
            </a:br>
            <a:r>
              <a:rPr lang="en-US" altLang="ko-KR" sz="3600" dirty="0" smtClean="0"/>
              <a:t>in surgical patients</a:t>
            </a:r>
            <a:endParaRPr lang="ko-KR" altLang="en-US" sz="36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186958"/>
              </p:ext>
            </p:extLst>
          </p:nvPr>
        </p:nvGraphicFramePr>
        <p:xfrm>
          <a:off x="251520" y="1484784"/>
          <a:ext cx="8640960" cy="4337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1"/>
                <a:gridCol w="3312368"/>
                <a:gridCol w="3960441"/>
              </a:tblGrid>
              <a:tr h="368715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Clinical risk assessment 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Treatment</a:t>
                      </a:r>
                      <a:endParaRPr lang="ko-KR" altLang="en-US" sz="1600" dirty="0"/>
                    </a:p>
                  </a:txBody>
                  <a:tcPr/>
                </a:tc>
              </a:tr>
              <a:tr h="368715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General &amp;</a:t>
                      </a:r>
                      <a:r>
                        <a:rPr lang="en-US" altLang="ko-KR" sz="1400" baseline="0" dirty="0" smtClean="0"/>
                        <a:t> abdominal –pelvic surgery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Very low risk for thrombosis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aseline="0" dirty="0" smtClean="0"/>
                        <a:t>Early ambulation </a:t>
                      </a:r>
                    </a:p>
                  </a:txBody>
                  <a:tcPr/>
                </a:tc>
              </a:tr>
              <a:tr h="35861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/>
                        <a:t>Low risk </a:t>
                      </a:r>
                      <a:r>
                        <a:rPr lang="en-US" altLang="ko-KR" sz="1400" dirty="0" smtClean="0"/>
                        <a:t>for thrombosis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Mechanical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en-US" altLang="ko-KR" sz="1400" baseline="0" dirty="0" err="1" smtClean="0"/>
                        <a:t>thromboprophylaxis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en-US" altLang="ko-KR" sz="1400" b="0" baseline="0" dirty="0" smtClean="0"/>
                        <a:t>(IPC) </a:t>
                      </a:r>
                      <a:endParaRPr lang="en-US" altLang="ko-KR" sz="1400" b="0" dirty="0" smtClean="0"/>
                    </a:p>
                  </a:txBody>
                  <a:tcPr/>
                </a:tc>
              </a:tr>
              <a:tr h="727328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/>
                        <a:t>Moderate </a:t>
                      </a:r>
                      <a:r>
                        <a:rPr lang="en-US" altLang="ko-KR" sz="1400" b="1" baseline="0" dirty="0" smtClean="0"/>
                        <a:t>risk </a:t>
                      </a:r>
                      <a:r>
                        <a:rPr lang="en-US" altLang="ko-KR" sz="1400" baseline="0" dirty="0" smtClean="0"/>
                        <a:t>for thrombosis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  (-)  high risk for bleeding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  (+) high risk for bleeding </a:t>
                      </a:r>
                      <a:endParaRPr lang="ko-KR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 </a:t>
                      </a:r>
                    </a:p>
                    <a:p>
                      <a:pPr latinLnBrk="1"/>
                      <a:r>
                        <a:rPr lang="en-US" altLang="ko-KR" sz="1400" dirty="0" smtClean="0"/>
                        <a:t>LMWH , LDUH or mechanical </a:t>
                      </a:r>
                      <a:r>
                        <a:rPr lang="en-US" altLang="ko-KR" sz="1400" b="0" dirty="0" smtClean="0"/>
                        <a:t>(IPC)</a:t>
                      </a:r>
                    </a:p>
                    <a:p>
                      <a:pPr latinLnBrk="1"/>
                      <a:r>
                        <a:rPr lang="en-US" altLang="ko-KR" sz="1400" dirty="0" smtClean="0"/>
                        <a:t>Mechanical</a:t>
                      </a:r>
                      <a:r>
                        <a:rPr lang="en-US" altLang="ko-KR" sz="1400" baseline="0" dirty="0" smtClean="0"/>
                        <a:t> (IPC) </a:t>
                      </a:r>
                      <a:endParaRPr lang="en-US" altLang="ko-KR" sz="1400" dirty="0" smtClean="0"/>
                    </a:p>
                  </a:txBody>
                  <a:tcPr/>
                </a:tc>
              </a:tr>
              <a:tr h="939465"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/>
                        <a:t>High risk</a:t>
                      </a:r>
                      <a:r>
                        <a:rPr lang="en-US" altLang="ko-KR" sz="1400" b="1" baseline="0" dirty="0" smtClean="0"/>
                        <a:t> </a:t>
                      </a:r>
                      <a:r>
                        <a:rPr lang="en-US" altLang="ko-KR" sz="1400" baseline="0" dirty="0" smtClean="0"/>
                        <a:t>for thrombosis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  (-) high risk for bleeding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      </a:t>
                      </a:r>
                      <a:r>
                        <a:rPr lang="en-US" altLang="ko-KR" sz="1400" b="1" baseline="0" dirty="0" smtClean="0">
                          <a:solidFill>
                            <a:srgbClr val="FF0000"/>
                          </a:solidFill>
                        </a:rPr>
                        <a:t>with cancer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  (+) high risk for bleeding </a:t>
                      </a:r>
                      <a:endParaRPr lang="ko-KR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LMWH, LDUH + IPC or elastic stocking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 smtClean="0">
                          <a:solidFill>
                            <a:srgbClr val="FF0000"/>
                          </a:solidFill>
                        </a:rPr>
                        <a:t>Extended-duration (4wks) LMWH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Mechanical</a:t>
                      </a:r>
                      <a:r>
                        <a:rPr lang="en-US" altLang="ko-KR" sz="1400" baseline="0" dirty="0" smtClean="0"/>
                        <a:t> </a:t>
                      </a:r>
                      <a:r>
                        <a:rPr lang="en-US" altLang="ko-KR" sz="1400" baseline="0" dirty="0" err="1" smtClean="0"/>
                        <a:t>thromboprophylaxis</a:t>
                      </a:r>
                      <a:r>
                        <a:rPr lang="en-US" altLang="ko-KR" sz="1400" baseline="0" dirty="0" smtClean="0"/>
                        <a:t> (IPC)  </a:t>
                      </a:r>
                      <a:endParaRPr lang="ko-KR" altLang="en-US" sz="1400" dirty="0"/>
                    </a:p>
                  </a:txBody>
                  <a:tcPr/>
                </a:tc>
              </a:tr>
              <a:tr h="368715">
                <a:tc rowSpan="2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  contraindication to LMWH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Low dose aspirin, </a:t>
                      </a:r>
                      <a:r>
                        <a:rPr lang="en-US" altLang="ko-KR" sz="1400" dirty="0" err="1" smtClean="0"/>
                        <a:t>fondaparinux</a:t>
                      </a:r>
                      <a:r>
                        <a:rPr lang="en-US" altLang="ko-KR" sz="1400" dirty="0" smtClean="0"/>
                        <a:t>,</a:t>
                      </a:r>
                      <a:r>
                        <a:rPr lang="en-US" altLang="ko-KR" sz="1400" baseline="0" dirty="0" smtClean="0"/>
                        <a:t> IPC</a:t>
                      </a:r>
                      <a:endParaRPr lang="ko-KR" altLang="en-US" sz="1400" dirty="0"/>
                    </a:p>
                  </a:txBody>
                  <a:tcPr/>
                </a:tc>
              </a:tr>
              <a:tr h="30502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Bleeding or high risk bleeding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GCS or IPC</a:t>
                      </a:r>
                      <a:endParaRPr lang="ko-KR" altLang="en-US" sz="1400" dirty="0"/>
                    </a:p>
                  </a:txBody>
                  <a:tcPr/>
                </a:tc>
              </a:tr>
              <a:tr h="368715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Cardiac</a:t>
                      </a:r>
                    </a:p>
                    <a:p>
                      <a:pPr latinLnBrk="1"/>
                      <a:r>
                        <a:rPr lang="en-US" altLang="ko-KR" sz="1400" dirty="0" smtClean="0"/>
                        <a:t>surgery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aseline="0" dirty="0" smtClean="0"/>
                        <a:t>Uncomplicated postop course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Optimally</a:t>
                      </a:r>
                      <a:r>
                        <a:rPr lang="en-US" altLang="ko-KR" sz="1400" baseline="0" dirty="0" smtClean="0"/>
                        <a:t> applied IPC</a:t>
                      </a:r>
                      <a:endParaRPr lang="ko-KR" altLang="en-US" sz="1400" dirty="0" smtClean="0"/>
                    </a:p>
                  </a:txBody>
                  <a:tcPr/>
                </a:tc>
              </a:tr>
              <a:tr h="51519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aseline="0" dirty="0" smtClean="0"/>
                        <a:t>&gt;1 non-hemorrhagic surgical complication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IPC</a:t>
                      </a:r>
                      <a:r>
                        <a:rPr lang="en-US" altLang="ko-KR" sz="1400" baseline="0" dirty="0" smtClean="0"/>
                        <a:t> + LDUH or LMWH </a:t>
                      </a:r>
                      <a:endParaRPr lang="ko-KR" alt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06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/>
              <a:t>Prevention of VTE </a:t>
            </a:r>
            <a:br>
              <a:rPr lang="en-US" altLang="ko-KR" sz="3600" dirty="0"/>
            </a:br>
            <a:r>
              <a:rPr lang="en-US" altLang="ko-KR" sz="3600" dirty="0"/>
              <a:t>in surgical patients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6303587"/>
              </p:ext>
            </p:extLst>
          </p:nvPr>
        </p:nvGraphicFramePr>
        <p:xfrm>
          <a:off x="251520" y="1556792"/>
          <a:ext cx="8640960" cy="382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1"/>
                <a:gridCol w="2736305"/>
                <a:gridCol w="4536504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Clinical risk assessment </a:t>
                      </a:r>
                      <a:endParaRPr lang="ko-KR" altLang="en-US" sz="16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latin typeface="+mj-lt"/>
                        </a:rPr>
                        <a:t>Treatment</a:t>
                      </a:r>
                      <a:endParaRPr lang="ko-KR" altLang="en-US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Thoracic surgery</a:t>
                      </a:r>
                      <a:endParaRPr lang="ko-KR" alt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Moderate </a:t>
                      </a:r>
                      <a:r>
                        <a:rPr lang="en-US" altLang="ko-KR" sz="1400" baseline="0" dirty="0" smtClean="0">
                          <a:latin typeface="+mj-lt"/>
                        </a:rPr>
                        <a:t>risk for thrombosis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>
                          <a:latin typeface="+mj-lt"/>
                        </a:rPr>
                        <a:t>  (-) high risk for bleeding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>
                          <a:latin typeface="+mj-lt"/>
                        </a:rPr>
                        <a:t>  (+) high risk for bleeding </a:t>
                      </a:r>
                      <a:endParaRPr lang="ko-KR" altLang="en-US" sz="1400" dirty="0" smtClean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 </a:t>
                      </a:r>
                      <a:endParaRPr lang="en-US" altLang="ko-KR" sz="1400" dirty="0" smtClean="0">
                        <a:solidFill>
                          <a:srgbClr val="00B050"/>
                        </a:solidFill>
                        <a:latin typeface="+mj-lt"/>
                      </a:endParaRPr>
                    </a:p>
                    <a:p>
                      <a:pPr latinLnBrk="1"/>
                      <a:r>
                        <a:rPr lang="en-US" altLang="ko-KR" sz="1400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LMWH</a:t>
                      </a:r>
                      <a:r>
                        <a:rPr lang="en-US" altLang="ko-KR" sz="1400" dirty="0" smtClean="0">
                          <a:latin typeface="+mj-lt"/>
                        </a:rPr>
                        <a:t>, LDUH or mechanical (IPC)</a:t>
                      </a:r>
                    </a:p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Mechanical</a:t>
                      </a:r>
                      <a:r>
                        <a:rPr lang="en-US" altLang="ko-KR" sz="1400" baseline="0" dirty="0" smtClean="0">
                          <a:latin typeface="+mj-lt"/>
                        </a:rPr>
                        <a:t> </a:t>
                      </a:r>
                      <a:r>
                        <a:rPr lang="en-US" altLang="ko-KR" sz="1400" baseline="0" dirty="0" err="1" smtClean="0">
                          <a:latin typeface="+mj-lt"/>
                        </a:rPr>
                        <a:t>thromboprophylaxis</a:t>
                      </a:r>
                      <a:r>
                        <a:rPr lang="en-US" altLang="ko-KR" sz="1400" baseline="0" dirty="0" smtClean="0">
                          <a:latin typeface="+mj-lt"/>
                        </a:rPr>
                        <a:t> (IPC) </a:t>
                      </a:r>
                      <a:endParaRPr lang="en-US" altLang="ko-KR" sz="1400" dirty="0" smtClean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High risk</a:t>
                      </a:r>
                      <a:r>
                        <a:rPr lang="en-US" altLang="ko-KR" sz="1400" baseline="0" dirty="0" smtClean="0">
                          <a:latin typeface="+mj-lt"/>
                        </a:rPr>
                        <a:t> for thrombosis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>
                          <a:latin typeface="+mj-lt"/>
                        </a:rPr>
                        <a:t>  (-) high risk for bleeding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>
                          <a:latin typeface="+mj-lt"/>
                        </a:rPr>
                        <a:t>  (+) high risk for bleeding </a:t>
                      </a:r>
                      <a:endParaRPr lang="ko-KR" altLang="en-US" sz="1400" dirty="0" smtClean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 smtClean="0">
                        <a:latin typeface="+mj-lt"/>
                      </a:endParaRPr>
                    </a:p>
                    <a:p>
                      <a:pPr latinLnBrk="1"/>
                      <a:r>
                        <a:rPr lang="en-US" altLang="ko-KR" sz="1400" b="1" dirty="0" smtClean="0">
                          <a:solidFill>
                            <a:srgbClr val="00B050"/>
                          </a:solidFill>
                          <a:latin typeface="+mj-lt"/>
                        </a:rPr>
                        <a:t>LMWH </a:t>
                      </a:r>
                      <a:r>
                        <a:rPr lang="en-US" altLang="ko-KR" sz="1400" dirty="0" smtClean="0">
                          <a:latin typeface="+mj-lt"/>
                        </a:rPr>
                        <a:t>, LDUH or mechanical (IPC)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>
                          <a:latin typeface="+mj-lt"/>
                        </a:rPr>
                        <a:t>Mechanical</a:t>
                      </a:r>
                      <a:r>
                        <a:rPr lang="en-US" altLang="ko-KR" sz="1400" baseline="0" dirty="0" smtClean="0">
                          <a:latin typeface="+mj-lt"/>
                        </a:rPr>
                        <a:t> </a:t>
                      </a:r>
                      <a:r>
                        <a:rPr lang="en-US" altLang="ko-KR" sz="1400" baseline="0" dirty="0" err="1" smtClean="0">
                          <a:latin typeface="+mj-lt"/>
                        </a:rPr>
                        <a:t>thromboprophylaxis</a:t>
                      </a:r>
                      <a:r>
                        <a:rPr lang="en-US" altLang="ko-KR" sz="1400" baseline="0" dirty="0" smtClean="0">
                          <a:latin typeface="+mj-lt"/>
                        </a:rPr>
                        <a:t> (IPC)  </a:t>
                      </a:r>
                      <a:endParaRPr lang="ko-KR" altLang="en-US" sz="1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Orthopedic surgery</a:t>
                      </a:r>
                    </a:p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(</a:t>
                      </a:r>
                      <a:r>
                        <a:rPr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Major)</a:t>
                      </a:r>
                      <a:r>
                        <a:rPr lang="en-US" altLang="ko-KR" sz="1400" dirty="0" smtClean="0">
                          <a:latin typeface="+mj-lt"/>
                        </a:rPr>
                        <a:t> </a:t>
                      </a:r>
                      <a:endParaRPr lang="ko-KR" alt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THA, TKA, HFS</a:t>
                      </a:r>
                      <a:endParaRPr lang="ko-KR" alt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At least 10~14days </a:t>
                      </a:r>
                    </a:p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LMWH, LDUH, </a:t>
                      </a:r>
                      <a:r>
                        <a:rPr lang="en-US" altLang="ko-KR" sz="1400" dirty="0" err="1" smtClean="0">
                          <a:latin typeface="+mj-lt"/>
                        </a:rPr>
                        <a:t>fondaparinux</a:t>
                      </a:r>
                      <a:r>
                        <a:rPr lang="en-US" altLang="ko-KR" sz="1400" dirty="0" smtClean="0">
                          <a:latin typeface="+mj-lt"/>
                        </a:rPr>
                        <a:t>, </a:t>
                      </a:r>
                      <a:r>
                        <a:rPr lang="en-US" altLang="ko-KR" sz="1400" dirty="0" err="1" smtClean="0">
                          <a:latin typeface="+mj-lt"/>
                        </a:rPr>
                        <a:t>apixaban</a:t>
                      </a:r>
                      <a:r>
                        <a:rPr lang="en-US" altLang="ko-KR" sz="1400" dirty="0" smtClean="0">
                          <a:latin typeface="+mj-lt"/>
                        </a:rPr>
                        <a:t>, </a:t>
                      </a:r>
                      <a:r>
                        <a:rPr lang="en-US" altLang="ko-KR" sz="1400" dirty="0" err="1" smtClean="0">
                          <a:latin typeface="+mj-lt"/>
                        </a:rPr>
                        <a:t>dabigatran</a:t>
                      </a:r>
                      <a:r>
                        <a:rPr lang="en-US" altLang="ko-KR" sz="1400" dirty="0" smtClean="0">
                          <a:latin typeface="+mj-lt"/>
                        </a:rPr>
                        <a:t>,</a:t>
                      </a:r>
                    </a:p>
                    <a:p>
                      <a:pPr latinLnBrk="1"/>
                      <a:r>
                        <a:rPr lang="en-US" altLang="ko-KR" sz="1400" dirty="0" err="1" smtClean="0">
                          <a:latin typeface="+mj-lt"/>
                        </a:rPr>
                        <a:t>rivaroxaban</a:t>
                      </a:r>
                      <a:r>
                        <a:rPr lang="en-US" altLang="ko-KR" sz="1400" dirty="0" smtClean="0">
                          <a:latin typeface="+mj-lt"/>
                        </a:rPr>
                        <a:t>, VKA, Aspirin , IPC </a:t>
                      </a:r>
                      <a:endParaRPr lang="ko-KR" altLang="en-US" sz="1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Receiving LMWH</a:t>
                      </a:r>
                    </a:p>
                    <a:p>
                      <a:r>
                        <a:rPr lang="en-US" altLang="ko-K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as </a:t>
                      </a:r>
                      <a:r>
                        <a:rPr lang="en-US" altLang="ko-KR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thromboprophylaxis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+mj-lt"/>
                        </a:rPr>
                        <a:t> </a:t>
                      </a:r>
                      <a:r>
                        <a:rPr lang="en-US" altLang="ko-KR" sz="1400" baseline="0" dirty="0" smtClean="0">
                          <a:latin typeface="+mj-lt"/>
                        </a:rPr>
                        <a:t> &gt;12 hour preoperatively   </a:t>
                      </a:r>
                    </a:p>
                    <a:p>
                      <a:pPr latinLnBrk="1"/>
                      <a:r>
                        <a:rPr lang="en-US" altLang="ko-KR" sz="1400" baseline="0" dirty="0" smtClean="0">
                          <a:latin typeface="+mj-lt"/>
                        </a:rPr>
                        <a:t>  &gt;12 hour postoperatively </a:t>
                      </a:r>
                      <a:endParaRPr lang="ko-KR" altLang="en-US" sz="1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Extending </a:t>
                      </a:r>
                      <a:r>
                        <a:rPr lang="en-US" altLang="ko-KR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thromboprophylaxis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outpatient period </a:t>
                      </a:r>
                      <a:r>
                        <a:rPr lang="en-US" altLang="ko-KR" sz="1400" b="1" i="0" u="none" strike="noStrike" kern="1200" baseline="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for up to 35 days </a:t>
                      </a:r>
                      <a:r>
                        <a:rPr lang="en-US" altLang="ko-K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from surgery</a:t>
                      </a:r>
                      <a:endParaRPr lang="ko-KR" altLang="en-US" sz="1400" b="0" dirty="0" smtClean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During the hospital stay</a:t>
                      </a:r>
                      <a:endParaRPr lang="ko-KR" altLang="en-US" sz="1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1400" b="1" i="0" u="none" strike="noStrike" kern="1200" baseline="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antithrombotic agent + IPC</a:t>
                      </a:r>
                      <a:endParaRPr lang="ko-KR" altLang="en-US" sz="140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69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Incidence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/>
              <a:t>VTE = DVT and/or PE</a:t>
            </a:r>
          </a:p>
          <a:p>
            <a:r>
              <a:rPr lang="en-US" altLang="ko-KR" sz="2000" dirty="0" smtClean="0"/>
              <a:t>&gt; </a:t>
            </a:r>
            <a:r>
              <a:rPr lang="en-US" altLang="ko-KR" sz="2000" dirty="0"/>
              <a:t>80% of PE originates in deep vein of </a:t>
            </a:r>
            <a:r>
              <a:rPr lang="en-US" altLang="ko-KR" sz="2000" dirty="0" smtClean="0"/>
              <a:t>leg</a:t>
            </a:r>
          </a:p>
          <a:p>
            <a:pPr marL="742950" lvl="2" indent="-342900">
              <a:buFont typeface="Wingdings" pitchFamily="2" charset="2"/>
              <a:buChar char="ü"/>
            </a:pPr>
            <a:r>
              <a:rPr lang="en-US" altLang="ko-KR" sz="1600" dirty="0" err="1">
                <a:solidFill>
                  <a:srgbClr val="00B0F0"/>
                </a:solidFill>
              </a:rPr>
              <a:t>Iliofemoral</a:t>
            </a:r>
            <a:r>
              <a:rPr lang="en-US" altLang="ko-KR" sz="1600" dirty="0">
                <a:solidFill>
                  <a:srgbClr val="00B0F0"/>
                </a:solidFill>
              </a:rPr>
              <a:t> veins </a:t>
            </a:r>
            <a:r>
              <a:rPr lang="en-US" altLang="ko-KR" sz="1600" dirty="0"/>
              <a:t>are the source of most clinically recognized PE</a:t>
            </a:r>
          </a:p>
          <a:p>
            <a:pPr marL="914400" lvl="2" indent="0" algn="r">
              <a:buNone/>
            </a:pPr>
            <a:endParaRPr lang="fr-FR" altLang="ko-KR" sz="1600" i="1" dirty="0" smtClean="0"/>
          </a:p>
          <a:p>
            <a:r>
              <a:rPr lang="en-US" altLang="ko-KR" sz="2000" dirty="0" smtClean="0"/>
              <a:t>Incidence </a:t>
            </a:r>
            <a:r>
              <a:rPr lang="en-US" altLang="ko-KR" sz="2000" dirty="0"/>
              <a:t>: </a:t>
            </a:r>
            <a:r>
              <a:rPr lang="en-US" altLang="ko-KR" sz="2000" dirty="0" smtClean="0"/>
              <a:t>VTE=143</a:t>
            </a:r>
            <a:r>
              <a:rPr lang="en-US" altLang="ko-KR" sz="2000" dirty="0"/>
              <a:t>, DVT= 93, PE=50 per 100,000 population </a:t>
            </a:r>
          </a:p>
          <a:p>
            <a:pPr marL="457200" lvl="1" indent="0">
              <a:buNone/>
            </a:pPr>
            <a:r>
              <a:rPr lang="en-US" altLang="ko-KR" sz="1400" dirty="0" smtClean="0"/>
              <a:t>                                                                                       ( Norway, between 1995 and 2001 )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In </a:t>
            </a:r>
            <a:r>
              <a:rPr lang="en-US" altLang="ko-KR" sz="2000" dirty="0"/>
              <a:t>26 to 67% of untreated proximal DVTs </a:t>
            </a:r>
            <a:r>
              <a:rPr lang="en-US" altLang="ko-KR" sz="2000" dirty="0" smtClean="0">
                <a:sym typeface="Wingdings" pitchFamily="2" charset="2"/>
              </a:rPr>
              <a:t> </a:t>
            </a:r>
            <a:r>
              <a:rPr lang="en-US" altLang="ko-KR" sz="2000" dirty="0"/>
              <a:t>Clinical PE </a:t>
            </a:r>
          </a:p>
          <a:p>
            <a:r>
              <a:rPr lang="en-US" altLang="ko-KR" sz="2000" dirty="0"/>
              <a:t>Mortality : 11% to 23% </a:t>
            </a:r>
          </a:p>
          <a:p>
            <a:r>
              <a:rPr lang="en-US" altLang="ko-KR" sz="2000" dirty="0"/>
              <a:t>If treated, PE and mortality are 5% and 1%, respectively </a:t>
            </a:r>
          </a:p>
          <a:p>
            <a:pPr lvl="1"/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58150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Take “ward” message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Acute DVT &amp; PE  - initial treatment </a:t>
            </a:r>
            <a:endParaRPr lang="en-US" altLang="ko-KR" sz="2400" dirty="0"/>
          </a:p>
          <a:p>
            <a:r>
              <a:rPr lang="en-US" altLang="ko-KR" sz="2400" dirty="0"/>
              <a:t>U</a:t>
            </a:r>
            <a:r>
              <a:rPr lang="en-US" altLang="ko-KR" sz="2400" dirty="0" smtClean="0"/>
              <a:t>nderlying risk factor &amp; other causes</a:t>
            </a:r>
          </a:p>
          <a:p>
            <a:r>
              <a:rPr lang="en-US" altLang="ko-KR" sz="2400" dirty="0" smtClean="0"/>
              <a:t>NOACs </a:t>
            </a:r>
            <a:endParaRPr lang="en-US" altLang="ko-KR" sz="2400" dirty="0"/>
          </a:p>
          <a:p>
            <a:r>
              <a:rPr lang="en-US" altLang="ko-KR" sz="2400" dirty="0" smtClean="0"/>
              <a:t>Prophylaxis </a:t>
            </a:r>
            <a:r>
              <a:rPr lang="en-US" altLang="ko-KR" sz="2400" dirty="0"/>
              <a:t>of </a:t>
            </a:r>
            <a:r>
              <a:rPr lang="en-US" altLang="ko-KR" sz="2400" dirty="0" smtClean="0"/>
              <a:t>VTE </a:t>
            </a:r>
            <a:r>
              <a:rPr lang="en-US" altLang="ko-KR" sz="2400" dirty="0"/>
              <a:t>in Hospital </a:t>
            </a: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8874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내용 개체 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850639"/>
              </p:ext>
            </p:extLst>
          </p:nvPr>
        </p:nvGraphicFramePr>
        <p:xfrm>
          <a:off x="5076056" y="1844824"/>
          <a:ext cx="3466728" cy="4495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728"/>
              </a:tblGrid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Malignancy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Presence of a central venous catheter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Surgery, especially orthopedic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Trauma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2"/>
                          </a:solidFill>
                        </a:rPr>
                        <a:t>Inherited</a:t>
                      </a:r>
                      <a:r>
                        <a:rPr lang="en-US" altLang="ko-KR" sz="1600" b="1" baseline="0" dirty="0" smtClean="0">
                          <a:solidFill>
                            <a:schemeClr val="tx2"/>
                          </a:solidFill>
                        </a:rPr>
                        <a:t> thrombophilia</a:t>
                      </a:r>
                      <a:endParaRPr lang="ko-KR" altLang="en-US" sz="1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Factor V Leiden mutation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Prothrombin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 gene mutation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Protein S deficiency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Protein C deficiency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Antithrombin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 (AT) deficiency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Rare disorders (</a:t>
                      </a:r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Dysfibrinogenemia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제목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CD5B5"/>
                </a:solidFill>
                <a:latin typeface="Arial" charset="0"/>
                <a:ea typeface="맑은 고딕" pitchFamily="50" charset="-127"/>
                <a:cs typeface="Arial" charset="0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CD5B5"/>
                </a:solidFill>
                <a:latin typeface="Arial" charset="0"/>
                <a:ea typeface="맑은 고딕" pitchFamily="50" charset="-127"/>
                <a:cs typeface="Arial" charset="0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CD5B5"/>
                </a:solidFill>
                <a:latin typeface="Arial" charset="0"/>
                <a:ea typeface="맑은 고딕" pitchFamily="50" charset="-127"/>
                <a:cs typeface="Arial" charset="0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FCD5B5"/>
                </a:solidFill>
                <a:latin typeface="Arial" charset="0"/>
                <a:ea typeface="맑은 고딕" pitchFamily="50" charset="-127"/>
                <a:cs typeface="Arial" charset="0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4000" b="0" dirty="0" smtClean="0"/>
              <a:t>Risk factors </a:t>
            </a:r>
            <a:endParaRPr lang="ko-KR" altLang="en-US" sz="4000" b="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004920"/>
              </p:ext>
            </p:extLst>
          </p:nvPr>
        </p:nvGraphicFramePr>
        <p:xfrm>
          <a:off x="467544" y="1484784"/>
          <a:ext cx="4032448" cy="5218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</a:tblGrid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 smtClean="0">
                          <a:solidFill>
                            <a:schemeClr val="tx2"/>
                          </a:solidFill>
                        </a:rPr>
                        <a:t>Acquired </a:t>
                      </a:r>
                      <a:r>
                        <a:rPr lang="en-US" altLang="ko-KR" sz="1800" b="1" dirty="0" err="1" smtClean="0">
                          <a:solidFill>
                            <a:schemeClr val="tx2"/>
                          </a:solidFill>
                        </a:rPr>
                        <a:t>disoders</a:t>
                      </a:r>
                      <a:r>
                        <a:rPr lang="en-US" altLang="ko-KR" sz="1800" b="1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ko-KR" altLang="en-US" sz="1800" b="1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Pregnancy</a:t>
                      </a:r>
                      <a:endParaRPr lang="ko-KR" altLang="en-US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Oral contraceptives</a:t>
                      </a:r>
                      <a:endParaRPr lang="ko-KR" altLang="en-US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Hormone replacement therapy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Tamoxifen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, Thalidomide, </a:t>
                      </a:r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Lenalidomide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Immobilization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Congestive failure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Antiphospholipid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 antibody syndrome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Myeloproliferative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 disorders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      Polycythemia </a:t>
                      </a:r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vera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      Essential </a:t>
                      </a:r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thrombocythemia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Paroxysmal nocturnal </a:t>
                      </a:r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hemoglobinuria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Inflammatory bowel disease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2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 smtClean="0">
                          <a:solidFill>
                            <a:schemeClr val="tx2"/>
                          </a:solidFill>
                        </a:rPr>
                        <a:t>Nephrotic</a:t>
                      </a:r>
                      <a:r>
                        <a:rPr lang="en-US" altLang="ko-KR" sz="1600" dirty="0" smtClean="0">
                          <a:solidFill>
                            <a:schemeClr val="tx2"/>
                          </a:solidFill>
                        </a:rPr>
                        <a:t> syndrome</a:t>
                      </a:r>
                      <a:endParaRPr lang="ko-KR" alt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15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b="0" dirty="0"/>
              <a:t>Risk factors </a:t>
            </a:r>
            <a:endParaRPr lang="ko-KR" altLang="en-US" sz="4000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28800"/>
            <a:ext cx="8219256" cy="4497363"/>
          </a:xfrm>
          <a:noFill/>
          <a:ln>
            <a:noFill/>
          </a:ln>
        </p:spPr>
        <p:txBody>
          <a:bodyPr/>
          <a:lstStyle/>
          <a:p>
            <a:r>
              <a:rPr lang="en-US" altLang="ko-KR" sz="2000" dirty="0"/>
              <a:t>The six most prevalent pre-existing medical characteristics </a:t>
            </a:r>
            <a:endParaRPr lang="en-US" altLang="ko-KR" sz="2000" dirty="0" smtClean="0"/>
          </a:p>
          <a:p>
            <a:pPr lvl="1"/>
            <a:r>
              <a:rPr lang="en-US" altLang="ko-KR" sz="1600" dirty="0" smtClean="0"/>
              <a:t>More </a:t>
            </a:r>
            <a:r>
              <a:rPr lang="en-US" altLang="ko-KR" sz="1600" dirty="0"/>
              <a:t>than 48 hours of </a:t>
            </a:r>
            <a:r>
              <a:rPr lang="en-US" altLang="ko-KR" sz="1600" dirty="0">
                <a:solidFill>
                  <a:srgbClr val="00B0F0"/>
                </a:solidFill>
              </a:rPr>
              <a:t>immobility</a:t>
            </a:r>
            <a:r>
              <a:rPr lang="en-US" altLang="ko-KR" sz="1600" dirty="0"/>
              <a:t> in the preceding month — 45 percent</a:t>
            </a:r>
          </a:p>
          <a:p>
            <a:pPr lvl="1"/>
            <a:r>
              <a:rPr lang="en-US" altLang="ko-KR" sz="1600" dirty="0">
                <a:solidFill>
                  <a:srgbClr val="00B0F0"/>
                </a:solidFill>
              </a:rPr>
              <a:t>Hospital admission </a:t>
            </a:r>
            <a:r>
              <a:rPr lang="en-US" altLang="ko-KR" sz="1600" dirty="0"/>
              <a:t>in the past three months — 39 percent</a:t>
            </a:r>
          </a:p>
          <a:p>
            <a:pPr lvl="1"/>
            <a:r>
              <a:rPr lang="en-US" altLang="ko-KR" sz="1600" dirty="0">
                <a:solidFill>
                  <a:srgbClr val="00B0F0"/>
                </a:solidFill>
              </a:rPr>
              <a:t>Surgery in the past three months </a:t>
            </a:r>
            <a:r>
              <a:rPr lang="en-US" altLang="ko-KR" sz="1600" dirty="0"/>
              <a:t>— 34 percent</a:t>
            </a:r>
          </a:p>
          <a:p>
            <a:pPr lvl="1"/>
            <a:r>
              <a:rPr lang="en-US" altLang="ko-KR" sz="1600" dirty="0">
                <a:solidFill>
                  <a:srgbClr val="00B0F0"/>
                </a:solidFill>
              </a:rPr>
              <a:t>Malignancy </a:t>
            </a:r>
            <a:r>
              <a:rPr lang="en-US" altLang="ko-KR" sz="1600" dirty="0"/>
              <a:t>in the past three months — 34 percent</a:t>
            </a:r>
          </a:p>
          <a:p>
            <a:pPr lvl="1"/>
            <a:r>
              <a:rPr lang="en-US" altLang="ko-KR" sz="1600" dirty="0">
                <a:solidFill>
                  <a:srgbClr val="00B0F0"/>
                </a:solidFill>
              </a:rPr>
              <a:t>Infection</a:t>
            </a:r>
            <a:r>
              <a:rPr lang="en-US" altLang="ko-KR" sz="1600" dirty="0"/>
              <a:t> in the past three months — 34 percent</a:t>
            </a:r>
          </a:p>
          <a:p>
            <a:pPr lvl="1"/>
            <a:r>
              <a:rPr lang="en-US" altLang="ko-KR" sz="1600" dirty="0">
                <a:solidFill>
                  <a:srgbClr val="00B0F0"/>
                </a:solidFill>
              </a:rPr>
              <a:t>Current hospitalization </a:t>
            </a:r>
            <a:r>
              <a:rPr lang="en-US" altLang="ko-KR" sz="1600" dirty="0"/>
              <a:t>— 26 percent</a:t>
            </a:r>
          </a:p>
          <a:p>
            <a:endParaRPr lang="en-US" altLang="ko-KR" sz="2000" dirty="0" smtClean="0"/>
          </a:p>
          <a:p>
            <a:r>
              <a:rPr lang="en-US" altLang="ko-KR" sz="1800" dirty="0" smtClean="0"/>
              <a:t>Only </a:t>
            </a:r>
            <a:r>
              <a:rPr lang="en-US" altLang="ko-KR" sz="1800" dirty="0"/>
              <a:t>11 </a:t>
            </a:r>
            <a:r>
              <a:rPr lang="en-US" altLang="ko-KR" sz="1800" dirty="0" smtClean="0"/>
              <a:t>% </a:t>
            </a:r>
            <a:r>
              <a:rPr lang="en-US" altLang="ko-KR" sz="1800" dirty="0"/>
              <a:t>of the 587 episodes of VTE had none of these six characteristics present, while 36 and 53 percent had 1 to 2 and ≥3 risk factors, respectively.</a:t>
            </a:r>
          </a:p>
          <a:p>
            <a:pPr lvl="1"/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52842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0" dirty="0"/>
              <a:t>Diagnosis of </a:t>
            </a:r>
            <a:r>
              <a:rPr lang="en-US" altLang="ko-KR" sz="3600" b="0" dirty="0" smtClean="0"/>
              <a:t>Pulmonary Embolism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r>
              <a:rPr lang="en-US" altLang="ko-KR" sz="1800" dirty="0" smtClean="0"/>
              <a:t>Pulmonary embolism CT 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D-dimer level &lt; 500ng/mL : </a:t>
            </a:r>
            <a:r>
              <a:rPr lang="en-US" altLang="ko-KR" sz="2000" dirty="0" smtClean="0"/>
              <a:t>helpful </a:t>
            </a:r>
            <a:r>
              <a:rPr lang="en-US" altLang="ko-KR" sz="2000" dirty="0"/>
              <a:t>in exclusion </a:t>
            </a:r>
            <a:endParaRPr lang="en-US" altLang="ko-KR" sz="2000" dirty="0" smtClean="0"/>
          </a:p>
          <a:p>
            <a:pPr lvl="1"/>
            <a:r>
              <a:rPr lang="en-US" altLang="ko-KR" sz="1600" dirty="0" smtClean="0"/>
              <a:t>false </a:t>
            </a:r>
            <a:r>
              <a:rPr lang="en-US" altLang="ko-KR" sz="1600" dirty="0"/>
              <a:t>negative in &gt;15% of </a:t>
            </a:r>
            <a:r>
              <a:rPr lang="en-US" altLang="ko-KR" sz="1600" dirty="0" err="1"/>
              <a:t>pt</a:t>
            </a:r>
            <a:r>
              <a:rPr lang="en-US" altLang="ko-KR" sz="1600" dirty="0"/>
              <a:t> with high probability </a:t>
            </a:r>
            <a:endParaRPr lang="en-US" altLang="ko-KR" sz="1600" dirty="0" smtClean="0"/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 </a:t>
            </a:r>
            <a:r>
              <a:rPr lang="en-US" altLang="ko-KR" sz="1800" dirty="0"/>
              <a:t>Echocardiography</a:t>
            </a:r>
          </a:p>
          <a:p>
            <a:pPr lvl="1"/>
            <a:r>
              <a:rPr lang="en-US" altLang="ko-KR" sz="1800" dirty="0"/>
              <a:t> </a:t>
            </a:r>
            <a:r>
              <a:rPr lang="en-US" altLang="ko-KR" sz="1600" dirty="0"/>
              <a:t>Only 30 to 40 </a:t>
            </a:r>
            <a:r>
              <a:rPr lang="en-US" altLang="ko-KR" sz="1600" dirty="0" smtClean="0"/>
              <a:t>% of </a:t>
            </a:r>
            <a:r>
              <a:rPr lang="en-US" altLang="ko-KR" sz="1600" dirty="0" err="1" smtClean="0"/>
              <a:t>pts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with PE have </a:t>
            </a:r>
            <a:r>
              <a:rPr lang="en-US" altLang="ko-KR" sz="1600" dirty="0" smtClean="0"/>
              <a:t>echo </a:t>
            </a:r>
            <a:r>
              <a:rPr lang="en-US" altLang="ko-KR" sz="1600" dirty="0"/>
              <a:t>abnormalities suggestive of acute PE </a:t>
            </a:r>
          </a:p>
          <a:p>
            <a:pPr lvl="2"/>
            <a:r>
              <a:rPr lang="en-US" altLang="ko-KR" sz="1600" dirty="0"/>
              <a:t>Increased right ventricular (RV) size</a:t>
            </a:r>
          </a:p>
          <a:p>
            <a:pPr lvl="2"/>
            <a:r>
              <a:rPr lang="en-US" altLang="ko-KR" sz="1600" dirty="0"/>
              <a:t>Decreased RV function</a:t>
            </a:r>
          </a:p>
          <a:p>
            <a:pPr lvl="2"/>
            <a:r>
              <a:rPr lang="en-US" altLang="ko-KR" sz="1600" dirty="0"/>
              <a:t>Tricuspid regurgitation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 </a:t>
            </a:r>
            <a:r>
              <a:rPr lang="en-US" altLang="ko-KR" sz="1800" dirty="0"/>
              <a:t>Pulmonary Angiography </a:t>
            </a:r>
          </a:p>
          <a:p>
            <a:pPr lvl="1"/>
            <a:r>
              <a:rPr lang="en-US" altLang="ko-KR" sz="1600" dirty="0"/>
              <a:t>Definitive “gold standard’ </a:t>
            </a:r>
          </a:p>
          <a:p>
            <a:pPr lvl="1"/>
            <a:endParaRPr lang="en-US" altLang="ko-KR" sz="1800" dirty="0"/>
          </a:p>
          <a:p>
            <a:pPr lvl="1"/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28457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Wells criteria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676456" cy="4968552"/>
          </a:xfrm>
        </p:spPr>
        <p:txBody>
          <a:bodyPr/>
          <a:lstStyle/>
          <a:p>
            <a:r>
              <a:rPr lang="en-US" altLang="ko-KR" sz="2000" dirty="0" smtClean="0"/>
              <a:t>Wells criteria :  </a:t>
            </a:r>
          </a:p>
          <a:p>
            <a:pPr lvl="1"/>
            <a:r>
              <a:rPr lang="en-US" altLang="ko-KR" sz="1600" dirty="0" smtClean="0"/>
              <a:t>high &gt;6, moderate 2~6 , low &lt; 2 </a:t>
            </a:r>
          </a:p>
          <a:p>
            <a:r>
              <a:rPr lang="en-US" altLang="ko-KR" sz="2000" dirty="0" smtClean="0"/>
              <a:t>Modified </a:t>
            </a:r>
            <a:r>
              <a:rPr lang="en-US" altLang="ko-KR" sz="2000" dirty="0"/>
              <a:t>Wells criteria </a:t>
            </a:r>
            <a:r>
              <a:rPr lang="en-US" altLang="ko-KR" sz="2000" dirty="0" smtClean="0"/>
              <a:t> </a:t>
            </a:r>
          </a:p>
          <a:p>
            <a:pPr lvl="1"/>
            <a:r>
              <a:rPr lang="en-US" altLang="ko-KR" sz="1600" dirty="0" smtClean="0"/>
              <a:t>unlikely </a:t>
            </a:r>
            <a:r>
              <a:rPr lang="en-US" altLang="ko-KR" sz="1600" dirty="0"/>
              <a:t>(score ≤4) or </a:t>
            </a:r>
            <a:r>
              <a:rPr lang="en-US" altLang="ko-KR" sz="1600" b="1" dirty="0">
                <a:solidFill>
                  <a:srgbClr val="FF0000"/>
                </a:solidFill>
              </a:rPr>
              <a:t>likely (score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&gt; 4 ) </a:t>
            </a:r>
          </a:p>
          <a:p>
            <a:pPr lvl="1">
              <a:buFont typeface="Arial" pitchFamily="34" charset="0"/>
              <a:buChar char="•"/>
            </a:pPr>
            <a:endParaRPr lang="en-US" altLang="ko-KR" sz="1600" dirty="0">
              <a:solidFill>
                <a:srgbClr val="00B0F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 smtClean="0">
                <a:solidFill>
                  <a:srgbClr val="00B0F0"/>
                </a:solidFill>
              </a:rPr>
              <a:t>Clinical </a:t>
            </a:r>
            <a:r>
              <a:rPr lang="en-US" altLang="ko-KR" sz="1800" dirty="0">
                <a:solidFill>
                  <a:srgbClr val="00B0F0"/>
                </a:solidFill>
              </a:rPr>
              <a:t>symptoms of DVT </a:t>
            </a:r>
            <a:r>
              <a:rPr lang="en-US" altLang="ko-KR" sz="1800" dirty="0"/>
              <a:t>(3 points)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solidFill>
                  <a:srgbClr val="00B0F0"/>
                </a:solidFill>
              </a:rPr>
              <a:t>Other diagnoses less likely than PE </a:t>
            </a:r>
            <a:r>
              <a:rPr lang="en-US" altLang="ko-KR" sz="1800" dirty="0"/>
              <a:t>(3 points)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solidFill>
                  <a:srgbClr val="00B0F0"/>
                </a:solidFill>
              </a:rPr>
              <a:t>Heart rate &gt;100 </a:t>
            </a:r>
            <a:r>
              <a:rPr lang="en-US" altLang="ko-KR" sz="1800" dirty="0"/>
              <a:t>(1.5 points)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solidFill>
                  <a:srgbClr val="00B0F0"/>
                </a:solidFill>
              </a:rPr>
              <a:t>Immobilization ≥3 days or surgery in previous four weeks </a:t>
            </a:r>
            <a:r>
              <a:rPr lang="en-US" altLang="ko-KR" sz="1800" dirty="0"/>
              <a:t>(1.5 points)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solidFill>
                  <a:srgbClr val="00B0F0"/>
                </a:solidFill>
              </a:rPr>
              <a:t>Previous DVT/PE </a:t>
            </a:r>
            <a:r>
              <a:rPr lang="en-US" altLang="ko-KR" sz="1800" dirty="0"/>
              <a:t>(1.5 points)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>
                <a:solidFill>
                  <a:srgbClr val="00B0F0"/>
                </a:solidFill>
              </a:rPr>
              <a:t>Hemoptysis </a:t>
            </a:r>
            <a:r>
              <a:rPr lang="en-US" altLang="ko-KR" sz="1800" dirty="0"/>
              <a:t>(1 point)</a:t>
            </a:r>
          </a:p>
          <a:p>
            <a:pPr lvl="1">
              <a:buFont typeface="Arial" pitchFamily="34" charset="0"/>
              <a:buChar char="•"/>
            </a:pPr>
            <a:r>
              <a:rPr lang="en-US" altLang="ko-KR" sz="1800" dirty="0" smtClean="0">
                <a:solidFill>
                  <a:srgbClr val="00B0F0"/>
                </a:solidFill>
              </a:rPr>
              <a:t>Malignancy(receiving </a:t>
            </a:r>
            <a:r>
              <a:rPr lang="en-US" altLang="ko-KR" sz="1800" dirty="0" err="1" smtClean="0">
                <a:solidFill>
                  <a:srgbClr val="00B0F0"/>
                </a:solidFill>
              </a:rPr>
              <a:t>tx</a:t>
            </a:r>
            <a:r>
              <a:rPr lang="en-US" altLang="ko-KR" sz="1800" dirty="0" smtClean="0">
                <a:solidFill>
                  <a:srgbClr val="00B0F0"/>
                </a:solidFill>
              </a:rPr>
              <a:t>, in the last 6 m or palliative)  </a:t>
            </a:r>
            <a:r>
              <a:rPr lang="en-US" altLang="ko-KR" sz="1800" dirty="0"/>
              <a:t>(1 point)</a:t>
            </a:r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5617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8195"/>
            <a:ext cx="6768232" cy="651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79512" y="1052736"/>
            <a:ext cx="172819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종양내과 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입원 기록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25994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Diagnosis of DVT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en-US" altLang="ko-KR" sz="2000" b="1" dirty="0" smtClean="0"/>
              <a:t>Clinical assessment of pretest probability</a:t>
            </a:r>
          </a:p>
          <a:p>
            <a:r>
              <a:rPr lang="en-US" altLang="ko-KR" sz="2000" b="1" dirty="0" smtClean="0"/>
              <a:t>low </a:t>
            </a:r>
            <a:r>
              <a:rPr lang="en-US" altLang="ko-KR" sz="2000" b="1" dirty="0"/>
              <a:t>pretest </a:t>
            </a:r>
            <a:r>
              <a:rPr lang="en-US" altLang="ko-KR" sz="2000" b="1" dirty="0" smtClean="0"/>
              <a:t>probability</a:t>
            </a:r>
          </a:p>
          <a:p>
            <a:pPr lvl="1"/>
            <a:r>
              <a:rPr lang="en-US" altLang="ko-KR" sz="1600" b="1" dirty="0" smtClean="0"/>
              <a:t>Moderately or highly sensitive D-dimer </a:t>
            </a:r>
          </a:p>
          <a:p>
            <a:pPr lvl="2"/>
            <a:r>
              <a:rPr lang="en-US" altLang="ko-KR" sz="1400" dirty="0" smtClean="0">
                <a:solidFill>
                  <a:srgbClr val="00B0F0"/>
                </a:solidFill>
              </a:rPr>
              <a:t>(-) </a:t>
            </a:r>
            <a:r>
              <a:rPr lang="en-US" altLang="ko-KR" sz="1400" dirty="0" smtClean="0">
                <a:solidFill>
                  <a:srgbClr val="00B0F0"/>
                </a:solidFill>
                <a:sym typeface="Wingdings" pitchFamily="2" charset="2"/>
              </a:rPr>
              <a:t></a:t>
            </a:r>
            <a:r>
              <a:rPr lang="en-US" altLang="ko-KR" sz="1400" dirty="0" smtClean="0">
                <a:solidFill>
                  <a:srgbClr val="00B0F0"/>
                </a:solidFill>
              </a:rPr>
              <a:t>  no further evaluation </a:t>
            </a:r>
          </a:p>
          <a:p>
            <a:pPr lvl="2"/>
            <a:r>
              <a:rPr lang="en-US" altLang="ko-KR" sz="1400" dirty="0" smtClean="0"/>
              <a:t>(+) </a:t>
            </a:r>
            <a:r>
              <a:rPr lang="en-US" altLang="ko-KR" sz="1400" dirty="0" smtClean="0">
                <a:sym typeface="Wingdings" pitchFamily="2" charset="2"/>
              </a:rPr>
              <a:t></a:t>
            </a:r>
            <a:r>
              <a:rPr lang="en-US" altLang="ko-KR" sz="1400" dirty="0" smtClean="0"/>
              <a:t> CUS  &gt; whole leg US </a:t>
            </a:r>
          </a:p>
          <a:p>
            <a:pPr lvl="1"/>
            <a:r>
              <a:rPr lang="en-US" altLang="ko-KR" sz="1600" b="1" dirty="0" smtClean="0"/>
              <a:t>Compression US of proximal veins </a:t>
            </a:r>
          </a:p>
          <a:p>
            <a:pPr lvl="2"/>
            <a:r>
              <a:rPr lang="en-US" altLang="ko-KR" sz="1400" dirty="0" smtClean="0"/>
              <a:t>(-) </a:t>
            </a:r>
            <a:r>
              <a:rPr lang="en-US" altLang="ko-KR" sz="1400" dirty="0" smtClean="0">
                <a:sym typeface="Wingdings" pitchFamily="2" charset="2"/>
              </a:rPr>
              <a:t>  no further evaluation </a:t>
            </a:r>
          </a:p>
          <a:p>
            <a:pPr lvl="2"/>
            <a:r>
              <a:rPr lang="en-US" altLang="ko-KR" sz="1400" dirty="0" smtClean="0">
                <a:sym typeface="Wingdings" pitchFamily="2" charset="2"/>
              </a:rPr>
              <a:t>(+)   treatment </a:t>
            </a:r>
          </a:p>
          <a:p>
            <a:pPr lvl="2"/>
            <a:endParaRPr lang="en-US" altLang="ko-KR" sz="1200" b="1" dirty="0">
              <a:sym typeface="Wingdings" pitchFamily="2" charset="2"/>
            </a:endParaRPr>
          </a:p>
          <a:p>
            <a:r>
              <a:rPr lang="en-US" altLang="ko-KR" sz="2000" b="1" dirty="0" smtClean="0">
                <a:sym typeface="Wingdings" pitchFamily="2" charset="2"/>
              </a:rPr>
              <a:t>Moderate pretest probability</a:t>
            </a:r>
          </a:p>
          <a:p>
            <a:pPr lvl="1"/>
            <a:r>
              <a:rPr lang="en-US" altLang="ko-KR" sz="1600" b="1" dirty="0"/>
              <a:t>H</a:t>
            </a:r>
            <a:r>
              <a:rPr lang="en-US" altLang="ko-KR" sz="1600" b="1" dirty="0" smtClean="0"/>
              <a:t>ighly </a:t>
            </a:r>
            <a:r>
              <a:rPr lang="en-US" altLang="ko-KR" sz="1600" b="1" dirty="0"/>
              <a:t>sensitive </a:t>
            </a:r>
            <a:r>
              <a:rPr lang="en-US" altLang="ko-KR" sz="1600" b="1" dirty="0" smtClean="0"/>
              <a:t>D-dimer </a:t>
            </a:r>
          </a:p>
          <a:p>
            <a:pPr lvl="2"/>
            <a:r>
              <a:rPr lang="en-US" altLang="ko-KR" sz="1400" dirty="0" smtClean="0">
                <a:solidFill>
                  <a:srgbClr val="00B0F0"/>
                </a:solidFill>
              </a:rPr>
              <a:t>(-) </a:t>
            </a:r>
            <a:r>
              <a:rPr lang="en-US" altLang="ko-KR" sz="1400" dirty="0" smtClean="0">
                <a:solidFill>
                  <a:srgbClr val="00B0F0"/>
                </a:solidFill>
                <a:sym typeface="Wingdings" pitchFamily="2" charset="2"/>
              </a:rPr>
              <a:t> no further evaluation </a:t>
            </a:r>
          </a:p>
          <a:p>
            <a:pPr lvl="2"/>
            <a:r>
              <a:rPr lang="en-US" altLang="ko-KR" sz="1400" dirty="0" smtClean="0">
                <a:sym typeface="Wingdings" pitchFamily="2" charset="2"/>
              </a:rPr>
              <a:t>(+)  CUS or whole leg US</a:t>
            </a:r>
            <a:endParaRPr lang="en-US" altLang="ko-KR" sz="1400" dirty="0" smtClean="0"/>
          </a:p>
          <a:p>
            <a:pPr lvl="1"/>
            <a:r>
              <a:rPr lang="en-US" altLang="ko-KR" sz="1600" b="1" dirty="0" smtClean="0"/>
              <a:t>proximal CUS  or </a:t>
            </a:r>
            <a:r>
              <a:rPr lang="en-US" altLang="ko-KR" sz="1600" b="1" dirty="0"/>
              <a:t>whole-leg US </a:t>
            </a:r>
            <a:endParaRPr lang="en-US" altLang="ko-KR" sz="1600" b="1" dirty="0" smtClean="0"/>
          </a:p>
          <a:p>
            <a:pPr lvl="2"/>
            <a:r>
              <a:rPr lang="en-US" altLang="ko-KR" sz="1400" dirty="0" smtClean="0">
                <a:solidFill>
                  <a:srgbClr val="00B0F0"/>
                </a:solidFill>
              </a:rPr>
              <a:t>(-) </a:t>
            </a:r>
            <a:r>
              <a:rPr lang="en-US" altLang="ko-KR" sz="1400" dirty="0" smtClean="0">
                <a:solidFill>
                  <a:srgbClr val="00B0F0"/>
                </a:solidFill>
                <a:sym typeface="Wingdings" pitchFamily="2" charset="2"/>
              </a:rPr>
              <a:t> repeat CUS in 1 week or  moderate or highly sensitive D-dimer </a:t>
            </a:r>
          </a:p>
          <a:p>
            <a:pPr lvl="2"/>
            <a:r>
              <a:rPr lang="en-US" altLang="ko-KR" sz="1400" dirty="0" smtClean="0"/>
              <a:t>(+) </a:t>
            </a:r>
            <a:r>
              <a:rPr lang="en-US" altLang="ko-KR" sz="1400" dirty="0" smtClean="0">
                <a:sym typeface="Wingdings" pitchFamily="2" charset="2"/>
              </a:rPr>
              <a:t> treatment </a:t>
            </a:r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6482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8901</TotalTime>
  <Words>2201</Words>
  <Application>Microsoft Office PowerPoint</Application>
  <PresentationFormat>화면 슬라이드 쇼(4:3)</PresentationFormat>
  <Paragraphs>439</Paragraphs>
  <Slides>30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1" baseType="lpstr">
      <vt:lpstr>Office 테마</vt:lpstr>
      <vt:lpstr>Pulmonary thromboembolism </vt:lpstr>
      <vt:lpstr>Contents  </vt:lpstr>
      <vt:lpstr>Incidence</vt:lpstr>
      <vt:lpstr>Risk factors </vt:lpstr>
      <vt:lpstr>Risk factors </vt:lpstr>
      <vt:lpstr>Diagnosis of Pulmonary Embolism </vt:lpstr>
      <vt:lpstr>Wells criteria </vt:lpstr>
      <vt:lpstr>PowerPoint 프레젠테이션</vt:lpstr>
      <vt:lpstr>Diagnosis of DVT</vt:lpstr>
      <vt:lpstr>Diagnosis of DVT</vt:lpstr>
      <vt:lpstr>PowerPoint 프레젠테이션</vt:lpstr>
      <vt:lpstr>Risk Benefit ratio </vt:lpstr>
      <vt:lpstr>Risk Benefit ratio </vt:lpstr>
      <vt:lpstr>Risk of Bleeding </vt:lpstr>
      <vt:lpstr>Anticoagulation treatment </vt:lpstr>
      <vt:lpstr>Anticoagulation treatment </vt:lpstr>
      <vt:lpstr>Duration of anticoagulation therapy </vt:lpstr>
      <vt:lpstr>Optimal Duration of Anticoagulants </vt:lpstr>
      <vt:lpstr>Optimal Duration of Anticoagulants </vt:lpstr>
      <vt:lpstr>New oral anticoagulant agents (NOACS) </vt:lpstr>
      <vt:lpstr>PowerPoint 프레젠테이션</vt:lpstr>
      <vt:lpstr>Warfarin vs New Agent </vt:lpstr>
      <vt:lpstr>Insurance</vt:lpstr>
      <vt:lpstr>Recurrence of VTE  with anticoagulation </vt:lpstr>
      <vt:lpstr>Padua Prediction Score</vt:lpstr>
      <vt:lpstr>PowerPoint 프레젠테이션</vt:lpstr>
      <vt:lpstr>Prevention of VTE  in medical patients </vt:lpstr>
      <vt:lpstr>Prevention of VTE  in surgical patients</vt:lpstr>
      <vt:lpstr>Prevention of VTE  in surgical patients</vt:lpstr>
      <vt:lpstr>Take “ward” message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이인선</cp:lastModifiedBy>
  <cp:revision>1052</cp:revision>
  <cp:lastPrinted>2013-05-01T16:40:33Z</cp:lastPrinted>
  <dcterms:created xsi:type="dcterms:W3CDTF">2002-05-31T16:21:56Z</dcterms:created>
  <dcterms:modified xsi:type="dcterms:W3CDTF">2013-05-03T06:04:40Z</dcterms:modified>
</cp:coreProperties>
</file>