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88" r:id="rId8"/>
    <p:sldId id="289" r:id="rId9"/>
    <p:sldId id="287" r:id="rId10"/>
    <p:sldId id="263" r:id="rId11"/>
    <p:sldId id="290" r:id="rId12"/>
    <p:sldId id="324" r:id="rId13"/>
    <p:sldId id="291" r:id="rId14"/>
    <p:sldId id="292" r:id="rId15"/>
    <p:sldId id="294" r:id="rId16"/>
    <p:sldId id="295" r:id="rId17"/>
    <p:sldId id="311" r:id="rId18"/>
    <p:sldId id="312" r:id="rId19"/>
    <p:sldId id="314" r:id="rId20"/>
    <p:sldId id="315" r:id="rId21"/>
    <p:sldId id="316" r:id="rId22"/>
    <p:sldId id="317" r:id="rId23"/>
    <p:sldId id="318" r:id="rId24"/>
    <p:sldId id="320" r:id="rId25"/>
    <p:sldId id="319" r:id="rId26"/>
    <p:sldId id="321" r:id="rId27"/>
    <p:sldId id="322" r:id="rId28"/>
    <p:sldId id="323" r:id="rId29"/>
    <p:sldId id="296" r:id="rId30"/>
    <p:sldId id="297" r:id="rId31"/>
    <p:sldId id="298" r:id="rId32"/>
    <p:sldId id="299" r:id="rId33"/>
    <p:sldId id="300" r:id="rId34"/>
    <p:sldId id="325" r:id="rId35"/>
    <p:sldId id="304" r:id="rId36"/>
    <p:sldId id="310" r:id="rId37"/>
    <p:sldId id="303" r:id="rId38"/>
    <p:sldId id="305" r:id="rId39"/>
    <p:sldId id="306" r:id="rId40"/>
    <p:sldId id="307" r:id="rId41"/>
    <p:sldId id="309" r:id="rId4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056" y="-8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0855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88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6647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2386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156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3332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805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4021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415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960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6132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290C2-8B6B-4545-9998-4F450F6DBA9E}" type="datetimeFigureOut">
              <a:rPr lang="ko-KR" altLang="en-US" smtClean="0"/>
              <a:t>2015-03-31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DCB93-23DB-4AF5-8FB8-343F8E298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5171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844823"/>
            <a:ext cx="7772400" cy="1755627"/>
          </a:xfrm>
        </p:spPr>
        <p:txBody>
          <a:bodyPr>
            <a:normAutofit fontScale="90000"/>
          </a:bodyPr>
          <a:lstStyle/>
          <a:p>
            <a:r>
              <a:rPr lang="ko-KR" altLang="ko-KR" b="1" dirty="0" smtClean="0">
                <a:solidFill>
                  <a:schemeClr val="bg1"/>
                </a:solidFill>
              </a:rPr>
              <a:t>Significance </a:t>
            </a:r>
            <a:r>
              <a:rPr lang="ko-KR" altLang="ko-KR" b="1" dirty="0">
                <a:solidFill>
                  <a:schemeClr val="bg1"/>
                </a:solidFill>
              </a:rPr>
              <a:t>of PRA &amp; DSA in outcomes of </a:t>
            </a:r>
            <a:r>
              <a:rPr lang="ko-KR" altLang="ko-KR" b="1" dirty="0" smtClean="0">
                <a:solidFill>
                  <a:schemeClr val="bg1"/>
                </a:solidFill>
              </a:rPr>
              <a:t>L</a:t>
            </a:r>
            <a:r>
              <a:rPr lang="en-US" altLang="ko-KR" b="1" dirty="0" err="1" smtClean="0">
                <a:solidFill>
                  <a:schemeClr val="bg1"/>
                </a:solidFill>
              </a:rPr>
              <a:t>ung</a:t>
            </a:r>
            <a:r>
              <a:rPr lang="en-US" altLang="ko-KR" b="1" dirty="0" smtClean="0">
                <a:solidFill>
                  <a:schemeClr val="bg1"/>
                </a:solidFill>
              </a:rPr>
              <a:t> Transplantation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79712" y="4653136"/>
            <a:ext cx="6400800" cy="1728192"/>
          </a:xfrm>
        </p:spPr>
        <p:txBody>
          <a:bodyPr>
            <a:normAutofit/>
          </a:bodyPr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65000"/>
                  </a:schemeClr>
                </a:solidFill>
              </a:rPr>
              <a:t>2015.03.31</a:t>
            </a:r>
          </a:p>
          <a:p>
            <a:pPr algn="r"/>
            <a:r>
              <a:rPr lang="ko-KR" altLang="ko-KR" sz="2800" b="1" dirty="0" smtClean="0">
                <a:solidFill>
                  <a:schemeClr val="bg1">
                    <a:lumMod val="65000"/>
                  </a:schemeClr>
                </a:solidFill>
              </a:rPr>
              <a:t>R4 박지은</a:t>
            </a:r>
            <a:endParaRPr lang="en-US" altLang="ko-KR" sz="28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r"/>
            <a:r>
              <a:rPr lang="en-US" altLang="ko-KR" sz="2800" b="1" dirty="0" smtClean="0">
                <a:solidFill>
                  <a:schemeClr val="bg1">
                    <a:lumMod val="65000"/>
                  </a:schemeClr>
                </a:solidFill>
              </a:rPr>
              <a:t>S</a:t>
            </a:r>
            <a:r>
              <a:rPr lang="ko-KR" altLang="ko-KR" sz="2800" b="1" dirty="0" smtClean="0">
                <a:solidFill>
                  <a:schemeClr val="bg1">
                    <a:lumMod val="65000"/>
                  </a:schemeClr>
                </a:solidFill>
              </a:rPr>
              <a:t>upervisor</a:t>
            </a:r>
            <a:r>
              <a:rPr lang="en-US" altLang="ko-KR" sz="2800" b="1" dirty="0" smtClean="0">
                <a:solidFill>
                  <a:schemeClr val="bg1">
                    <a:lumMod val="65000"/>
                  </a:schemeClr>
                </a:solidFill>
              </a:rPr>
              <a:t> P</a:t>
            </a:r>
            <a:r>
              <a:rPr lang="ko-KR" altLang="ko-KR" sz="2800" b="1" dirty="0" smtClean="0">
                <a:solidFill>
                  <a:schemeClr val="bg1">
                    <a:lumMod val="65000"/>
                  </a:schemeClr>
                </a:solidFill>
              </a:rPr>
              <a:t>f</a:t>
            </a:r>
            <a:r>
              <a:rPr lang="en-US" altLang="ko-KR" sz="2800" b="1" dirty="0" smtClean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ko-KR" altLang="ko-KR" sz="28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ko-KR" altLang="ko-KR" sz="2800" b="1" dirty="0">
                <a:solidFill>
                  <a:schemeClr val="bg1">
                    <a:lumMod val="65000"/>
                  </a:schemeClr>
                </a:solidFill>
              </a:rPr>
              <a:t>김송이 </a:t>
            </a:r>
            <a:endParaRPr lang="ko-KR" altLang="en-US" sz="2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836712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2800" b="1" dirty="0">
                <a:solidFill>
                  <a:schemeClr val="bg1">
                    <a:lumMod val="85000"/>
                  </a:schemeClr>
                </a:solidFill>
              </a:rPr>
              <a:t>&lt; </a:t>
            </a:r>
            <a:r>
              <a:rPr lang="en-US" altLang="ko-KR" sz="2800" b="1" dirty="0">
                <a:solidFill>
                  <a:schemeClr val="bg1">
                    <a:lumMod val="85000"/>
                  </a:schemeClr>
                </a:solidFill>
              </a:rPr>
              <a:t>I</a:t>
            </a:r>
            <a:r>
              <a:rPr lang="ko-KR" altLang="ko-KR" sz="2800" b="1" dirty="0" smtClean="0">
                <a:solidFill>
                  <a:schemeClr val="bg1">
                    <a:lumMod val="85000"/>
                  </a:schemeClr>
                </a:solidFill>
              </a:rPr>
              <a:t>n </a:t>
            </a:r>
            <a:r>
              <a:rPr lang="en-US" altLang="ko-KR" sz="2800" b="1" dirty="0">
                <a:solidFill>
                  <a:schemeClr val="bg1">
                    <a:lumMod val="85000"/>
                  </a:schemeClr>
                </a:solidFill>
              </a:rPr>
              <a:t>d</a:t>
            </a:r>
            <a:r>
              <a:rPr lang="ko-KR" altLang="ko-KR" sz="2800" b="1" dirty="0" smtClean="0">
                <a:solidFill>
                  <a:schemeClr val="bg1">
                    <a:lumMod val="85000"/>
                  </a:schemeClr>
                </a:solidFill>
              </a:rPr>
              <a:t>epth </a:t>
            </a:r>
            <a:r>
              <a:rPr lang="ko-KR" altLang="ko-KR" sz="2800" b="1" dirty="0">
                <a:solidFill>
                  <a:schemeClr val="bg1">
                    <a:lumMod val="85000"/>
                  </a:schemeClr>
                </a:solidFill>
              </a:rPr>
              <a:t>review &gt; </a:t>
            </a:r>
            <a:endParaRPr lang="ko-KR" altLang="en-US" sz="28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9477"/>
            <a:ext cx="4139952" cy="313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3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44906" y="310818"/>
            <a:ext cx="6352238" cy="1143000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In Severance..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</a:rPr>
              <a:t>1996.07.07 ~ 2015.03.15</a:t>
            </a:r>
          </a:p>
          <a:p>
            <a:endParaRPr lang="en-US" altLang="ko-KR" sz="2400" dirty="0" smtClean="0">
              <a:solidFill>
                <a:schemeClr val="bg1"/>
              </a:solidFill>
            </a:endParaRPr>
          </a:p>
          <a:p>
            <a:r>
              <a:rPr lang="ko-KR" altLang="en-US" sz="2400" dirty="0" smtClean="0">
                <a:solidFill>
                  <a:schemeClr val="bg1"/>
                </a:solidFill>
              </a:rPr>
              <a:t>총 </a:t>
            </a:r>
            <a:r>
              <a:rPr lang="en-US" altLang="ko-KR" sz="2400" dirty="0" smtClean="0">
                <a:solidFill>
                  <a:schemeClr val="bg1"/>
                </a:solidFill>
              </a:rPr>
              <a:t>119</a:t>
            </a:r>
            <a:r>
              <a:rPr lang="ko-KR" altLang="en-US" sz="2400" dirty="0" smtClean="0">
                <a:solidFill>
                  <a:schemeClr val="bg1"/>
                </a:solidFill>
              </a:rPr>
              <a:t>명 </a:t>
            </a:r>
            <a:r>
              <a:rPr lang="en-US" altLang="ko-KR" sz="2400" dirty="0" smtClean="0">
                <a:solidFill>
                  <a:schemeClr val="bg1"/>
                </a:solidFill>
              </a:rPr>
              <a:t>(</a:t>
            </a:r>
            <a:r>
              <a:rPr lang="ko-KR" altLang="en-US" sz="2400" dirty="0" smtClean="0">
                <a:solidFill>
                  <a:schemeClr val="bg1"/>
                </a:solidFill>
              </a:rPr>
              <a:t>강남 </a:t>
            </a:r>
            <a:r>
              <a:rPr lang="en-US" altLang="ko-KR" sz="2400" dirty="0" smtClean="0">
                <a:solidFill>
                  <a:schemeClr val="bg1"/>
                </a:solidFill>
              </a:rPr>
              <a:t>64</a:t>
            </a:r>
            <a:r>
              <a:rPr lang="ko-KR" altLang="en-US" sz="2400" dirty="0" smtClean="0">
                <a:solidFill>
                  <a:schemeClr val="bg1"/>
                </a:solidFill>
              </a:rPr>
              <a:t>명 </a:t>
            </a:r>
            <a:r>
              <a:rPr lang="en-US" altLang="ko-KR" sz="2400" dirty="0" smtClean="0">
                <a:solidFill>
                  <a:schemeClr val="bg1"/>
                </a:solidFill>
              </a:rPr>
              <a:t>+ </a:t>
            </a:r>
            <a:r>
              <a:rPr lang="ko-KR" altLang="en-US" sz="2400" dirty="0" smtClean="0">
                <a:solidFill>
                  <a:schemeClr val="bg1"/>
                </a:solidFill>
              </a:rPr>
              <a:t>신촌 </a:t>
            </a:r>
            <a:r>
              <a:rPr lang="en-US" altLang="ko-KR" sz="2400" dirty="0" smtClean="0">
                <a:solidFill>
                  <a:schemeClr val="bg1"/>
                </a:solidFill>
              </a:rPr>
              <a:t>55</a:t>
            </a:r>
            <a:r>
              <a:rPr lang="ko-KR" altLang="en-US" sz="2400" dirty="0" smtClean="0">
                <a:solidFill>
                  <a:schemeClr val="bg1"/>
                </a:solidFill>
              </a:rPr>
              <a:t>명</a:t>
            </a:r>
            <a:r>
              <a:rPr lang="en-US" altLang="ko-KR" sz="2400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sz="2400" dirty="0" smtClean="0">
              <a:solidFill>
                <a:schemeClr val="bg1"/>
              </a:solidFill>
            </a:endParaRPr>
          </a:p>
          <a:p>
            <a:r>
              <a:rPr lang="ko-KR" altLang="en-US" sz="2400" dirty="0" smtClean="0">
                <a:solidFill>
                  <a:schemeClr val="bg1"/>
                </a:solidFill>
              </a:rPr>
              <a:t>강남 </a:t>
            </a:r>
            <a:r>
              <a:rPr lang="en-US" altLang="ko-KR" sz="2400" dirty="0" smtClean="0">
                <a:solidFill>
                  <a:schemeClr val="bg1"/>
                </a:solidFill>
              </a:rPr>
              <a:t>64</a:t>
            </a:r>
            <a:r>
              <a:rPr lang="ko-KR" altLang="en-US" sz="2400" dirty="0" smtClean="0">
                <a:solidFill>
                  <a:schemeClr val="bg1"/>
                </a:solidFill>
              </a:rPr>
              <a:t>명 중 </a:t>
            </a:r>
            <a:r>
              <a:rPr lang="en-US" altLang="ko-KR" sz="2400" dirty="0" smtClean="0">
                <a:solidFill>
                  <a:schemeClr val="bg1"/>
                </a:solidFill>
              </a:rPr>
              <a:t>16</a:t>
            </a:r>
            <a:r>
              <a:rPr lang="ko-KR" altLang="en-US" sz="2400" dirty="0" smtClean="0">
                <a:solidFill>
                  <a:schemeClr val="bg1"/>
                </a:solidFill>
              </a:rPr>
              <a:t>명 생존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smtClean="0">
                <a:solidFill>
                  <a:schemeClr val="bg1"/>
                </a:solidFill>
              </a:rPr>
              <a:t>(25%)</a:t>
            </a:r>
          </a:p>
          <a:p>
            <a:r>
              <a:rPr lang="ko-KR" altLang="en-US" sz="2400" dirty="0" smtClean="0">
                <a:solidFill>
                  <a:schemeClr val="bg1"/>
                </a:solidFill>
              </a:rPr>
              <a:t>신촌 </a:t>
            </a:r>
            <a:r>
              <a:rPr lang="en-US" altLang="ko-KR" sz="2400" dirty="0" smtClean="0">
                <a:solidFill>
                  <a:schemeClr val="bg1"/>
                </a:solidFill>
              </a:rPr>
              <a:t>55</a:t>
            </a:r>
            <a:r>
              <a:rPr lang="ko-KR" altLang="en-US" sz="2400" dirty="0" smtClean="0">
                <a:solidFill>
                  <a:schemeClr val="bg1"/>
                </a:solidFill>
              </a:rPr>
              <a:t>명 중 </a:t>
            </a:r>
            <a:r>
              <a:rPr lang="en-US" altLang="ko-KR" sz="2400" dirty="0" smtClean="0">
                <a:solidFill>
                  <a:schemeClr val="bg1"/>
                </a:solidFill>
              </a:rPr>
              <a:t>38</a:t>
            </a:r>
            <a:r>
              <a:rPr lang="ko-KR" altLang="en-US" sz="2400" dirty="0" smtClean="0">
                <a:solidFill>
                  <a:schemeClr val="bg1"/>
                </a:solidFill>
              </a:rPr>
              <a:t>명 생존 </a:t>
            </a:r>
            <a:r>
              <a:rPr lang="en-US" altLang="ko-KR" sz="2400" dirty="0" smtClean="0">
                <a:solidFill>
                  <a:schemeClr val="bg1"/>
                </a:solidFill>
              </a:rPr>
              <a:t>(69%)</a:t>
            </a:r>
          </a:p>
          <a:p>
            <a:endParaRPr lang="en-US" altLang="ko-KR" sz="2400" dirty="0">
              <a:solidFill>
                <a:schemeClr val="bg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" y="-3655"/>
            <a:ext cx="2339752" cy="17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15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 smtClean="0"/>
              <a:t>PRE-OPERATION </a:t>
            </a:r>
            <a:r>
              <a:rPr lang="en-US" altLang="ko-KR" sz="3600" b="1" dirty="0"/>
              <a:t>ASSESSMENT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en-US" altLang="ko-KR" sz="2000" b="1" dirty="0"/>
              <a:t>Immunology Blood </a:t>
            </a:r>
            <a:r>
              <a:rPr lang="en-US" altLang="ko-KR" sz="2000" b="1" dirty="0" smtClean="0"/>
              <a:t>Tests</a:t>
            </a:r>
          </a:p>
          <a:p>
            <a:endParaRPr lang="en-US" altLang="ko-KR" sz="2000" b="1" dirty="0" smtClean="0"/>
          </a:p>
          <a:p>
            <a:endParaRPr lang="en-US" altLang="ko-KR" sz="2000" b="1" dirty="0"/>
          </a:p>
          <a:p>
            <a:endParaRPr lang="en-US" altLang="ko-KR" sz="2000" b="1" dirty="0" smtClean="0"/>
          </a:p>
          <a:p>
            <a:endParaRPr lang="en-US" altLang="ko-KR" sz="2000" b="1" dirty="0" smtClean="0"/>
          </a:p>
          <a:p>
            <a:endParaRPr lang="en-US" altLang="ko-KR" sz="1200" b="1" dirty="0" smtClean="0"/>
          </a:p>
          <a:p>
            <a:endParaRPr lang="en-US" altLang="ko-KR" sz="1000" b="1" dirty="0"/>
          </a:p>
          <a:p>
            <a:r>
              <a:rPr lang="en-US" altLang="ko-KR" sz="2000" b="1" dirty="0"/>
              <a:t>Hematology Blood </a:t>
            </a:r>
            <a:r>
              <a:rPr lang="en-US" altLang="ko-KR" sz="2000" b="1" dirty="0" smtClean="0"/>
              <a:t>&amp; Biochemistry Tests</a:t>
            </a:r>
            <a:endParaRPr lang="ko-KR" altLang="en-US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2" t="33246" r="63196" b="57475"/>
          <a:stretch/>
        </p:blipFill>
        <p:spPr bwMode="auto">
          <a:xfrm>
            <a:off x="890472" y="1628800"/>
            <a:ext cx="6335366" cy="90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0" t="42582" r="63196" b="27688"/>
          <a:stretch/>
        </p:blipFill>
        <p:spPr bwMode="auto">
          <a:xfrm>
            <a:off x="927927" y="3861048"/>
            <a:ext cx="6313935" cy="289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48591" r="64067" b="41585"/>
          <a:stretch/>
        </p:blipFill>
        <p:spPr bwMode="auto">
          <a:xfrm>
            <a:off x="895088" y="2533773"/>
            <a:ext cx="5658143" cy="888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95536" y="1196752"/>
            <a:ext cx="7704856" cy="23042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5537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143000"/>
          </a:xfrm>
        </p:spPr>
        <p:txBody>
          <a:bodyPr>
            <a:normAutofit/>
          </a:bodyPr>
          <a:lstStyle/>
          <a:p>
            <a:r>
              <a:rPr lang="en-US" altLang="ko-KR" sz="3200" b="1" dirty="0"/>
              <a:t>Immunology Blood Tests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348880"/>
            <a:ext cx="6192688" cy="244827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sz="2000" dirty="0" smtClean="0"/>
              <a:t>anti-HLA </a:t>
            </a:r>
            <a:r>
              <a:rPr lang="en-US" altLang="ko-KR" sz="2000" dirty="0"/>
              <a:t>class l : </a:t>
            </a:r>
            <a:r>
              <a:rPr lang="en-US" altLang="ko-KR" sz="2000" dirty="0" smtClean="0"/>
              <a:t>Negative / Positive</a:t>
            </a:r>
            <a:endParaRPr lang="en-US" altLang="ko-KR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000" dirty="0"/>
              <a:t>anti-HLA class </a:t>
            </a:r>
            <a:r>
              <a:rPr lang="en-US" altLang="ko-KR" sz="2000" dirty="0" err="1"/>
              <a:t>ll</a:t>
            </a:r>
            <a:r>
              <a:rPr lang="en-US" altLang="ko-KR" sz="2000" dirty="0"/>
              <a:t> : </a:t>
            </a:r>
            <a:r>
              <a:rPr lang="en-US" altLang="ko-KR" sz="2000" dirty="0" smtClean="0"/>
              <a:t>Negative / Positive</a:t>
            </a:r>
          </a:p>
          <a:p>
            <a:endParaRPr lang="en-US" altLang="ko-KR" sz="1000" dirty="0"/>
          </a:p>
          <a:p>
            <a:pPr marL="0" indent="0">
              <a:buNone/>
            </a:pPr>
            <a:r>
              <a:rPr lang="en-US" altLang="ko-KR" sz="2000" dirty="0" smtClean="0"/>
              <a:t>    </a:t>
            </a:r>
            <a:r>
              <a:rPr lang="en-US" altLang="ko-KR" sz="1800" dirty="0" smtClean="0"/>
              <a:t>-&gt; </a:t>
            </a:r>
            <a:r>
              <a:rPr lang="en-US" altLang="ko-KR" sz="1800" b="1" dirty="0" smtClean="0"/>
              <a:t>PRA</a:t>
            </a:r>
            <a:r>
              <a:rPr lang="en-US" altLang="ko-KR" sz="1800" dirty="0" smtClean="0"/>
              <a:t> </a:t>
            </a:r>
            <a:r>
              <a:rPr lang="ko-KR" altLang="en-US" sz="1800" dirty="0"/>
              <a:t>검사는 </a:t>
            </a:r>
            <a:r>
              <a:rPr lang="en-US" altLang="ko-KR" sz="1800" dirty="0"/>
              <a:t>bead-based immunoassay </a:t>
            </a:r>
            <a:r>
              <a:rPr lang="ko-KR" altLang="en-US" sz="1800" dirty="0"/>
              <a:t>법으로 </a:t>
            </a:r>
            <a:r>
              <a:rPr lang="ko-KR" altLang="en-US" sz="1800" dirty="0" err="1"/>
              <a:t>혈청내</a:t>
            </a:r>
            <a:r>
              <a:rPr lang="ko-KR" altLang="en-US" sz="1800" dirty="0"/>
              <a:t> </a:t>
            </a:r>
            <a:r>
              <a:rPr lang="en-US" altLang="ko-KR" sz="1800" dirty="0"/>
              <a:t>HLA Class I </a:t>
            </a:r>
            <a:r>
              <a:rPr lang="ko-KR" altLang="en-US" sz="1800" dirty="0"/>
              <a:t>또는 </a:t>
            </a:r>
            <a:r>
              <a:rPr lang="en-US" altLang="ko-KR" sz="1800" dirty="0"/>
              <a:t>Class II </a:t>
            </a:r>
            <a:r>
              <a:rPr lang="ko-KR" altLang="en-US" sz="1800" dirty="0"/>
              <a:t>항원에 대한 </a:t>
            </a:r>
            <a:r>
              <a:rPr lang="en-US" altLang="ko-KR" sz="1800" dirty="0" err="1"/>
              <a:t>IgG</a:t>
            </a:r>
            <a:r>
              <a:rPr lang="en-US" altLang="ko-KR" sz="1800" dirty="0"/>
              <a:t> </a:t>
            </a:r>
            <a:r>
              <a:rPr lang="ko-KR" altLang="en-US" sz="1800" dirty="0"/>
              <a:t>항체를 </a:t>
            </a:r>
            <a:r>
              <a:rPr lang="ko-KR" altLang="en-US" sz="1800" dirty="0" smtClean="0"/>
              <a:t>검출</a:t>
            </a:r>
            <a:endParaRPr lang="ko-KR" altLang="en-US" sz="1800" dirty="0"/>
          </a:p>
          <a:p>
            <a:endParaRPr lang="en-US" altLang="ko-KR" sz="2000" dirty="0" smtClean="0"/>
          </a:p>
          <a:p>
            <a:endParaRPr lang="en-US" altLang="ko-KR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3" t="26603" r="2448" b="20157"/>
          <a:stretch/>
        </p:blipFill>
        <p:spPr bwMode="auto">
          <a:xfrm>
            <a:off x="6660232" y="412214"/>
            <a:ext cx="190688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1772816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b="1" dirty="0"/>
              <a:t>PRA(panel-reactive antibody</a:t>
            </a:r>
            <a:r>
              <a:rPr lang="en-US" altLang="ko-KR" sz="2000" b="1" dirty="0" smtClean="0"/>
              <a:t>)</a:t>
            </a:r>
            <a:endParaRPr lang="en-US" altLang="ko-KR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5164742"/>
            <a:ext cx="7955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/>
              <a:t>An elevated panel-reactive antibody (PRA) </a:t>
            </a:r>
            <a:r>
              <a:rPr lang="en-US" altLang="ko-KR" dirty="0"/>
              <a:t>before transplant has been associated with more days on the ventilator after surgery, an increased risk of bronchiolitis </a:t>
            </a:r>
            <a:r>
              <a:rPr lang="en-US" altLang="ko-KR" dirty="0" err="1"/>
              <a:t>obliterans</a:t>
            </a:r>
            <a:r>
              <a:rPr lang="en-US" altLang="ko-KR" dirty="0"/>
              <a:t> syndrome, and poor post-transplant survival in lung transplant recipients.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0187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 smtClean="0"/>
              <a:t>PRE-OPERATION </a:t>
            </a:r>
            <a:r>
              <a:rPr lang="en-US" altLang="ko-KR" sz="3600" b="1" dirty="0"/>
              <a:t>ASSESSMENT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/>
              <a:t>Serology Blood </a:t>
            </a:r>
            <a:r>
              <a:rPr lang="en-US" altLang="ko-KR" sz="2000" b="1" dirty="0" smtClean="0"/>
              <a:t>Sample &amp; Microbiology </a:t>
            </a:r>
            <a:r>
              <a:rPr lang="en-US" altLang="ko-KR" sz="2000" b="1" dirty="0"/>
              <a:t>Assessment</a:t>
            </a:r>
            <a:endParaRPr lang="en-US" altLang="ko-KR" sz="2000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1" t="33349" r="75019" b="24083"/>
          <a:stretch/>
        </p:blipFill>
        <p:spPr bwMode="auto">
          <a:xfrm>
            <a:off x="954740" y="2132856"/>
            <a:ext cx="3426109" cy="4151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4" t="36894" r="74729" b="20538"/>
          <a:stretch/>
        </p:blipFill>
        <p:spPr bwMode="auto">
          <a:xfrm>
            <a:off x="4975412" y="2138552"/>
            <a:ext cx="3505542" cy="4151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6752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 smtClean="0"/>
              <a:t>PRE-OPERATION </a:t>
            </a:r>
            <a:r>
              <a:rPr lang="en-US" altLang="ko-KR" sz="3600" b="1" dirty="0"/>
              <a:t>ASSESSMENT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/>
              <a:t>Pulmonary </a:t>
            </a:r>
            <a:r>
              <a:rPr lang="en-US" altLang="ko-KR" sz="2000" b="1" dirty="0" smtClean="0"/>
              <a:t>Assessment</a:t>
            </a:r>
          </a:p>
          <a:p>
            <a:endParaRPr lang="en-US" altLang="ko-KR" sz="2000" b="1" dirty="0"/>
          </a:p>
          <a:p>
            <a:endParaRPr lang="en-US" altLang="ko-KR" sz="2000" b="1" dirty="0" smtClean="0"/>
          </a:p>
          <a:p>
            <a:endParaRPr lang="en-US" altLang="ko-KR" sz="2000" b="1" dirty="0"/>
          </a:p>
          <a:p>
            <a:endParaRPr lang="en-US" altLang="ko-KR" sz="1000" b="1" dirty="0" smtClean="0"/>
          </a:p>
          <a:p>
            <a:r>
              <a:rPr lang="en-US" altLang="ko-KR" sz="2000" b="1" dirty="0"/>
              <a:t>Cardiac </a:t>
            </a:r>
            <a:r>
              <a:rPr lang="en-US" altLang="ko-KR" sz="2000" b="1" dirty="0" smtClean="0"/>
              <a:t>Assessment</a:t>
            </a:r>
          </a:p>
          <a:p>
            <a:endParaRPr lang="en-US" altLang="ko-KR" sz="2000" b="1" dirty="0"/>
          </a:p>
          <a:p>
            <a:pPr marL="0" indent="0">
              <a:buNone/>
            </a:pPr>
            <a:endParaRPr lang="en-US" altLang="ko-KR" sz="2000" b="1" dirty="0"/>
          </a:p>
          <a:p>
            <a:pPr marL="0" indent="0">
              <a:buNone/>
            </a:pPr>
            <a:endParaRPr lang="en-US" altLang="ko-KR" sz="1000" b="1" dirty="0" smtClean="0"/>
          </a:p>
          <a:p>
            <a:pPr marL="0" indent="0">
              <a:buNone/>
            </a:pPr>
            <a:endParaRPr lang="en-US" altLang="ko-KR" sz="1000" b="1" dirty="0" smtClean="0"/>
          </a:p>
          <a:p>
            <a:r>
              <a:rPr lang="en-US" altLang="ko-KR" sz="2000" b="1" dirty="0" smtClean="0"/>
              <a:t>Malignancy Assessment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3" t="37016" r="63930" b="51617"/>
          <a:stretch/>
        </p:blipFill>
        <p:spPr bwMode="auto">
          <a:xfrm>
            <a:off x="899592" y="1988840"/>
            <a:ext cx="6146276" cy="110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3" t="48164" r="63930" b="42380"/>
          <a:stretch/>
        </p:blipFill>
        <p:spPr bwMode="auto">
          <a:xfrm>
            <a:off x="899592" y="3645024"/>
            <a:ext cx="6146276" cy="922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3" t="57321" r="63930" b="31442"/>
          <a:stretch/>
        </p:blipFill>
        <p:spPr bwMode="auto">
          <a:xfrm>
            <a:off x="905328" y="5085184"/>
            <a:ext cx="6146276" cy="109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024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 smtClean="0"/>
              <a:t>PRE-OPERATION </a:t>
            </a:r>
            <a:r>
              <a:rPr lang="en-US" altLang="ko-KR" sz="3600" b="1" dirty="0"/>
              <a:t>ASSESSMENT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 smtClean="0"/>
              <a:t>Other</a:t>
            </a:r>
            <a:endParaRPr lang="en-US" altLang="ko-KR" sz="20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3" t="68633" r="63930" b="12824"/>
          <a:stretch/>
        </p:blipFill>
        <p:spPr bwMode="auto">
          <a:xfrm>
            <a:off x="899592" y="1988840"/>
            <a:ext cx="6146276" cy="180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61491" r="64067" b="35353"/>
          <a:stretch/>
        </p:blipFill>
        <p:spPr bwMode="auto">
          <a:xfrm>
            <a:off x="912200" y="3797471"/>
            <a:ext cx="5882551" cy="29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918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4" t="13469" r="25783" b="55504"/>
          <a:stretch/>
        </p:blipFill>
        <p:spPr bwMode="auto">
          <a:xfrm>
            <a:off x="348647" y="332656"/>
            <a:ext cx="844670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4743"/>
          <a:stretch/>
        </p:blipFill>
        <p:spPr bwMode="auto">
          <a:xfrm>
            <a:off x="509634" y="3068960"/>
            <a:ext cx="4076700" cy="263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57" r="50000"/>
          <a:stretch/>
        </p:blipFill>
        <p:spPr bwMode="auto">
          <a:xfrm>
            <a:off x="4586334" y="3068959"/>
            <a:ext cx="4076700" cy="2130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715" b="75143"/>
          <a:stretch/>
        </p:blipFill>
        <p:spPr bwMode="auto">
          <a:xfrm>
            <a:off x="4575313" y="5199838"/>
            <a:ext cx="4076700" cy="1054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799184" y="6334780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[ </a:t>
            </a:r>
            <a:r>
              <a:rPr lang="en-US" altLang="ko-KR" sz="1400" dirty="0" err="1" smtClean="0"/>
              <a:t>Miae</a:t>
            </a:r>
            <a:r>
              <a:rPr lang="en-US" altLang="ko-KR" sz="1400" dirty="0" smtClean="0"/>
              <a:t> </a:t>
            </a:r>
            <a:r>
              <a:rPr lang="en-US" altLang="ko-KR" sz="1400" dirty="0"/>
              <a:t>Kim</a:t>
            </a:r>
            <a:r>
              <a:rPr lang="en-US" altLang="ko-KR" sz="1400" dirty="0" smtClean="0"/>
              <a:t> et al. </a:t>
            </a:r>
            <a:r>
              <a:rPr lang="en-US" altLang="ko-KR" sz="1400" dirty="0"/>
              <a:t>Impact of </a:t>
            </a:r>
            <a:r>
              <a:rPr lang="en-US" altLang="ko-KR" sz="1400" dirty="0" err="1"/>
              <a:t>Pretransplant</a:t>
            </a:r>
            <a:r>
              <a:rPr lang="en-US" altLang="ko-KR" sz="1400" dirty="0"/>
              <a:t> Anti-HLA Antibodies on Outcomes in </a:t>
            </a:r>
            <a:r>
              <a:rPr lang="en-US" altLang="ko-KR" sz="1400" dirty="0" smtClean="0"/>
              <a:t>Lung Transplant </a:t>
            </a:r>
            <a:r>
              <a:rPr lang="en-US" altLang="ko-KR" sz="1400" dirty="0"/>
              <a:t>Candidates</a:t>
            </a:r>
            <a:r>
              <a:rPr lang="en-US" altLang="ko-KR" sz="1400" dirty="0" smtClean="0"/>
              <a:t>. </a:t>
            </a:r>
            <a:r>
              <a:rPr lang="en-US" altLang="ko-KR" sz="1400" i="1" dirty="0"/>
              <a:t>Am J </a:t>
            </a:r>
            <a:r>
              <a:rPr lang="en-US" altLang="ko-KR" sz="1400" i="1" dirty="0" err="1"/>
              <a:t>Respir</a:t>
            </a:r>
            <a:r>
              <a:rPr lang="en-US" altLang="ko-KR" sz="1400" i="1" dirty="0"/>
              <a:t> </a:t>
            </a:r>
            <a:r>
              <a:rPr lang="en-US" altLang="ko-KR" sz="1400" i="1" dirty="0" err="1"/>
              <a:t>Crit</a:t>
            </a:r>
            <a:r>
              <a:rPr lang="en-US" altLang="ko-KR" sz="1400" i="1" dirty="0"/>
              <a:t> Care </a:t>
            </a:r>
            <a:r>
              <a:rPr lang="en-US" altLang="ko-KR" sz="1400" i="1" dirty="0" smtClean="0"/>
              <a:t>Med </a:t>
            </a:r>
            <a:r>
              <a:rPr lang="en-US" altLang="ko-KR" sz="1400" dirty="0" smtClean="0"/>
              <a:t>2014 ]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52716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Method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A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</a:rPr>
              <a:t>retrospective cohort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study</a:t>
            </a:r>
          </a:p>
          <a:p>
            <a:endParaRPr lang="en-US" altLang="ko-KR" sz="2400" dirty="0" smtClean="0">
              <a:solidFill>
                <a:schemeClr val="bg1"/>
              </a:solidFill>
            </a:endParaRPr>
          </a:p>
          <a:p>
            <a:r>
              <a:rPr lang="en-US" altLang="ko-KR" sz="2400" dirty="0">
                <a:solidFill>
                  <a:schemeClr val="bg1"/>
                </a:solidFill>
              </a:rPr>
              <a:t>Between </a:t>
            </a:r>
            <a:r>
              <a:rPr lang="en-US" altLang="ko-KR" sz="2400" b="1" dirty="0">
                <a:solidFill>
                  <a:schemeClr val="bg1"/>
                </a:solidFill>
              </a:rPr>
              <a:t>January 2008 - August 2012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</a:p>
          <a:p>
            <a:r>
              <a:rPr lang="en-US" altLang="ko-KR" sz="2400" dirty="0" smtClean="0">
                <a:solidFill>
                  <a:schemeClr val="bg1"/>
                </a:solidFill>
              </a:rPr>
              <a:t>All </a:t>
            </a:r>
            <a:r>
              <a:rPr lang="en-US" altLang="ko-KR" sz="2400" dirty="0">
                <a:solidFill>
                  <a:schemeClr val="bg1"/>
                </a:solidFill>
              </a:rPr>
              <a:t>patients listed for </a:t>
            </a:r>
            <a:r>
              <a:rPr lang="en-US" altLang="ko-KR" sz="2400" dirty="0" smtClean="0">
                <a:solidFill>
                  <a:schemeClr val="bg1"/>
                </a:solidFill>
              </a:rPr>
              <a:t>lung transplantation </a:t>
            </a:r>
            <a:r>
              <a:rPr lang="en-US" altLang="ko-KR" sz="2400" dirty="0">
                <a:solidFill>
                  <a:schemeClr val="bg1"/>
                </a:solidFill>
              </a:rPr>
              <a:t>at </a:t>
            </a:r>
            <a:r>
              <a:rPr lang="en-US" altLang="ko-KR" sz="2400" dirty="0" smtClean="0">
                <a:solidFill>
                  <a:schemeClr val="bg1"/>
                </a:solidFill>
              </a:rPr>
              <a:t> </a:t>
            </a:r>
            <a:r>
              <a:rPr lang="en-US" altLang="ko-KR" sz="2400" dirty="0">
                <a:solidFill>
                  <a:schemeClr val="bg1"/>
                </a:solidFill>
              </a:rPr>
              <a:t>institution </a:t>
            </a:r>
            <a:endParaRPr lang="en-US" altLang="ko-KR" sz="2400" dirty="0" smtClean="0">
              <a:solidFill>
                <a:schemeClr val="bg1"/>
              </a:solidFill>
            </a:endParaRPr>
          </a:p>
          <a:p>
            <a:endParaRPr lang="en-US" altLang="ko-K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223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Method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400" b="1" dirty="0">
                <a:solidFill>
                  <a:schemeClr val="bg1">
                    <a:lumMod val="85000"/>
                  </a:schemeClr>
                </a:solidFill>
              </a:rPr>
              <a:t>Assessment of Anti-HLA </a:t>
            </a:r>
            <a:r>
              <a:rPr lang="en-US" altLang="ko-KR" sz="2400" b="1" dirty="0" smtClean="0">
                <a:solidFill>
                  <a:schemeClr val="bg1">
                    <a:lumMod val="85000"/>
                  </a:schemeClr>
                </a:solidFill>
              </a:rPr>
              <a:t>Antibodies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2400" b="1" dirty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candidates were assessed for </a:t>
            </a:r>
            <a:r>
              <a:rPr lang="en-US" altLang="ko-KR" sz="2000" b="1" dirty="0">
                <a:solidFill>
                  <a:schemeClr val="bg1"/>
                </a:solidFill>
              </a:rPr>
              <a:t>the presence of class I and class II anti-HLA antibodies</a:t>
            </a:r>
            <a:r>
              <a:rPr lang="en-US" altLang="ko-KR" sz="2000" dirty="0">
                <a:solidFill>
                  <a:schemeClr val="bg1"/>
                </a:solidFill>
              </a:rPr>
              <a:t> using the One Lambda, Inc. Single Antigen/</a:t>
            </a:r>
            <a:r>
              <a:rPr lang="en-US" altLang="ko-KR" sz="2000" dirty="0" err="1">
                <a:solidFill>
                  <a:schemeClr val="bg1"/>
                </a:solidFill>
              </a:rPr>
              <a:t>LABScreen</a:t>
            </a:r>
            <a:r>
              <a:rPr lang="en-US" altLang="ko-KR" sz="2000" dirty="0">
                <a:solidFill>
                  <a:schemeClr val="bg1"/>
                </a:solidFill>
              </a:rPr>
              <a:t> assay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For subjects in whom testing was performed more than once, </a:t>
            </a:r>
            <a:r>
              <a:rPr lang="en-US" altLang="ko-KR" sz="2000" b="1" dirty="0">
                <a:solidFill>
                  <a:schemeClr val="bg1"/>
                </a:solidFill>
              </a:rPr>
              <a:t>all anti-HLA antibodies measured at mean fluorescent intensity (MFI)</a:t>
            </a:r>
          </a:p>
          <a:p>
            <a:r>
              <a:rPr lang="en-US" altLang="ko-KR" sz="2000" b="1" dirty="0">
                <a:solidFill>
                  <a:schemeClr val="bg1"/>
                </a:solidFill>
              </a:rPr>
              <a:t>Calculated PRA (</a:t>
            </a:r>
            <a:r>
              <a:rPr lang="en-US" altLang="ko-KR" sz="2000" b="1" dirty="0" err="1">
                <a:solidFill>
                  <a:schemeClr val="bg1"/>
                </a:solidFill>
              </a:rPr>
              <a:t>cPRA</a:t>
            </a:r>
            <a:r>
              <a:rPr lang="en-US" altLang="ko-KR" sz="2000" b="1" dirty="0">
                <a:solidFill>
                  <a:schemeClr val="bg1"/>
                </a:solidFill>
              </a:rPr>
              <a:t>) </a:t>
            </a:r>
            <a:r>
              <a:rPr lang="en-US" altLang="ko-KR" sz="2000" dirty="0">
                <a:solidFill>
                  <a:schemeClr val="bg1"/>
                </a:solidFill>
              </a:rPr>
              <a:t>was measured using the OPTN website </a:t>
            </a:r>
            <a:r>
              <a:rPr lang="en-US" altLang="ko-KR" sz="2000" dirty="0" err="1">
                <a:solidFill>
                  <a:schemeClr val="bg1"/>
                </a:solidFill>
              </a:rPr>
              <a:t>Cpra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</a:rPr>
              <a:t>calculator</a:t>
            </a:r>
            <a:endParaRPr lang="ko-KR" altLang="en-US" sz="2000" dirty="0">
              <a:solidFill>
                <a:schemeClr val="bg1"/>
              </a:solidFill>
            </a:endParaRPr>
          </a:p>
          <a:p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726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Method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400" b="1" dirty="0">
                <a:solidFill>
                  <a:schemeClr val="bg1">
                    <a:lumMod val="85000"/>
                  </a:schemeClr>
                </a:solidFill>
              </a:rPr>
              <a:t>Organ Offer Assessment </a:t>
            </a:r>
            <a:r>
              <a:rPr lang="en-US" altLang="ko-KR" sz="2400" b="1" dirty="0" smtClean="0">
                <a:solidFill>
                  <a:schemeClr val="bg1">
                    <a:lumMod val="85000"/>
                  </a:schemeClr>
                </a:solidFill>
              </a:rPr>
              <a:t>Algorithm (1)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2400" b="1" dirty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Candidates listed for lung </a:t>
            </a:r>
            <a:r>
              <a:rPr lang="en-US" altLang="ko-KR" sz="2000" dirty="0" smtClean="0">
                <a:solidFill>
                  <a:schemeClr val="bg1"/>
                </a:solidFill>
              </a:rPr>
              <a:t>transplantation were </a:t>
            </a:r>
            <a:r>
              <a:rPr lang="en-US" altLang="ko-KR" sz="2000" dirty="0">
                <a:solidFill>
                  <a:schemeClr val="bg1"/>
                </a:solidFill>
              </a:rPr>
              <a:t>assessed for </a:t>
            </a:r>
            <a:r>
              <a:rPr lang="en-US" altLang="ko-KR" sz="2000" b="1" dirty="0">
                <a:solidFill>
                  <a:schemeClr val="bg1"/>
                </a:solidFill>
              </a:rPr>
              <a:t>the presence of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donor specific antibodies </a:t>
            </a:r>
            <a:r>
              <a:rPr lang="en-US" altLang="ko-KR" sz="2000" b="1" dirty="0">
                <a:solidFill>
                  <a:schemeClr val="bg1"/>
                </a:solidFill>
              </a:rPr>
              <a:t>(DSA) </a:t>
            </a:r>
            <a:r>
              <a:rPr lang="en-US" altLang="ko-KR" sz="2000" dirty="0">
                <a:solidFill>
                  <a:schemeClr val="bg1"/>
                </a:solidFill>
              </a:rPr>
              <a:t>with each </a:t>
            </a:r>
            <a:r>
              <a:rPr lang="en-US" altLang="ko-KR" sz="2000" dirty="0" smtClean="0">
                <a:solidFill>
                  <a:schemeClr val="bg1"/>
                </a:solidFill>
              </a:rPr>
              <a:t>donor offer</a:t>
            </a:r>
            <a:r>
              <a:rPr lang="en-US" altLang="ko-KR" sz="2000" dirty="0">
                <a:solidFill>
                  <a:schemeClr val="bg1"/>
                </a:solidFill>
              </a:rPr>
              <a:t>, using an MFI threshold of 1,000</a:t>
            </a:r>
            <a:r>
              <a:rPr lang="en-US" altLang="ko-KR" sz="2000" dirty="0" smtClean="0">
                <a:solidFill>
                  <a:schemeClr val="bg1"/>
                </a:solidFill>
              </a:rPr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600" b="1" dirty="0">
                <a:solidFill>
                  <a:schemeClr val="bg1"/>
                </a:solidFill>
              </a:rPr>
              <a:t>DSAs</a:t>
            </a:r>
            <a:r>
              <a:rPr lang="en-US" altLang="ko-KR" sz="1600" dirty="0">
                <a:solidFill>
                  <a:schemeClr val="bg1"/>
                </a:solidFill>
              </a:rPr>
              <a:t> were defined as recipient </a:t>
            </a:r>
            <a:r>
              <a:rPr lang="en-US" altLang="ko-KR" sz="1600" dirty="0" smtClean="0">
                <a:solidFill>
                  <a:schemeClr val="bg1"/>
                </a:solidFill>
              </a:rPr>
              <a:t>anti-HLA </a:t>
            </a:r>
            <a:r>
              <a:rPr lang="en-US" altLang="ko-KR" sz="1600" dirty="0">
                <a:solidFill>
                  <a:schemeClr val="bg1"/>
                </a:solidFill>
              </a:rPr>
              <a:t>antibodies directed at the </a:t>
            </a:r>
            <a:r>
              <a:rPr lang="en-US" altLang="ko-KR" sz="1600" dirty="0" smtClean="0">
                <a:solidFill>
                  <a:schemeClr val="bg1"/>
                </a:solidFill>
              </a:rPr>
              <a:t>antigens of </a:t>
            </a:r>
            <a:r>
              <a:rPr lang="en-US" altLang="ko-KR" sz="1600" dirty="0">
                <a:solidFill>
                  <a:schemeClr val="bg1"/>
                </a:solidFill>
              </a:rPr>
              <a:t>the potential donor</a:t>
            </a:r>
            <a:r>
              <a:rPr lang="en-US" altLang="ko-KR" sz="1600" dirty="0" smtClean="0">
                <a:solidFill>
                  <a:schemeClr val="bg1"/>
                </a:solidFill>
              </a:rPr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sz="1600" dirty="0" smtClean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The presence </a:t>
            </a:r>
            <a:r>
              <a:rPr lang="en-US" altLang="ko-KR" sz="2000" dirty="0" smtClean="0">
                <a:solidFill>
                  <a:schemeClr val="bg1"/>
                </a:solidFill>
              </a:rPr>
              <a:t>of DSA </a:t>
            </a:r>
            <a:r>
              <a:rPr lang="en-US" altLang="ko-KR" sz="2000" dirty="0">
                <a:solidFill>
                  <a:schemeClr val="bg1"/>
                </a:solidFill>
              </a:rPr>
              <a:t>did not preclude </a:t>
            </a:r>
            <a:r>
              <a:rPr lang="en-US" altLang="ko-KR" sz="2000" dirty="0" smtClean="0">
                <a:solidFill>
                  <a:schemeClr val="bg1"/>
                </a:solidFill>
              </a:rPr>
              <a:t>transplantation.</a:t>
            </a: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Rather, in the presence of DSA</a:t>
            </a:r>
            <a:r>
              <a:rPr lang="en-US" altLang="ko-KR" sz="2000" dirty="0" smtClean="0">
                <a:solidFill>
                  <a:schemeClr val="bg1"/>
                </a:solidFill>
              </a:rPr>
              <a:t>,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a </a:t>
            </a:r>
            <a:r>
              <a:rPr lang="en-US" altLang="ko-KR" sz="2000" b="1" dirty="0">
                <a:solidFill>
                  <a:schemeClr val="bg1"/>
                </a:solidFill>
              </a:rPr>
              <a:t>prospective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complement-dependent cytotoxic </a:t>
            </a:r>
            <a:r>
              <a:rPr lang="en-US" altLang="ko-KR" sz="2000" b="1" dirty="0">
                <a:solidFill>
                  <a:schemeClr val="bg1"/>
                </a:solidFill>
              </a:rPr>
              <a:t>(CDC) </a:t>
            </a:r>
            <a:r>
              <a:rPr lang="en-US" altLang="ko-KR" sz="2000" b="1" dirty="0" err="1">
                <a:solidFill>
                  <a:schemeClr val="bg1"/>
                </a:solidFill>
              </a:rPr>
              <a:t>crossmatch</a:t>
            </a:r>
            <a:r>
              <a:rPr lang="en-US" altLang="ko-KR" sz="2000" b="1" dirty="0">
                <a:solidFill>
                  <a:schemeClr val="bg1"/>
                </a:solidFill>
              </a:rPr>
              <a:t>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against the </a:t>
            </a:r>
            <a:r>
              <a:rPr lang="en-US" altLang="ko-KR" sz="2000" b="1" dirty="0">
                <a:solidFill>
                  <a:schemeClr val="bg1"/>
                </a:solidFill>
              </a:rPr>
              <a:t>potential donor </a:t>
            </a:r>
            <a:r>
              <a:rPr lang="en-US" altLang="ko-KR" sz="2000" dirty="0">
                <a:solidFill>
                  <a:schemeClr val="bg1"/>
                </a:solidFill>
              </a:rPr>
              <a:t>was </a:t>
            </a:r>
            <a:r>
              <a:rPr lang="en-US" altLang="ko-KR" sz="2000" dirty="0" smtClean="0">
                <a:solidFill>
                  <a:schemeClr val="bg1"/>
                </a:solidFill>
              </a:rPr>
              <a:t>performed before </a:t>
            </a:r>
            <a:r>
              <a:rPr lang="en-US" altLang="ko-KR" sz="2000" dirty="0">
                <a:solidFill>
                  <a:schemeClr val="bg1"/>
                </a:solidFill>
              </a:rPr>
              <a:t>transplant.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118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44906" y="274638"/>
            <a:ext cx="6341894" cy="1143000"/>
          </a:xfrm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The History of Lung </a:t>
            </a:r>
            <a:r>
              <a:rPr lang="en-US" altLang="ko-KR" b="1" dirty="0" smtClean="0">
                <a:solidFill>
                  <a:schemeClr val="bg1"/>
                </a:solidFill>
              </a:rPr>
              <a:t>Transplantation (1)</a:t>
            </a:r>
            <a:endParaRPr lang="en-US" altLang="ko-KR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/>
          </a:bodyPr>
          <a:lstStyle/>
          <a:p>
            <a:endParaRPr lang="en-US" altLang="ko-KR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The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first human lung transplant was performed in 1962 by 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Hardy.</a:t>
            </a:r>
          </a:p>
          <a:p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Immunosuppressive regimen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    : azathioprine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, prednisone, and cobalt 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radiation (mediastinum, thymus)</a:t>
            </a:r>
          </a:p>
          <a:p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He died 18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days after the transplant.</a:t>
            </a:r>
            <a:endParaRPr lang="ko-KR" alt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98089"/>
            <a:ext cx="4320480" cy="3031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22970"/>
            <a:ext cx="3869092" cy="29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" y="-3655"/>
            <a:ext cx="2339752" cy="17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8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Method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2407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400" b="1" dirty="0">
                <a:solidFill>
                  <a:schemeClr val="bg1">
                    <a:lumMod val="85000"/>
                  </a:schemeClr>
                </a:solidFill>
              </a:rPr>
              <a:t>Organ Offer Assessment </a:t>
            </a:r>
            <a:r>
              <a:rPr lang="en-US" altLang="ko-KR" sz="2400" b="1" dirty="0" smtClean="0">
                <a:solidFill>
                  <a:schemeClr val="bg1">
                    <a:lumMod val="85000"/>
                  </a:schemeClr>
                </a:solidFill>
              </a:rPr>
              <a:t>Algorithm (2)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2400" b="1" dirty="0" smtClean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A prospective </a:t>
            </a:r>
            <a:r>
              <a:rPr lang="en-US" altLang="ko-KR" sz="2000" dirty="0" smtClean="0">
                <a:solidFill>
                  <a:schemeClr val="bg1"/>
                </a:solidFill>
              </a:rPr>
              <a:t>CDC </a:t>
            </a:r>
            <a:r>
              <a:rPr lang="en-US" altLang="ko-KR" sz="2000" dirty="0" err="1" smtClean="0">
                <a:solidFill>
                  <a:schemeClr val="bg1"/>
                </a:solidFill>
              </a:rPr>
              <a:t>crossmatch</a:t>
            </a: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en-US" altLang="ko-KR" sz="2000" dirty="0">
                <a:solidFill>
                  <a:schemeClr val="bg1"/>
                </a:solidFill>
              </a:rPr>
              <a:t>was also obtained </a:t>
            </a:r>
            <a:r>
              <a:rPr lang="en-US" altLang="ko-KR" sz="2000" b="1" dirty="0">
                <a:solidFill>
                  <a:schemeClr val="bg1"/>
                </a:solidFill>
              </a:rPr>
              <a:t>if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the candidate’s </a:t>
            </a:r>
            <a:r>
              <a:rPr lang="en-US" altLang="ko-KR" sz="2000" b="1" dirty="0" err="1">
                <a:solidFill>
                  <a:schemeClr val="bg1"/>
                </a:solidFill>
              </a:rPr>
              <a:t>cPRA</a:t>
            </a:r>
            <a:r>
              <a:rPr lang="en-US" altLang="ko-KR" sz="2000" b="1" dirty="0">
                <a:solidFill>
                  <a:schemeClr val="bg1"/>
                </a:solidFill>
              </a:rPr>
              <a:t> was greater than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or equal </a:t>
            </a:r>
            <a:r>
              <a:rPr lang="en-US" altLang="ko-KR" sz="2000" b="1" dirty="0">
                <a:solidFill>
                  <a:schemeClr val="bg1"/>
                </a:solidFill>
              </a:rPr>
              <a:t>to 50%</a:t>
            </a:r>
            <a:r>
              <a:rPr lang="en-US" altLang="ko-KR" sz="2000" dirty="0">
                <a:solidFill>
                  <a:schemeClr val="bg1"/>
                </a:solidFill>
              </a:rPr>
              <a:t>, regardless of whether </a:t>
            </a:r>
            <a:r>
              <a:rPr lang="en-US" altLang="ko-KR" sz="2000" dirty="0" smtClean="0">
                <a:solidFill>
                  <a:schemeClr val="bg1"/>
                </a:solidFill>
              </a:rPr>
              <a:t>DSA was </a:t>
            </a:r>
            <a:r>
              <a:rPr lang="en-US" altLang="ko-KR" sz="2000" dirty="0">
                <a:solidFill>
                  <a:schemeClr val="bg1"/>
                </a:solidFill>
              </a:rPr>
              <a:t>present</a:t>
            </a:r>
            <a:r>
              <a:rPr lang="en-US" altLang="ko-KR" sz="2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CDC T-cell </a:t>
            </a:r>
            <a:r>
              <a:rPr lang="en-US" altLang="ko-KR" sz="2000" dirty="0" err="1" smtClean="0">
                <a:solidFill>
                  <a:schemeClr val="bg1"/>
                </a:solidFill>
              </a:rPr>
              <a:t>crossmatches</a:t>
            </a:r>
            <a:r>
              <a:rPr lang="en-US" altLang="ko-KR" sz="2000" dirty="0" smtClean="0">
                <a:solidFill>
                  <a:schemeClr val="bg1"/>
                </a:solidFill>
              </a:rPr>
              <a:t> were </a:t>
            </a:r>
            <a:r>
              <a:rPr lang="en-US" altLang="ko-KR" sz="2000" dirty="0">
                <a:solidFill>
                  <a:schemeClr val="bg1"/>
                </a:solidFill>
              </a:rPr>
              <a:t>performed with </a:t>
            </a:r>
            <a:r>
              <a:rPr lang="en-US" altLang="ko-KR" sz="2000" dirty="0" smtClean="0">
                <a:solidFill>
                  <a:schemeClr val="bg1"/>
                </a:solidFill>
              </a:rPr>
              <a:t>anti-human globulin.</a:t>
            </a:r>
          </a:p>
          <a:p>
            <a:r>
              <a:rPr lang="en-US" altLang="ko-KR" sz="2000" b="1" dirty="0">
                <a:solidFill>
                  <a:schemeClr val="bg1"/>
                </a:solidFill>
              </a:rPr>
              <a:t>Any positive prospective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CDC </a:t>
            </a:r>
            <a:r>
              <a:rPr lang="en-US" altLang="ko-KR" sz="2000" b="1" dirty="0" err="1" smtClean="0">
                <a:solidFill>
                  <a:schemeClr val="bg1"/>
                </a:solidFill>
              </a:rPr>
              <a:t>crossmatch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</a:rPr>
              <a:t>excluded transplantation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97152"/>
            <a:ext cx="6192688" cy="199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9659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Method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400" b="1" dirty="0">
                <a:solidFill>
                  <a:schemeClr val="bg1">
                    <a:lumMod val="85000"/>
                  </a:schemeClr>
                </a:solidFill>
              </a:rPr>
              <a:t>Immune Suppression and </a:t>
            </a:r>
            <a:r>
              <a:rPr lang="en-US" altLang="ko-KR" sz="2400" b="1" dirty="0" smtClean="0">
                <a:solidFill>
                  <a:schemeClr val="bg1">
                    <a:lumMod val="85000"/>
                  </a:schemeClr>
                </a:solidFill>
              </a:rPr>
              <a:t>Prophylaxis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1600" b="1" dirty="0" smtClean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All patients received </a:t>
            </a:r>
            <a:r>
              <a:rPr lang="en-US" altLang="ko-KR" sz="2000" b="1" dirty="0">
                <a:solidFill>
                  <a:schemeClr val="bg1"/>
                </a:solidFill>
              </a:rPr>
              <a:t>a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standardized immunosuppressant </a:t>
            </a:r>
            <a:r>
              <a:rPr lang="en-US" altLang="ko-KR" sz="2000" b="1" dirty="0">
                <a:solidFill>
                  <a:schemeClr val="bg1"/>
                </a:solidFill>
              </a:rPr>
              <a:t>regimen </a:t>
            </a:r>
            <a:r>
              <a:rPr lang="en-US" altLang="ko-KR" sz="2000" dirty="0">
                <a:solidFill>
                  <a:schemeClr val="bg1"/>
                </a:solidFill>
              </a:rPr>
              <a:t>in </a:t>
            </a:r>
            <a:r>
              <a:rPr lang="en-US" altLang="ko-KR" sz="2000" dirty="0" smtClean="0">
                <a:solidFill>
                  <a:schemeClr val="bg1"/>
                </a:solidFill>
              </a:rPr>
              <a:t>accordance with </a:t>
            </a:r>
            <a:r>
              <a:rPr lang="en-US" altLang="ko-KR" sz="2000" dirty="0">
                <a:solidFill>
                  <a:schemeClr val="bg1"/>
                </a:solidFill>
              </a:rPr>
              <a:t>our institutional protocols</a:t>
            </a:r>
            <a:r>
              <a:rPr lang="en-US" altLang="ko-KR" sz="2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altLang="ko-KR" sz="2000" b="1" dirty="0" smtClean="0">
                <a:solidFill>
                  <a:schemeClr val="bg1"/>
                </a:solidFill>
              </a:rPr>
              <a:t>Rabbit </a:t>
            </a:r>
            <a:r>
              <a:rPr lang="en-US" altLang="ko-KR" sz="2000" b="1" dirty="0" err="1" smtClean="0">
                <a:solidFill>
                  <a:schemeClr val="bg1"/>
                </a:solidFill>
              </a:rPr>
              <a:t>antithymocyte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</a:rPr>
              <a:t>globulin </a:t>
            </a:r>
            <a:r>
              <a:rPr lang="en-US" altLang="ko-KR" sz="2000" dirty="0">
                <a:solidFill>
                  <a:schemeClr val="bg1"/>
                </a:solidFill>
              </a:rPr>
              <a:t>(1.5 mg/kg in </a:t>
            </a:r>
            <a:r>
              <a:rPr lang="en-US" altLang="ko-KR" sz="2000" dirty="0" smtClean="0">
                <a:solidFill>
                  <a:schemeClr val="bg1"/>
                </a:solidFill>
              </a:rPr>
              <a:t>the operating </a:t>
            </a:r>
            <a:r>
              <a:rPr lang="en-US" altLang="ko-KR" sz="2000" dirty="0">
                <a:solidFill>
                  <a:schemeClr val="bg1"/>
                </a:solidFill>
              </a:rPr>
              <a:t>room, then 1 mg/kg daily for </a:t>
            </a:r>
            <a:r>
              <a:rPr lang="en-US" altLang="ko-KR" sz="2000" dirty="0" smtClean="0">
                <a:solidFill>
                  <a:schemeClr val="bg1"/>
                </a:solidFill>
              </a:rPr>
              <a:t>four doses</a:t>
            </a:r>
            <a:r>
              <a:rPr lang="en-US" altLang="ko-KR" sz="2000" dirty="0">
                <a:solidFill>
                  <a:schemeClr val="bg1"/>
                </a:solidFill>
              </a:rPr>
              <a:t>) and </a:t>
            </a:r>
            <a:r>
              <a:rPr lang="en-US" altLang="ko-KR" sz="2000" b="1" dirty="0">
                <a:solidFill>
                  <a:schemeClr val="bg1"/>
                </a:solidFill>
              </a:rPr>
              <a:t>high-dose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methylprednisolone</a:t>
            </a:r>
            <a:r>
              <a:rPr lang="en-US" altLang="ko-KR" sz="2000" dirty="0" smtClean="0">
                <a:solidFill>
                  <a:schemeClr val="bg1"/>
                </a:solidFill>
              </a:rPr>
              <a:t> were </a:t>
            </a:r>
            <a:r>
              <a:rPr lang="en-US" altLang="ko-KR" sz="2000" dirty="0">
                <a:solidFill>
                  <a:schemeClr val="bg1"/>
                </a:solidFill>
              </a:rPr>
              <a:t>used for induction therapy</a:t>
            </a:r>
            <a:r>
              <a:rPr lang="en-US" altLang="ko-KR" sz="2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altLang="ko-KR" sz="2000" b="1" dirty="0" smtClean="0">
                <a:solidFill>
                  <a:schemeClr val="bg1"/>
                </a:solidFill>
              </a:rPr>
              <a:t>Triple agent maintenance immunosuppression </a:t>
            </a:r>
            <a:r>
              <a:rPr lang="en-US" altLang="ko-KR" sz="2000" dirty="0" smtClean="0">
                <a:solidFill>
                  <a:schemeClr val="bg1"/>
                </a:solidFill>
              </a:rPr>
              <a:t>(</a:t>
            </a:r>
            <a:r>
              <a:rPr lang="en-US" altLang="ko-KR" sz="2000" dirty="0">
                <a:solidFill>
                  <a:schemeClr val="bg1"/>
                </a:solidFill>
              </a:rPr>
              <a:t>prednisone, </a:t>
            </a:r>
            <a:r>
              <a:rPr lang="en-US" altLang="ko-KR" sz="2000" dirty="0" err="1">
                <a:solidFill>
                  <a:schemeClr val="bg1"/>
                </a:solidFill>
              </a:rPr>
              <a:t>mycophenolate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mofetil</a:t>
            </a:r>
            <a:r>
              <a:rPr lang="en-US" altLang="ko-KR" sz="2000" dirty="0">
                <a:solidFill>
                  <a:schemeClr val="bg1"/>
                </a:solidFill>
              </a:rPr>
              <a:t>, </a:t>
            </a:r>
            <a:r>
              <a:rPr lang="en-US" altLang="ko-KR" sz="2000" dirty="0" smtClean="0">
                <a:solidFill>
                  <a:schemeClr val="bg1"/>
                </a:solidFill>
              </a:rPr>
              <a:t>and </a:t>
            </a:r>
            <a:r>
              <a:rPr lang="en-US" altLang="ko-KR" sz="2000" dirty="0" err="1" smtClean="0">
                <a:solidFill>
                  <a:schemeClr val="bg1"/>
                </a:solidFill>
              </a:rPr>
              <a:t>tacrolimus</a:t>
            </a:r>
            <a:r>
              <a:rPr lang="en-US" altLang="ko-KR" sz="2000" dirty="0">
                <a:solidFill>
                  <a:schemeClr val="bg1"/>
                </a:solidFill>
              </a:rPr>
              <a:t>) was </a:t>
            </a:r>
            <a:r>
              <a:rPr lang="en-US" altLang="ko-KR" sz="2000" dirty="0" smtClean="0">
                <a:solidFill>
                  <a:schemeClr val="bg1"/>
                </a:solidFill>
              </a:rPr>
              <a:t>initiated. </a:t>
            </a: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>All </a:t>
            </a:r>
            <a:r>
              <a:rPr lang="en-US" altLang="ko-KR" sz="2000" dirty="0">
                <a:solidFill>
                  <a:schemeClr val="bg1"/>
                </a:solidFill>
              </a:rPr>
              <a:t>patients </a:t>
            </a:r>
            <a:r>
              <a:rPr lang="en-US" altLang="ko-KR" sz="2000" dirty="0" smtClean="0">
                <a:solidFill>
                  <a:schemeClr val="bg1"/>
                </a:solidFill>
              </a:rPr>
              <a:t>received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empiric </a:t>
            </a:r>
            <a:r>
              <a:rPr lang="en-US" altLang="ko-KR" sz="2000" b="1" dirty="0">
                <a:solidFill>
                  <a:schemeClr val="bg1"/>
                </a:solidFill>
              </a:rPr>
              <a:t>broad-spectrum </a:t>
            </a:r>
            <a:r>
              <a:rPr lang="en-US" altLang="ko-KR" sz="2000" b="1" dirty="0" err="1" smtClean="0">
                <a:solidFill>
                  <a:schemeClr val="bg1"/>
                </a:solidFill>
              </a:rPr>
              <a:t>peritransplant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antimicrobial </a:t>
            </a:r>
            <a:r>
              <a:rPr lang="en-US" altLang="ko-KR" sz="2000" b="1" dirty="0">
                <a:solidFill>
                  <a:schemeClr val="bg1"/>
                </a:solidFill>
              </a:rPr>
              <a:t>agents</a:t>
            </a:r>
            <a:r>
              <a:rPr lang="en-US" altLang="ko-KR" sz="2000" dirty="0">
                <a:solidFill>
                  <a:schemeClr val="bg1"/>
                </a:solidFill>
              </a:rPr>
              <a:t> tailored to </a:t>
            </a:r>
            <a:r>
              <a:rPr lang="en-US" altLang="ko-KR" sz="2000" dirty="0" smtClean="0">
                <a:solidFill>
                  <a:schemeClr val="bg1"/>
                </a:solidFill>
              </a:rPr>
              <a:t>respiratory tract </a:t>
            </a:r>
            <a:r>
              <a:rPr lang="en-US" altLang="ko-KR" sz="2000" dirty="0">
                <a:solidFill>
                  <a:schemeClr val="bg1"/>
                </a:solidFill>
              </a:rPr>
              <a:t>cultures obtained in donors </a:t>
            </a:r>
            <a:r>
              <a:rPr lang="en-US" altLang="ko-KR" sz="2000" dirty="0" smtClean="0">
                <a:solidFill>
                  <a:schemeClr val="bg1"/>
                </a:solidFill>
              </a:rPr>
              <a:t>and recipients.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A majority of patients </a:t>
            </a:r>
            <a:r>
              <a:rPr lang="en-US" altLang="ko-KR" sz="2000" dirty="0" smtClean="0">
                <a:solidFill>
                  <a:schemeClr val="bg1"/>
                </a:solidFill>
              </a:rPr>
              <a:t>received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Pneumocystis </a:t>
            </a:r>
            <a:r>
              <a:rPr lang="en-US" altLang="ko-KR" sz="2000" b="1" dirty="0" err="1">
                <a:solidFill>
                  <a:schemeClr val="bg1"/>
                </a:solidFill>
              </a:rPr>
              <a:t>jiroveci</a:t>
            </a:r>
            <a:r>
              <a:rPr lang="en-US" altLang="ko-KR" sz="2000" b="1" dirty="0">
                <a:solidFill>
                  <a:schemeClr val="bg1"/>
                </a:solidFill>
              </a:rPr>
              <a:t> prophylaxis </a:t>
            </a:r>
            <a:r>
              <a:rPr lang="en-US" altLang="ko-KR" sz="2000" dirty="0" smtClean="0">
                <a:solidFill>
                  <a:schemeClr val="bg1"/>
                </a:solidFill>
              </a:rPr>
              <a:t>with trimethoprim-</a:t>
            </a:r>
            <a:r>
              <a:rPr lang="en-US" altLang="ko-KR" sz="2000" dirty="0" err="1" smtClean="0">
                <a:solidFill>
                  <a:schemeClr val="bg1"/>
                </a:solidFill>
              </a:rPr>
              <a:t>sulfamethoxazole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  <a:endParaRPr lang="en-US" altLang="ko-KR" sz="20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219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Method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400" b="1" dirty="0">
                <a:solidFill>
                  <a:schemeClr val="bg1">
                    <a:lumMod val="85000"/>
                  </a:schemeClr>
                </a:solidFill>
              </a:rPr>
              <a:t>Assessment of </a:t>
            </a:r>
            <a:r>
              <a:rPr lang="en-US" altLang="ko-KR" sz="2400" b="1" dirty="0" smtClean="0">
                <a:solidFill>
                  <a:schemeClr val="bg1">
                    <a:lumMod val="85000"/>
                  </a:schemeClr>
                </a:solidFill>
              </a:rPr>
              <a:t>antibody-mediated rejection (AMR)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2400" b="1" dirty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AMR </a:t>
            </a:r>
            <a:r>
              <a:rPr lang="en-US" altLang="ko-KR" sz="2000" dirty="0" smtClean="0">
                <a:solidFill>
                  <a:schemeClr val="bg1"/>
                </a:solidFill>
              </a:rPr>
              <a:t>was defined </a:t>
            </a:r>
            <a:r>
              <a:rPr lang="en-US" altLang="ko-KR" sz="2000" dirty="0">
                <a:solidFill>
                  <a:schemeClr val="bg1"/>
                </a:solidFill>
              </a:rPr>
              <a:t>as </a:t>
            </a:r>
            <a:r>
              <a:rPr lang="en-US" altLang="ko-KR" sz="2000" b="1" dirty="0">
                <a:solidFill>
                  <a:schemeClr val="bg1"/>
                </a:solidFill>
              </a:rPr>
              <a:t>the development of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allograft dysfunction</a:t>
            </a:r>
            <a:r>
              <a:rPr lang="en-US" altLang="ko-KR" sz="2000" dirty="0" smtClean="0">
                <a:solidFill>
                  <a:schemeClr val="bg1"/>
                </a:solidFill>
              </a:rPr>
              <a:t> </a:t>
            </a:r>
            <a:r>
              <a:rPr lang="en-US" altLang="ko-KR" sz="2000" dirty="0">
                <a:solidFill>
                  <a:schemeClr val="bg1"/>
                </a:solidFill>
              </a:rPr>
              <a:t>in </a:t>
            </a:r>
            <a:r>
              <a:rPr lang="en-US" altLang="ko-KR" sz="2000" b="1" dirty="0">
                <a:solidFill>
                  <a:schemeClr val="bg1"/>
                </a:solidFill>
              </a:rPr>
              <a:t>the presence of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circulating DSA</a:t>
            </a:r>
            <a:r>
              <a:rPr lang="en-US" altLang="ko-KR" sz="2000" dirty="0">
                <a:solidFill>
                  <a:schemeClr val="bg1"/>
                </a:solidFill>
              </a:rPr>
              <a:t>, </a:t>
            </a:r>
            <a:r>
              <a:rPr lang="en-US" altLang="ko-KR" sz="2000" b="1" dirty="0">
                <a:solidFill>
                  <a:schemeClr val="bg1"/>
                </a:solidFill>
              </a:rPr>
              <a:t>pathologic changes </a:t>
            </a:r>
            <a:r>
              <a:rPr lang="en-US" altLang="ko-KR" sz="2000" dirty="0">
                <a:solidFill>
                  <a:schemeClr val="bg1"/>
                </a:solidFill>
              </a:rPr>
              <a:t>consistent </a:t>
            </a:r>
            <a:r>
              <a:rPr lang="en-US" altLang="ko-KR" sz="2000" dirty="0" smtClean="0">
                <a:solidFill>
                  <a:schemeClr val="bg1"/>
                </a:solidFill>
              </a:rPr>
              <a:t>with a </a:t>
            </a:r>
            <a:r>
              <a:rPr lang="en-US" altLang="ko-KR" sz="2000" dirty="0">
                <a:solidFill>
                  <a:schemeClr val="bg1"/>
                </a:solidFill>
              </a:rPr>
              <a:t>complement-mediated injury </a:t>
            </a:r>
            <a:r>
              <a:rPr lang="en-US" altLang="ko-KR" sz="2000" dirty="0" smtClean="0">
                <a:solidFill>
                  <a:schemeClr val="bg1"/>
                </a:solidFill>
              </a:rPr>
              <a:t>or </a:t>
            </a:r>
            <a:r>
              <a:rPr lang="en-US" altLang="ko-KR" sz="2000" dirty="0" err="1" smtClean="0">
                <a:solidFill>
                  <a:schemeClr val="bg1"/>
                </a:solidFill>
              </a:rPr>
              <a:t>capillaritis</a:t>
            </a:r>
            <a:r>
              <a:rPr lang="en-US" altLang="ko-KR" sz="2000" dirty="0">
                <a:solidFill>
                  <a:schemeClr val="bg1"/>
                </a:solidFill>
              </a:rPr>
              <a:t>, or both, that </a:t>
            </a:r>
            <a:r>
              <a:rPr lang="en-US" altLang="ko-KR" sz="2000" b="1" dirty="0">
                <a:solidFill>
                  <a:schemeClr val="bg1"/>
                </a:solidFill>
              </a:rPr>
              <a:t>led to initiation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of treatment </a:t>
            </a:r>
            <a:r>
              <a:rPr lang="en-US" altLang="ko-KR" sz="2000" b="1" dirty="0">
                <a:solidFill>
                  <a:schemeClr val="bg1"/>
                </a:solidFill>
              </a:rPr>
              <a:t>targeting </a:t>
            </a:r>
            <a:r>
              <a:rPr lang="en-US" altLang="ko-KR" sz="2000" dirty="0">
                <a:solidFill>
                  <a:schemeClr val="bg1"/>
                </a:solidFill>
              </a:rPr>
              <a:t>an </a:t>
            </a:r>
            <a:r>
              <a:rPr lang="en-US" altLang="ko-KR" sz="2000" dirty="0" smtClean="0">
                <a:solidFill>
                  <a:schemeClr val="bg1"/>
                </a:solidFill>
              </a:rPr>
              <a:t>antibody-mediated inflammatory </a:t>
            </a:r>
            <a:r>
              <a:rPr lang="en-US" altLang="ko-KR" sz="2000" dirty="0">
                <a:solidFill>
                  <a:schemeClr val="bg1"/>
                </a:solidFill>
              </a:rPr>
              <a:t>response</a:t>
            </a:r>
            <a:r>
              <a:rPr lang="en-US" altLang="ko-KR" sz="2000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Treatment of </a:t>
            </a:r>
            <a:r>
              <a:rPr lang="en-US" altLang="ko-KR" sz="2000" dirty="0" smtClean="0">
                <a:solidFill>
                  <a:schemeClr val="bg1"/>
                </a:solidFill>
              </a:rPr>
              <a:t>AMR included </a:t>
            </a:r>
            <a:r>
              <a:rPr lang="en-US" altLang="ko-KR" sz="2000" b="1" dirty="0" err="1">
                <a:solidFill>
                  <a:schemeClr val="bg1"/>
                </a:solidFill>
              </a:rPr>
              <a:t>plasmapheresis</a:t>
            </a:r>
            <a:r>
              <a:rPr lang="en-US" altLang="ko-KR" sz="2000" b="1" dirty="0">
                <a:solidFill>
                  <a:schemeClr val="bg1"/>
                </a:solidFill>
              </a:rPr>
              <a:t> (PP),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intravenous immune </a:t>
            </a:r>
            <a:r>
              <a:rPr lang="en-US" altLang="ko-KR" sz="2000" b="1" dirty="0">
                <a:solidFill>
                  <a:schemeClr val="bg1"/>
                </a:solidFill>
              </a:rPr>
              <a:t>globulin</a:t>
            </a:r>
            <a:r>
              <a:rPr lang="en-US" altLang="ko-KR" sz="2000" dirty="0">
                <a:solidFill>
                  <a:schemeClr val="bg1"/>
                </a:solidFill>
              </a:rPr>
              <a:t> (IVIG 100 mg/kg </a:t>
            </a:r>
            <a:r>
              <a:rPr lang="en-US" altLang="ko-KR" sz="2000" dirty="0" smtClean="0">
                <a:solidFill>
                  <a:schemeClr val="bg1"/>
                </a:solidFill>
              </a:rPr>
              <a:t>after each </a:t>
            </a:r>
            <a:r>
              <a:rPr lang="en-US" altLang="ko-KR" sz="2000" dirty="0">
                <a:solidFill>
                  <a:schemeClr val="bg1"/>
                </a:solidFill>
              </a:rPr>
              <a:t>run of PP or 2 g/kg once at </a:t>
            </a:r>
            <a:r>
              <a:rPr lang="en-US" altLang="ko-KR" sz="2000" dirty="0" smtClean="0">
                <a:solidFill>
                  <a:schemeClr val="bg1"/>
                </a:solidFill>
              </a:rPr>
              <a:t>the conclusion </a:t>
            </a:r>
            <a:r>
              <a:rPr lang="en-US" altLang="ko-KR" sz="2000" dirty="0">
                <a:solidFill>
                  <a:schemeClr val="bg1"/>
                </a:solidFill>
              </a:rPr>
              <a:t>of PP), and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rituximab</a:t>
            </a:r>
            <a:r>
              <a:rPr lang="en-US" altLang="ko-KR" sz="2000" dirty="0" smtClean="0">
                <a:solidFill>
                  <a:schemeClr val="bg1"/>
                </a:solidFill>
              </a:rPr>
              <a:t> (</a:t>
            </a:r>
            <a:r>
              <a:rPr lang="en-US" altLang="ko-KR" sz="2000" dirty="0">
                <a:solidFill>
                  <a:schemeClr val="bg1"/>
                </a:solidFill>
              </a:rPr>
              <a:t>375 mg/m2)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524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Method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400" b="1" dirty="0">
                <a:solidFill>
                  <a:schemeClr val="bg1">
                    <a:lumMod val="85000"/>
                  </a:schemeClr>
                </a:solidFill>
              </a:rPr>
              <a:t>Analysis of </a:t>
            </a:r>
            <a:r>
              <a:rPr lang="en-US" altLang="ko-KR" sz="2400" b="1" dirty="0" smtClean="0">
                <a:solidFill>
                  <a:schemeClr val="bg1">
                    <a:lumMod val="85000"/>
                  </a:schemeClr>
                </a:solidFill>
              </a:rPr>
              <a:t>Outcomes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2400" b="1" dirty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The results of </a:t>
            </a:r>
            <a:endParaRPr lang="en-US" altLang="ko-KR" sz="2000" dirty="0" smtClean="0">
              <a:solidFill>
                <a:schemeClr val="bg1"/>
              </a:solidFill>
            </a:endParaRP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√"/>
            </a:pPr>
            <a:r>
              <a:rPr lang="en-US" altLang="ko-KR" sz="2000" dirty="0" smtClean="0">
                <a:solidFill>
                  <a:schemeClr val="bg1"/>
                </a:solidFill>
              </a:rPr>
              <a:t>CDC </a:t>
            </a:r>
            <a:r>
              <a:rPr lang="en-US" altLang="ko-KR" sz="2000" dirty="0" err="1">
                <a:solidFill>
                  <a:schemeClr val="bg1"/>
                </a:solidFill>
              </a:rPr>
              <a:t>crossmatches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</a:rPr>
              <a:t>performed against </a:t>
            </a:r>
            <a:r>
              <a:rPr lang="en-US" altLang="ko-KR" sz="2000" dirty="0">
                <a:solidFill>
                  <a:schemeClr val="bg1"/>
                </a:solidFill>
              </a:rPr>
              <a:t>all potential donors, </a:t>
            </a:r>
            <a:endParaRPr lang="en-US" altLang="ko-KR" sz="2000" dirty="0" smtClean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√"/>
            </a:pPr>
            <a:r>
              <a:rPr lang="en-US" altLang="ko-KR" sz="2000" dirty="0" smtClean="0">
                <a:solidFill>
                  <a:schemeClr val="bg1"/>
                </a:solidFill>
              </a:rPr>
              <a:t>Proportion of </a:t>
            </a:r>
            <a:r>
              <a:rPr lang="en-US" altLang="ko-KR" sz="2000" dirty="0">
                <a:solidFill>
                  <a:schemeClr val="bg1"/>
                </a:solidFill>
              </a:rPr>
              <a:t>patients who underwent transplantation</a:t>
            </a:r>
            <a:r>
              <a:rPr lang="en-US" altLang="ko-KR" sz="2000" dirty="0" smtClean="0">
                <a:solidFill>
                  <a:schemeClr val="bg1"/>
                </a:solidFill>
              </a:rPr>
              <a:t>,</a:t>
            </a:r>
          </a:p>
          <a:p>
            <a:pPr lvl="1">
              <a:buFont typeface="Arial" panose="020B0604020202020204" pitchFamily="34" charset="0"/>
              <a:buChar char="√"/>
            </a:pPr>
            <a:r>
              <a:rPr lang="en-US" altLang="ko-KR" sz="2000" dirty="0">
                <a:solidFill>
                  <a:schemeClr val="bg1"/>
                </a:solidFill>
              </a:rPr>
              <a:t>W</a:t>
            </a:r>
            <a:r>
              <a:rPr lang="en-US" altLang="ko-KR" sz="2000" dirty="0" smtClean="0">
                <a:solidFill>
                  <a:schemeClr val="bg1"/>
                </a:solidFill>
              </a:rPr>
              <a:t>ait </a:t>
            </a:r>
            <a:r>
              <a:rPr lang="en-US" altLang="ko-KR" sz="2000" dirty="0">
                <a:solidFill>
                  <a:schemeClr val="bg1"/>
                </a:solidFill>
              </a:rPr>
              <a:t>time to </a:t>
            </a:r>
            <a:r>
              <a:rPr lang="en-US" altLang="ko-KR" sz="2000" dirty="0" smtClean="0">
                <a:solidFill>
                  <a:schemeClr val="bg1"/>
                </a:solidFill>
              </a:rPr>
              <a:t>transplant,</a:t>
            </a:r>
          </a:p>
          <a:p>
            <a:pPr lvl="1">
              <a:buFont typeface="Arial" panose="020B0604020202020204" pitchFamily="34" charset="0"/>
              <a:buChar char="√"/>
            </a:pPr>
            <a:r>
              <a:rPr lang="en-US" altLang="ko-KR" sz="2000" dirty="0">
                <a:solidFill>
                  <a:schemeClr val="bg1"/>
                </a:solidFill>
              </a:rPr>
              <a:t>W</a:t>
            </a:r>
            <a:r>
              <a:rPr lang="en-US" altLang="ko-KR" sz="2000" dirty="0" smtClean="0">
                <a:solidFill>
                  <a:schemeClr val="bg1"/>
                </a:solidFill>
              </a:rPr>
              <a:t>aitlist mortality,</a:t>
            </a:r>
          </a:p>
          <a:p>
            <a:pPr lvl="1">
              <a:buFont typeface="Arial" panose="020B0604020202020204" pitchFamily="34" charset="0"/>
              <a:buChar char="√"/>
            </a:pPr>
            <a:r>
              <a:rPr lang="en-US" altLang="ko-KR" sz="2000" dirty="0" smtClean="0">
                <a:solidFill>
                  <a:schemeClr val="bg1"/>
                </a:solidFill>
              </a:rPr>
              <a:t>Incidence of </a:t>
            </a:r>
            <a:r>
              <a:rPr lang="en-US" altLang="ko-KR" sz="2000" dirty="0">
                <a:solidFill>
                  <a:schemeClr val="bg1"/>
                </a:solidFill>
              </a:rPr>
              <a:t>treatment for </a:t>
            </a:r>
            <a:r>
              <a:rPr lang="en-US" altLang="ko-KR" sz="2000" dirty="0" smtClean="0">
                <a:solidFill>
                  <a:schemeClr val="bg1"/>
                </a:solidFill>
              </a:rPr>
              <a:t>AMR,</a:t>
            </a:r>
          </a:p>
          <a:p>
            <a:pPr lvl="1">
              <a:buFont typeface="Arial" panose="020B0604020202020204" pitchFamily="34" charset="0"/>
              <a:buChar char="√"/>
            </a:pPr>
            <a:r>
              <a:rPr lang="en-US" altLang="ko-KR" sz="2000" dirty="0" smtClean="0">
                <a:solidFill>
                  <a:schemeClr val="bg1"/>
                </a:solidFill>
              </a:rPr>
              <a:t>12-month post-transplant mortality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141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Results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Among 224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patients,</a:t>
            </a: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000" dirty="0">
                <a:solidFill>
                  <a:schemeClr val="bg1"/>
                </a:solidFill>
              </a:rPr>
              <a:t>group I</a:t>
            </a:r>
            <a:endParaRPr lang="en-US" altLang="ko-KR" sz="2000" dirty="0" smtClean="0">
              <a:solidFill>
                <a:schemeClr val="bg1"/>
              </a:solidFill>
            </a:endParaRPr>
          </a:p>
          <a:p>
            <a:pPr lvl="1"/>
            <a:r>
              <a:rPr lang="en-US" altLang="ko-KR" sz="2000" dirty="0" smtClean="0">
                <a:solidFill>
                  <a:schemeClr val="bg1"/>
                </a:solidFill>
              </a:rPr>
              <a:t>93 patients </a:t>
            </a:r>
            <a:r>
              <a:rPr lang="en-US" altLang="ko-KR" sz="2000" dirty="0">
                <a:solidFill>
                  <a:schemeClr val="bg1"/>
                </a:solidFill>
              </a:rPr>
              <a:t>(41.5</a:t>
            </a:r>
            <a:r>
              <a:rPr lang="en-US" altLang="ko-KR" sz="2000" dirty="0" smtClean="0">
                <a:solidFill>
                  <a:schemeClr val="bg1"/>
                </a:solidFill>
              </a:rPr>
              <a:t>%), no anti-HLA  antibodies </a:t>
            </a:r>
            <a:r>
              <a:rPr lang="en-US" altLang="ko-KR" sz="2000" dirty="0">
                <a:solidFill>
                  <a:schemeClr val="bg1"/>
                </a:solidFill>
              </a:rPr>
              <a:t>at MFI greater than or equal </a:t>
            </a:r>
            <a:r>
              <a:rPr lang="en-US" altLang="ko-KR" sz="2000" dirty="0" smtClean="0">
                <a:solidFill>
                  <a:schemeClr val="bg1"/>
                </a:solidFill>
              </a:rPr>
              <a:t>to 1,000 pre-transplant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000" dirty="0">
                <a:solidFill>
                  <a:schemeClr val="bg1"/>
                </a:solidFill>
              </a:rPr>
              <a:t>group II</a:t>
            </a:r>
            <a:endParaRPr lang="en-US" altLang="ko-KR" sz="2000" dirty="0" smtClean="0">
              <a:solidFill>
                <a:schemeClr val="bg1"/>
              </a:solidFill>
            </a:endParaRPr>
          </a:p>
          <a:p>
            <a:pPr lvl="1"/>
            <a:r>
              <a:rPr lang="en-US" altLang="ko-KR" sz="2000" dirty="0" smtClean="0">
                <a:solidFill>
                  <a:schemeClr val="bg1"/>
                </a:solidFill>
              </a:rPr>
              <a:t>Fifty-four (</a:t>
            </a:r>
            <a:r>
              <a:rPr lang="en-US" altLang="ko-KR" sz="2000" dirty="0">
                <a:solidFill>
                  <a:schemeClr val="bg1"/>
                </a:solidFill>
              </a:rPr>
              <a:t>24.1</a:t>
            </a:r>
            <a:r>
              <a:rPr lang="en-US" altLang="ko-KR" sz="2000" dirty="0" smtClean="0">
                <a:solidFill>
                  <a:schemeClr val="bg1"/>
                </a:solidFill>
              </a:rPr>
              <a:t>%),  anti-HLA </a:t>
            </a:r>
            <a:r>
              <a:rPr lang="en-US" altLang="ko-KR" sz="2000" dirty="0">
                <a:solidFill>
                  <a:schemeClr val="bg1"/>
                </a:solidFill>
              </a:rPr>
              <a:t>antibodies at </a:t>
            </a:r>
            <a:r>
              <a:rPr lang="en-US" altLang="ko-KR" sz="2000" dirty="0" smtClean="0">
                <a:solidFill>
                  <a:schemeClr val="bg1"/>
                </a:solidFill>
              </a:rPr>
              <a:t>MFI between </a:t>
            </a:r>
            <a:r>
              <a:rPr lang="en-US" altLang="ko-KR" sz="2000" dirty="0">
                <a:solidFill>
                  <a:schemeClr val="bg1"/>
                </a:solidFill>
              </a:rPr>
              <a:t>1,000 and 3,000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000" dirty="0">
                <a:solidFill>
                  <a:schemeClr val="bg1"/>
                </a:solidFill>
              </a:rPr>
              <a:t>group III</a:t>
            </a:r>
          </a:p>
          <a:p>
            <a:pPr lvl="1"/>
            <a:r>
              <a:rPr lang="en-US" altLang="ko-KR" sz="2000" dirty="0">
                <a:solidFill>
                  <a:schemeClr val="bg1"/>
                </a:solidFill>
              </a:rPr>
              <a:t>77 patients (34.4</a:t>
            </a:r>
            <a:r>
              <a:rPr lang="en-US" altLang="ko-KR" sz="2000" dirty="0" smtClean="0">
                <a:solidFill>
                  <a:schemeClr val="bg1"/>
                </a:solidFill>
              </a:rPr>
              <a:t>%), anti-HLA antibodies at </a:t>
            </a:r>
            <a:r>
              <a:rPr lang="en-US" altLang="ko-KR" sz="2000" dirty="0">
                <a:solidFill>
                  <a:schemeClr val="bg1"/>
                </a:solidFill>
              </a:rPr>
              <a:t>MFI greater than or equal to </a:t>
            </a:r>
            <a:r>
              <a:rPr lang="en-US" altLang="ko-KR" sz="2000" dirty="0" smtClean="0">
                <a:solidFill>
                  <a:schemeClr val="bg1"/>
                </a:solidFill>
              </a:rPr>
              <a:t>3,000</a:t>
            </a:r>
            <a:endParaRPr lang="en-US" altLang="ko-K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7208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Results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01" y="1340768"/>
            <a:ext cx="6826881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직선 연결선 8"/>
          <p:cNvCxnSpPr/>
          <p:nvPr/>
        </p:nvCxnSpPr>
        <p:spPr>
          <a:xfrm>
            <a:off x="1309101" y="4221088"/>
            <a:ext cx="1822739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1309101" y="4390129"/>
            <a:ext cx="1534707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1309101" y="4581128"/>
            <a:ext cx="1822739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309101" y="5085184"/>
            <a:ext cx="2110771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1309101" y="5589240"/>
            <a:ext cx="1822739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1309101" y="6165304"/>
            <a:ext cx="1822739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1328736" y="3212976"/>
            <a:ext cx="1299048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1328736" y="2852936"/>
            <a:ext cx="1515072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1309100" y="2636912"/>
            <a:ext cx="1318684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604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Results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344294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직선 연결선 5"/>
          <p:cNvCxnSpPr/>
          <p:nvPr/>
        </p:nvCxnSpPr>
        <p:spPr>
          <a:xfrm>
            <a:off x="899592" y="3429000"/>
            <a:ext cx="1368152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899592" y="2852936"/>
            <a:ext cx="2304256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899592" y="3025425"/>
            <a:ext cx="2304256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7917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Results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8762746" cy="371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직선 연결선 8"/>
          <p:cNvCxnSpPr/>
          <p:nvPr/>
        </p:nvCxnSpPr>
        <p:spPr>
          <a:xfrm>
            <a:off x="179512" y="4149080"/>
            <a:ext cx="1656184" cy="0"/>
          </a:xfrm>
          <a:prstGeom prst="line">
            <a:avLst/>
          </a:prstGeom>
          <a:ln w="254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442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Conclusions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Screening for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anti-HLA antibodies </a:t>
            </a:r>
            <a:r>
              <a:rPr lang="en-US" altLang="ko-KR" sz="2400" b="1" dirty="0">
                <a:solidFill>
                  <a:schemeClr val="bg1"/>
                </a:solidFill>
              </a:rPr>
              <a:t>and DSA using a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high </a:t>
            </a:r>
            <a:r>
              <a:rPr lang="en-US" altLang="ko-KR" sz="2400" b="1" dirty="0">
                <a:solidFill>
                  <a:schemeClr val="bg1"/>
                </a:solidFill>
              </a:rPr>
              <a:t>threshold (MFI &gt; 3,000) </a:t>
            </a:r>
            <a:r>
              <a:rPr lang="en-US" altLang="ko-KR" sz="2400" dirty="0">
                <a:solidFill>
                  <a:schemeClr val="bg1"/>
                </a:solidFill>
              </a:rPr>
              <a:t>may </a:t>
            </a:r>
            <a:r>
              <a:rPr lang="en-US" altLang="ko-KR" sz="2400" dirty="0" smtClean="0">
                <a:solidFill>
                  <a:schemeClr val="bg1"/>
                </a:solidFill>
              </a:rPr>
              <a:t>be appropriate </a:t>
            </a:r>
            <a:r>
              <a:rPr lang="en-US" altLang="ko-KR" sz="2400" dirty="0">
                <a:solidFill>
                  <a:schemeClr val="bg1"/>
                </a:solidFill>
              </a:rPr>
              <a:t>in identifying lung </a:t>
            </a:r>
            <a:r>
              <a:rPr lang="en-US" altLang="ko-KR" sz="2400" dirty="0" smtClean="0">
                <a:solidFill>
                  <a:schemeClr val="bg1"/>
                </a:solidFill>
              </a:rPr>
              <a:t>transplant candidates </a:t>
            </a:r>
            <a:r>
              <a:rPr lang="en-US" altLang="ko-KR" sz="2400" dirty="0">
                <a:solidFill>
                  <a:schemeClr val="bg1"/>
                </a:solidFill>
              </a:rPr>
              <a:t>at </a:t>
            </a:r>
            <a:r>
              <a:rPr lang="en-US" altLang="ko-KR" sz="2400" b="1" dirty="0">
                <a:solidFill>
                  <a:schemeClr val="bg1"/>
                </a:solidFill>
              </a:rPr>
              <a:t>risk for prolonged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wait times</a:t>
            </a:r>
            <a:r>
              <a:rPr lang="en-US" altLang="ko-KR" sz="2400" dirty="0" smtClean="0">
                <a:solidFill>
                  <a:schemeClr val="bg1"/>
                </a:solidFill>
              </a:rPr>
              <a:t> </a:t>
            </a:r>
            <a:r>
              <a:rPr lang="en-US" altLang="ko-KR" sz="2400" dirty="0">
                <a:solidFill>
                  <a:schemeClr val="bg1"/>
                </a:solidFill>
              </a:rPr>
              <a:t>and </a:t>
            </a:r>
            <a:r>
              <a:rPr lang="en-US" altLang="ko-KR" sz="2400" b="1" dirty="0">
                <a:solidFill>
                  <a:schemeClr val="bg1"/>
                </a:solidFill>
              </a:rPr>
              <a:t>post-transplant AMR </a:t>
            </a:r>
            <a:r>
              <a:rPr lang="en-US" altLang="ko-KR" sz="2400" dirty="0">
                <a:solidFill>
                  <a:schemeClr val="bg1"/>
                </a:solidFill>
              </a:rPr>
              <a:t>and </a:t>
            </a:r>
            <a:r>
              <a:rPr lang="en-US" altLang="ko-KR" sz="2400" dirty="0" smtClean="0">
                <a:solidFill>
                  <a:schemeClr val="bg1"/>
                </a:solidFill>
              </a:rPr>
              <a:t>may help </a:t>
            </a:r>
            <a:r>
              <a:rPr lang="en-US" altLang="ko-KR" sz="2400" dirty="0">
                <a:solidFill>
                  <a:schemeClr val="bg1"/>
                </a:solidFill>
              </a:rPr>
              <a:t>to guide management </a:t>
            </a:r>
            <a:r>
              <a:rPr lang="en-US" altLang="ko-KR" sz="2400" dirty="0" smtClean="0">
                <a:solidFill>
                  <a:schemeClr val="bg1"/>
                </a:solidFill>
              </a:rPr>
              <a:t>before transplant</a:t>
            </a:r>
            <a:r>
              <a:rPr lang="en-US" altLang="ko-KR" sz="2400" dirty="0">
                <a:solidFill>
                  <a:schemeClr val="bg1"/>
                </a:solidFill>
              </a:rPr>
              <a:t>, at the time of the organ offer</a:t>
            </a:r>
            <a:r>
              <a:rPr lang="en-US" altLang="ko-KR" sz="2400" dirty="0" smtClean="0">
                <a:solidFill>
                  <a:schemeClr val="bg1"/>
                </a:solidFill>
              </a:rPr>
              <a:t>, and </a:t>
            </a:r>
            <a:r>
              <a:rPr lang="en-US" altLang="ko-KR" sz="2400" dirty="0">
                <a:solidFill>
                  <a:schemeClr val="bg1"/>
                </a:solidFill>
              </a:rPr>
              <a:t>in transplant recipients.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1239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7" t="32281" r="21312" b="11492"/>
          <a:stretch/>
        </p:blipFill>
        <p:spPr bwMode="auto">
          <a:xfrm>
            <a:off x="395536" y="404664"/>
            <a:ext cx="6289983" cy="366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"/>
          <a:stretch/>
        </p:blipFill>
        <p:spPr bwMode="auto">
          <a:xfrm>
            <a:off x="1835696" y="1858144"/>
            <a:ext cx="6915150" cy="458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9184" y="6451536"/>
            <a:ext cx="7344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[ Morrell et al. </a:t>
            </a:r>
            <a:r>
              <a:rPr lang="en-US" altLang="ko-KR" sz="1400" dirty="0" err="1"/>
              <a:t>dnDSA</a:t>
            </a:r>
            <a:r>
              <a:rPr lang="en-US" altLang="ko-KR" sz="1400" dirty="0"/>
              <a:t> and BOS/Death After Transplant</a:t>
            </a:r>
            <a:r>
              <a:rPr lang="en-US" altLang="ko-KR" sz="1400" dirty="0" smtClean="0"/>
              <a:t>. </a:t>
            </a:r>
            <a:r>
              <a:rPr lang="en-US" altLang="ko-KR" sz="1400" i="1" dirty="0"/>
              <a:t>J Heart Lung </a:t>
            </a:r>
            <a:r>
              <a:rPr lang="en-US" altLang="ko-KR" sz="1400" i="1" dirty="0" smtClean="0"/>
              <a:t>Transplant </a:t>
            </a:r>
            <a:r>
              <a:rPr lang="en-US" altLang="ko-KR" sz="1400" dirty="0" smtClean="0"/>
              <a:t>2014 ]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55154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44906" y="274638"/>
            <a:ext cx="6341894" cy="1143000"/>
          </a:xfrm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The History of Lung </a:t>
            </a:r>
            <a:r>
              <a:rPr lang="en-US" altLang="ko-KR" b="1" dirty="0" smtClean="0">
                <a:solidFill>
                  <a:schemeClr val="bg1"/>
                </a:solidFill>
              </a:rPr>
              <a:t>Transplantation (2)</a:t>
            </a:r>
            <a:endParaRPr lang="en-US" altLang="ko-KR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68291"/>
            <a:ext cx="8229600" cy="4357872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In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1983, the Toronto Lung Transplant Group performed the first successful lung transplant. </a:t>
            </a:r>
            <a:endParaRPr lang="en-US" altLang="ko-KR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Immunosuppression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   : cyclosporine, azathioprine 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   : initially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did not receive steroids 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to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minimize the risk of airway anastomotic dehiscence.</a:t>
            </a:r>
            <a:endParaRPr lang="ko-KR" alt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080" y="3957637"/>
            <a:ext cx="2838450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" t="12078" r="2153" b="1967"/>
          <a:stretch/>
        </p:blipFill>
        <p:spPr>
          <a:xfrm>
            <a:off x="4644008" y="3957637"/>
            <a:ext cx="2898170" cy="291124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" y="-3655"/>
            <a:ext cx="2339752" cy="17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08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7" t="18666" r="12643" b="35895"/>
          <a:stretch/>
        </p:blipFill>
        <p:spPr bwMode="auto">
          <a:xfrm>
            <a:off x="323528" y="260648"/>
            <a:ext cx="7513672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1628800"/>
            <a:ext cx="6905625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59632" y="6451536"/>
            <a:ext cx="7884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[</a:t>
            </a:r>
            <a:r>
              <a:rPr lang="en-US" altLang="ko-KR" sz="1400" dirty="0"/>
              <a:t>Lobo </a:t>
            </a:r>
            <a:r>
              <a:rPr lang="en-US" altLang="ko-KR" sz="1400" dirty="0" smtClean="0"/>
              <a:t>et al. </a:t>
            </a:r>
            <a:r>
              <a:rPr lang="en-US" altLang="ko-KR" sz="1400" dirty="0"/>
              <a:t>Significance Of DSAs After Lung Transplantation</a:t>
            </a:r>
            <a:r>
              <a:rPr lang="en-US" altLang="ko-KR" sz="1400" dirty="0" smtClean="0"/>
              <a:t>. </a:t>
            </a:r>
            <a:r>
              <a:rPr lang="en-US" altLang="ko-KR" sz="1400" i="1" dirty="0"/>
              <a:t>J Heart Lung </a:t>
            </a:r>
            <a:r>
              <a:rPr lang="en-US" altLang="ko-KR" sz="1400" i="1" dirty="0" smtClean="0"/>
              <a:t>Transplant </a:t>
            </a:r>
            <a:r>
              <a:rPr lang="en-US" altLang="ko-KR" sz="1400" dirty="0" smtClean="0"/>
              <a:t>2013 ]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699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0" t="21080" r="14000" b="41079"/>
          <a:stretch/>
        </p:blipFill>
        <p:spPr bwMode="auto">
          <a:xfrm>
            <a:off x="467544" y="404664"/>
            <a:ext cx="7776864" cy="278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0" t="33594" r="64681" b="16975"/>
          <a:stretch/>
        </p:blipFill>
        <p:spPr bwMode="auto">
          <a:xfrm>
            <a:off x="1765311" y="1412776"/>
            <a:ext cx="6902963" cy="4821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67744" y="6451536"/>
            <a:ext cx="6876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[</a:t>
            </a:r>
            <a:r>
              <a:rPr lang="en-US" altLang="ko-KR" sz="1400" dirty="0" err="1"/>
              <a:t>Hachem</a:t>
            </a:r>
            <a:r>
              <a:rPr lang="en-US" altLang="ko-KR" sz="1400" dirty="0" smtClean="0"/>
              <a:t> et al. </a:t>
            </a:r>
            <a:r>
              <a:rPr lang="en-US" altLang="ko-KR" sz="1400" dirty="0"/>
              <a:t>DSA After Lung Transplantation</a:t>
            </a:r>
            <a:r>
              <a:rPr lang="en-US" altLang="ko-KR" sz="1400" dirty="0" smtClean="0"/>
              <a:t>. </a:t>
            </a:r>
            <a:r>
              <a:rPr lang="en-US" altLang="ko-KR" sz="1400" i="1" dirty="0"/>
              <a:t>J Heart Lung </a:t>
            </a:r>
            <a:r>
              <a:rPr lang="en-US" altLang="ko-KR" sz="1400" i="1" dirty="0" smtClean="0"/>
              <a:t>Transplant </a:t>
            </a:r>
            <a:r>
              <a:rPr lang="en-US" altLang="ko-KR" sz="1400" dirty="0" smtClean="0"/>
              <a:t>2010 ]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1672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9" t="28318" r="11000" b="37651"/>
          <a:stretch/>
        </p:blipFill>
        <p:spPr bwMode="auto">
          <a:xfrm>
            <a:off x="401799" y="332656"/>
            <a:ext cx="8708665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2" t="32725" r="52743" b="8570"/>
          <a:stretch/>
        </p:blipFill>
        <p:spPr bwMode="auto">
          <a:xfrm>
            <a:off x="1585324" y="1196752"/>
            <a:ext cx="7342402" cy="5077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15616" y="6451536"/>
            <a:ext cx="8028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[</a:t>
            </a:r>
            <a:r>
              <a:rPr lang="en-US" altLang="ko-KR" sz="1400" dirty="0" err="1"/>
              <a:t>DeNicola</a:t>
            </a:r>
            <a:r>
              <a:rPr lang="en-US" altLang="ko-KR" sz="1400" dirty="0"/>
              <a:t> </a:t>
            </a:r>
            <a:r>
              <a:rPr lang="en-US" altLang="ko-KR" sz="1400" dirty="0" smtClean="0"/>
              <a:t>et al. </a:t>
            </a:r>
            <a:r>
              <a:rPr lang="en-US" altLang="ko-KR" sz="1400" dirty="0"/>
              <a:t>Histopathology of DSA-positive Lung Allografts</a:t>
            </a:r>
            <a:r>
              <a:rPr lang="en-US" altLang="ko-KR" sz="1400" dirty="0" smtClean="0"/>
              <a:t>. </a:t>
            </a:r>
            <a:r>
              <a:rPr lang="en-US" altLang="ko-KR" sz="1400" i="1" dirty="0"/>
              <a:t>J Heart Lung </a:t>
            </a:r>
            <a:r>
              <a:rPr lang="en-US" altLang="ko-KR" sz="1400" i="1" dirty="0" smtClean="0"/>
              <a:t>Transplant </a:t>
            </a:r>
            <a:r>
              <a:rPr lang="en-US" altLang="ko-KR" sz="1400" dirty="0" smtClean="0"/>
              <a:t>2013 ]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1774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44906" y="274638"/>
            <a:ext cx="6341894" cy="1143000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In Severance..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</a:rPr>
              <a:t>1996.07.07 ~ 2015.03.15</a:t>
            </a:r>
          </a:p>
          <a:p>
            <a:endParaRPr lang="en-US" altLang="ko-KR" sz="2400" dirty="0" smtClean="0">
              <a:solidFill>
                <a:schemeClr val="bg1"/>
              </a:solidFill>
            </a:endParaRPr>
          </a:p>
          <a:p>
            <a:r>
              <a:rPr lang="ko-KR" altLang="en-US" sz="2400" dirty="0" smtClean="0">
                <a:solidFill>
                  <a:schemeClr val="bg1"/>
                </a:solidFill>
              </a:rPr>
              <a:t>총 </a:t>
            </a:r>
            <a:r>
              <a:rPr lang="en-US" altLang="ko-KR" sz="2400" dirty="0" smtClean="0">
                <a:solidFill>
                  <a:schemeClr val="bg1"/>
                </a:solidFill>
              </a:rPr>
              <a:t>119</a:t>
            </a:r>
            <a:r>
              <a:rPr lang="ko-KR" altLang="en-US" sz="2400" dirty="0" smtClean="0">
                <a:solidFill>
                  <a:schemeClr val="bg1"/>
                </a:solidFill>
              </a:rPr>
              <a:t>명 </a:t>
            </a:r>
            <a:r>
              <a:rPr lang="en-US" altLang="ko-KR" sz="2400" dirty="0" smtClean="0">
                <a:solidFill>
                  <a:schemeClr val="bg1"/>
                </a:solidFill>
              </a:rPr>
              <a:t>(</a:t>
            </a:r>
            <a:r>
              <a:rPr lang="ko-KR" altLang="en-US" sz="2400" dirty="0" smtClean="0">
                <a:solidFill>
                  <a:schemeClr val="bg1"/>
                </a:solidFill>
              </a:rPr>
              <a:t>강남 </a:t>
            </a:r>
            <a:r>
              <a:rPr lang="en-US" altLang="ko-KR" sz="2400" dirty="0" smtClean="0">
                <a:solidFill>
                  <a:schemeClr val="bg1"/>
                </a:solidFill>
              </a:rPr>
              <a:t>64</a:t>
            </a:r>
            <a:r>
              <a:rPr lang="ko-KR" altLang="en-US" sz="2400" dirty="0" smtClean="0">
                <a:solidFill>
                  <a:schemeClr val="bg1"/>
                </a:solidFill>
              </a:rPr>
              <a:t>명 </a:t>
            </a:r>
            <a:r>
              <a:rPr lang="en-US" altLang="ko-KR" sz="2400" dirty="0" smtClean="0">
                <a:solidFill>
                  <a:schemeClr val="bg1"/>
                </a:solidFill>
              </a:rPr>
              <a:t>+ </a:t>
            </a:r>
            <a:r>
              <a:rPr lang="ko-KR" altLang="en-US" sz="2400" dirty="0" smtClean="0">
                <a:solidFill>
                  <a:schemeClr val="bg1"/>
                </a:solidFill>
              </a:rPr>
              <a:t>신촌 </a:t>
            </a:r>
            <a:r>
              <a:rPr lang="en-US" altLang="ko-KR" sz="2400" dirty="0" smtClean="0">
                <a:solidFill>
                  <a:schemeClr val="bg1"/>
                </a:solidFill>
              </a:rPr>
              <a:t>55</a:t>
            </a:r>
            <a:r>
              <a:rPr lang="ko-KR" altLang="en-US" sz="2400" dirty="0" smtClean="0">
                <a:solidFill>
                  <a:schemeClr val="bg1"/>
                </a:solidFill>
              </a:rPr>
              <a:t>명</a:t>
            </a:r>
            <a:r>
              <a:rPr lang="en-US" altLang="ko-KR" sz="2400" dirty="0" smtClean="0">
                <a:solidFill>
                  <a:schemeClr val="bg1"/>
                </a:solidFill>
              </a:rPr>
              <a:t>)</a:t>
            </a:r>
          </a:p>
          <a:p>
            <a:r>
              <a:rPr lang="ko-KR" altLang="en-US" sz="2400" dirty="0" smtClean="0">
                <a:solidFill>
                  <a:schemeClr val="bg1"/>
                </a:solidFill>
              </a:rPr>
              <a:t>강남 </a:t>
            </a:r>
            <a:r>
              <a:rPr lang="en-US" altLang="ko-KR" sz="2400" dirty="0" smtClean="0">
                <a:solidFill>
                  <a:schemeClr val="bg1"/>
                </a:solidFill>
              </a:rPr>
              <a:t>64</a:t>
            </a:r>
            <a:r>
              <a:rPr lang="ko-KR" altLang="en-US" sz="2400" dirty="0" smtClean="0">
                <a:solidFill>
                  <a:schemeClr val="bg1"/>
                </a:solidFill>
              </a:rPr>
              <a:t>명 중 </a:t>
            </a:r>
            <a:r>
              <a:rPr lang="en-US" altLang="ko-KR" sz="2400" dirty="0" smtClean="0">
                <a:solidFill>
                  <a:schemeClr val="bg1"/>
                </a:solidFill>
              </a:rPr>
              <a:t>16</a:t>
            </a:r>
            <a:r>
              <a:rPr lang="ko-KR" altLang="en-US" sz="2400" dirty="0" smtClean="0">
                <a:solidFill>
                  <a:schemeClr val="bg1"/>
                </a:solidFill>
              </a:rPr>
              <a:t>명 생존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smtClean="0">
                <a:solidFill>
                  <a:schemeClr val="bg1"/>
                </a:solidFill>
              </a:rPr>
              <a:t>(25%)</a:t>
            </a:r>
          </a:p>
          <a:p>
            <a:r>
              <a:rPr lang="ko-KR" altLang="en-US" sz="2400" dirty="0" smtClean="0">
                <a:solidFill>
                  <a:schemeClr val="bg1"/>
                </a:solidFill>
              </a:rPr>
              <a:t>신촌 </a:t>
            </a:r>
            <a:r>
              <a:rPr lang="en-US" altLang="ko-KR" sz="2400" dirty="0" smtClean="0">
                <a:solidFill>
                  <a:schemeClr val="bg1"/>
                </a:solidFill>
              </a:rPr>
              <a:t>55</a:t>
            </a:r>
            <a:r>
              <a:rPr lang="ko-KR" altLang="en-US" sz="2400" dirty="0" smtClean="0">
                <a:solidFill>
                  <a:schemeClr val="bg1"/>
                </a:solidFill>
              </a:rPr>
              <a:t>명 중 </a:t>
            </a:r>
            <a:r>
              <a:rPr lang="en-US" altLang="ko-KR" sz="2400" dirty="0" smtClean="0">
                <a:solidFill>
                  <a:schemeClr val="bg1"/>
                </a:solidFill>
              </a:rPr>
              <a:t>38</a:t>
            </a:r>
            <a:r>
              <a:rPr lang="ko-KR" altLang="en-US" sz="2400" dirty="0" smtClean="0">
                <a:solidFill>
                  <a:schemeClr val="bg1"/>
                </a:solidFill>
              </a:rPr>
              <a:t>명 생존 </a:t>
            </a:r>
            <a:r>
              <a:rPr lang="en-US" altLang="ko-KR" sz="2400" dirty="0" smtClean="0">
                <a:solidFill>
                  <a:schemeClr val="bg1"/>
                </a:solidFill>
              </a:rPr>
              <a:t>(69%)</a:t>
            </a:r>
          </a:p>
          <a:p>
            <a:endParaRPr lang="en-US" altLang="ko-K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altLang="ko-KR" sz="2400" b="1" dirty="0" smtClean="0">
                <a:solidFill>
                  <a:schemeClr val="bg1"/>
                </a:solidFill>
              </a:rPr>
              <a:t>   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-&gt; 2012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년도 이후 이식한 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65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명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,</a:t>
            </a:r>
          </a:p>
          <a:p>
            <a:pPr marL="0" indent="0">
              <a:buNone/>
            </a:pPr>
            <a:r>
              <a:rPr lang="en-US" altLang="ko-KR" sz="2400" b="1" dirty="0" smtClean="0">
                <a:solidFill>
                  <a:srgbClr val="FFFF00"/>
                </a:solidFill>
              </a:rPr>
              <a:t>      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 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pre-op evaluation 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시에 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PRA 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시행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.</a:t>
            </a:r>
            <a:endParaRPr lang="ko-KR" altLang="en-US" sz="2400" b="1" dirty="0">
              <a:solidFill>
                <a:srgbClr val="FFFF00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" y="-3655"/>
            <a:ext cx="2339752" cy="17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186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5040" cy="1143000"/>
          </a:xfrm>
        </p:spPr>
        <p:txBody>
          <a:bodyPr>
            <a:normAutofit/>
          </a:bodyPr>
          <a:lstStyle/>
          <a:p>
            <a:r>
              <a:rPr lang="en-US" altLang="ko-KR" sz="3200" b="1" dirty="0"/>
              <a:t>Immunology Blood Tests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348880"/>
            <a:ext cx="6192688" cy="244827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sz="2000" dirty="0" smtClean="0"/>
              <a:t>anti-HLA </a:t>
            </a:r>
            <a:r>
              <a:rPr lang="en-US" altLang="ko-KR" sz="2000" dirty="0"/>
              <a:t>class l : </a:t>
            </a:r>
            <a:r>
              <a:rPr lang="en-US" altLang="ko-KR" sz="2000" dirty="0" smtClean="0"/>
              <a:t>Negative / Positive</a:t>
            </a:r>
            <a:endParaRPr lang="en-US" altLang="ko-KR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000" dirty="0"/>
              <a:t>anti-HLA class </a:t>
            </a:r>
            <a:r>
              <a:rPr lang="en-US" altLang="ko-KR" sz="2000" dirty="0" err="1"/>
              <a:t>ll</a:t>
            </a:r>
            <a:r>
              <a:rPr lang="en-US" altLang="ko-KR" sz="2000" dirty="0"/>
              <a:t> : </a:t>
            </a:r>
            <a:r>
              <a:rPr lang="en-US" altLang="ko-KR" sz="2000" dirty="0" smtClean="0"/>
              <a:t>Negative / Positive</a:t>
            </a:r>
          </a:p>
          <a:p>
            <a:endParaRPr lang="en-US" altLang="ko-KR" sz="1000" dirty="0"/>
          </a:p>
          <a:p>
            <a:pPr marL="0" indent="0">
              <a:buNone/>
            </a:pPr>
            <a:r>
              <a:rPr lang="en-US" altLang="ko-KR" sz="2000" dirty="0" smtClean="0"/>
              <a:t>    </a:t>
            </a:r>
            <a:r>
              <a:rPr lang="en-US" altLang="ko-KR" sz="1800" dirty="0" smtClean="0"/>
              <a:t>-&gt; </a:t>
            </a:r>
            <a:r>
              <a:rPr lang="en-US" altLang="ko-KR" sz="1800" b="1" dirty="0" smtClean="0"/>
              <a:t>PRA</a:t>
            </a:r>
            <a:r>
              <a:rPr lang="en-US" altLang="ko-KR" sz="1800" dirty="0" smtClean="0"/>
              <a:t> </a:t>
            </a:r>
            <a:r>
              <a:rPr lang="ko-KR" altLang="en-US" sz="1800" dirty="0"/>
              <a:t>검사는 </a:t>
            </a:r>
            <a:r>
              <a:rPr lang="en-US" altLang="ko-KR" sz="1800" dirty="0"/>
              <a:t>bead-based immunoassay </a:t>
            </a:r>
            <a:r>
              <a:rPr lang="ko-KR" altLang="en-US" sz="1800" dirty="0"/>
              <a:t>법으로 </a:t>
            </a:r>
            <a:r>
              <a:rPr lang="ko-KR" altLang="en-US" sz="1800" dirty="0" err="1"/>
              <a:t>혈청내</a:t>
            </a:r>
            <a:r>
              <a:rPr lang="ko-KR" altLang="en-US" sz="1800" dirty="0"/>
              <a:t> </a:t>
            </a:r>
            <a:r>
              <a:rPr lang="en-US" altLang="ko-KR" sz="1800" dirty="0"/>
              <a:t>HLA Class I </a:t>
            </a:r>
            <a:r>
              <a:rPr lang="ko-KR" altLang="en-US" sz="1800" dirty="0"/>
              <a:t>또는 </a:t>
            </a:r>
            <a:r>
              <a:rPr lang="en-US" altLang="ko-KR" sz="1800" dirty="0"/>
              <a:t>Class II </a:t>
            </a:r>
            <a:r>
              <a:rPr lang="ko-KR" altLang="en-US" sz="1800" dirty="0"/>
              <a:t>항원에 대한 </a:t>
            </a:r>
            <a:r>
              <a:rPr lang="en-US" altLang="ko-KR" sz="1800" dirty="0" err="1"/>
              <a:t>IgG</a:t>
            </a:r>
            <a:r>
              <a:rPr lang="en-US" altLang="ko-KR" sz="1800" dirty="0"/>
              <a:t> </a:t>
            </a:r>
            <a:r>
              <a:rPr lang="ko-KR" altLang="en-US" sz="1800" dirty="0"/>
              <a:t>항체를 </a:t>
            </a:r>
            <a:r>
              <a:rPr lang="ko-KR" altLang="en-US" sz="1800" dirty="0" smtClean="0"/>
              <a:t>검출</a:t>
            </a:r>
            <a:endParaRPr lang="ko-KR" altLang="en-US" sz="1800" dirty="0"/>
          </a:p>
          <a:p>
            <a:endParaRPr lang="en-US" altLang="ko-KR" sz="2000" dirty="0" smtClean="0"/>
          </a:p>
          <a:p>
            <a:endParaRPr lang="en-US" altLang="ko-KR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3" t="26603" r="2448" b="20157"/>
          <a:stretch/>
        </p:blipFill>
        <p:spPr bwMode="auto">
          <a:xfrm>
            <a:off x="6804248" y="426950"/>
            <a:ext cx="190688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1772816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b="1" dirty="0"/>
              <a:t>PRA(panel-reactive antibody</a:t>
            </a:r>
            <a:r>
              <a:rPr lang="en-US" altLang="ko-KR" sz="2000" b="1" dirty="0" smtClean="0"/>
              <a:t>)</a:t>
            </a:r>
            <a:endParaRPr lang="en-US" altLang="ko-KR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5164742"/>
            <a:ext cx="7955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/>
              <a:t>An elevated panel-reactive antibody (PRA) </a:t>
            </a:r>
            <a:r>
              <a:rPr lang="en-US" altLang="ko-KR" dirty="0"/>
              <a:t>before transplant has been associated with more days on the ventilator after surgery, an increased risk of bronchiolitis </a:t>
            </a:r>
            <a:r>
              <a:rPr lang="en-US" altLang="ko-KR" dirty="0" err="1"/>
              <a:t>obliterans</a:t>
            </a:r>
            <a:r>
              <a:rPr lang="en-US" altLang="ko-KR" dirty="0"/>
              <a:t> syndrome, and poor post-transplant survival in lung transplant recipients.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42235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4" y="1412776"/>
            <a:ext cx="5468114" cy="3229426"/>
          </a:xfrm>
        </p:spPr>
      </p:pic>
      <p:pic>
        <p:nvPicPr>
          <p:cNvPr id="5" name="내용 개체 틀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39"/>
          <a:stretch/>
        </p:blipFill>
        <p:spPr>
          <a:xfrm>
            <a:off x="5903531" y="1201798"/>
            <a:ext cx="2939177" cy="5261458"/>
          </a:xfrm>
          <a:prstGeom prst="rect">
            <a:avLst/>
          </a:prstGeom>
        </p:spPr>
      </p:pic>
      <p:sp>
        <p:nvSpPr>
          <p:cNvPr id="6" name="제목 1"/>
          <p:cNvSpPr txBox="1">
            <a:spLocks/>
          </p:cNvSpPr>
          <p:nvPr/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ko-KR" altLang="en-US" sz="2400" b="1" dirty="0" smtClean="0"/>
              <a:t>본원 </a:t>
            </a:r>
            <a:r>
              <a:rPr lang="en-US" altLang="ko-KR" sz="2400" b="1" dirty="0" smtClean="0"/>
              <a:t>Report</a:t>
            </a:r>
            <a:endParaRPr lang="ko-KR" altLang="en-US" sz="2400" b="1" dirty="0"/>
          </a:p>
        </p:txBody>
      </p:sp>
      <p:sp>
        <p:nvSpPr>
          <p:cNvPr id="3" name="순서도: 병합 2"/>
          <p:cNvSpPr/>
          <p:nvPr/>
        </p:nvSpPr>
        <p:spPr>
          <a:xfrm>
            <a:off x="1835696" y="1412776"/>
            <a:ext cx="216024" cy="216024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순서도: 병합 6"/>
          <p:cNvSpPr/>
          <p:nvPr/>
        </p:nvSpPr>
        <p:spPr>
          <a:xfrm>
            <a:off x="5665271" y="1168806"/>
            <a:ext cx="216024" cy="216024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95536" y="2780928"/>
            <a:ext cx="1728192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916070" y="2780928"/>
            <a:ext cx="2926637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881295" y="4797152"/>
            <a:ext cx="2926637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73494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44906" y="274638"/>
            <a:ext cx="6341894" cy="1143000"/>
          </a:xfrm>
        </p:spPr>
        <p:txBody>
          <a:bodyPr/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STUDY DESIGN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400" b="1" dirty="0" smtClean="0">
                <a:solidFill>
                  <a:schemeClr val="bg1">
                    <a:lumMod val="85000"/>
                  </a:schemeClr>
                </a:solidFill>
              </a:rPr>
              <a:t>PURPOSE</a:t>
            </a:r>
          </a:p>
          <a:p>
            <a:pPr marL="0" indent="0">
              <a:buNone/>
            </a:pPr>
            <a:r>
              <a:rPr lang="en-US" altLang="ko-KR" sz="2400" dirty="0" smtClean="0">
                <a:solidFill>
                  <a:schemeClr val="bg1"/>
                </a:solidFill>
              </a:rPr>
              <a:t>   : the </a:t>
            </a:r>
            <a:r>
              <a:rPr lang="en-US" altLang="ko-KR" sz="2400" dirty="0">
                <a:solidFill>
                  <a:schemeClr val="bg1"/>
                </a:solidFill>
              </a:rPr>
              <a:t>prevalence of anti-HLA antibodies in lung </a:t>
            </a:r>
            <a:r>
              <a:rPr lang="en-US" altLang="ko-KR" sz="2400" dirty="0" smtClean="0">
                <a:solidFill>
                  <a:schemeClr val="bg1"/>
                </a:solidFill>
              </a:rPr>
              <a:t>transplantation </a:t>
            </a:r>
            <a:r>
              <a:rPr lang="en-US" altLang="ko-KR" sz="2400" dirty="0">
                <a:solidFill>
                  <a:schemeClr val="bg1"/>
                </a:solidFill>
              </a:rPr>
              <a:t>candidates and their impact on transplant </a:t>
            </a:r>
            <a:r>
              <a:rPr lang="en-US" altLang="ko-KR" sz="2400" dirty="0" smtClean="0">
                <a:solidFill>
                  <a:schemeClr val="bg1"/>
                </a:solidFill>
              </a:rPr>
              <a:t>outcomes. </a:t>
            </a:r>
          </a:p>
          <a:p>
            <a:pPr marL="0" indent="0">
              <a:buNone/>
            </a:pPr>
            <a:endParaRPr lang="en-US" altLang="ko-KR" sz="2400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400" b="1" dirty="0" smtClean="0">
                <a:solidFill>
                  <a:schemeClr val="bg1">
                    <a:lumMod val="85000"/>
                  </a:schemeClr>
                </a:solidFill>
              </a:rPr>
              <a:t>Outcomes</a:t>
            </a:r>
          </a:p>
          <a:p>
            <a:pPr marL="400050" lvl="1" indent="0">
              <a:buNone/>
            </a:pPr>
            <a:r>
              <a:rPr lang="en-US" altLang="ko-KR" sz="2000" dirty="0" smtClean="0">
                <a:solidFill>
                  <a:schemeClr val="bg1"/>
                </a:solidFill>
              </a:rPr>
              <a:t>-  The </a:t>
            </a:r>
            <a:r>
              <a:rPr lang="en-US" altLang="ko-KR" sz="2000" dirty="0">
                <a:solidFill>
                  <a:schemeClr val="bg1"/>
                </a:solidFill>
              </a:rPr>
              <a:t>mean waiting time for lung transplantation</a:t>
            </a:r>
          </a:p>
          <a:p>
            <a:pPr lvl="1">
              <a:buFontTx/>
              <a:buChar char="-"/>
            </a:pPr>
            <a:r>
              <a:rPr lang="en-US" altLang="ko-KR" sz="2000" dirty="0" smtClean="0">
                <a:solidFill>
                  <a:schemeClr val="bg1"/>
                </a:solidFill>
              </a:rPr>
              <a:t>AMR</a:t>
            </a:r>
          </a:p>
          <a:p>
            <a:pPr lvl="1">
              <a:buFontTx/>
              <a:buChar char="-"/>
            </a:pPr>
            <a:r>
              <a:rPr lang="en-US" altLang="ko-KR" sz="2000" dirty="0" smtClean="0">
                <a:solidFill>
                  <a:schemeClr val="bg1"/>
                </a:solidFill>
              </a:rPr>
              <a:t>Lung rejection (ISHLT)</a:t>
            </a:r>
          </a:p>
          <a:p>
            <a:pPr lvl="1">
              <a:buFontTx/>
              <a:buChar char="-"/>
            </a:pPr>
            <a:r>
              <a:rPr lang="en-US" altLang="ko-KR" sz="2000" dirty="0" smtClean="0">
                <a:solidFill>
                  <a:schemeClr val="bg1"/>
                </a:solidFill>
              </a:rPr>
              <a:t>BOS (0-3)</a:t>
            </a:r>
          </a:p>
          <a:p>
            <a:pPr lvl="1">
              <a:buFontTx/>
              <a:buChar char="-"/>
            </a:pPr>
            <a:r>
              <a:rPr lang="en-US" altLang="ko-KR" sz="2000" dirty="0" smtClean="0">
                <a:solidFill>
                  <a:schemeClr val="bg1"/>
                </a:solidFill>
              </a:rPr>
              <a:t>Mortality</a:t>
            </a:r>
          </a:p>
          <a:p>
            <a:pPr lvl="1">
              <a:buFontTx/>
              <a:buChar char="-"/>
            </a:pPr>
            <a:r>
              <a:rPr lang="en-US" altLang="ko-KR" sz="2000" dirty="0" smtClean="0">
                <a:solidFill>
                  <a:schemeClr val="bg1"/>
                </a:solidFill>
              </a:rPr>
              <a:t>etc..</a:t>
            </a:r>
          </a:p>
          <a:p>
            <a:pPr marL="0" indent="0">
              <a:buNone/>
            </a:pPr>
            <a:endParaRPr lang="ko-KR" altLang="en-US" sz="2400" dirty="0">
              <a:solidFill>
                <a:schemeClr val="bg1"/>
              </a:solidFill>
            </a:endParaRPr>
          </a:p>
          <a:p>
            <a:endParaRPr lang="ko-KR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" y="-3655"/>
            <a:ext cx="2339752" cy="17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62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44906" y="274638"/>
            <a:ext cx="6341894" cy="1143000"/>
          </a:xfrm>
        </p:spPr>
        <p:txBody>
          <a:bodyPr/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STUDY DESIGN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68291"/>
            <a:ext cx="8229600" cy="4357872"/>
          </a:xfrm>
        </p:spPr>
        <p:txBody>
          <a:bodyPr>
            <a:normAutofit/>
          </a:bodyPr>
          <a:lstStyle/>
          <a:p>
            <a:r>
              <a:rPr lang="en-US" altLang="ko-KR" sz="2400" b="1" dirty="0" smtClean="0">
                <a:solidFill>
                  <a:schemeClr val="bg1">
                    <a:lumMod val="85000"/>
                  </a:schemeClr>
                </a:solidFill>
              </a:rPr>
              <a:t>Baseline </a:t>
            </a:r>
            <a:r>
              <a:rPr lang="en-US" altLang="ko-KR" sz="2400" b="1" dirty="0">
                <a:solidFill>
                  <a:schemeClr val="bg1">
                    <a:lumMod val="85000"/>
                  </a:schemeClr>
                </a:solidFill>
              </a:rPr>
              <a:t>characteristics</a:t>
            </a:r>
          </a:p>
          <a:p>
            <a:pPr marL="0" indent="0">
              <a:buNone/>
            </a:pPr>
            <a:r>
              <a:rPr lang="en-US" altLang="ko-KR" sz="2400" dirty="0">
                <a:solidFill>
                  <a:schemeClr val="bg1"/>
                </a:solidFill>
              </a:rPr>
              <a:t>   : sex, age, diagnosis, </a:t>
            </a:r>
            <a:r>
              <a:rPr lang="en-US" altLang="ko-KR" sz="2400" dirty="0" smtClean="0">
                <a:solidFill>
                  <a:schemeClr val="bg1"/>
                </a:solidFill>
              </a:rPr>
              <a:t>PRA</a:t>
            </a:r>
            <a:r>
              <a:rPr lang="en-US" altLang="ko-KR" sz="2400" dirty="0">
                <a:solidFill>
                  <a:schemeClr val="bg1"/>
                </a:solidFill>
              </a:rPr>
              <a:t>, HLA-A, HLA-B, </a:t>
            </a:r>
            <a:r>
              <a:rPr lang="en-US" altLang="ko-KR" sz="2400" dirty="0" smtClean="0">
                <a:solidFill>
                  <a:schemeClr val="bg1"/>
                </a:solidFill>
              </a:rPr>
              <a:t>HLA-DR</a:t>
            </a:r>
          </a:p>
          <a:p>
            <a:pPr marL="0" indent="0">
              <a:buNone/>
            </a:pPr>
            <a:endParaRPr lang="en-US" altLang="ko-KR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ko-KR" sz="24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chemeClr val="bg1">
                    <a:lumMod val="85000"/>
                  </a:schemeClr>
                </a:solidFill>
              </a:rPr>
              <a:t>PRA Cut </a:t>
            </a:r>
            <a:r>
              <a:rPr lang="en-US" altLang="ko-KR" sz="2000" b="1" dirty="0">
                <a:solidFill>
                  <a:schemeClr val="bg1">
                    <a:lumMod val="85000"/>
                  </a:schemeClr>
                </a:solidFill>
              </a:rPr>
              <a:t>off level</a:t>
            </a:r>
            <a:r>
              <a:rPr lang="en-US" altLang="ko-KR" sz="2000" b="1" dirty="0" smtClean="0">
                <a:solidFill>
                  <a:schemeClr val="bg1">
                    <a:lumMod val="85000"/>
                  </a:schemeClr>
                </a:solidFill>
              </a:rPr>
              <a:t>?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</a:rPr>
              <a:t>  : depending on the difference in the MFI cut-offs and the length of follow-up in each study. 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</a:rPr>
              <a:t>   </a:t>
            </a:r>
            <a:r>
              <a:rPr lang="en-US" altLang="ko-KR" sz="2000" dirty="0">
                <a:solidFill>
                  <a:schemeClr val="bg1"/>
                </a:solidFill>
              </a:rPr>
              <a:t>-&gt; </a:t>
            </a:r>
            <a:r>
              <a:rPr lang="en-US" altLang="ko-KR" sz="2000" dirty="0" smtClean="0">
                <a:solidFill>
                  <a:schemeClr val="bg1"/>
                </a:solidFill>
              </a:rPr>
              <a:t>MFI 3000</a:t>
            </a:r>
            <a:r>
              <a:rPr lang="ko-KR" altLang="en-US" sz="2000" dirty="0" smtClean="0">
                <a:solidFill>
                  <a:schemeClr val="bg1"/>
                </a:solidFill>
              </a:rPr>
              <a:t>이하 </a:t>
            </a:r>
            <a:r>
              <a:rPr lang="en-US" altLang="ko-KR" sz="2000" dirty="0" smtClean="0">
                <a:solidFill>
                  <a:schemeClr val="bg1"/>
                </a:solidFill>
              </a:rPr>
              <a:t>/ 3000</a:t>
            </a:r>
            <a:r>
              <a:rPr lang="ko-KR" altLang="en-US" sz="2000" dirty="0" smtClean="0">
                <a:solidFill>
                  <a:schemeClr val="bg1"/>
                </a:solidFill>
              </a:rPr>
              <a:t>이상</a:t>
            </a:r>
            <a:endParaRPr lang="en-US" altLang="ko-KR" sz="2000" dirty="0">
              <a:solidFill>
                <a:schemeClr val="bg1"/>
              </a:solidFill>
            </a:endParaRPr>
          </a:p>
          <a:p>
            <a:pPr marL="400050" lvl="1" indent="0">
              <a:buNone/>
            </a:pPr>
            <a:r>
              <a:rPr lang="en-US" altLang="ko-KR" sz="2000" dirty="0" smtClean="0">
                <a:solidFill>
                  <a:schemeClr val="bg1"/>
                </a:solidFill>
              </a:rPr>
              <a:t>    </a:t>
            </a:r>
            <a:r>
              <a:rPr lang="en-US" altLang="ko-KR" sz="2000" dirty="0">
                <a:solidFill>
                  <a:schemeClr val="bg1"/>
                </a:solidFill>
              </a:rPr>
              <a:t>-&gt; </a:t>
            </a:r>
            <a:r>
              <a:rPr lang="en-US" altLang="ko-KR" sz="2000" dirty="0" smtClean="0">
                <a:solidFill>
                  <a:schemeClr val="bg1"/>
                </a:solidFill>
              </a:rPr>
              <a:t>MFI 1000</a:t>
            </a:r>
            <a:r>
              <a:rPr lang="ko-KR" altLang="en-US" sz="2000" dirty="0" smtClean="0">
                <a:solidFill>
                  <a:schemeClr val="bg1"/>
                </a:solidFill>
              </a:rPr>
              <a:t>이하 </a:t>
            </a:r>
            <a:r>
              <a:rPr lang="en-US" altLang="ko-KR" sz="2000" dirty="0" smtClean="0">
                <a:solidFill>
                  <a:schemeClr val="bg1"/>
                </a:solidFill>
              </a:rPr>
              <a:t>/ 1000~3000 / </a:t>
            </a:r>
            <a:r>
              <a:rPr lang="en-US" altLang="ko-KR" sz="2000" dirty="0">
                <a:solidFill>
                  <a:schemeClr val="bg1"/>
                </a:solidFill>
              </a:rPr>
              <a:t>3000</a:t>
            </a:r>
            <a:r>
              <a:rPr lang="ko-KR" altLang="en-US" sz="2000" dirty="0" smtClean="0">
                <a:solidFill>
                  <a:schemeClr val="bg1"/>
                </a:solidFill>
              </a:rPr>
              <a:t>이상 </a:t>
            </a:r>
            <a:r>
              <a:rPr lang="ko-KR" altLang="en-US" sz="2000" dirty="0">
                <a:solidFill>
                  <a:schemeClr val="bg1"/>
                </a:solidFill>
              </a:rPr>
              <a:t>구분</a:t>
            </a:r>
            <a:endParaRPr lang="en-US" altLang="ko-KR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ko-KR" altLang="en-US" sz="2400" dirty="0">
              <a:solidFill>
                <a:schemeClr val="bg1"/>
              </a:solidFill>
            </a:endParaRPr>
          </a:p>
          <a:p>
            <a:endParaRPr lang="ko-KR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" y="-3655"/>
            <a:ext cx="2339752" cy="17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750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44906" y="274638"/>
            <a:ext cx="6341894" cy="1143000"/>
          </a:xfrm>
        </p:spPr>
        <p:txBody>
          <a:bodyPr/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OUTCOME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68291"/>
            <a:ext cx="8229600" cy="4357872"/>
          </a:xfrm>
        </p:spPr>
        <p:txBody>
          <a:bodyPr>
            <a:normAutofit/>
          </a:bodyPr>
          <a:lstStyle/>
          <a:p>
            <a:r>
              <a:rPr lang="en-US" altLang="ko-KR" sz="2000" b="1" dirty="0" smtClean="0">
                <a:solidFill>
                  <a:schemeClr val="bg1">
                    <a:lumMod val="85000"/>
                  </a:schemeClr>
                </a:solidFill>
              </a:rPr>
              <a:t>AMR (antibody-mediated rejection)</a:t>
            </a:r>
          </a:p>
          <a:p>
            <a:pPr marL="0" indent="0">
              <a:buNone/>
            </a:pPr>
            <a:endParaRPr lang="en-US" altLang="ko-KR" sz="20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</a:rPr>
              <a:t>A diagnosis of AMR requires some of the following criteria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smtClean="0">
                <a:solidFill>
                  <a:schemeClr val="bg1"/>
                </a:solidFill>
              </a:rPr>
              <a:t>(1) histologic evidence of capillary injury</a:t>
            </a:r>
            <a:endParaRPr lang="en-US" altLang="ko-KR" sz="1800" dirty="0">
              <a:solidFill>
                <a:schemeClr val="bg1"/>
              </a:solidFill>
            </a:endParaRPr>
          </a:p>
          <a:p>
            <a:pPr marL="400050" lvl="1" indent="0">
              <a:buNone/>
            </a:pPr>
            <a:r>
              <a:rPr lang="en-US" altLang="ko-KR" sz="1800" dirty="0" smtClean="0">
                <a:solidFill>
                  <a:schemeClr val="bg1"/>
                </a:solidFill>
              </a:rPr>
              <a:t> (2) circulating DSAs in serum</a:t>
            </a:r>
            <a:endParaRPr lang="en-US" altLang="ko-KR" sz="1800" dirty="0">
              <a:solidFill>
                <a:schemeClr val="bg1"/>
              </a:solidFill>
            </a:endParaRPr>
          </a:p>
          <a:p>
            <a:pPr marL="400050" lvl="1" indent="0">
              <a:buNone/>
            </a:pP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smtClean="0">
                <a:solidFill>
                  <a:schemeClr val="bg1"/>
                </a:solidFill>
              </a:rPr>
              <a:t>(3) C4d staining of </a:t>
            </a:r>
            <a:r>
              <a:rPr lang="en-US" altLang="ko-KR" sz="1800" dirty="0">
                <a:solidFill>
                  <a:schemeClr val="bg1"/>
                </a:solidFill>
              </a:rPr>
              <a:t>the </a:t>
            </a:r>
            <a:r>
              <a:rPr lang="en-US" altLang="ko-KR" sz="1800" dirty="0" smtClean="0">
                <a:solidFill>
                  <a:schemeClr val="bg1"/>
                </a:solidFill>
              </a:rPr>
              <a:t>sub-endothelium</a:t>
            </a:r>
          </a:p>
          <a:p>
            <a:pPr marL="400050" lvl="1" indent="0">
              <a:buNone/>
            </a:pPr>
            <a:r>
              <a:rPr lang="en-US" altLang="ko-KR" sz="1800" dirty="0" smtClean="0">
                <a:solidFill>
                  <a:schemeClr val="bg1"/>
                </a:solidFill>
              </a:rPr>
              <a:t> (4) clinical evidence of allograft dysfunction </a:t>
            </a:r>
          </a:p>
          <a:p>
            <a:pPr marL="0" indent="0">
              <a:buNone/>
            </a:pPr>
            <a:endParaRPr lang="en-US" altLang="ko-KR" sz="20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</a:rPr>
              <a:t>Graft dysfunction</a:t>
            </a:r>
          </a:p>
          <a:p>
            <a:pPr lvl="1" indent="-342900">
              <a:buFont typeface="+mj-lt"/>
              <a:buAutoNum type="arabicParenR"/>
            </a:pPr>
            <a:r>
              <a:rPr lang="en-US" altLang="ko-KR" sz="1800" dirty="0" smtClean="0">
                <a:solidFill>
                  <a:schemeClr val="bg1"/>
                </a:solidFill>
              </a:rPr>
              <a:t>&gt; 4 liters of supplemental oxygen above baseline</a:t>
            </a:r>
          </a:p>
          <a:p>
            <a:pPr lvl="1" indent="-342900">
              <a:buFont typeface="+mj-lt"/>
              <a:buAutoNum type="arabicParenR"/>
            </a:pPr>
            <a:r>
              <a:rPr lang="en-US" altLang="ko-KR" sz="1800" dirty="0" smtClean="0">
                <a:solidFill>
                  <a:schemeClr val="bg1"/>
                </a:solidFill>
              </a:rPr>
              <a:t>radiographic change</a:t>
            </a:r>
          </a:p>
          <a:p>
            <a:pPr lvl="1" indent="-342900">
              <a:buFont typeface="+mj-lt"/>
              <a:buAutoNum type="arabicParenR"/>
            </a:pPr>
            <a:r>
              <a:rPr lang="en-US" altLang="ko-KR" sz="1800" dirty="0" smtClean="0">
                <a:solidFill>
                  <a:schemeClr val="bg1"/>
                </a:solidFill>
              </a:rPr>
              <a:t>a precipitous decline in PFT</a:t>
            </a:r>
          </a:p>
          <a:p>
            <a:pPr marL="0" indent="0">
              <a:buNone/>
            </a:pPr>
            <a:endParaRPr lang="ko-KR" altLang="en-US" sz="2000" b="1" dirty="0">
              <a:solidFill>
                <a:schemeClr val="bg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" y="-3655"/>
            <a:ext cx="2339752" cy="17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099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44906" y="274638"/>
            <a:ext cx="6341894" cy="1143000"/>
          </a:xfrm>
        </p:spPr>
        <p:txBody>
          <a:bodyPr/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OUTCOME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132855"/>
            <a:ext cx="8229600" cy="3993307"/>
          </a:xfrm>
        </p:spPr>
        <p:txBody>
          <a:bodyPr>
            <a:norm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Lung </a:t>
            </a:r>
            <a:r>
              <a:rPr lang="en-US" altLang="ko-KR" sz="2000" b="1" dirty="0" err="1" smtClean="0">
                <a:solidFill>
                  <a:schemeClr val="bg1"/>
                </a:solidFill>
              </a:rPr>
              <a:t>Bx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: rejection</a:t>
            </a:r>
          </a:p>
          <a:p>
            <a:endParaRPr lang="ko-KR" altLang="en-US" sz="20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" t="23872" r="53337" b="35921"/>
          <a:stretch/>
        </p:blipFill>
        <p:spPr bwMode="auto">
          <a:xfrm>
            <a:off x="179511" y="2780928"/>
            <a:ext cx="8880369" cy="3260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" y="-3655"/>
            <a:ext cx="2339752" cy="17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3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44906" y="274638"/>
            <a:ext cx="6341894" cy="1143000"/>
          </a:xfrm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The History of Lung </a:t>
            </a:r>
            <a:r>
              <a:rPr lang="en-US" altLang="ko-KR" b="1" dirty="0" smtClean="0">
                <a:solidFill>
                  <a:schemeClr val="bg1"/>
                </a:solidFill>
              </a:rPr>
              <a:t>Transplantation (3)</a:t>
            </a:r>
            <a:endParaRPr lang="en-US" altLang="ko-KR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/>
          </a:bodyPr>
          <a:lstStyle/>
          <a:p>
            <a:endParaRPr lang="en-US" altLang="ko-KR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In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1987, approximately 45 transplants were 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performed. </a:t>
            </a:r>
          </a:p>
          <a:p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B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y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1990, over 400 were performed worldwide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U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ntil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the mid 1990</a:t>
            </a:r>
            <a:r>
              <a:rPr lang="ko-KR" altLang="ko-KR" sz="2000" dirty="0">
                <a:solidFill>
                  <a:schemeClr val="bg1">
                    <a:lumMod val="95000"/>
                  </a:schemeClr>
                </a:solidFill>
              </a:rPr>
              <a:t>’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s, at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approximately 1400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endParaRPr lang="en-US" altLang="ko-KR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In recent years, the number of transplants has increased to approximately 2200 per year. </a:t>
            </a:r>
            <a:endParaRPr lang="en-US" altLang="ko-KR" sz="20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T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he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United Network for Organ Sharing 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Registry, 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   the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20,135 patients 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transplanted,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</a:rPr>
              <a:t>between 1987 ~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</a:rPr>
              <a:t> 2011.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70176" y="544522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</a:rPr>
              <a:t>[ </a:t>
            </a:r>
            <a:r>
              <a:rPr lang="en-US" altLang="ko-KR" dirty="0" err="1" smtClean="0">
                <a:solidFill>
                  <a:schemeClr val="bg1">
                    <a:lumMod val="85000"/>
                  </a:schemeClr>
                </a:solidFill>
              </a:rPr>
              <a:t>DePasquale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</a:rPr>
              <a:t> EC et al. Lung </a:t>
            </a:r>
            <a:r>
              <a:rPr lang="en-US" altLang="ko-KR" dirty="0">
                <a:solidFill>
                  <a:schemeClr val="bg1">
                    <a:lumMod val="85000"/>
                  </a:schemeClr>
                </a:solidFill>
              </a:rPr>
              <a:t>transplantation in scleroderma. </a:t>
            </a:r>
            <a:r>
              <a:rPr lang="en-US" altLang="ko-KR" i="1" dirty="0">
                <a:solidFill>
                  <a:schemeClr val="bg1">
                    <a:lumMod val="85000"/>
                  </a:schemeClr>
                </a:solidFill>
              </a:rPr>
              <a:t>J Heart Lung </a:t>
            </a:r>
            <a:r>
              <a:rPr lang="en-US" altLang="ko-KR" i="1" dirty="0" smtClean="0">
                <a:solidFill>
                  <a:schemeClr val="bg1">
                    <a:lumMod val="85000"/>
                  </a:schemeClr>
                </a:solidFill>
              </a:rPr>
              <a:t>Transplant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</a:rPr>
              <a:t> 2014 ]</a:t>
            </a:r>
            <a:endParaRPr lang="ko-KR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" y="-3655"/>
            <a:ext cx="2339752" cy="17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679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44906" y="274638"/>
            <a:ext cx="6341894" cy="1143000"/>
          </a:xfrm>
        </p:spPr>
        <p:txBody>
          <a:bodyPr/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OUTCOME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BOS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8" t="43106" r="54601" b="15381"/>
          <a:stretch/>
        </p:blipFill>
        <p:spPr bwMode="auto">
          <a:xfrm>
            <a:off x="1397587" y="2492896"/>
            <a:ext cx="6444152" cy="377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" y="-3655"/>
            <a:ext cx="2339752" cy="17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6423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44906" y="274638"/>
            <a:ext cx="6341894" cy="1143000"/>
          </a:xfrm>
        </p:spPr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OUTCOME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200" dirty="0" smtClean="0">
                <a:solidFill>
                  <a:schemeClr val="bg1"/>
                </a:solidFill>
              </a:rPr>
              <a:t>The mean waiting time for lung transplantation</a:t>
            </a: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200" dirty="0" smtClean="0">
                <a:solidFill>
                  <a:schemeClr val="bg1"/>
                </a:solidFill>
              </a:rPr>
              <a:t>Median time to develop de novo DSA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</a:rPr>
              <a:t>   </a:t>
            </a:r>
            <a:r>
              <a:rPr lang="en-US" altLang="ko-KR" sz="1900" dirty="0" smtClean="0">
                <a:solidFill>
                  <a:schemeClr val="bg1"/>
                </a:solidFill>
              </a:rPr>
              <a:t>-&gt; </a:t>
            </a:r>
            <a:r>
              <a:rPr lang="ko-KR" altLang="en-US" sz="1900" dirty="0" smtClean="0">
                <a:solidFill>
                  <a:schemeClr val="bg1"/>
                </a:solidFill>
              </a:rPr>
              <a:t>본원에서 </a:t>
            </a:r>
            <a:r>
              <a:rPr lang="en-US" altLang="ko-KR" sz="1900" dirty="0" smtClean="0">
                <a:solidFill>
                  <a:schemeClr val="bg1"/>
                </a:solidFill>
              </a:rPr>
              <a:t>op </a:t>
            </a:r>
            <a:r>
              <a:rPr lang="ko-KR" altLang="en-US" sz="1900" dirty="0" smtClean="0">
                <a:solidFill>
                  <a:schemeClr val="bg1"/>
                </a:solidFill>
              </a:rPr>
              <a:t>후 </a:t>
            </a:r>
            <a:r>
              <a:rPr lang="en-US" altLang="ko-KR" sz="1900" dirty="0" smtClean="0">
                <a:solidFill>
                  <a:schemeClr val="bg1"/>
                </a:solidFill>
              </a:rPr>
              <a:t>f/u </a:t>
            </a:r>
            <a:r>
              <a:rPr lang="ko-KR" altLang="en-US" sz="1900" dirty="0" smtClean="0">
                <a:solidFill>
                  <a:schemeClr val="bg1"/>
                </a:solidFill>
              </a:rPr>
              <a:t>검사는 시행하지 않아 확인 어려움</a:t>
            </a:r>
            <a:endParaRPr lang="en-US" altLang="ko-KR" sz="19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ko-KR" sz="2200" dirty="0" smtClean="0">
                <a:solidFill>
                  <a:schemeClr val="bg1"/>
                </a:solidFill>
              </a:rPr>
              <a:t>AMR requiring treatment</a:t>
            </a: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400" dirty="0">
                <a:solidFill>
                  <a:schemeClr val="bg1"/>
                </a:solidFill>
              </a:rPr>
              <a:t>Lung rejection (ISHLT</a:t>
            </a:r>
            <a:r>
              <a:rPr lang="en-US" altLang="ko-KR" sz="2400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sz="2400" dirty="0">
              <a:solidFill>
                <a:schemeClr val="bg1"/>
              </a:solidFill>
            </a:endParaRPr>
          </a:p>
          <a:p>
            <a:r>
              <a:rPr lang="en-US" altLang="ko-KR" sz="2400" dirty="0">
                <a:solidFill>
                  <a:schemeClr val="bg1"/>
                </a:solidFill>
              </a:rPr>
              <a:t>BOS (</a:t>
            </a:r>
            <a:r>
              <a:rPr lang="en-US" altLang="ko-KR" sz="2400" dirty="0" smtClean="0">
                <a:solidFill>
                  <a:schemeClr val="bg1"/>
                </a:solidFill>
              </a:rPr>
              <a:t>0-3, classification system)</a:t>
            </a:r>
          </a:p>
          <a:p>
            <a:endParaRPr lang="en-US" altLang="ko-KR" sz="2000" dirty="0" smtClean="0">
              <a:solidFill>
                <a:schemeClr val="bg1"/>
              </a:solidFill>
            </a:endParaRPr>
          </a:p>
          <a:p>
            <a:r>
              <a:rPr lang="en-US" altLang="ko-KR" sz="2200" dirty="0" smtClean="0">
                <a:solidFill>
                  <a:schemeClr val="bg1"/>
                </a:solidFill>
              </a:rPr>
              <a:t>Post-transplant mortality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</a:rPr>
              <a:t>   </a:t>
            </a:r>
            <a:r>
              <a:rPr lang="en-US" altLang="ko-KR" sz="1900" dirty="0" smtClean="0">
                <a:solidFill>
                  <a:schemeClr val="bg1"/>
                </a:solidFill>
              </a:rPr>
              <a:t>- 90 days / 120 days / 1 </a:t>
            </a:r>
            <a:r>
              <a:rPr lang="en-US" altLang="ko-KR" sz="1900" dirty="0" err="1" smtClean="0">
                <a:solidFill>
                  <a:schemeClr val="bg1"/>
                </a:solidFill>
              </a:rPr>
              <a:t>yr</a:t>
            </a:r>
            <a:r>
              <a:rPr lang="en-US" altLang="ko-KR" sz="1900" dirty="0" smtClean="0">
                <a:solidFill>
                  <a:schemeClr val="bg1"/>
                </a:solidFill>
              </a:rPr>
              <a:t> / 2 </a:t>
            </a:r>
            <a:r>
              <a:rPr lang="en-US" altLang="ko-KR" sz="1900" dirty="0" err="1" smtClean="0">
                <a:solidFill>
                  <a:schemeClr val="bg1"/>
                </a:solidFill>
              </a:rPr>
              <a:t>yrs</a:t>
            </a:r>
            <a:r>
              <a:rPr lang="en-US" altLang="ko-KR" sz="1900" dirty="0" smtClean="0">
                <a:solidFill>
                  <a:schemeClr val="bg1"/>
                </a:solidFill>
              </a:rPr>
              <a:t> post-transplant mortality</a:t>
            </a:r>
          </a:p>
          <a:p>
            <a:endParaRPr lang="ko-KR" altLang="en-US" sz="2000" dirty="0">
              <a:solidFill>
                <a:schemeClr val="bg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" y="-3655"/>
            <a:ext cx="2339752" cy="17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800" b="1" dirty="0" smtClean="0">
                <a:solidFill>
                  <a:schemeClr val="bg1"/>
                </a:solidFill>
              </a:rPr>
              <a:t>Growing </a:t>
            </a:r>
            <a:r>
              <a:rPr lang="en-US" altLang="ko-KR" sz="2800" b="1" dirty="0">
                <a:solidFill>
                  <a:schemeClr val="bg1"/>
                </a:solidFill>
              </a:rPr>
              <a:t>trends in lung transplantation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9"/>
          <a:stretch/>
        </p:blipFill>
        <p:spPr bwMode="auto">
          <a:xfrm>
            <a:off x="683568" y="924676"/>
            <a:ext cx="6768752" cy="545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7784" y="6455401"/>
            <a:ext cx="6408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[ Steven D et al. </a:t>
            </a:r>
            <a:r>
              <a:rPr lang="en-US" altLang="ko-KR" sz="1600" dirty="0">
                <a:solidFill>
                  <a:schemeClr val="bg1">
                    <a:lumMod val="85000"/>
                  </a:schemeClr>
                </a:solidFill>
              </a:rPr>
              <a:t>The Future of Lung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Transplantation. </a:t>
            </a:r>
            <a:r>
              <a:rPr lang="en-US" altLang="ko-KR" sz="1600" i="1" dirty="0" smtClean="0">
                <a:solidFill>
                  <a:schemeClr val="bg1">
                    <a:lumMod val="85000"/>
                  </a:schemeClr>
                </a:solidFill>
              </a:rPr>
              <a:t>Chest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2015 ]</a:t>
            </a:r>
            <a:endParaRPr lang="ko-KR" alt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71600" y="1772816"/>
            <a:ext cx="216024" cy="1152128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139952" y="1247440"/>
            <a:ext cx="216024" cy="196553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34860" y="4293096"/>
            <a:ext cx="216024" cy="1296144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247964" y="4077072"/>
            <a:ext cx="252028" cy="1656184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9180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5216" y="5589240"/>
            <a:ext cx="8229600" cy="464096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Transplants 1985-2009 at 400+ centers worldwide</a:t>
            </a:r>
            <a:r>
              <a:rPr lang="en-US" altLang="ko-KR" sz="2000" dirty="0" smtClean="0">
                <a:solidFill>
                  <a:schemeClr val="bg1"/>
                </a:solidFill>
              </a:rPr>
              <a:t>.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7" y="1340768"/>
            <a:ext cx="671512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bg1"/>
                </a:solidFill>
              </a:rPr>
              <a:t>Lung Transplant: Graft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Survival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6286937"/>
            <a:ext cx="460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[ </a:t>
            </a:r>
            <a:r>
              <a:rPr lang="en-US" altLang="ko-KR" sz="1600" i="1" dirty="0" smtClean="0">
                <a:solidFill>
                  <a:schemeClr val="bg1">
                    <a:lumMod val="85000"/>
                  </a:schemeClr>
                </a:solidFill>
              </a:rPr>
              <a:t>www.ctstransplant.org</a:t>
            </a:r>
            <a:r>
              <a:rPr lang="en-US" altLang="ko-KR" sz="1600" i="1" dirty="0">
                <a:solidFill>
                  <a:schemeClr val="bg1">
                    <a:lumMod val="85000"/>
                  </a:schemeClr>
                </a:solidFill>
              </a:rPr>
              <a:t>. </a:t>
            </a:r>
            <a:r>
              <a:rPr lang="en-US" altLang="ko-KR" sz="1600" i="1" dirty="0" smtClean="0">
                <a:solidFill>
                  <a:schemeClr val="bg1">
                    <a:lumMod val="85000"/>
                  </a:schemeClr>
                </a:solidFill>
              </a:rPr>
              <a:t>Accessed Sep-2011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]</a:t>
            </a:r>
            <a:endParaRPr lang="ko-KR" alt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46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6" t="21843" r="55645" b="9626"/>
          <a:stretch/>
        </p:blipFill>
        <p:spPr bwMode="auto">
          <a:xfrm>
            <a:off x="1755885" y="1027584"/>
            <a:ext cx="5472608" cy="519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457200" y="249486"/>
            <a:ext cx="82296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200" b="1" dirty="0">
                <a:solidFill>
                  <a:schemeClr val="bg1"/>
                </a:solidFill>
              </a:rPr>
              <a:t>Timeline of pulmonary complications after lung transplant</a:t>
            </a:r>
            <a:endParaRPr lang="ko-KR" altLang="en-US" sz="2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3848" y="6175479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[</a:t>
            </a:r>
            <a:r>
              <a:rPr lang="en-US" altLang="ko-KR" sz="1600" dirty="0" err="1">
                <a:solidFill>
                  <a:schemeClr val="bg1">
                    <a:lumMod val="85000"/>
                  </a:schemeClr>
                </a:solidFill>
              </a:rPr>
              <a:t>Shahzad</a:t>
            </a:r>
            <a:r>
              <a:rPr lang="en-US" altLang="ko-KR" sz="1600" dirty="0">
                <a:solidFill>
                  <a:schemeClr val="bg1">
                    <a:lumMod val="85000"/>
                  </a:schemeClr>
                </a:solidFill>
              </a:rPr>
              <a:t> Ahmad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 et al. </a:t>
            </a:r>
            <a:r>
              <a:rPr lang="en-US" altLang="ko-KR" sz="1600" dirty="0">
                <a:solidFill>
                  <a:schemeClr val="bg1">
                    <a:lumMod val="85000"/>
                  </a:schemeClr>
                </a:solidFill>
              </a:rPr>
              <a:t>Pulmonary Complications of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Lung Transplantation. </a:t>
            </a:r>
            <a:r>
              <a:rPr lang="en-US" altLang="ko-KR" sz="1600" i="1" dirty="0" smtClean="0">
                <a:solidFill>
                  <a:schemeClr val="bg1">
                    <a:lumMod val="85000"/>
                  </a:schemeClr>
                </a:solidFill>
              </a:rPr>
              <a:t>Chest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2011 ]</a:t>
            </a:r>
            <a:endParaRPr lang="ko-KR" alt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791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8" t="22423" r="64815" b="11857"/>
          <a:stretch/>
        </p:blipFill>
        <p:spPr bwMode="auto">
          <a:xfrm>
            <a:off x="3491881" y="188641"/>
            <a:ext cx="4896544" cy="61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제목 1"/>
          <p:cNvSpPr txBox="1">
            <a:spLocks/>
          </p:cNvSpPr>
          <p:nvPr/>
        </p:nvSpPr>
        <p:spPr>
          <a:xfrm>
            <a:off x="323528" y="188640"/>
            <a:ext cx="3034680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bg1"/>
                </a:solidFill>
              </a:rPr>
              <a:t>C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omplications </a:t>
            </a:r>
            <a:r>
              <a:rPr lang="en-US" altLang="ko-KR" sz="2400" b="1" dirty="0">
                <a:solidFill>
                  <a:schemeClr val="bg1"/>
                </a:solidFill>
              </a:rPr>
              <a:t>following lung transplantation based on time of occurrence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3848" y="6310242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[</a:t>
            </a:r>
            <a:r>
              <a:rPr lang="en-US" altLang="ko-KR" sz="1600" dirty="0" err="1" smtClean="0">
                <a:solidFill>
                  <a:schemeClr val="bg1">
                    <a:lumMod val="85000"/>
                  </a:schemeClr>
                </a:solidFill>
              </a:rPr>
              <a:t>Rachna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 Madan et al. </a:t>
            </a:r>
            <a:r>
              <a:rPr lang="en-US" altLang="ko-KR" sz="1600" dirty="0">
                <a:solidFill>
                  <a:schemeClr val="bg1">
                    <a:lumMod val="85000"/>
                  </a:schemeClr>
                </a:solidFill>
              </a:rPr>
              <a:t>Imaging in lung transplants: Checklist for the radiologist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. </a:t>
            </a:r>
            <a:r>
              <a:rPr lang="en-US" altLang="ko-KR" sz="1600" i="1" dirty="0">
                <a:solidFill>
                  <a:schemeClr val="bg1">
                    <a:lumMod val="85000"/>
                  </a:schemeClr>
                </a:solidFill>
              </a:rPr>
              <a:t>Indian J </a:t>
            </a:r>
            <a:r>
              <a:rPr lang="en-US" altLang="ko-KR" sz="1600" i="1" dirty="0" err="1">
                <a:solidFill>
                  <a:schemeClr val="bg1">
                    <a:lumMod val="85000"/>
                  </a:schemeClr>
                </a:solidFill>
              </a:rPr>
              <a:t>Radiol</a:t>
            </a:r>
            <a:r>
              <a:rPr lang="en-US" altLang="ko-KR" sz="1600" i="1" dirty="0">
                <a:solidFill>
                  <a:schemeClr val="bg1">
                    <a:lumMod val="85000"/>
                  </a:schemeClr>
                </a:solidFill>
              </a:rPr>
              <a:t> Imaging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2014 ]</a:t>
            </a:r>
            <a:endParaRPr lang="ko-KR" alt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508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3" y="1052736"/>
            <a:ext cx="8937943" cy="520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bg1"/>
                </a:solidFill>
              </a:rPr>
              <a:t>Autoimmunity in lung transplantation.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6194949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[</a:t>
            </a:r>
            <a:r>
              <a:rPr lang="en-US" altLang="ko-KR" sz="1600" dirty="0">
                <a:solidFill>
                  <a:schemeClr val="bg1">
                    <a:lumMod val="85000"/>
                  </a:schemeClr>
                </a:solidFill>
              </a:rPr>
              <a:t>Daniel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J et al. </a:t>
            </a:r>
            <a:r>
              <a:rPr lang="en-US" altLang="ko-KR" sz="1600" dirty="0">
                <a:solidFill>
                  <a:schemeClr val="bg1">
                    <a:lumMod val="85000"/>
                  </a:schemeClr>
                </a:solidFill>
              </a:rPr>
              <a:t>The role of autoimmunity in </a:t>
            </a:r>
            <a:r>
              <a:rPr lang="en-US" altLang="ko-KR" sz="1600" dirty="0" err="1">
                <a:solidFill>
                  <a:schemeClr val="bg1">
                    <a:lumMod val="85000"/>
                  </a:schemeClr>
                </a:solidFill>
              </a:rPr>
              <a:t>obliterative</a:t>
            </a:r>
            <a:r>
              <a:rPr lang="en-US" altLang="ko-KR" sz="1600" dirty="0">
                <a:solidFill>
                  <a:schemeClr val="bg1">
                    <a:lumMod val="85000"/>
                  </a:schemeClr>
                </a:solidFill>
              </a:rPr>
              <a:t> bronchiolitis after lung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transplantation. </a:t>
            </a:r>
            <a:r>
              <a:rPr lang="en-US" altLang="ko-KR" sz="1600" i="1" dirty="0">
                <a:solidFill>
                  <a:schemeClr val="bg1">
                    <a:lumMod val="85000"/>
                  </a:schemeClr>
                </a:solidFill>
              </a:rPr>
              <a:t>Am J </a:t>
            </a:r>
            <a:r>
              <a:rPr lang="en-US" altLang="ko-KR" sz="1600" i="1" dirty="0" err="1">
                <a:solidFill>
                  <a:schemeClr val="bg1">
                    <a:lumMod val="85000"/>
                  </a:schemeClr>
                </a:solidFill>
              </a:rPr>
              <a:t>Physiol</a:t>
            </a:r>
            <a:r>
              <a:rPr lang="en-US" altLang="ko-KR" sz="1600" i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</a:rPr>
              <a:t>2012 ]</a:t>
            </a:r>
            <a:endParaRPr lang="ko-KR" alt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5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1486</Words>
  <Application>Microsoft Office PowerPoint</Application>
  <PresentationFormat>화면 슬라이드 쇼(4:3)</PresentationFormat>
  <Paragraphs>214</Paragraphs>
  <Slides>41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42" baseType="lpstr">
      <vt:lpstr>Office 테마</vt:lpstr>
      <vt:lpstr>Significance of PRA &amp; DSA in outcomes of Lung Transplantation</vt:lpstr>
      <vt:lpstr>The History of Lung Transplantation (1)</vt:lpstr>
      <vt:lpstr>The History of Lung Transplantation (2)</vt:lpstr>
      <vt:lpstr>The History of Lung Transplantation (3)</vt:lpstr>
      <vt:lpstr>Growing trends in lung transplantation</vt:lpstr>
      <vt:lpstr>PowerPoint 프레젠테이션</vt:lpstr>
      <vt:lpstr>PowerPoint 프레젠테이션</vt:lpstr>
      <vt:lpstr>PowerPoint 프레젠테이션</vt:lpstr>
      <vt:lpstr>PowerPoint 프레젠테이션</vt:lpstr>
      <vt:lpstr>In Severance..</vt:lpstr>
      <vt:lpstr>PRE-OPERATION ASSESSMENT</vt:lpstr>
      <vt:lpstr>Immunology Blood Tests</vt:lpstr>
      <vt:lpstr>PRE-OPERATION ASSESSMENT</vt:lpstr>
      <vt:lpstr>PRE-OPERATION ASSESSMENT</vt:lpstr>
      <vt:lpstr>PRE-OPERATION ASSESSMENT</vt:lpstr>
      <vt:lpstr>PowerPoint 프레젠테이션</vt:lpstr>
      <vt:lpstr>Method</vt:lpstr>
      <vt:lpstr>Method</vt:lpstr>
      <vt:lpstr>Method</vt:lpstr>
      <vt:lpstr>Method</vt:lpstr>
      <vt:lpstr>Method</vt:lpstr>
      <vt:lpstr>Method</vt:lpstr>
      <vt:lpstr>Method</vt:lpstr>
      <vt:lpstr>Results</vt:lpstr>
      <vt:lpstr>Results</vt:lpstr>
      <vt:lpstr>Results</vt:lpstr>
      <vt:lpstr>Results</vt:lpstr>
      <vt:lpstr>Conclusions</vt:lpstr>
      <vt:lpstr>PowerPoint 프레젠테이션</vt:lpstr>
      <vt:lpstr>PowerPoint 프레젠테이션</vt:lpstr>
      <vt:lpstr>PowerPoint 프레젠테이션</vt:lpstr>
      <vt:lpstr>PowerPoint 프레젠테이션</vt:lpstr>
      <vt:lpstr>In Severance..</vt:lpstr>
      <vt:lpstr>Immunology Blood Tests</vt:lpstr>
      <vt:lpstr>PowerPoint 프레젠테이션</vt:lpstr>
      <vt:lpstr>STUDY DESIGN</vt:lpstr>
      <vt:lpstr>STUDY DESIGN</vt:lpstr>
      <vt:lpstr>OUTCOME</vt:lpstr>
      <vt:lpstr>OUTCOME</vt:lpstr>
      <vt:lpstr>OUTCOME</vt:lpstr>
      <vt:lpstr>OUTCOME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Significance of PRA &amp; DSA in outcomes of LTx</dc:title>
  <dc:creator>sv34b014</dc:creator>
  <cp:lastModifiedBy>Author</cp:lastModifiedBy>
  <cp:revision>38</cp:revision>
  <dcterms:created xsi:type="dcterms:W3CDTF">2015-03-30T05:30:38Z</dcterms:created>
  <dcterms:modified xsi:type="dcterms:W3CDTF">2015-03-30T21:46:51Z</dcterms:modified>
</cp:coreProperties>
</file>