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8"/>
  </p:notesMasterIdLst>
  <p:handoutMasterIdLst>
    <p:handoutMasterId r:id="rId79"/>
  </p:handoutMasterIdLst>
  <p:sldIdLst>
    <p:sldId id="256" r:id="rId2"/>
    <p:sldId id="260" r:id="rId3"/>
    <p:sldId id="261" r:id="rId4"/>
    <p:sldId id="280" r:id="rId5"/>
    <p:sldId id="263" r:id="rId6"/>
    <p:sldId id="265" r:id="rId7"/>
    <p:sldId id="264" r:id="rId8"/>
    <p:sldId id="331" r:id="rId9"/>
    <p:sldId id="332" r:id="rId10"/>
    <p:sldId id="333" r:id="rId11"/>
    <p:sldId id="334" r:id="rId12"/>
    <p:sldId id="266" r:id="rId13"/>
    <p:sldId id="270" r:id="rId14"/>
    <p:sldId id="257" r:id="rId15"/>
    <p:sldId id="277" r:id="rId16"/>
    <p:sldId id="268" r:id="rId17"/>
    <p:sldId id="278" r:id="rId18"/>
    <p:sldId id="279" r:id="rId19"/>
    <p:sldId id="284" r:id="rId20"/>
    <p:sldId id="285" r:id="rId21"/>
    <p:sldId id="269" r:id="rId22"/>
    <p:sldId id="271" r:id="rId23"/>
    <p:sldId id="272" r:id="rId24"/>
    <p:sldId id="286" r:id="rId25"/>
    <p:sldId id="287" r:id="rId26"/>
    <p:sldId id="273" r:id="rId27"/>
    <p:sldId id="288" r:id="rId28"/>
    <p:sldId id="289" r:id="rId29"/>
    <p:sldId id="275" r:id="rId30"/>
    <p:sldId id="276" r:id="rId31"/>
    <p:sldId id="290" r:id="rId32"/>
    <p:sldId id="291" r:id="rId33"/>
    <p:sldId id="292" r:id="rId34"/>
    <p:sldId id="294" r:id="rId35"/>
    <p:sldId id="335" r:id="rId36"/>
    <p:sldId id="299" r:id="rId37"/>
    <p:sldId id="301" r:id="rId38"/>
    <p:sldId id="302" r:id="rId39"/>
    <p:sldId id="303" r:id="rId40"/>
    <p:sldId id="304" r:id="rId41"/>
    <p:sldId id="296" r:id="rId42"/>
    <p:sldId id="297" r:id="rId43"/>
    <p:sldId id="298" r:id="rId44"/>
    <p:sldId id="336" r:id="rId45"/>
    <p:sldId id="337" r:id="rId46"/>
    <p:sldId id="338" r:id="rId47"/>
    <p:sldId id="306" r:id="rId48"/>
    <p:sldId id="300" r:id="rId49"/>
    <p:sldId id="339" r:id="rId50"/>
    <p:sldId id="305" r:id="rId51"/>
    <p:sldId id="307" r:id="rId52"/>
    <p:sldId id="309" r:id="rId53"/>
    <p:sldId id="308" r:id="rId54"/>
    <p:sldId id="310" r:id="rId55"/>
    <p:sldId id="340" r:id="rId56"/>
    <p:sldId id="341" r:id="rId57"/>
    <p:sldId id="317" r:id="rId58"/>
    <p:sldId id="319" r:id="rId59"/>
    <p:sldId id="320" r:id="rId60"/>
    <p:sldId id="311" r:id="rId61"/>
    <p:sldId id="312" r:id="rId62"/>
    <p:sldId id="318" r:id="rId63"/>
    <p:sldId id="313" r:id="rId64"/>
    <p:sldId id="314" r:id="rId65"/>
    <p:sldId id="321" r:id="rId66"/>
    <p:sldId id="315" r:id="rId67"/>
    <p:sldId id="316" r:id="rId68"/>
    <p:sldId id="322" r:id="rId69"/>
    <p:sldId id="323" r:id="rId70"/>
    <p:sldId id="324" r:id="rId71"/>
    <p:sldId id="325" r:id="rId72"/>
    <p:sldId id="326" r:id="rId73"/>
    <p:sldId id="327" r:id="rId74"/>
    <p:sldId id="328" r:id="rId75"/>
    <p:sldId id="329" r:id="rId76"/>
    <p:sldId id="330" r:id="rId77"/>
  </p:sldIdLst>
  <p:sldSz cx="9144000" cy="6858000" type="screen4x3"/>
  <p:notesSz cx="6858000" cy="9144000"/>
  <p:defaultTex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050014"/>
    <a:srgbClr val="010135"/>
    <a:srgbClr val="010157"/>
    <a:srgbClr val="010163"/>
    <a:srgbClr val="030355"/>
    <a:srgbClr val="05165F"/>
    <a:srgbClr val="061C78"/>
    <a:srgbClr val="16387C"/>
  </p:clrMru>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88" autoAdjust="0"/>
    <p:restoredTop sz="89920" autoAdjust="0"/>
  </p:normalViewPr>
  <p:slideViewPr>
    <p:cSldViewPr>
      <p:cViewPr varScale="1">
        <p:scale>
          <a:sx n="63" d="100"/>
          <a:sy n="63" d="100"/>
        </p:scale>
        <p:origin x="-102" y="-9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14" y="-7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굴림" pitchFamily="50" charset="-127"/>
                <a:ea typeface="굴림" pitchFamily="50" charset="-127"/>
              </a:defRPr>
            </a:lvl1pPr>
          </a:lstStyle>
          <a:p>
            <a:pPr>
              <a:defRPr/>
            </a:pPr>
            <a:endParaRPr lang="ko-KR" altLang="en-US"/>
          </a:p>
        </p:txBody>
      </p:sp>
      <p:sp>
        <p:nvSpPr>
          <p:cNvPr id="3" name="날짜 개체 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굴림" pitchFamily="50" charset="-127"/>
                <a:ea typeface="굴림" pitchFamily="50" charset="-127"/>
              </a:defRPr>
            </a:lvl1pPr>
          </a:lstStyle>
          <a:p>
            <a:pPr>
              <a:defRPr/>
            </a:pPr>
            <a:fld id="{2AF0D5BA-65E6-4BC7-94FB-77D866C986B0}" type="datetimeFigureOut">
              <a:rPr lang="ko-KR" altLang="en-US"/>
              <a:pPr>
                <a:defRPr/>
              </a:pPr>
              <a:t>2013-01-14</a:t>
            </a:fld>
            <a:endParaRPr lang="ko-KR" altLang="en-US"/>
          </a:p>
        </p:txBody>
      </p:sp>
      <p:sp>
        <p:nvSpPr>
          <p:cNvPr id="4" name="바닥글 개체 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굴림" pitchFamily="50" charset="-127"/>
                <a:ea typeface="굴림" pitchFamily="50" charset="-127"/>
              </a:defRPr>
            </a:lvl1pPr>
          </a:lstStyle>
          <a:p>
            <a:pPr>
              <a:defRPr/>
            </a:pPr>
            <a:endParaRPr lang="ko-KR" altLang="en-US"/>
          </a:p>
        </p:txBody>
      </p:sp>
      <p:sp>
        <p:nvSpPr>
          <p:cNvPr id="5" name="슬라이드 번호 개체 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굴림" pitchFamily="50" charset="-127"/>
                <a:ea typeface="굴림" pitchFamily="50" charset="-127"/>
              </a:defRPr>
            </a:lvl1pPr>
          </a:lstStyle>
          <a:p>
            <a:pPr>
              <a:defRPr/>
            </a:pPr>
            <a:fld id="{2C418639-CE22-4408-B031-FDE1A4C98161}" type="slidenum">
              <a:rPr lang="ko-KR" altLang="en-US"/>
              <a:pPr>
                <a:defRPr/>
              </a:pPr>
              <a:t>‹#›</a:t>
            </a:fld>
            <a:endParaRPr lang="ko-KR"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굴림" pitchFamily="50" charset="-127"/>
                <a:ea typeface="굴림" pitchFamily="50" charset="-127"/>
              </a:defRPr>
            </a:lvl1pPr>
          </a:lstStyle>
          <a:p>
            <a:pPr>
              <a:defRPr/>
            </a:pPr>
            <a:endParaRPr lang="ko-KR" altLang="en-US"/>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굴림" pitchFamily="50" charset="-127"/>
                <a:ea typeface="굴림" pitchFamily="50" charset="-127"/>
              </a:defRPr>
            </a:lvl1pPr>
          </a:lstStyle>
          <a:p>
            <a:pPr>
              <a:defRPr/>
            </a:pPr>
            <a:fld id="{C9EF9ABF-7DC4-423D-9C05-39911B5F2C20}" type="datetimeFigureOut">
              <a:rPr lang="ko-KR" altLang="en-US"/>
              <a:pPr>
                <a:defRPr/>
              </a:pPr>
              <a:t>2013-01-14</a:t>
            </a:fld>
            <a:endParaRPr lang="ko-KR" altLang="en-US"/>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ko-KR" altLang="en-US" noProof="0" smtClean="0"/>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ko-KR" altLang="en-US" noProof="0" smtClean="0"/>
              <a:t>마스터 텍스트 스타일을 편집합니다</a:t>
            </a:r>
          </a:p>
          <a:p>
            <a:pPr lvl="1"/>
            <a:r>
              <a:rPr lang="ko-KR" altLang="en-US" noProof="0" smtClean="0"/>
              <a:t>둘째 수준</a:t>
            </a:r>
          </a:p>
          <a:p>
            <a:pPr lvl="2"/>
            <a:r>
              <a:rPr lang="ko-KR" altLang="en-US" noProof="0" smtClean="0"/>
              <a:t>셋째 수준</a:t>
            </a:r>
          </a:p>
          <a:p>
            <a:pPr lvl="3"/>
            <a:r>
              <a:rPr lang="ko-KR" altLang="en-US" noProof="0" smtClean="0"/>
              <a:t>넷째 수준</a:t>
            </a:r>
          </a:p>
          <a:p>
            <a:pPr lvl="4"/>
            <a:r>
              <a:rPr lang="ko-KR" altLang="en-US" noProof="0" smtClean="0"/>
              <a:t>다섯째 수준</a:t>
            </a:r>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굴림" pitchFamily="50" charset="-127"/>
                <a:ea typeface="굴림" pitchFamily="50" charset="-127"/>
              </a:defRPr>
            </a:lvl1pPr>
          </a:lstStyle>
          <a:p>
            <a:pPr>
              <a:defRPr/>
            </a:pPr>
            <a:endParaRPr lang="ko-KR" altLang="en-US"/>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굴림" pitchFamily="50" charset="-127"/>
                <a:ea typeface="굴림" pitchFamily="50" charset="-127"/>
              </a:defRPr>
            </a:lvl1pPr>
          </a:lstStyle>
          <a:p>
            <a:pPr>
              <a:defRPr/>
            </a:pPr>
            <a:fld id="{031D69FE-1E9C-4DEF-8E98-BD06537F9FA1}" type="slidenum">
              <a:rPr lang="ko-KR" altLang="en-US"/>
              <a:pPr>
                <a:defRPr/>
              </a:pPr>
              <a:t>‹#›</a:t>
            </a:fld>
            <a:endParaRPr lang="ko-KR" altLang="en-US"/>
          </a:p>
        </p:txBody>
      </p:sp>
    </p:spTree>
  </p:cSld>
  <p:clrMap bg1="lt1" tx1="dk1" bg2="lt2" tx2="dk2" accent1="accent1" accent2="accent2" accent3="accent3" accent4="accent4" accent5="accent5" accent6="accent6" hlink="hlink" folHlink="folHlink"/>
  <p:notesStyle>
    <a:lvl1pPr algn="l" rtl="0" eaLnBrk="0" fontAlgn="base" latinLnBrk="1" hangingPunct="0">
      <a:spcBef>
        <a:spcPct val="30000"/>
      </a:spcBef>
      <a:spcAft>
        <a:spcPct val="0"/>
      </a:spcAft>
      <a:defRPr sz="1200" kern="1200">
        <a:solidFill>
          <a:schemeClr val="tx1"/>
        </a:solidFill>
        <a:latin typeface="+mn-lt"/>
        <a:ea typeface="+mn-ea"/>
        <a:cs typeface="+mn-cs"/>
      </a:defRPr>
    </a:lvl1pPr>
    <a:lvl2pPr marL="457200" algn="l" rtl="0" eaLnBrk="0" fontAlgn="base" latinLnBrk="1" hangingPunct="0">
      <a:spcBef>
        <a:spcPct val="30000"/>
      </a:spcBef>
      <a:spcAft>
        <a:spcPct val="0"/>
      </a:spcAft>
      <a:defRPr sz="1200" kern="1200">
        <a:solidFill>
          <a:schemeClr val="tx1"/>
        </a:solidFill>
        <a:latin typeface="+mn-lt"/>
        <a:ea typeface="+mn-ea"/>
        <a:cs typeface="+mn-cs"/>
      </a:defRPr>
    </a:lvl2pPr>
    <a:lvl3pPr marL="914400" algn="l" rtl="0" eaLnBrk="0" fontAlgn="base" latinLnBrk="1" hangingPunct="0">
      <a:spcBef>
        <a:spcPct val="30000"/>
      </a:spcBef>
      <a:spcAft>
        <a:spcPct val="0"/>
      </a:spcAft>
      <a:defRPr sz="1200" kern="1200">
        <a:solidFill>
          <a:schemeClr val="tx1"/>
        </a:solidFill>
        <a:latin typeface="+mn-lt"/>
        <a:ea typeface="+mn-ea"/>
        <a:cs typeface="+mn-cs"/>
      </a:defRPr>
    </a:lvl3pPr>
    <a:lvl4pPr marL="1371600" algn="l" rtl="0" eaLnBrk="0" fontAlgn="base" latinLnBrk="1" hangingPunct="0">
      <a:spcBef>
        <a:spcPct val="30000"/>
      </a:spcBef>
      <a:spcAft>
        <a:spcPct val="0"/>
      </a:spcAft>
      <a:defRPr sz="1200" kern="1200">
        <a:solidFill>
          <a:schemeClr val="tx1"/>
        </a:solidFill>
        <a:latin typeface="+mn-lt"/>
        <a:ea typeface="+mn-ea"/>
        <a:cs typeface="+mn-cs"/>
      </a:defRPr>
    </a:lvl4pPr>
    <a:lvl5pPr marL="1828800" algn="l" rtl="0" eaLnBrk="0" fontAlgn="base" latinLnBrk="1" hangingPunct="0">
      <a:spcBef>
        <a:spcPct val="30000"/>
      </a:spcBef>
      <a:spcAft>
        <a:spcPct val="0"/>
      </a:spcAft>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25603"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ko-KR" altLang="en-US" smtClean="0"/>
          </a:p>
        </p:txBody>
      </p:sp>
      <p:sp>
        <p:nvSpPr>
          <p:cNvPr id="25604"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0FE0F9-FF72-4D75-ACC2-0B6D51A07E09}" type="slidenum">
              <a:rPr lang="ko-KR" altLang="en-US" smtClean="0"/>
              <a:pPr/>
              <a:t>1</a:t>
            </a:fld>
            <a:endParaRPr lang="ko-KR"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57</a:t>
            </a:fld>
            <a:endParaRPr lang="ko-KR"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pic>
        <p:nvPicPr>
          <p:cNvPr id="4" name="Picture 6" descr="symbol_01.jpg"/>
          <p:cNvPicPr>
            <a:picLocks noChangeAspect="1" noChangeArrowheads="1"/>
          </p:cNvPicPr>
          <p:nvPr userDrawn="1"/>
        </p:nvPicPr>
        <p:blipFill>
          <a:blip r:embed="rId2" cstate="print">
            <a:lum bright="100000" contrast="-100000"/>
          </a:blip>
          <a:srcRect/>
          <a:stretch>
            <a:fillRect/>
          </a:stretch>
        </p:blipFill>
        <p:spPr bwMode="auto">
          <a:xfrm>
            <a:off x="8751888" y="6440488"/>
            <a:ext cx="357187" cy="357187"/>
          </a:xfrm>
          <a:prstGeom prst="rect">
            <a:avLst/>
          </a:prstGeom>
          <a:noFill/>
          <a:ln w="9525">
            <a:noFill/>
            <a:miter lim="800000"/>
            <a:headEnd/>
            <a:tailEnd/>
          </a:ln>
        </p:spPr>
      </p:pic>
      <p:sp>
        <p:nvSpPr>
          <p:cNvPr id="5" name="슬라이드 번호 개체 틀 5"/>
          <p:cNvSpPr txBox="1">
            <a:spLocks/>
          </p:cNvSpPr>
          <p:nvPr userDrawn="1"/>
        </p:nvSpPr>
        <p:spPr bwMode="auto">
          <a:xfrm>
            <a:off x="5500688" y="6492875"/>
            <a:ext cx="3286125" cy="365125"/>
          </a:xfrm>
          <a:prstGeom prst="rect">
            <a:avLst/>
          </a:prstGeom>
          <a:noFill/>
          <a:ln w="9525">
            <a:noFill/>
            <a:miter lim="800000"/>
            <a:headEnd/>
            <a:tailEnd/>
          </a:ln>
        </p:spPr>
        <p:txBody>
          <a:bodyPr anchor="ctr"/>
          <a:lstStyle/>
          <a:p>
            <a:pPr algn="r">
              <a:defRPr/>
            </a:pPr>
            <a:r>
              <a:rPr kumimoji="0" lang="en-US" altLang="ko-KR" sz="1400" dirty="0" smtClean="0">
                <a:solidFill>
                  <a:srgbClr val="FFFFFF"/>
                </a:solidFill>
                <a:latin typeface="Times New Roman" pitchFamily="18" charset="0"/>
                <a:ea typeface="맑은 고딕" pitchFamily="50" charset="-127"/>
                <a:cs typeface="Times New Roman" pitchFamily="18" charset="0"/>
              </a:rPr>
              <a:t>YUMC</a:t>
            </a:r>
            <a:endParaRPr kumimoji="0" lang="ko-KR" altLang="en-US" sz="1400" dirty="0">
              <a:solidFill>
                <a:srgbClr val="FFFFFF"/>
              </a:solidFill>
              <a:latin typeface="Times New Roman" pitchFamily="18" charset="0"/>
              <a:ea typeface="맑은 고딕" pitchFamily="50" charset="-127"/>
              <a:cs typeface="Times New Roman" pitchFamily="18" charset="0"/>
            </a:endParaRPr>
          </a:p>
        </p:txBody>
      </p:sp>
      <p:sp>
        <p:nvSpPr>
          <p:cNvPr id="2" name="제목 1"/>
          <p:cNvSpPr>
            <a:spLocks noGrp="1"/>
          </p:cNvSpPr>
          <p:nvPr>
            <p:ph type="ctrTitle"/>
          </p:nvPr>
        </p:nvSpPr>
        <p:spPr>
          <a:xfrm>
            <a:off x="685800" y="2130425"/>
            <a:ext cx="7772400" cy="1470025"/>
          </a:xfrm>
        </p:spPr>
        <p:txBody>
          <a:bodyPr/>
          <a:lstStyle>
            <a:lvl1pPr>
              <a:defRPr>
                <a:solidFill>
                  <a:schemeClr val="accent6">
                    <a:lumMod val="40000"/>
                    <a:lumOff val="60000"/>
                  </a:schemeClr>
                </a:solidFill>
                <a:latin typeface="Arial" pitchFamily="34" charset="0"/>
                <a:cs typeface="Arial" pitchFamily="34" charset="0"/>
              </a:defRPr>
            </a:lvl1pPr>
          </a:lstStyle>
          <a:p>
            <a:r>
              <a:rPr lang="ko-KR" altLang="en-US" dirty="0" smtClean="0"/>
              <a:t>마스터 제목 스타일 편집</a:t>
            </a:r>
            <a:endParaRPr lang="ko-KR" altLang="en-US" dirty="0"/>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dirty="0" smtClean="0"/>
              <a:t>마스터 부제목 스타일 편집</a:t>
            </a:r>
            <a:endParaRPr lang="ko-KR" altLang="en-US" dirty="0"/>
          </a:p>
        </p:txBody>
      </p:sp>
      <p:sp>
        <p:nvSpPr>
          <p:cNvPr id="6" name="날짜 개체 틀 3"/>
          <p:cNvSpPr>
            <a:spLocks noGrp="1"/>
          </p:cNvSpPr>
          <p:nvPr>
            <p:ph type="dt" sz="half" idx="10"/>
          </p:nvPr>
        </p:nvSpPr>
        <p:spPr/>
        <p:txBody>
          <a:bodyPr/>
          <a:lstStyle>
            <a:lvl1pPr>
              <a:defRPr/>
            </a:lvl1pPr>
          </a:lstStyle>
          <a:p>
            <a:pPr>
              <a:defRPr/>
            </a:pPr>
            <a:fld id="{AD18E734-3DFE-481A-8378-C464340476B1}" type="datetimeFigureOut">
              <a:rPr lang="ko-KR" altLang="en-US"/>
              <a:pPr>
                <a:defRPr/>
              </a:pPr>
              <a:t>2013-01-14</a:t>
            </a:fld>
            <a:endParaRPr lang="ko-KR" altLang="en-US"/>
          </a:p>
        </p:txBody>
      </p:sp>
      <p:sp>
        <p:nvSpPr>
          <p:cNvPr id="7"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8"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9503EFA0-26B8-4273-9A72-931E80D8C308}" type="slidenum">
              <a:rPr lang="ko-KR" altLang="en-US"/>
              <a:pPr>
                <a:defRPr/>
              </a:pPr>
              <a:t>‹#›</a:t>
            </a:fld>
            <a:endParaRPr lang="ko-KR"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lvl1pPr>
              <a:defRPr/>
            </a:lvl1pPr>
          </a:lstStyle>
          <a:p>
            <a:pPr>
              <a:defRPr/>
            </a:pPr>
            <a:fld id="{FDEFA94A-116D-4C74-8958-89CA2272B8FC}" type="datetimeFigureOut">
              <a:rPr lang="ko-KR" altLang="en-US"/>
              <a:pPr>
                <a:defRPr/>
              </a:pPr>
              <a:t>2013-01-14</a:t>
            </a:fld>
            <a:endParaRPr lang="ko-KR" altLang="en-US"/>
          </a:p>
        </p:txBody>
      </p:sp>
      <p:sp>
        <p:nvSpPr>
          <p:cNvPr id="5"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6"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8423FBF6-8F16-4E7B-9AF7-B07D25CB2CB9}" type="slidenum">
              <a:rPr lang="ko-KR" altLang="en-US"/>
              <a:pPr>
                <a:defRPr/>
              </a:pPr>
              <a:t>‹#›</a:t>
            </a:fld>
            <a:endParaRPr lang="ko-K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lvl1pPr>
              <a:defRPr/>
            </a:lvl1pPr>
          </a:lstStyle>
          <a:p>
            <a:pPr>
              <a:defRPr/>
            </a:pPr>
            <a:fld id="{F9591967-A38E-4C8B-B84A-80FD078CE1EB}" type="datetimeFigureOut">
              <a:rPr lang="ko-KR" altLang="en-US"/>
              <a:pPr>
                <a:defRPr/>
              </a:pPr>
              <a:t>2013-01-14</a:t>
            </a:fld>
            <a:endParaRPr lang="ko-KR" altLang="en-US"/>
          </a:p>
        </p:txBody>
      </p:sp>
      <p:sp>
        <p:nvSpPr>
          <p:cNvPr id="5"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6"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1103C25F-C9DD-4520-BB5E-36674BFA9404}" type="slidenum">
              <a:rPr lang="ko-KR" altLang="en-US"/>
              <a:pPr>
                <a:defRPr/>
              </a:pPr>
              <a:t>‹#›</a:t>
            </a:fld>
            <a:endParaRPr lang="ko-K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cxnSp>
        <p:nvCxnSpPr>
          <p:cNvPr id="4" name="직선 연결선 3"/>
          <p:cNvCxnSpPr/>
          <p:nvPr userDrawn="1"/>
        </p:nvCxnSpPr>
        <p:spPr>
          <a:xfrm>
            <a:off x="428625" y="1428750"/>
            <a:ext cx="8286750" cy="1588"/>
          </a:xfrm>
          <a:prstGeom prst="line">
            <a:avLst/>
          </a:prstGeom>
          <a:ln w="635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pic>
        <p:nvPicPr>
          <p:cNvPr id="5" name="Picture 6" descr="symbol_01.jpg"/>
          <p:cNvPicPr>
            <a:picLocks noChangeAspect="1" noChangeArrowheads="1"/>
          </p:cNvPicPr>
          <p:nvPr userDrawn="1"/>
        </p:nvPicPr>
        <p:blipFill>
          <a:blip r:embed="rId2" cstate="print">
            <a:lum bright="100000" contrast="-100000"/>
          </a:blip>
          <a:srcRect/>
          <a:stretch>
            <a:fillRect/>
          </a:stretch>
        </p:blipFill>
        <p:spPr bwMode="auto">
          <a:xfrm>
            <a:off x="8751888" y="6440488"/>
            <a:ext cx="357187" cy="357187"/>
          </a:xfrm>
          <a:prstGeom prst="rect">
            <a:avLst/>
          </a:prstGeom>
          <a:noFill/>
          <a:ln w="9525">
            <a:noFill/>
            <a:miter lim="800000"/>
            <a:headEnd/>
            <a:tailEnd/>
          </a:ln>
        </p:spPr>
      </p:pic>
      <p:sp>
        <p:nvSpPr>
          <p:cNvPr id="6" name="슬라이드 번호 개체 틀 5"/>
          <p:cNvSpPr txBox="1">
            <a:spLocks/>
          </p:cNvSpPr>
          <p:nvPr userDrawn="1"/>
        </p:nvSpPr>
        <p:spPr bwMode="auto">
          <a:xfrm>
            <a:off x="5500688" y="6492875"/>
            <a:ext cx="3286125" cy="365125"/>
          </a:xfrm>
          <a:prstGeom prst="rect">
            <a:avLst/>
          </a:prstGeom>
          <a:noFill/>
          <a:ln w="9525">
            <a:noFill/>
            <a:miter lim="800000"/>
            <a:headEnd/>
            <a:tailEnd/>
          </a:ln>
        </p:spPr>
        <p:txBody>
          <a:bodyPr anchor="ctr"/>
          <a:lstStyle/>
          <a:p>
            <a:pPr algn="r">
              <a:defRPr/>
            </a:pPr>
            <a:r>
              <a:rPr kumimoji="0" lang="en-US" altLang="ko-KR" sz="1400" dirty="0" smtClean="0">
                <a:solidFill>
                  <a:srgbClr val="FFFFFF"/>
                </a:solidFill>
                <a:latin typeface="Times New Roman" pitchFamily="18" charset="0"/>
                <a:ea typeface="맑은 고딕" pitchFamily="50" charset="-127"/>
                <a:cs typeface="Times New Roman" pitchFamily="18" charset="0"/>
              </a:rPr>
              <a:t>YUMC</a:t>
            </a:r>
            <a:endParaRPr kumimoji="0" lang="ko-KR" altLang="en-US" sz="1400" dirty="0">
              <a:solidFill>
                <a:srgbClr val="FFFFFF"/>
              </a:solidFill>
              <a:latin typeface="Times New Roman" pitchFamily="18" charset="0"/>
              <a:ea typeface="맑은 고딕" pitchFamily="50" charset="-127"/>
              <a:cs typeface="Times New Roman" pitchFamily="18" charset="0"/>
            </a:endParaRPr>
          </a:p>
        </p:txBody>
      </p:sp>
      <p:sp>
        <p:nvSpPr>
          <p:cNvPr id="2" name="제목 1"/>
          <p:cNvSpPr>
            <a:spLocks noGrp="1"/>
          </p:cNvSpPr>
          <p:nvPr>
            <p:ph type="title"/>
          </p:nvPr>
        </p:nvSpPr>
        <p:spPr/>
        <p:txBody>
          <a:bodyPr/>
          <a:lstStyle>
            <a:lvl1pPr>
              <a:defRPr b="1">
                <a:solidFill>
                  <a:schemeClr val="accent6">
                    <a:lumMod val="40000"/>
                    <a:lumOff val="60000"/>
                  </a:schemeClr>
                </a:solidFill>
                <a:latin typeface="Arial" pitchFamily="34" charset="0"/>
                <a:cs typeface="Arial" pitchFamily="34" charset="0"/>
              </a:defRPr>
            </a:lvl1pPr>
          </a:lstStyle>
          <a:p>
            <a:r>
              <a:rPr lang="ko-KR" altLang="en-US" dirty="0" smtClean="0"/>
              <a:t>마스터 제목 스타일 편집</a:t>
            </a:r>
            <a:endParaRPr lang="ko-KR" altLang="en-US" dirty="0"/>
          </a:p>
        </p:txBody>
      </p:sp>
      <p:sp>
        <p:nvSpPr>
          <p:cNvPr id="3" name="내용 개체 틀 2"/>
          <p:cNvSpPr>
            <a:spLocks noGrp="1"/>
          </p:cNvSpPr>
          <p:nvPr>
            <p:ph idx="1"/>
          </p:nvPr>
        </p:nvSpPr>
        <p:spPr/>
        <p:txBody>
          <a:bodyPr/>
          <a:lstStyle>
            <a:lvl1pPr>
              <a:buFont typeface="Wingdings" pitchFamily="2" charset="2"/>
              <a:buChar char="ü"/>
              <a:defRPr>
                <a:solidFill>
                  <a:schemeClr val="accent3">
                    <a:lumMod val="40000"/>
                    <a:lumOff val="60000"/>
                  </a:schemeClr>
                </a:solidFill>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ko-KR" altLang="en-US" dirty="0" smtClean="0"/>
              <a:t>마스터 텍스트 스타일을 편집합니다</a:t>
            </a:r>
          </a:p>
          <a:p>
            <a:pPr lvl="1"/>
            <a:r>
              <a:rPr lang="ko-KR" altLang="en-US" dirty="0" smtClean="0"/>
              <a:t>둘째 수준</a:t>
            </a:r>
          </a:p>
          <a:p>
            <a:pPr lvl="2"/>
            <a:r>
              <a:rPr lang="ko-KR" altLang="en-US" dirty="0" smtClean="0"/>
              <a:t>셋째 수준</a:t>
            </a:r>
          </a:p>
          <a:p>
            <a:pPr lvl="3"/>
            <a:r>
              <a:rPr lang="ko-KR" altLang="en-US" dirty="0" smtClean="0"/>
              <a:t>넷째 수준</a:t>
            </a:r>
          </a:p>
          <a:p>
            <a:pPr lvl="4"/>
            <a:r>
              <a:rPr lang="ko-KR" altLang="en-US" dirty="0" smtClean="0"/>
              <a:t>다섯째 수준</a:t>
            </a:r>
            <a:endParaRPr lang="ko-KR" altLang="en-US" dirty="0"/>
          </a:p>
        </p:txBody>
      </p:sp>
      <p:sp>
        <p:nvSpPr>
          <p:cNvPr id="7" name="날짜 개체 틀 3"/>
          <p:cNvSpPr>
            <a:spLocks noGrp="1"/>
          </p:cNvSpPr>
          <p:nvPr>
            <p:ph type="dt" sz="half" idx="10"/>
          </p:nvPr>
        </p:nvSpPr>
        <p:spPr/>
        <p:txBody>
          <a:bodyPr/>
          <a:lstStyle>
            <a:lvl1pPr>
              <a:defRPr/>
            </a:lvl1pPr>
          </a:lstStyle>
          <a:p>
            <a:pPr>
              <a:defRPr/>
            </a:pPr>
            <a:fld id="{41FD94FF-5E89-4FCF-874F-ED0E52A8F38E}" type="datetimeFigureOut">
              <a:rPr lang="ko-KR" altLang="en-US"/>
              <a:pPr>
                <a:defRPr/>
              </a:pPr>
              <a:t>2013-01-14</a:t>
            </a:fld>
            <a:endParaRPr lang="ko-KR" altLang="en-US"/>
          </a:p>
        </p:txBody>
      </p:sp>
      <p:sp>
        <p:nvSpPr>
          <p:cNvPr id="8"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9"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406BEA88-A103-422B-A45E-A61A7D6DEC4B}" type="slidenum">
              <a:rPr lang="ko-KR" altLang="en-US"/>
              <a:pPr>
                <a:defRPr/>
              </a:pPr>
              <a:t>‹#›</a:t>
            </a:fld>
            <a:endParaRPr lang="ko-KR"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lvl1pPr>
              <a:defRPr/>
            </a:lvl1pPr>
          </a:lstStyle>
          <a:p>
            <a:pPr>
              <a:defRPr/>
            </a:pPr>
            <a:fld id="{930D5AB6-761F-475B-9D0D-FF1D183BA8F7}" type="datetimeFigureOut">
              <a:rPr lang="ko-KR" altLang="en-US"/>
              <a:pPr>
                <a:defRPr/>
              </a:pPr>
              <a:t>2013-01-14</a:t>
            </a:fld>
            <a:endParaRPr lang="ko-KR" altLang="en-US"/>
          </a:p>
        </p:txBody>
      </p:sp>
      <p:sp>
        <p:nvSpPr>
          <p:cNvPr id="5"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6"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722246B6-998F-4F8D-8599-27C9045815FF}" type="slidenum">
              <a:rPr lang="ko-KR" altLang="en-US"/>
              <a:pPr>
                <a:defRPr/>
              </a:pPr>
              <a:t>‹#›</a:t>
            </a:fld>
            <a:endParaRPr lang="ko-K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3"/>
          <p:cNvSpPr>
            <a:spLocks noGrp="1"/>
          </p:cNvSpPr>
          <p:nvPr>
            <p:ph type="dt" sz="half" idx="10"/>
          </p:nvPr>
        </p:nvSpPr>
        <p:spPr/>
        <p:txBody>
          <a:bodyPr/>
          <a:lstStyle>
            <a:lvl1pPr>
              <a:defRPr/>
            </a:lvl1pPr>
          </a:lstStyle>
          <a:p>
            <a:pPr>
              <a:defRPr/>
            </a:pPr>
            <a:fld id="{8520DE58-D665-4D93-BD0B-E3FB509C94F0}" type="datetimeFigureOut">
              <a:rPr lang="ko-KR" altLang="en-US"/>
              <a:pPr>
                <a:defRPr/>
              </a:pPr>
              <a:t>2013-01-14</a:t>
            </a:fld>
            <a:endParaRPr lang="ko-KR" altLang="en-US"/>
          </a:p>
        </p:txBody>
      </p:sp>
      <p:sp>
        <p:nvSpPr>
          <p:cNvPr id="6"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7"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85BFD97D-9711-4752-AF35-6F2A84159E94}" type="slidenum">
              <a:rPr lang="ko-KR" altLang="en-US"/>
              <a:pPr>
                <a:defRPr/>
              </a:pPr>
              <a:t>‹#›</a:t>
            </a:fld>
            <a:endParaRPr lang="ko-K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pic>
        <p:nvPicPr>
          <p:cNvPr id="7" name="Picture 6" descr="symbol_01.jpg"/>
          <p:cNvPicPr>
            <a:picLocks noChangeAspect="1" noChangeArrowheads="1"/>
          </p:cNvPicPr>
          <p:nvPr userDrawn="1"/>
        </p:nvPicPr>
        <p:blipFill>
          <a:blip r:embed="rId2" cstate="print">
            <a:lum bright="100000" contrast="-100000"/>
          </a:blip>
          <a:srcRect/>
          <a:stretch>
            <a:fillRect/>
          </a:stretch>
        </p:blipFill>
        <p:spPr bwMode="auto">
          <a:xfrm>
            <a:off x="8715375" y="6389688"/>
            <a:ext cx="357188" cy="357187"/>
          </a:xfrm>
          <a:prstGeom prst="rect">
            <a:avLst/>
          </a:prstGeom>
          <a:noFill/>
          <a:ln w="9525">
            <a:noFill/>
            <a:miter lim="800000"/>
            <a:headEnd/>
            <a:tailEnd/>
          </a:ln>
        </p:spPr>
      </p:pic>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8" name="날짜 개체 틀 3"/>
          <p:cNvSpPr>
            <a:spLocks noGrp="1"/>
          </p:cNvSpPr>
          <p:nvPr>
            <p:ph type="dt" sz="half" idx="10"/>
          </p:nvPr>
        </p:nvSpPr>
        <p:spPr/>
        <p:txBody>
          <a:bodyPr/>
          <a:lstStyle>
            <a:lvl1pPr>
              <a:defRPr/>
            </a:lvl1pPr>
          </a:lstStyle>
          <a:p>
            <a:pPr>
              <a:defRPr/>
            </a:pPr>
            <a:fld id="{FE723168-0139-4495-AB1F-3170D6EA25BF}" type="datetimeFigureOut">
              <a:rPr lang="ko-KR" altLang="en-US"/>
              <a:pPr>
                <a:defRPr/>
              </a:pPr>
              <a:t>2013-01-14</a:t>
            </a:fld>
            <a:endParaRPr lang="ko-KR" altLang="en-US"/>
          </a:p>
        </p:txBody>
      </p:sp>
      <p:sp>
        <p:nvSpPr>
          <p:cNvPr id="9"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10"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3"/>
          <p:cNvSpPr>
            <a:spLocks noGrp="1"/>
          </p:cNvSpPr>
          <p:nvPr>
            <p:ph type="dt" sz="half" idx="10"/>
          </p:nvPr>
        </p:nvSpPr>
        <p:spPr/>
        <p:txBody>
          <a:bodyPr/>
          <a:lstStyle>
            <a:lvl1pPr>
              <a:defRPr/>
            </a:lvl1pPr>
          </a:lstStyle>
          <a:p>
            <a:pPr>
              <a:defRPr/>
            </a:pPr>
            <a:fld id="{6A51138B-B1B8-4E4A-96FD-08FB5F24B630}" type="datetimeFigureOut">
              <a:rPr lang="ko-KR" altLang="en-US"/>
              <a:pPr>
                <a:defRPr/>
              </a:pPr>
              <a:t>2013-01-14</a:t>
            </a:fld>
            <a:endParaRPr lang="ko-KR" altLang="en-US"/>
          </a:p>
        </p:txBody>
      </p:sp>
      <p:sp>
        <p:nvSpPr>
          <p:cNvPr id="4"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5"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5BFB250A-112C-45A5-89B4-59701719E3C3}" type="slidenum">
              <a:rPr lang="ko-KR" altLang="en-US"/>
              <a:pPr>
                <a:defRPr/>
              </a:pPr>
              <a:t>‹#›</a:t>
            </a:fld>
            <a:endParaRPr lang="ko-KR"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3"/>
          <p:cNvSpPr>
            <a:spLocks noGrp="1"/>
          </p:cNvSpPr>
          <p:nvPr>
            <p:ph type="dt" sz="half" idx="10"/>
          </p:nvPr>
        </p:nvSpPr>
        <p:spPr/>
        <p:txBody>
          <a:bodyPr/>
          <a:lstStyle>
            <a:lvl1pPr>
              <a:defRPr/>
            </a:lvl1pPr>
          </a:lstStyle>
          <a:p>
            <a:pPr>
              <a:defRPr/>
            </a:pPr>
            <a:fld id="{BD5DF05B-B3CC-4556-8C18-366DE2D97574}" type="datetimeFigureOut">
              <a:rPr lang="ko-KR" altLang="en-US"/>
              <a:pPr>
                <a:defRPr/>
              </a:pPr>
              <a:t>2013-01-14</a:t>
            </a:fld>
            <a:endParaRPr lang="ko-KR" altLang="en-US"/>
          </a:p>
        </p:txBody>
      </p:sp>
      <p:sp>
        <p:nvSpPr>
          <p:cNvPr id="3"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3"/>
          <p:cNvSpPr>
            <a:spLocks noGrp="1"/>
          </p:cNvSpPr>
          <p:nvPr>
            <p:ph type="dt" sz="half" idx="10"/>
          </p:nvPr>
        </p:nvSpPr>
        <p:spPr/>
        <p:txBody>
          <a:bodyPr/>
          <a:lstStyle>
            <a:lvl1pPr>
              <a:defRPr/>
            </a:lvl1pPr>
          </a:lstStyle>
          <a:p>
            <a:pPr>
              <a:defRPr/>
            </a:pPr>
            <a:fld id="{5F60DADB-82AA-42E7-86BE-1F664EBD6773}" type="datetimeFigureOut">
              <a:rPr lang="ko-KR" altLang="en-US"/>
              <a:pPr>
                <a:defRPr/>
              </a:pPr>
              <a:t>2013-01-14</a:t>
            </a:fld>
            <a:endParaRPr lang="ko-KR" altLang="en-US"/>
          </a:p>
        </p:txBody>
      </p:sp>
      <p:sp>
        <p:nvSpPr>
          <p:cNvPr id="6"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7"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4C4D8EC5-78DC-4455-BA44-825445F18E9C}" type="slidenum">
              <a:rPr lang="ko-KR" altLang="en-US"/>
              <a:pPr>
                <a:defRPr/>
              </a:pPr>
              <a:t>‹#›</a:t>
            </a:fld>
            <a:endParaRPr lang="ko-K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ko-KR" altLang="en-US" noProof="0" smtClean="0"/>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3"/>
          <p:cNvSpPr>
            <a:spLocks noGrp="1"/>
          </p:cNvSpPr>
          <p:nvPr>
            <p:ph type="dt" sz="half" idx="10"/>
          </p:nvPr>
        </p:nvSpPr>
        <p:spPr/>
        <p:txBody>
          <a:bodyPr/>
          <a:lstStyle>
            <a:lvl1pPr>
              <a:defRPr/>
            </a:lvl1pPr>
          </a:lstStyle>
          <a:p>
            <a:pPr>
              <a:defRPr/>
            </a:pPr>
            <a:fld id="{6FAC8A49-C07D-4527-A2E8-ACFD37F7A1F5}" type="datetimeFigureOut">
              <a:rPr lang="ko-KR" altLang="en-US"/>
              <a:pPr>
                <a:defRPr/>
              </a:pPr>
              <a:t>2013-01-14</a:t>
            </a:fld>
            <a:endParaRPr lang="ko-KR" altLang="en-US"/>
          </a:p>
        </p:txBody>
      </p:sp>
      <p:sp>
        <p:nvSpPr>
          <p:cNvPr id="6"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7"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29A63F2D-4B9D-49BF-99CB-23C944CCCE1B}" type="slidenum">
              <a:rPr lang="ko-KR" altLang="en-US"/>
              <a:pPr>
                <a:defRPr/>
              </a:pPr>
              <a:t>‹#›</a:t>
            </a:fld>
            <a:endParaRPr lang="ko-K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050014"/>
            </a:gs>
            <a:gs pos="0">
              <a:srgbClr val="010157">
                <a:alpha val="72157"/>
              </a:srgbClr>
            </a:gs>
            <a:gs pos="100000">
              <a:schemeClr val="bg2">
                <a:shade val="30000"/>
                <a:satMod val="2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026" name="제목 개체 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ko-KR" smtClean="0"/>
              <a:t>d</a:t>
            </a:r>
            <a:endParaRPr lang="ko-KR" altLang="en-US" smtClean="0"/>
          </a:p>
        </p:txBody>
      </p:sp>
      <p:sp>
        <p:nvSpPr>
          <p:cNvPr id="1027" name="텍스트 개체 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p>
        </p:txBody>
      </p:sp>
      <p:sp>
        <p:nvSpPr>
          <p:cNvPr id="4" name="날짜 개체 틀 3"/>
          <p:cNvSpPr>
            <a:spLocks noGrp="1"/>
          </p:cNvSpPr>
          <p:nvPr>
            <p:ph type="dt" sz="half" idx="2"/>
          </p:nvPr>
        </p:nvSpPr>
        <p:spPr>
          <a:xfrm>
            <a:off x="457200" y="6356350"/>
            <a:ext cx="2328863" cy="365125"/>
          </a:xfrm>
          <a:prstGeom prst="rect">
            <a:avLst/>
          </a:prstGeom>
        </p:spPr>
        <p:txBody>
          <a:bodyPr vert="horz" lIns="91440" tIns="45720" rIns="91440" bIns="45720" rtlCol="0" anchor="ctr"/>
          <a:lstStyle>
            <a:lvl1pPr algn="l" fontAlgn="auto">
              <a:spcBef>
                <a:spcPts val="0"/>
              </a:spcBef>
              <a:spcAft>
                <a:spcPts val="0"/>
              </a:spcAft>
              <a:defRPr kumimoji="0" sz="1600" b="1">
                <a:solidFill>
                  <a:schemeClr val="tx1">
                    <a:tint val="75000"/>
                  </a:schemeClr>
                </a:solidFill>
                <a:latin typeface="+mn-lt"/>
                <a:ea typeface="+mn-ea"/>
              </a:defRPr>
            </a:lvl1pPr>
          </a:lstStyle>
          <a:p>
            <a:pPr>
              <a:defRPr/>
            </a:pPr>
            <a:endParaRPr lang="ko-KR" altLang="en-US"/>
          </a:p>
        </p:txBody>
      </p:sp>
    </p:spTree>
  </p:cSld>
  <p:clrMap bg1="dk1" tx1="lt1" bg2="dk2" tx2="lt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Lst>
  <p:timing>
    <p:tnLst>
      <p:par>
        <p:cTn id="1" dur="indefinite" restart="never" nodeType="tmRoot"/>
      </p:par>
    </p:tnLst>
  </p:timing>
  <p:txStyles>
    <p:titleStyle>
      <a:lvl1pPr algn="ctr" rtl="0" eaLnBrk="0" fontAlgn="base" latinLnBrk="1" hangingPunct="0">
        <a:spcBef>
          <a:spcPct val="0"/>
        </a:spcBef>
        <a:spcAft>
          <a:spcPct val="0"/>
        </a:spcAft>
        <a:defRPr sz="4400" b="1" kern="1200">
          <a:solidFill>
            <a:srgbClr val="FCD5B5"/>
          </a:solidFill>
          <a:latin typeface="Arial" pitchFamily="34" charset="0"/>
          <a:ea typeface="+mj-ea"/>
          <a:cs typeface="Arial" pitchFamily="34" charset="0"/>
        </a:defRPr>
      </a:lvl1pPr>
      <a:lvl2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2pPr>
      <a:lvl3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3pPr>
      <a:lvl4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4pPr>
      <a:lvl5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p:titleStyle>
    <p:bodyStyle>
      <a:lvl1pPr marL="342900" indent="-342900" algn="l" rtl="0" eaLnBrk="0" fontAlgn="base" latinLnBrk="1" hangingPunct="0">
        <a:spcBef>
          <a:spcPct val="20000"/>
        </a:spcBef>
        <a:spcAft>
          <a:spcPct val="0"/>
        </a:spcAft>
        <a:buFont typeface="Wingdings" pitchFamily="2" charset="2"/>
        <a:buChar char="ü"/>
        <a:defRPr sz="3200" kern="1200">
          <a:solidFill>
            <a:srgbClr val="D7E4BD"/>
          </a:solidFill>
          <a:latin typeface="Arial" pitchFamily="34" charset="0"/>
          <a:ea typeface="+mn-ea"/>
          <a:cs typeface="Arial" pitchFamily="34" charset="0"/>
        </a:defRPr>
      </a:lvl1pPr>
      <a:lvl2pPr marL="742950" indent="-285750" algn="l" rtl="0" eaLnBrk="0" fontAlgn="base" latinLnBrk="1" hangingPunct="0">
        <a:spcBef>
          <a:spcPct val="20000"/>
        </a:spcBef>
        <a:spcAft>
          <a:spcPct val="0"/>
        </a:spcAft>
        <a:buFont typeface="Arial" charset="0"/>
        <a:buChar char="–"/>
        <a:defRPr sz="2800" kern="1200">
          <a:solidFill>
            <a:schemeClr val="tx1"/>
          </a:solidFill>
          <a:latin typeface="Arial" pitchFamily="34" charset="0"/>
          <a:ea typeface="+mn-ea"/>
          <a:cs typeface="Arial" pitchFamily="34" charset="0"/>
        </a:defRPr>
      </a:lvl2pPr>
      <a:lvl3pPr marL="1143000" indent="-228600" algn="l" rtl="0" eaLnBrk="0" fontAlgn="base" latinLnBrk="1" hangingPunct="0">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3pPr>
      <a:lvl4pPr marL="1600200" indent="-228600" algn="l" rtl="0" eaLnBrk="0" fontAlgn="base" latinLnBrk="1"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4pPr>
      <a:lvl5pPr marL="2057400" indent="-228600" algn="l" rtl="0" eaLnBrk="0" fontAlgn="base" latinLnBrk="1"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부제목 2"/>
          <p:cNvSpPr>
            <a:spLocks noGrp="1"/>
          </p:cNvSpPr>
          <p:nvPr>
            <p:ph type="subTitle" idx="1"/>
          </p:nvPr>
        </p:nvSpPr>
        <p:spPr>
          <a:xfrm>
            <a:off x="571472" y="4293096"/>
            <a:ext cx="8001056" cy="1728192"/>
          </a:xfrm>
        </p:spPr>
        <p:txBody>
          <a:bodyPr/>
          <a:lstStyle/>
          <a:p>
            <a:pPr eaLnBrk="1" hangingPunct="1"/>
            <a:r>
              <a:rPr lang="en-US" altLang="ko-KR" sz="2200" dirty="0" smtClean="0">
                <a:solidFill>
                  <a:schemeClr val="tx1"/>
                </a:solidFill>
                <a:latin typeface="Arial" charset="0"/>
                <a:cs typeface="Arial" charset="0"/>
              </a:rPr>
              <a:t>Barr J, et al. </a:t>
            </a:r>
            <a:r>
              <a:rPr lang="en-US" altLang="ko-KR" sz="2200" dirty="0" err="1" smtClean="0">
                <a:solidFill>
                  <a:schemeClr val="tx1"/>
                </a:solidFill>
                <a:latin typeface="Arial" charset="0"/>
                <a:cs typeface="Arial" charset="0"/>
              </a:rPr>
              <a:t>Crit</a:t>
            </a:r>
            <a:r>
              <a:rPr lang="en-US" altLang="ko-KR" sz="2200" dirty="0" smtClean="0">
                <a:solidFill>
                  <a:schemeClr val="tx1"/>
                </a:solidFill>
                <a:latin typeface="Arial" charset="0"/>
                <a:cs typeface="Arial" charset="0"/>
              </a:rPr>
              <a:t> Care Med. 2013 Jan.</a:t>
            </a:r>
          </a:p>
          <a:p>
            <a:pPr eaLnBrk="1" hangingPunct="1"/>
            <a:endParaRPr lang="en-US" altLang="ko-KR" sz="2200" dirty="0" smtClean="0">
              <a:solidFill>
                <a:schemeClr val="tx1"/>
              </a:solidFill>
              <a:latin typeface="Arial" charset="0"/>
              <a:cs typeface="Arial" charset="0"/>
            </a:endParaRPr>
          </a:p>
          <a:p>
            <a:pPr eaLnBrk="1" hangingPunct="1"/>
            <a:r>
              <a:rPr lang="ko-KR" altLang="en-US" sz="2200" dirty="0" smtClean="0">
                <a:solidFill>
                  <a:schemeClr val="tx1"/>
                </a:solidFill>
                <a:latin typeface="Arial" charset="0"/>
                <a:cs typeface="Arial" charset="0"/>
              </a:rPr>
              <a:t>호흡기내과</a:t>
            </a:r>
            <a:endParaRPr lang="en-US" altLang="ko-KR" sz="2200" dirty="0" smtClean="0">
              <a:solidFill>
                <a:schemeClr val="tx1"/>
              </a:solidFill>
              <a:latin typeface="Arial" charset="0"/>
              <a:cs typeface="Arial" charset="0"/>
            </a:endParaRPr>
          </a:p>
          <a:p>
            <a:pPr eaLnBrk="1" hangingPunct="1"/>
            <a:r>
              <a:rPr lang="ko-KR" altLang="en-US" sz="2200" dirty="0" smtClean="0">
                <a:solidFill>
                  <a:schemeClr val="tx1"/>
                </a:solidFill>
                <a:latin typeface="Arial" charset="0"/>
                <a:cs typeface="Arial" charset="0"/>
              </a:rPr>
              <a:t>박선철</a:t>
            </a:r>
            <a:endParaRPr lang="en-US" altLang="ko-KR" sz="2200" dirty="0" smtClean="0">
              <a:solidFill>
                <a:schemeClr val="tx1"/>
              </a:solidFill>
              <a:latin typeface="Arial" charset="0"/>
              <a:cs typeface="Arial" charset="0"/>
            </a:endParaRPr>
          </a:p>
        </p:txBody>
      </p:sp>
      <p:sp>
        <p:nvSpPr>
          <p:cNvPr id="13315" name="제목 6"/>
          <p:cNvSpPr>
            <a:spLocks noGrp="1"/>
          </p:cNvSpPr>
          <p:nvPr>
            <p:ph type="ctrTitle"/>
          </p:nvPr>
        </p:nvSpPr>
        <p:spPr>
          <a:xfrm>
            <a:off x="0" y="2132856"/>
            <a:ext cx="9144000" cy="1470025"/>
          </a:xfrm>
        </p:spPr>
        <p:txBody>
          <a:bodyPr/>
          <a:lstStyle/>
          <a:p>
            <a:pPr latinLnBrk="0"/>
            <a:r>
              <a:rPr lang="en-US" altLang="ko-KR" sz="3600" dirty="0" smtClean="0">
                <a:solidFill>
                  <a:srgbClr val="FCD5B5"/>
                </a:solidFill>
                <a:latin typeface="Arial" charset="0"/>
                <a:cs typeface="Arial" charset="0"/>
              </a:rPr>
              <a:t>Clinical Practice Guidelines for the Management of Pain, Agitation, and Delirium in Adult Patients in the Intensive Care Unit</a:t>
            </a:r>
            <a:endParaRPr lang="ko-KR" altLang="en-US" sz="3600" dirty="0" smtClean="0">
              <a:solidFill>
                <a:srgbClr val="FCD5B5"/>
              </a:solidFill>
              <a:latin typeface="Arial" charset="0"/>
              <a:cs typeface="Arial" charset="0"/>
            </a:endParaRPr>
          </a:p>
        </p:txBody>
      </p:sp>
      <p:grpSp>
        <p:nvGrpSpPr>
          <p:cNvPr id="13316" name="그룹 10"/>
          <p:cNvGrpSpPr>
            <a:grpSpLocks/>
          </p:cNvGrpSpPr>
          <p:nvPr/>
        </p:nvGrpSpPr>
        <p:grpSpPr bwMode="auto">
          <a:xfrm>
            <a:off x="-1588" y="0"/>
            <a:ext cx="9145588" cy="1362075"/>
            <a:chOff x="-2109" y="-24"/>
            <a:chExt cx="9146141" cy="1362075"/>
          </a:xfrm>
        </p:grpSpPr>
        <p:pic>
          <p:nvPicPr>
            <p:cNvPr id="13317" name="Picture 7"/>
            <p:cNvPicPr>
              <a:picLocks noChangeAspect="1" noChangeArrowheads="1"/>
            </p:cNvPicPr>
            <p:nvPr/>
          </p:nvPicPr>
          <p:blipFill>
            <a:blip r:embed="rId3" cstate="print"/>
            <a:srcRect/>
            <a:stretch>
              <a:fillRect/>
            </a:stretch>
          </p:blipFill>
          <p:spPr bwMode="auto">
            <a:xfrm>
              <a:off x="6858016" y="-24"/>
              <a:ext cx="2286016" cy="1362075"/>
            </a:xfrm>
            <a:prstGeom prst="rect">
              <a:avLst/>
            </a:prstGeom>
            <a:noFill/>
            <a:ln w="9525">
              <a:noFill/>
              <a:miter lim="800000"/>
              <a:headEnd/>
              <a:tailEnd/>
            </a:ln>
          </p:spPr>
        </p:pic>
        <p:pic>
          <p:nvPicPr>
            <p:cNvPr id="13318" name="Picture 13"/>
            <p:cNvPicPr>
              <a:picLocks noChangeAspect="1" noChangeArrowheads="1"/>
            </p:cNvPicPr>
            <p:nvPr/>
          </p:nvPicPr>
          <p:blipFill>
            <a:blip r:embed="rId4" cstate="print"/>
            <a:srcRect/>
            <a:stretch>
              <a:fillRect/>
            </a:stretch>
          </p:blipFill>
          <p:spPr bwMode="auto">
            <a:xfrm>
              <a:off x="4572000" y="3175"/>
              <a:ext cx="2286016" cy="1357313"/>
            </a:xfrm>
            <a:prstGeom prst="rect">
              <a:avLst/>
            </a:prstGeom>
            <a:noFill/>
            <a:ln w="9525">
              <a:noFill/>
              <a:miter lim="800000"/>
              <a:headEnd/>
              <a:tailEnd/>
            </a:ln>
          </p:spPr>
        </p:pic>
        <p:pic>
          <p:nvPicPr>
            <p:cNvPr id="13319" name="Picture 3"/>
            <p:cNvPicPr>
              <a:picLocks noChangeAspect="1" noChangeArrowheads="1"/>
            </p:cNvPicPr>
            <p:nvPr/>
          </p:nvPicPr>
          <p:blipFill>
            <a:blip r:embed="rId5" cstate="print"/>
            <a:srcRect/>
            <a:stretch>
              <a:fillRect/>
            </a:stretch>
          </p:blipFill>
          <p:spPr bwMode="auto">
            <a:xfrm>
              <a:off x="-2109" y="0"/>
              <a:ext cx="2288093" cy="1346200"/>
            </a:xfrm>
            <a:prstGeom prst="rect">
              <a:avLst/>
            </a:prstGeom>
            <a:noFill/>
            <a:ln w="9525">
              <a:noFill/>
              <a:miter lim="800000"/>
              <a:headEnd/>
              <a:tailEnd/>
            </a:ln>
          </p:spPr>
        </p:pic>
        <p:pic>
          <p:nvPicPr>
            <p:cNvPr id="13320" name="Picture 5"/>
            <p:cNvPicPr>
              <a:picLocks noChangeAspect="1" noChangeArrowheads="1"/>
            </p:cNvPicPr>
            <p:nvPr/>
          </p:nvPicPr>
          <p:blipFill>
            <a:blip r:embed="rId6" cstate="print"/>
            <a:srcRect/>
            <a:stretch>
              <a:fillRect/>
            </a:stretch>
          </p:blipFill>
          <p:spPr bwMode="auto">
            <a:xfrm>
              <a:off x="2285984" y="0"/>
              <a:ext cx="2286016" cy="1355725"/>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5122" name="Picture 2"/>
          <p:cNvPicPr>
            <a:picLocks noChangeAspect="1" noChangeArrowheads="1"/>
          </p:cNvPicPr>
          <p:nvPr/>
        </p:nvPicPr>
        <p:blipFill>
          <a:blip r:embed="rId2" cstate="print"/>
          <a:srcRect/>
          <a:stretch>
            <a:fillRect/>
          </a:stretch>
        </p:blipFill>
        <p:spPr bwMode="auto">
          <a:xfrm>
            <a:off x="252413" y="661988"/>
            <a:ext cx="8639175" cy="5534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6146" name="Picture 2"/>
          <p:cNvPicPr>
            <a:picLocks noChangeAspect="1" noChangeArrowheads="1"/>
          </p:cNvPicPr>
          <p:nvPr/>
        </p:nvPicPr>
        <p:blipFill>
          <a:blip r:embed="rId2" cstate="print"/>
          <a:srcRect/>
          <a:stretch>
            <a:fillRect/>
          </a:stretch>
        </p:blipFill>
        <p:spPr bwMode="auto">
          <a:xfrm>
            <a:off x="247650" y="566738"/>
            <a:ext cx="8648700" cy="5724525"/>
          </a:xfrm>
          <a:prstGeom prst="rect">
            <a:avLst/>
          </a:prstGeom>
          <a:noFill/>
          <a:ln w="9525">
            <a:noFill/>
            <a:miter lim="800000"/>
            <a:headEnd/>
            <a:tailEnd/>
          </a:ln>
        </p:spPr>
      </p:pic>
      <p:sp>
        <p:nvSpPr>
          <p:cNvPr id="5" name="모서리가 둥근 직사각형 4"/>
          <p:cNvSpPr/>
          <p:nvPr/>
        </p:nvSpPr>
        <p:spPr>
          <a:xfrm>
            <a:off x="6711032" y="5207992"/>
            <a:ext cx="2160240" cy="77938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Outline</a:t>
            </a:r>
            <a:endParaRPr lang="ko-KR" altLang="en-US" dirty="0"/>
          </a:p>
        </p:txBody>
      </p:sp>
      <p:sp>
        <p:nvSpPr>
          <p:cNvPr id="3" name="내용 개체 틀 2"/>
          <p:cNvSpPr>
            <a:spLocks noGrp="1"/>
          </p:cNvSpPr>
          <p:nvPr>
            <p:ph idx="1"/>
          </p:nvPr>
        </p:nvSpPr>
        <p:spPr/>
        <p:txBody>
          <a:bodyPr/>
          <a:lstStyle/>
          <a:p>
            <a:pPr marL="514350" indent="-514350">
              <a:buAutoNum type="arabicPeriod"/>
            </a:pPr>
            <a:r>
              <a:rPr lang="en-US" altLang="ko-KR" dirty="0" smtClean="0"/>
              <a:t>Methods</a:t>
            </a:r>
          </a:p>
          <a:p>
            <a:pPr marL="514350" indent="-514350">
              <a:buAutoNum type="arabicPeriod"/>
            </a:pPr>
            <a:r>
              <a:rPr lang="en-US" altLang="ko-KR" sz="4400" dirty="0" smtClean="0">
                <a:solidFill>
                  <a:srgbClr val="FFFF00"/>
                </a:solidFill>
              </a:rPr>
              <a:t>Pain and Analgesia</a:t>
            </a:r>
          </a:p>
          <a:p>
            <a:pPr marL="514350" indent="-514350">
              <a:buAutoNum type="arabicPeriod"/>
            </a:pPr>
            <a:r>
              <a:rPr lang="en-US" altLang="ko-KR" dirty="0" smtClean="0"/>
              <a:t>Agitation and Sedation</a:t>
            </a:r>
          </a:p>
          <a:p>
            <a:pPr marL="514350" indent="-514350">
              <a:buAutoNum type="arabicPeriod"/>
            </a:pPr>
            <a:r>
              <a:rPr lang="en-US" altLang="ko-KR" dirty="0" smtClean="0"/>
              <a:t>Delirium</a:t>
            </a:r>
          </a:p>
          <a:p>
            <a:pPr marL="514350" indent="-514350">
              <a:buAutoNum type="arabicPeriod"/>
            </a:pPr>
            <a:r>
              <a:rPr lang="en-US" altLang="ko-KR" dirty="0" smtClean="0"/>
              <a:t>Strategies for Managing Pain, Agitation, and Delirium to improve ICU Outcomes</a:t>
            </a:r>
            <a:endParaRPr lang="ko-KR" alt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Pain and Analgesia</a:t>
            </a:r>
            <a:endParaRPr lang="ko-KR" altLang="en-US" dirty="0"/>
          </a:p>
        </p:txBody>
      </p:sp>
      <p:sp>
        <p:nvSpPr>
          <p:cNvPr id="3" name="내용 개체 틀 2"/>
          <p:cNvSpPr>
            <a:spLocks noGrp="1"/>
          </p:cNvSpPr>
          <p:nvPr>
            <p:ph idx="1"/>
          </p:nvPr>
        </p:nvSpPr>
        <p:spPr/>
        <p:txBody>
          <a:bodyPr/>
          <a:lstStyle/>
          <a:p>
            <a:r>
              <a:rPr lang="en-US" altLang="ko-KR" dirty="0" smtClean="0"/>
              <a:t>Incidence of pain</a:t>
            </a:r>
          </a:p>
          <a:p>
            <a:endParaRPr lang="en-US" altLang="ko-KR" dirty="0" smtClean="0"/>
          </a:p>
          <a:p>
            <a:r>
              <a:rPr lang="en-US" altLang="ko-KR" dirty="0" smtClean="0"/>
              <a:t>Pain assessment</a:t>
            </a:r>
          </a:p>
          <a:p>
            <a:endParaRPr lang="en-US" altLang="ko-KR" dirty="0" smtClean="0"/>
          </a:p>
          <a:p>
            <a:r>
              <a:rPr lang="en-US" altLang="ko-KR" dirty="0" smtClean="0"/>
              <a:t>Treatment of pain</a:t>
            </a:r>
            <a:endParaRPr lang="ko-KR" alt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Incidence of pain</a:t>
            </a:r>
          </a:p>
        </p:txBody>
      </p:sp>
      <p:sp>
        <p:nvSpPr>
          <p:cNvPr id="3" name="내용 개체 틀 2"/>
          <p:cNvSpPr>
            <a:spLocks noGrp="1"/>
          </p:cNvSpPr>
          <p:nvPr>
            <p:ph idx="1"/>
          </p:nvPr>
        </p:nvSpPr>
        <p:spPr/>
        <p:txBody>
          <a:bodyPr/>
          <a:lstStyle/>
          <a:p>
            <a:r>
              <a:rPr lang="en-US" altLang="ko-KR" sz="2800" dirty="0" smtClean="0"/>
              <a:t>Adult medical, surgical, and trauma ICU patients </a:t>
            </a:r>
            <a:r>
              <a:rPr lang="en-US" altLang="ko-KR" sz="2800" dirty="0" smtClean="0">
                <a:solidFill>
                  <a:srgbClr val="FFFF00"/>
                </a:solidFill>
              </a:rPr>
              <a:t>routinely experience pain</a:t>
            </a:r>
            <a:r>
              <a:rPr lang="en-US" altLang="ko-KR" sz="2800" dirty="0" smtClean="0"/>
              <a:t>, both at rest and with routine ICU care (B</a:t>
            </a:r>
            <a:r>
              <a:rPr lang="en-US" altLang="ko-KR" sz="2800" dirty="0" smtClean="0"/>
              <a:t>).</a:t>
            </a:r>
          </a:p>
          <a:p>
            <a:pPr lvl="1"/>
            <a:r>
              <a:rPr lang="en-US" altLang="ko-KR" sz="2400" dirty="0" smtClean="0"/>
              <a:t>Still 50% or higher</a:t>
            </a:r>
          </a:p>
          <a:p>
            <a:pPr lvl="1"/>
            <a:r>
              <a:rPr lang="en-US" altLang="ko-KR" sz="2400" dirty="0" smtClean="0"/>
              <a:t>Subjective nature of pain, but m</a:t>
            </a:r>
            <a:r>
              <a:rPr lang="en-US" altLang="ko-KR" sz="2400" dirty="0" smtClean="0"/>
              <a:t>any critically ill patients : unable to self-report their pain</a:t>
            </a:r>
          </a:p>
          <a:p>
            <a:pPr lvl="1"/>
            <a:r>
              <a:rPr lang="en-US" altLang="ko-KR" sz="2400" dirty="0" smtClean="0"/>
              <a:t>Most common traumatic memory, PTSD, chronic pain, low quality of life, </a:t>
            </a:r>
            <a:r>
              <a:rPr lang="en-US" altLang="ko-KR" sz="2400" dirty="0" smtClean="0"/>
              <a:t>…</a:t>
            </a:r>
            <a:endParaRPr lang="en-US" altLang="ko-KR" sz="24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Incidence of pain</a:t>
            </a:r>
            <a:endParaRPr lang="ko-KR" altLang="en-US" dirty="0"/>
          </a:p>
        </p:txBody>
      </p:sp>
      <p:sp>
        <p:nvSpPr>
          <p:cNvPr id="3" name="내용 개체 틀 2"/>
          <p:cNvSpPr>
            <a:spLocks noGrp="1"/>
          </p:cNvSpPr>
          <p:nvPr>
            <p:ph idx="1"/>
          </p:nvPr>
        </p:nvSpPr>
        <p:spPr/>
        <p:txBody>
          <a:bodyPr/>
          <a:lstStyle/>
          <a:p>
            <a:r>
              <a:rPr lang="en-US" altLang="ko-KR" sz="2800" dirty="0" smtClean="0"/>
              <a:t>Pain in adult </a:t>
            </a:r>
            <a:r>
              <a:rPr lang="en-US" altLang="ko-KR" sz="2800" dirty="0" smtClean="0">
                <a:solidFill>
                  <a:srgbClr val="FFFF00"/>
                </a:solidFill>
              </a:rPr>
              <a:t>cardiac surgery</a:t>
            </a:r>
            <a:r>
              <a:rPr lang="en-US" altLang="ko-KR" sz="2800" dirty="0" smtClean="0"/>
              <a:t> patients is common and </a:t>
            </a:r>
            <a:r>
              <a:rPr lang="en-US" altLang="ko-KR" sz="2800" dirty="0" smtClean="0">
                <a:solidFill>
                  <a:srgbClr val="FFFF00"/>
                </a:solidFill>
              </a:rPr>
              <a:t>poorly treated</a:t>
            </a:r>
            <a:r>
              <a:rPr lang="en-US" altLang="ko-KR" sz="2800" dirty="0" smtClean="0"/>
              <a:t>; </a:t>
            </a:r>
            <a:r>
              <a:rPr lang="en-US" altLang="ko-KR" sz="2800" dirty="0" smtClean="0">
                <a:solidFill>
                  <a:srgbClr val="FFFF00"/>
                </a:solidFill>
              </a:rPr>
              <a:t>women</a:t>
            </a:r>
            <a:r>
              <a:rPr lang="en-US" altLang="ko-KR" sz="2800" dirty="0" smtClean="0"/>
              <a:t> experience </a:t>
            </a:r>
            <a:r>
              <a:rPr lang="en-US" altLang="ko-KR" sz="2800" dirty="0" smtClean="0">
                <a:solidFill>
                  <a:srgbClr val="FFFF00"/>
                </a:solidFill>
              </a:rPr>
              <a:t>more</a:t>
            </a:r>
            <a:r>
              <a:rPr lang="en-US" altLang="ko-KR" sz="2800" dirty="0" smtClean="0"/>
              <a:t> pain than men after cardiac surgery (B).</a:t>
            </a:r>
          </a:p>
          <a:p>
            <a:endParaRPr lang="en-US" altLang="ko-KR" sz="2800" dirty="0" smtClean="0">
              <a:solidFill>
                <a:srgbClr val="FFFF00"/>
              </a:solidFill>
            </a:endParaRPr>
          </a:p>
          <a:p>
            <a:r>
              <a:rPr lang="en-US" altLang="ko-KR" sz="2800" dirty="0" smtClean="0">
                <a:solidFill>
                  <a:srgbClr val="FFFF00"/>
                </a:solidFill>
              </a:rPr>
              <a:t>Procedural </a:t>
            </a:r>
            <a:r>
              <a:rPr lang="en-US" altLang="ko-KR" sz="2800" dirty="0" smtClean="0">
                <a:solidFill>
                  <a:srgbClr val="FFFF00"/>
                </a:solidFill>
              </a:rPr>
              <a:t>pain</a:t>
            </a:r>
            <a:r>
              <a:rPr lang="en-US" altLang="ko-KR" sz="2800" dirty="0" smtClean="0"/>
              <a:t> is common in adult ICU patients (B).</a:t>
            </a:r>
          </a:p>
          <a:p>
            <a:pPr lvl="1"/>
            <a:r>
              <a:rPr lang="en-US" altLang="ko-KR" sz="2600" dirty="0" smtClean="0"/>
              <a:t>Nonsurgical procedure, ex) chest tube removal or wound care</a:t>
            </a:r>
          </a:p>
          <a:p>
            <a:pPr lvl="1"/>
            <a:r>
              <a:rPr lang="en-US" altLang="ko-KR" sz="2600" dirty="0" smtClean="0"/>
              <a:t>Less than 25%, receive analgesics before </a:t>
            </a:r>
            <a:r>
              <a:rPr lang="en-US" altLang="ko-KR" sz="2600" dirty="0" smtClean="0"/>
              <a:t>procedures</a:t>
            </a:r>
            <a:endParaRPr lang="en-US" altLang="ko-KR" sz="26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Pain assessment</a:t>
            </a:r>
            <a:endParaRPr lang="ko-KR" altLang="en-US" dirty="0"/>
          </a:p>
        </p:txBody>
      </p:sp>
      <p:sp>
        <p:nvSpPr>
          <p:cNvPr id="3" name="내용 개체 틀 2"/>
          <p:cNvSpPr>
            <a:spLocks noGrp="1"/>
          </p:cNvSpPr>
          <p:nvPr>
            <p:ph idx="1"/>
          </p:nvPr>
        </p:nvSpPr>
        <p:spPr/>
        <p:txBody>
          <a:bodyPr/>
          <a:lstStyle/>
          <a:p>
            <a:r>
              <a:rPr lang="en-US" altLang="ko-KR" sz="2800" dirty="0" smtClean="0"/>
              <a:t>We recommend that pain be </a:t>
            </a:r>
            <a:r>
              <a:rPr lang="en-US" altLang="ko-KR" sz="2800" dirty="0" smtClean="0">
                <a:solidFill>
                  <a:srgbClr val="FFFF00"/>
                </a:solidFill>
              </a:rPr>
              <a:t>routinely monitored</a:t>
            </a:r>
            <a:r>
              <a:rPr lang="en-US" altLang="ko-KR" sz="2800" dirty="0" smtClean="0"/>
              <a:t> in </a:t>
            </a:r>
            <a:r>
              <a:rPr lang="en-US" altLang="ko-KR" sz="2800" dirty="0" smtClean="0">
                <a:solidFill>
                  <a:srgbClr val="FFFF00"/>
                </a:solidFill>
              </a:rPr>
              <a:t>all</a:t>
            </a:r>
            <a:r>
              <a:rPr lang="en-US" altLang="ko-KR" sz="2800" dirty="0" smtClean="0"/>
              <a:t> adult ICU patients (+1B). </a:t>
            </a:r>
          </a:p>
          <a:p>
            <a:pPr lvl="1"/>
            <a:r>
              <a:rPr lang="en-US" altLang="ko-KR" sz="2600" dirty="0" smtClean="0"/>
              <a:t>Improved pain management and clinical </a:t>
            </a:r>
            <a:r>
              <a:rPr lang="en-US" altLang="ko-KR" sz="2600" dirty="0" smtClean="0"/>
              <a:t>outcomes</a:t>
            </a:r>
          </a:p>
          <a:p>
            <a:pPr lvl="1"/>
            <a:r>
              <a:rPr lang="en-US" altLang="ko-KR" sz="2600" dirty="0" smtClean="0"/>
              <a:t>Analgesics </a:t>
            </a:r>
            <a:r>
              <a:rPr lang="en-US" altLang="ko-KR" sz="2600" dirty="0" smtClean="0"/>
              <a:t>↓, </a:t>
            </a:r>
            <a:r>
              <a:rPr lang="en-US" altLang="ko-KR" sz="2600" dirty="0" smtClean="0"/>
              <a:t>ICU </a:t>
            </a:r>
            <a:r>
              <a:rPr lang="en-US" altLang="ko-KR" sz="2600" dirty="0" smtClean="0"/>
              <a:t>LOS ↓, </a:t>
            </a:r>
            <a:r>
              <a:rPr lang="en-US" altLang="ko-KR" sz="2600" dirty="0" smtClean="0"/>
              <a:t>MV duration </a:t>
            </a:r>
            <a:r>
              <a:rPr lang="en-US" altLang="ko-KR" sz="2600" dirty="0" smtClean="0"/>
              <a:t>↓</a:t>
            </a:r>
          </a:p>
          <a:p>
            <a:pPr lvl="1"/>
            <a:endParaRPr lang="en-US" altLang="ko-KR" dirty="0" smtClean="0"/>
          </a:p>
          <a:p>
            <a:r>
              <a:rPr lang="en-US" altLang="ko-KR" sz="2800" dirty="0" smtClean="0">
                <a:solidFill>
                  <a:srgbClr val="FFFF00"/>
                </a:solidFill>
              </a:rPr>
              <a:t>Self report</a:t>
            </a:r>
            <a:r>
              <a:rPr lang="en-US" altLang="ko-KR" sz="2800" dirty="0" smtClean="0"/>
              <a:t> is preferred over the use of behavioral pain scales to assess pain in ICU patients who are able to communicate (B</a:t>
            </a:r>
            <a:r>
              <a:rPr lang="en-US" altLang="ko-KR" sz="2800" dirty="0" smtClean="0"/>
              <a:t>).</a:t>
            </a:r>
            <a:endParaRPr lang="en-US" altLang="ko-KR" sz="2800"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Pain assessment</a:t>
            </a:r>
            <a:endParaRPr lang="ko-KR" altLang="en-US" dirty="0"/>
          </a:p>
        </p:txBody>
      </p:sp>
      <p:sp>
        <p:nvSpPr>
          <p:cNvPr id="3" name="내용 개체 틀 2"/>
          <p:cNvSpPr>
            <a:spLocks noGrp="1"/>
          </p:cNvSpPr>
          <p:nvPr>
            <p:ph idx="1"/>
          </p:nvPr>
        </p:nvSpPr>
        <p:spPr/>
        <p:txBody>
          <a:bodyPr/>
          <a:lstStyle/>
          <a:p>
            <a:r>
              <a:rPr lang="en-US" altLang="ko-KR" sz="2600" dirty="0" smtClean="0"/>
              <a:t>The </a:t>
            </a:r>
            <a:r>
              <a:rPr lang="en-US" altLang="ko-KR" sz="2600" dirty="0" smtClean="0">
                <a:solidFill>
                  <a:srgbClr val="FFFF00"/>
                </a:solidFill>
              </a:rPr>
              <a:t>Behavioral Pain Scale (BPS)</a:t>
            </a:r>
            <a:r>
              <a:rPr lang="en-US" altLang="ko-KR" sz="2600" dirty="0" smtClean="0"/>
              <a:t> and the </a:t>
            </a:r>
            <a:r>
              <a:rPr lang="en-US" altLang="ko-KR" sz="2600" dirty="0" smtClean="0">
                <a:solidFill>
                  <a:srgbClr val="FFFF00"/>
                </a:solidFill>
              </a:rPr>
              <a:t>Critical-Care Pain Observation Tool (CPOT)</a:t>
            </a:r>
            <a:r>
              <a:rPr lang="en-US" altLang="ko-KR" sz="2600" dirty="0" smtClean="0"/>
              <a:t> are the most valid and reliable behavioral pain scales for monitoring pain in medical, postoperative, or trauma (except for brain injury) </a:t>
            </a:r>
            <a:r>
              <a:rPr lang="en-US" altLang="ko-KR" sz="2600" dirty="0" smtClean="0">
                <a:solidFill>
                  <a:srgbClr val="FFFF00"/>
                </a:solidFill>
              </a:rPr>
              <a:t>adult ICU patients who are unable to self-report</a:t>
            </a:r>
            <a:r>
              <a:rPr lang="en-US" altLang="ko-KR" sz="2600" dirty="0" smtClean="0"/>
              <a:t> and in whom motor function is intact and behaviors are observable. Using these scales in other ICU patient populations and translating them into foreign languages other than French or English require further validation testing (B). </a:t>
            </a:r>
            <a:endParaRPr lang="ko-KR" altLang="en-US" sz="2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grpSp>
        <p:nvGrpSpPr>
          <p:cNvPr id="9" name="그룹 8"/>
          <p:cNvGrpSpPr/>
          <p:nvPr/>
        </p:nvGrpSpPr>
        <p:grpSpPr>
          <a:xfrm>
            <a:off x="982503" y="1"/>
            <a:ext cx="7178994" cy="6857999"/>
            <a:chOff x="982503" y="1"/>
            <a:chExt cx="7178994" cy="6857999"/>
          </a:xfrm>
        </p:grpSpPr>
        <p:pic>
          <p:nvPicPr>
            <p:cNvPr id="3074" name="Picture 2"/>
            <p:cNvPicPr>
              <a:picLocks noChangeAspect="1" noChangeArrowheads="1"/>
            </p:cNvPicPr>
            <p:nvPr/>
          </p:nvPicPr>
          <p:blipFill>
            <a:blip r:embed="rId2" cstate="print"/>
            <a:srcRect/>
            <a:stretch>
              <a:fillRect/>
            </a:stretch>
          </p:blipFill>
          <p:spPr bwMode="auto">
            <a:xfrm>
              <a:off x="982503" y="1"/>
              <a:ext cx="7178994" cy="6857999"/>
            </a:xfrm>
            <a:prstGeom prst="rect">
              <a:avLst/>
            </a:prstGeom>
            <a:noFill/>
            <a:ln w="9525">
              <a:noFill/>
              <a:miter lim="800000"/>
              <a:headEnd/>
              <a:tailEnd/>
            </a:ln>
          </p:spPr>
        </p:pic>
        <p:sp>
          <p:nvSpPr>
            <p:cNvPr id="5" name="모서리가 둥근 직사각형 4"/>
            <p:cNvSpPr/>
            <p:nvPr/>
          </p:nvSpPr>
          <p:spPr>
            <a:xfrm>
              <a:off x="2877716" y="692696"/>
              <a:ext cx="868784" cy="70430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모서리가 둥근 직사각형 5"/>
            <p:cNvSpPr/>
            <p:nvPr/>
          </p:nvSpPr>
          <p:spPr>
            <a:xfrm>
              <a:off x="3805312" y="1137444"/>
              <a:ext cx="423788" cy="24685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모서리가 둥근 직사각형 6"/>
            <p:cNvSpPr/>
            <p:nvPr/>
          </p:nvSpPr>
          <p:spPr>
            <a:xfrm>
              <a:off x="3119140" y="5576540"/>
              <a:ext cx="423788" cy="41627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모서리가 둥근 직사각형 7"/>
            <p:cNvSpPr/>
            <p:nvPr/>
          </p:nvSpPr>
          <p:spPr>
            <a:xfrm>
              <a:off x="3788420" y="5576540"/>
              <a:ext cx="423788" cy="41627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grpSp>
        <p:nvGrpSpPr>
          <p:cNvPr id="6" name="그룹 5"/>
          <p:cNvGrpSpPr/>
          <p:nvPr/>
        </p:nvGrpSpPr>
        <p:grpSpPr>
          <a:xfrm>
            <a:off x="0" y="1936907"/>
            <a:ext cx="9144000" cy="2984187"/>
            <a:chOff x="0" y="1936907"/>
            <a:chExt cx="9144000" cy="2984187"/>
          </a:xfrm>
        </p:grpSpPr>
        <p:pic>
          <p:nvPicPr>
            <p:cNvPr id="7170" name="Picture 2"/>
            <p:cNvPicPr>
              <a:picLocks noChangeAspect="1" noChangeArrowheads="1"/>
            </p:cNvPicPr>
            <p:nvPr/>
          </p:nvPicPr>
          <p:blipFill>
            <a:blip r:embed="rId2" cstate="print"/>
            <a:srcRect/>
            <a:stretch>
              <a:fillRect/>
            </a:stretch>
          </p:blipFill>
          <p:spPr bwMode="auto">
            <a:xfrm>
              <a:off x="0" y="1936907"/>
              <a:ext cx="9144000" cy="2984187"/>
            </a:xfrm>
            <a:prstGeom prst="rect">
              <a:avLst/>
            </a:prstGeom>
            <a:noFill/>
            <a:ln w="9525">
              <a:noFill/>
              <a:miter lim="800000"/>
              <a:headEnd/>
              <a:tailEnd/>
            </a:ln>
          </p:spPr>
        </p:pic>
        <p:sp>
          <p:nvSpPr>
            <p:cNvPr id="5" name="모서리가 둥근 직사각형 4"/>
            <p:cNvSpPr/>
            <p:nvPr/>
          </p:nvSpPr>
          <p:spPr>
            <a:xfrm>
              <a:off x="740336" y="1973600"/>
              <a:ext cx="2304256"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Outline</a:t>
            </a:r>
            <a:endParaRPr lang="ko-KR" altLang="en-US" dirty="0"/>
          </a:p>
        </p:txBody>
      </p:sp>
      <p:sp>
        <p:nvSpPr>
          <p:cNvPr id="3" name="내용 개체 틀 2"/>
          <p:cNvSpPr>
            <a:spLocks noGrp="1"/>
          </p:cNvSpPr>
          <p:nvPr>
            <p:ph idx="1"/>
          </p:nvPr>
        </p:nvSpPr>
        <p:spPr/>
        <p:txBody>
          <a:bodyPr/>
          <a:lstStyle/>
          <a:p>
            <a:pPr marL="514350" indent="-514350">
              <a:buAutoNum type="arabicPeriod"/>
            </a:pPr>
            <a:r>
              <a:rPr lang="en-US" altLang="ko-KR" sz="4400" dirty="0" smtClean="0">
                <a:solidFill>
                  <a:srgbClr val="FFFF00"/>
                </a:solidFill>
              </a:rPr>
              <a:t>Methods</a:t>
            </a:r>
          </a:p>
          <a:p>
            <a:pPr marL="514350" indent="-514350">
              <a:buAutoNum type="arabicPeriod"/>
            </a:pPr>
            <a:r>
              <a:rPr lang="en-US" altLang="ko-KR" dirty="0" smtClean="0"/>
              <a:t>Pain and Analgesia</a:t>
            </a:r>
          </a:p>
          <a:p>
            <a:pPr marL="514350" indent="-514350">
              <a:buAutoNum type="arabicPeriod"/>
            </a:pPr>
            <a:r>
              <a:rPr lang="en-US" altLang="ko-KR" dirty="0" smtClean="0"/>
              <a:t>Agitation and Sedation</a:t>
            </a:r>
          </a:p>
          <a:p>
            <a:pPr marL="514350" indent="-514350">
              <a:buAutoNum type="arabicPeriod"/>
            </a:pPr>
            <a:r>
              <a:rPr lang="en-US" altLang="ko-KR" dirty="0" smtClean="0"/>
              <a:t>Delirium</a:t>
            </a:r>
          </a:p>
          <a:p>
            <a:pPr marL="514350" indent="-514350">
              <a:buAutoNum type="arabicPeriod"/>
            </a:pPr>
            <a:r>
              <a:rPr lang="en-US" altLang="ko-KR" dirty="0" smtClean="0"/>
              <a:t>Strategies for Managing Pain, Agitation, and Delirium to improve ICU Outcomes</a:t>
            </a:r>
            <a:endParaRPr lang="ko-KR" alt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grpSp>
        <p:nvGrpSpPr>
          <p:cNvPr id="7" name="그룹 6"/>
          <p:cNvGrpSpPr/>
          <p:nvPr/>
        </p:nvGrpSpPr>
        <p:grpSpPr>
          <a:xfrm>
            <a:off x="1" y="306732"/>
            <a:ext cx="9143999" cy="6244537"/>
            <a:chOff x="1" y="306732"/>
            <a:chExt cx="9143999" cy="6244537"/>
          </a:xfrm>
        </p:grpSpPr>
        <p:pic>
          <p:nvPicPr>
            <p:cNvPr id="8194" name="Picture 2"/>
            <p:cNvPicPr>
              <a:picLocks noChangeAspect="1" noChangeArrowheads="1"/>
            </p:cNvPicPr>
            <p:nvPr/>
          </p:nvPicPr>
          <p:blipFill>
            <a:blip r:embed="rId2" cstate="print"/>
            <a:srcRect/>
            <a:stretch>
              <a:fillRect/>
            </a:stretch>
          </p:blipFill>
          <p:spPr bwMode="auto">
            <a:xfrm>
              <a:off x="1" y="306732"/>
              <a:ext cx="9143999" cy="6244537"/>
            </a:xfrm>
            <a:prstGeom prst="rect">
              <a:avLst/>
            </a:prstGeom>
            <a:noFill/>
            <a:ln w="9525">
              <a:noFill/>
              <a:miter lim="800000"/>
              <a:headEnd/>
              <a:tailEnd/>
            </a:ln>
          </p:spPr>
        </p:pic>
        <p:sp>
          <p:nvSpPr>
            <p:cNvPr id="6" name="모서리가 둥근 직사각형 5"/>
            <p:cNvSpPr/>
            <p:nvPr/>
          </p:nvSpPr>
          <p:spPr>
            <a:xfrm>
              <a:off x="2017812" y="404664"/>
              <a:ext cx="2592288" cy="36004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Pain assessment</a:t>
            </a:r>
            <a:endParaRPr lang="ko-KR" altLang="en-US" dirty="0"/>
          </a:p>
        </p:txBody>
      </p:sp>
      <p:sp>
        <p:nvSpPr>
          <p:cNvPr id="3" name="내용 개체 틀 2"/>
          <p:cNvSpPr>
            <a:spLocks noGrp="1"/>
          </p:cNvSpPr>
          <p:nvPr>
            <p:ph idx="1"/>
          </p:nvPr>
        </p:nvSpPr>
        <p:spPr/>
        <p:txBody>
          <a:bodyPr/>
          <a:lstStyle/>
          <a:p>
            <a:r>
              <a:rPr lang="en-US" altLang="ko-KR" sz="2800" dirty="0" smtClean="0"/>
              <a:t>We </a:t>
            </a:r>
            <a:r>
              <a:rPr lang="en-US" altLang="ko-KR" sz="2800" dirty="0" smtClean="0">
                <a:solidFill>
                  <a:srgbClr val="FFFF00"/>
                </a:solidFill>
              </a:rPr>
              <a:t>do not suggest</a:t>
            </a:r>
            <a:r>
              <a:rPr lang="en-US" altLang="ko-KR" sz="2800" dirty="0" smtClean="0"/>
              <a:t> that </a:t>
            </a:r>
            <a:r>
              <a:rPr lang="en-US" altLang="ko-KR" sz="2800" dirty="0" smtClean="0">
                <a:solidFill>
                  <a:srgbClr val="FFFF00"/>
                </a:solidFill>
              </a:rPr>
              <a:t>vital signs</a:t>
            </a:r>
            <a:r>
              <a:rPr lang="en-US" altLang="ko-KR" sz="2800" dirty="0" smtClean="0"/>
              <a:t> (or observational pain scales that include vital signs) </a:t>
            </a:r>
            <a:r>
              <a:rPr lang="en-US" altLang="ko-KR" sz="2800" dirty="0" smtClean="0">
                <a:solidFill>
                  <a:srgbClr val="FFFF00"/>
                </a:solidFill>
              </a:rPr>
              <a:t>be used alone</a:t>
            </a:r>
            <a:r>
              <a:rPr lang="en-US" altLang="ko-KR" sz="2800" dirty="0" smtClean="0"/>
              <a:t> for pain assessment in adult ICU patients (–2C</a:t>
            </a:r>
            <a:r>
              <a:rPr lang="en-US" altLang="ko-KR" sz="2800" dirty="0" smtClean="0"/>
              <a:t>).</a:t>
            </a:r>
          </a:p>
          <a:p>
            <a:pPr lvl="1"/>
            <a:r>
              <a:rPr lang="en-US" altLang="ko-KR" sz="2400" dirty="0" smtClean="0"/>
              <a:t>Not correlate with self-report pain or BPS</a:t>
            </a:r>
          </a:p>
          <a:p>
            <a:pPr lvl="1"/>
            <a:r>
              <a:rPr lang="en-US" altLang="ko-KR" sz="2400" dirty="0" smtClean="0"/>
              <a:t>May change with pain, distress, or other factors</a:t>
            </a:r>
            <a:endParaRPr lang="en-US" altLang="ko-KR" sz="2400" dirty="0" smtClean="0"/>
          </a:p>
          <a:p>
            <a:endParaRPr lang="en-US" altLang="ko-KR" sz="2800" dirty="0" smtClean="0"/>
          </a:p>
          <a:p>
            <a:r>
              <a:rPr lang="en-US" altLang="ko-KR" sz="2800" dirty="0" smtClean="0"/>
              <a:t>We suggest that vital signs </a:t>
            </a:r>
            <a:r>
              <a:rPr lang="en-US" altLang="ko-KR" sz="2800" dirty="0" smtClean="0">
                <a:solidFill>
                  <a:srgbClr val="FFFF00"/>
                </a:solidFill>
              </a:rPr>
              <a:t>may be used as a cue</a:t>
            </a:r>
            <a:r>
              <a:rPr lang="en-US" altLang="ko-KR" sz="2800" dirty="0" smtClean="0"/>
              <a:t> to begin further assessment of pain in these patients, however (+2C). </a:t>
            </a:r>
            <a:endParaRPr lang="ko-KR" altLang="en-US" sz="28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Treatment of pain</a:t>
            </a:r>
            <a:endParaRPr lang="ko-KR" altLang="en-US" dirty="0"/>
          </a:p>
        </p:txBody>
      </p:sp>
      <p:sp>
        <p:nvSpPr>
          <p:cNvPr id="3" name="내용 개체 틀 2"/>
          <p:cNvSpPr>
            <a:spLocks noGrp="1"/>
          </p:cNvSpPr>
          <p:nvPr>
            <p:ph idx="1"/>
          </p:nvPr>
        </p:nvSpPr>
        <p:spPr/>
        <p:txBody>
          <a:bodyPr/>
          <a:lstStyle/>
          <a:p>
            <a:r>
              <a:rPr lang="en-US" altLang="ko-KR" sz="2600" dirty="0" smtClean="0"/>
              <a:t>We recommend that </a:t>
            </a:r>
            <a:r>
              <a:rPr lang="en-US" altLang="ko-KR" sz="2600" dirty="0" smtClean="0">
                <a:solidFill>
                  <a:srgbClr val="FFFF00"/>
                </a:solidFill>
              </a:rPr>
              <a:t>preemptive</a:t>
            </a:r>
            <a:r>
              <a:rPr lang="en-US" altLang="ko-KR" sz="2600" dirty="0" smtClean="0"/>
              <a:t> analgesia and/or </a:t>
            </a:r>
            <a:r>
              <a:rPr lang="en-US" altLang="ko-KR" sz="2600" dirty="0" err="1" smtClean="0"/>
              <a:t>nonpharmacologic</a:t>
            </a:r>
            <a:r>
              <a:rPr lang="en-US" altLang="ko-KR" sz="2600" dirty="0" smtClean="0"/>
              <a:t> interventions (e.g., relaxation) be administered to alleviate pain in adult ICU patients </a:t>
            </a:r>
            <a:r>
              <a:rPr lang="en-US" altLang="ko-KR" sz="2600" dirty="0" smtClean="0">
                <a:solidFill>
                  <a:srgbClr val="FFFF00"/>
                </a:solidFill>
              </a:rPr>
              <a:t>prior to chest tube removal</a:t>
            </a:r>
            <a:r>
              <a:rPr lang="en-US" altLang="ko-KR" sz="2600" dirty="0" smtClean="0"/>
              <a:t> (+1C). </a:t>
            </a:r>
          </a:p>
          <a:p>
            <a:endParaRPr lang="en-US" altLang="ko-KR" sz="2600" dirty="0" smtClean="0"/>
          </a:p>
          <a:p>
            <a:r>
              <a:rPr lang="en-US" altLang="ko-KR" sz="2600" dirty="0" smtClean="0"/>
              <a:t>We suggest that for </a:t>
            </a:r>
            <a:r>
              <a:rPr lang="en-US" altLang="ko-KR" sz="2600" dirty="0" smtClean="0">
                <a:solidFill>
                  <a:srgbClr val="FFFF00"/>
                </a:solidFill>
              </a:rPr>
              <a:t>other types of invasive and potentially painful procedures</a:t>
            </a:r>
            <a:r>
              <a:rPr lang="en-US" altLang="ko-KR" sz="2600" dirty="0" smtClean="0"/>
              <a:t> in adult ICU patients, preemptive analgesic therapy and/or </a:t>
            </a:r>
            <a:r>
              <a:rPr lang="en-US" altLang="ko-KR" sz="2600" dirty="0" err="1" smtClean="0"/>
              <a:t>nonpharmacologic</a:t>
            </a:r>
            <a:r>
              <a:rPr lang="en-US" altLang="ko-KR" sz="2600" dirty="0" smtClean="0"/>
              <a:t> interventions may also be administered to alleviate pain (+2C). </a:t>
            </a:r>
            <a:endParaRPr lang="ko-KR" altLang="en-US" sz="26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Treatment of pain </a:t>
            </a:r>
            <a:endParaRPr lang="ko-KR" altLang="en-US" dirty="0"/>
          </a:p>
        </p:txBody>
      </p:sp>
      <p:sp>
        <p:nvSpPr>
          <p:cNvPr id="3" name="내용 개체 틀 2"/>
          <p:cNvSpPr>
            <a:spLocks noGrp="1"/>
          </p:cNvSpPr>
          <p:nvPr>
            <p:ph idx="1"/>
          </p:nvPr>
        </p:nvSpPr>
        <p:spPr/>
        <p:txBody>
          <a:bodyPr/>
          <a:lstStyle/>
          <a:p>
            <a:r>
              <a:rPr lang="en-US" altLang="ko-KR" sz="2800" dirty="0" smtClean="0"/>
              <a:t>We recommend that </a:t>
            </a:r>
            <a:r>
              <a:rPr lang="en-US" altLang="ko-KR" sz="2800" dirty="0" smtClean="0">
                <a:solidFill>
                  <a:srgbClr val="FFFF00"/>
                </a:solidFill>
              </a:rPr>
              <a:t>intravenous (IV) </a:t>
            </a:r>
            <a:r>
              <a:rPr lang="en-US" altLang="ko-KR" sz="2800" dirty="0" err="1" smtClean="0">
                <a:solidFill>
                  <a:srgbClr val="FFFF00"/>
                </a:solidFill>
              </a:rPr>
              <a:t>opioids</a:t>
            </a:r>
            <a:r>
              <a:rPr lang="en-US" altLang="ko-KR" sz="2800" dirty="0" smtClean="0"/>
              <a:t> be considered as the </a:t>
            </a:r>
            <a:r>
              <a:rPr lang="en-US" altLang="ko-KR" sz="2800" dirty="0" smtClean="0">
                <a:solidFill>
                  <a:srgbClr val="FFFF00"/>
                </a:solidFill>
              </a:rPr>
              <a:t>first-line drug</a:t>
            </a:r>
            <a:r>
              <a:rPr lang="en-US" altLang="ko-KR" sz="2800" dirty="0" smtClean="0"/>
              <a:t> class of choice to treat non-neuropathic pain in critically ill patients (+1C</a:t>
            </a:r>
            <a:r>
              <a:rPr lang="en-US" altLang="ko-KR" sz="2800" dirty="0" smtClean="0"/>
              <a:t>).</a:t>
            </a:r>
          </a:p>
          <a:p>
            <a:endParaRPr lang="en-US" altLang="ko-KR" sz="2800" dirty="0" smtClean="0"/>
          </a:p>
          <a:p>
            <a:r>
              <a:rPr lang="en-US" altLang="ko-KR" sz="2800" dirty="0" smtClean="0">
                <a:solidFill>
                  <a:srgbClr val="FFFF00"/>
                </a:solidFill>
              </a:rPr>
              <a:t>All available IV </a:t>
            </a:r>
            <a:r>
              <a:rPr lang="en-US" altLang="ko-KR" sz="2800" dirty="0" err="1" smtClean="0">
                <a:solidFill>
                  <a:srgbClr val="FFFF00"/>
                </a:solidFill>
              </a:rPr>
              <a:t>opioids</a:t>
            </a:r>
            <a:r>
              <a:rPr lang="en-US" altLang="ko-KR" sz="2800" dirty="0" smtClean="0"/>
              <a:t>, when titrated to similar pain intensity endpoints, are </a:t>
            </a:r>
            <a:r>
              <a:rPr lang="en-US" altLang="ko-KR" sz="2800" dirty="0" smtClean="0">
                <a:solidFill>
                  <a:srgbClr val="FFFF00"/>
                </a:solidFill>
              </a:rPr>
              <a:t>equally effective</a:t>
            </a:r>
            <a:r>
              <a:rPr lang="en-US" altLang="ko-KR" sz="2800" dirty="0" smtClean="0"/>
              <a:t> (C). </a:t>
            </a:r>
            <a:endParaRPr lang="ko-KR" altLang="en-US" sz="28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9218" name="Picture 2"/>
          <p:cNvPicPr>
            <a:picLocks noChangeAspect="1" noChangeArrowheads="1"/>
          </p:cNvPicPr>
          <p:nvPr/>
        </p:nvPicPr>
        <p:blipFill>
          <a:blip r:embed="rId2" cstate="print"/>
          <a:srcRect/>
          <a:stretch>
            <a:fillRect/>
          </a:stretch>
        </p:blipFill>
        <p:spPr bwMode="auto">
          <a:xfrm>
            <a:off x="0" y="720077"/>
            <a:ext cx="9144000" cy="5417847"/>
          </a:xfrm>
          <a:prstGeom prst="rect">
            <a:avLst/>
          </a:prstGeom>
          <a:noFill/>
          <a:ln w="9525">
            <a:noFill/>
            <a:miter lim="800000"/>
            <a:headEnd/>
            <a:tailEnd/>
          </a:ln>
        </p:spPr>
      </p:pic>
      <p:sp>
        <p:nvSpPr>
          <p:cNvPr id="5" name="모서리가 둥근 직사각형 4"/>
          <p:cNvSpPr/>
          <p:nvPr/>
        </p:nvSpPr>
        <p:spPr>
          <a:xfrm>
            <a:off x="101600" y="1963440"/>
            <a:ext cx="1259632" cy="252028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dirty="0"/>
          </a:p>
        </p:txBody>
      </p:sp>
      <p:pic>
        <p:nvPicPr>
          <p:cNvPr id="10242" name="Picture 2"/>
          <p:cNvPicPr>
            <a:picLocks noChangeAspect="1" noChangeArrowheads="1"/>
          </p:cNvPicPr>
          <p:nvPr/>
        </p:nvPicPr>
        <p:blipFill>
          <a:blip r:embed="rId2" cstate="print"/>
          <a:srcRect/>
          <a:stretch>
            <a:fillRect/>
          </a:stretch>
        </p:blipFill>
        <p:spPr bwMode="auto">
          <a:xfrm>
            <a:off x="1" y="1255838"/>
            <a:ext cx="9143999" cy="4346325"/>
          </a:xfrm>
          <a:prstGeom prst="rect">
            <a:avLst/>
          </a:prstGeom>
          <a:noFill/>
          <a:ln w="9525">
            <a:noFill/>
            <a:miter lim="800000"/>
            <a:headEnd/>
            <a:tailEnd/>
          </a:ln>
        </p:spPr>
      </p:pic>
      <p:grpSp>
        <p:nvGrpSpPr>
          <p:cNvPr id="8" name="그룹 7"/>
          <p:cNvGrpSpPr/>
          <p:nvPr/>
        </p:nvGrpSpPr>
        <p:grpSpPr>
          <a:xfrm>
            <a:off x="179512" y="2492896"/>
            <a:ext cx="1270271" cy="2523604"/>
            <a:chOff x="493417" y="2492896"/>
            <a:chExt cx="1270271" cy="2523604"/>
          </a:xfrm>
        </p:grpSpPr>
        <p:pic>
          <p:nvPicPr>
            <p:cNvPr id="10243" name="Picture 3"/>
            <p:cNvPicPr>
              <a:picLocks noChangeAspect="1" noChangeArrowheads="1"/>
            </p:cNvPicPr>
            <p:nvPr/>
          </p:nvPicPr>
          <p:blipFill>
            <a:blip r:embed="rId3" cstate="print"/>
            <a:srcRect/>
            <a:stretch>
              <a:fillRect/>
            </a:stretch>
          </p:blipFill>
          <p:spPr bwMode="auto">
            <a:xfrm>
              <a:off x="493417" y="2492896"/>
              <a:ext cx="1270271" cy="2523604"/>
            </a:xfrm>
            <a:prstGeom prst="rect">
              <a:avLst/>
            </a:prstGeom>
            <a:noFill/>
            <a:ln w="9525">
              <a:noFill/>
              <a:miter lim="800000"/>
              <a:headEnd/>
              <a:tailEnd/>
            </a:ln>
          </p:spPr>
        </p:pic>
        <p:sp>
          <p:nvSpPr>
            <p:cNvPr id="7" name="모서리가 둥근 직사각형 6"/>
            <p:cNvSpPr/>
            <p:nvPr/>
          </p:nvSpPr>
          <p:spPr>
            <a:xfrm>
              <a:off x="539552" y="2492896"/>
              <a:ext cx="1187648" cy="249820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Treatment of pain</a:t>
            </a:r>
            <a:endParaRPr lang="ko-KR" altLang="en-US" dirty="0"/>
          </a:p>
        </p:txBody>
      </p:sp>
      <p:sp>
        <p:nvSpPr>
          <p:cNvPr id="3" name="내용 개체 틀 2"/>
          <p:cNvSpPr>
            <a:spLocks noGrp="1"/>
          </p:cNvSpPr>
          <p:nvPr>
            <p:ph idx="1"/>
          </p:nvPr>
        </p:nvSpPr>
        <p:spPr/>
        <p:txBody>
          <a:bodyPr/>
          <a:lstStyle/>
          <a:p>
            <a:r>
              <a:rPr lang="en-US" altLang="ko-KR" sz="2800" dirty="0" smtClean="0"/>
              <a:t>We suggest that </a:t>
            </a:r>
            <a:r>
              <a:rPr lang="en-US" altLang="ko-KR" sz="2800" dirty="0" err="1" smtClean="0">
                <a:solidFill>
                  <a:srgbClr val="FFFF00"/>
                </a:solidFill>
              </a:rPr>
              <a:t>nonopioid</a:t>
            </a:r>
            <a:r>
              <a:rPr lang="en-US" altLang="ko-KR" sz="2800" dirty="0" smtClean="0">
                <a:solidFill>
                  <a:srgbClr val="FFFF00"/>
                </a:solidFill>
              </a:rPr>
              <a:t> analgesics</a:t>
            </a:r>
            <a:r>
              <a:rPr lang="en-US" altLang="ko-KR" sz="2800" dirty="0" smtClean="0"/>
              <a:t> be considered to decrease the amount of </a:t>
            </a:r>
            <a:r>
              <a:rPr lang="en-US" altLang="ko-KR" sz="2800" dirty="0" err="1" smtClean="0"/>
              <a:t>opioids</a:t>
            </a:r>
            <a:r>
              <a:rPr lang="en-US" altLang="ko-KR" sz="2800" dirty="0" smtClean="0"/>
              <a:t> administered (or to eliminate the need for IV </a:t>
            </a:r>
            <a:r>
              <a:rPr lang="en-US" altLang="ko-KR" sz="2800" dirty="0" err="1" smtClean="0"/>
              <a:t>opioids</a:t>
            </a:r>
            <a:r>
              <a:rPr lang="en-US" altLang="ko-KR" sz="2800" dirty="0" smtClean="0"/>
              <a:t> altogether) and to decrease </a:t>
            </a:r>
            <a:r>
              <a:rPr lang="en-US" altLang="ko-KR" sz="2800" dirty="0" err="1" smtClean="0"/>
              <a:t>opioid</a:t>
            </a:r>
            <a:r>
              <a:rPr lang="en-US" altLang="ko-KR" sz="2800" dirty="0" smtClean="0"/>
              <a:t>-related side effects (+2C).</a:t>
            </a:r>
          </a:p>
          <a:p>
            <a:endParaRPr lang="en-US" altLang="ko-KR" sz="2800" dirty="0" smtClean="0"/>
          </a:p>
          <a:p>
            <a:r>
              <a:rPr lang="en-US" altLang="ko-KR" sz="2800" dirty="0" smtClean="0"/>
              <a:t>We recommend that either </a:t>
            </a:r>
            <a:r>
              <a:rPr lang="en-US" altLang="ko-KR" sz="2800" dirty="0" err="1" smtClean="0"/>
              <a:t>enterally</a:t>
            </a:r>
            <a:r>
              <a:rPr lang="en-US" altLang="ko-KR" sz="2800" dirty="0" smtClean="0"/>
              <a:t> administered </a:t>
            </a:r>
            <a:r>
              <a:rPr lang="en-US" altLang="ko-KR" sz="2800" dirty="0" err="1" smtClean="0">
                <a:solidFill>
                  <a:srgbClr val="FFFF00"/>
                </a:solidFill>
              </a:rPr>
              <a:t>gabapentin</a:t>
            </a:r>
            <a:r>
              <a:rPr lang="en-US" altLang="ko-KR" sz="2800" dirty="0" smtClean="0"/>
              <a:t> or </a:t>
            </a:r>
            <a:r>
              <a:rPr lang="en-US" altLang="ko-KR" sz="2800" dirty="0" err="1" smtClean="0">
                <a:solidFill>
                  <a:srgbClr val="FFFF00"/>
                </a:solidFill>
              </a:rPr>
              <a:t>carbamazepine</a:t>
            </a:r>
            <a:r>
              <a:rPr lang="en-US" altLang="ko-KR" sz="2800" dirty="0" smtClean="0"/>
              <a:t>, in addition to IV </a:t>
            </a:r>
            <a:r>
              <a:rPr lang="en-US" altLang="ko-KR" sz="2800" dirty="0" err="1" smtClean="0"/>
              <a:t>opioids</a:t>
            </a:r>
            <a:r>
              <a:rPr lang="en-US" altLang="ko-KR" sz="2800" dirty="0" smtClean="0"/>
              <a:t>, be considered for treatment of </a:t>
            </a:r>
            <a:r>
              <a:rPr lang="en-US" altLang="ko-KR" sz="2800" dirty="0" smtClean="0">
                <a:solidFill>
                  <a:srgbClr val="FFFF00"/>
                </a:solidFill>
              </a:rPr>
              <a:t>neuropathic pain</a:t>
            </a:r>
            <a:r>
              <a:rPr lang="en-US" altLang="ko-KR" sz="2800" dirty="0" smtClean="0"/>
              <a:t> (+1A). </a:t>
            </a:r>
            <a:endParaRPr lang="ko-KR" altLang="en-US" sz="28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11266" name="Picture 2"/>
          <p:cNvPicPr>
            <a:picLocks noChangeAspect="1" noChangeArrowheads="1"/>
          </p:cNvPicPr>
          <p:nvPr/>
        </p:nvPicPr>
        <p:blipFill>
          <a:blip r:embed="rId2" cstate="print"/>
          <a:srcRect/>
          <a:stretch>
            <a:fillRect/>
          </a:stretch>
        </p:blipFill>
        <p:spPr bwMode="auto">
          <a:xfrm>
            <a:off x="0" y="210223"/>
            <a:ext cx="9144000" cy="6437554"/>
          </a:xfrm>
          <a:prstGeom prst="rect">
            <a:avLst/>
          </a:prstGeom>
          <a:noFill/>
          <a:ln w="9525">
            <a:noFill/>
            <a:miter lim="800000"/>
            <a:headEnd/>
            <a:tailEnd/>
          </a:ln>
        </p:spPr>
      </p:pic>
      <p:sp>
        <p:nvSpPr>
          <p:cNvPr id="5" name="모서리가 둥근 직사각형 4"/>
          <p:cNvSpPr/>
          <p:nvPr/>
        </p:nvSpPr>
        <p:spPr>
          <a:xfrm>
            <a:off x="46608" y="908720"/>
            <a:ext cx="1972692" cy="496855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12290" name="Picture 2"/>
          <p:cNvPicPr>
            <a:picLocks noChangeAspect="1" noChangeArrowheads="1"/>
          </p:cNvPicPr>
          <p:nvPr/>
        </p:nvPicPr>
        <p:blipFill>
          <a:blip r:embed="rId2" cstate="print"/>
          <a:srcRect/>
          <a:stretch>
            <a:fillRect/>
          </a:stretch>
        </p:blipFill>
        <p:spPr bwMode="auto">
          <a:xfrm>
            <a:off x="6350" y="390788"/>
            <a:ext cx="9131300" cy="6076425"/>
          </a:xfrm>
          <a:prstGeom prst="rect">
            <a:avLst/>
          </a:prstGeom>
          <a:noFill/>
          <a:ln w="9525">
            <a:noFill/>
            <a:miter lim="800000"/>
            <a:headEnd/>
            <a:tailEnd/>
          </a:ln>
        </p:spPr>
      </p:pic>
      <p:grpSp>
        <p:nvGrpSpPr>
          <p:cNvPr id="7" name="그룹 6"/>
          <p:cNvGrpSpPr/>
          <p:nvPr/>
        </p:nvGrpSpPr>
        <p:grpSpPr>
          <a:xfrm>
            <a:off x="179512" y="1090836"/>
            <a:ext cx="2081538" cy="5055964"/>
            <a:chOff x="179512" y="1090836"/>
            <a:chExt cx="2081538" cy="5055964"/>
          </a:xfrm>
        </p:grpSpPr>
        <p:pic>
          <p:nvPicPr>
            <p:cNvPr id="12291" name="Picture 3"/>
            <p:cNvPicPr>
              <a:picLocks noChangeAspect="1" noChangeArrowheads="1"/>
            </p:cNvPicPr>
            <p:nvPr/>
          </p:nvPicPr>
          <p:blipFill>
            <a:blip r:embed="rId3" cstate="print"/>
            <a:srcRect/>
            <a:stretch>
              <a:fillRect/>
            </a:stretch>
          </p:blipFill>
          <p:spPr bwMode="auto">
            <a:xfrm>
              <a:off x="179512" y="1090836"/>
              <a:ext cx="2081538" cy="5055964"/>
            </a:xfrm>
            <a:prstGeom prst="rect">
              <a:avLst/>
            </a:prstGeom>
            <a:noFill/>
            <a:ln w="9525">
              <a:noFill/>
              <a:miter lim="800000"/>
              <a:headEnd/>
              <a:tailEnd/>
            </a:ln>
          </p:spPr>
        </p:pic>
        <p:sp>
          <p:nvSpPr>
            <p:cNvPr id="6" name="모서리가 둥근 직사각형 5"/>
            <p:cNvSpPr/>
            <p:nvPr/>
          </p:nvSpPr>
          <p:spPr>
            <a:xfrm>
              <a:off x="251520" y="1124744"/>
              <a:ext cx="1800200" cy="496855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Treatment of pain</a:t>
            </a:r>
            <a:endParaRPr lang="ko-KR" altLang="en-US" dirty="0"/>
          </a:p>
        </p:txBody>
      </p:sp>
      <p:sp>
        <p:nvSpPr>
          <p:cNvPr id="3" name="내용 개체 틀 2"/>
          <p:cNvSpPr>
            <a:spLocks noGrp="1"/>
          </p:cNvSpPr>
          <p:nvPr>
            <p:ph idx="1"/>
          </p:nvPr>
        </p:nvSpPr>
        <p:spPr/>
        <p:txBody>
          <a:bodyPr/>
          <a:lstStyle/>
          <a:p>
            <a:r>
              <a:rPr lang="en-US" altLang="ko-KR" sz="2200" dirty="0" smtClean="0"/>
              <a:t>We recommend that </a:t>
            </a:r>
            <a:r>
              <a:rPr lang="en-US" altLang="ko-KR" sz="2200" dirty="0" smtClean="0">
                <a:solidFill>
                  <a:srgbClr val="FFFF00"/>
                </a:solidFill>
              </a:rPr>
              <a:t>thoracic epidural anesthesia/analgesia</a:t>
            </a:r>
            <a:r>
              <a:rPr lang="en-US" altLang="ko-KR" sz="2200" dirty="0" smtClean="0"/>
              <a:t> be considered for postoperative analgesia in patients undergoing </a:t>
            </a:r>
            <a:r>
              <a:rPr lang="en-US" altLang="ko-KR" sz="2200" dirty="0" smtClean="0">
                <a:solidFill>
                  <a:srgbClr val="FFFF00"/>
                </a:solidFill>
              </a:rPr>
              <a:t>abdominal aortic aneurysm surgery</a:t>
            </a:r>
            <a:r>
              <a:rPr lang="en-US" altLang="ko-KR" sz="2200" dirty="0" smtClean="0"/>
              <a:t> (+1B).</a:t>
            </a:r>
          </a:p>
          <a:p>
            <a:endParaRPr lang="en-US" altLang="ko-KR" sz="2200" dirty="0" smtClean="0"/>
          </a:p>
          <a:p>
            <a:r>
              <a:rPr lang="en-US" altLang="ko-KR" sz="2200" dirty="0" smtClean="0"/>
              <a:t>We </a:t>
            </a:r>
            <a:r>
              <a:rPr lang="en-US" altLang="ko-KR" sz="2200" dirty="0" smtClean="0"/>
              <a:t>provide </a:t>
            </a:r>
            <a:r>
              <a:rPr lang="en-US" altLang="ko-KR" sz="2200" dirty="0" smtClean="0">
                <a:solidFill>
                  <a:srgbClr val="FFFF00"/>
                </a:solidFill>
              </a:rPr>
              <a:t>no recommendation</a:t>
            </a:r>
            <a:r>
              <a:rPr lang="en-US" altLang="ko-KR" sz="2200" dirty="0" smtClean="0"/>
              <a:t> for the use of </a:t>
            </a:r>
            <a:r>
              <a:rPr lang="en-US" altLang="ko-KR" sz="2200" dirty="0" smtClean="0">
                <a:solidFill>
                  <a:srgbClr val="FFFF00"/>
                </a:solidFill>
              </a:rPr>
              <a:t>thoracic epidural analgesia</a:t>
            </a:r>
            <a:r>
              <a:rPr lang="en-US" altLang="ko-KR" sz="2200" dirty="0" smtClean="0"/>
              <a:t> in patients undergoing either </a:t>
            </a:r>
            <a:r>
              <a:rPr lang="en-US" altLang="ko-KR" sz="2200" dirty="0" err="1" smtClean="0">
                <a:solidFill>
                  <a:srgbClr val="FFFF00"/>
                </a:solidFill>
              </a:rPr>
              <a:t>intrathoracic</a:t>
            </a:r>
            <a:r>
              <a:rPr lang="en-US" altLang="ko-KR" sz="2200" dirty="0" smtClean="0"/>
              <a:t> or </a:t>
            </a:r>
            <a:r>
              <a:rPr lang="en-US" altLang="ko-KR" sz="2200" dirty="0" smtClean="0">
                <a:solidFill>
                  <a:srgbClr val="FFFF00"/>
                </a:solidFill>
              </a:rPr>
              <a:t>nonvascular abdominal surgical</a:t>
            </a:r>
            <a:r>
              <a:rPr lang="en-US" altLang="ko-KR" sz="2200" dirty="0" smtClean="0"/>
              <a:t> procedures, due to insufficient and conflicting evidence for this mode of analgesic delivery in these patients (0,B).</a:t>
            </a:r>
          </a:p>
          <a:p>
            <a:endParaRPr lang="en-US" altLang="ko-KR" sz="2200" dirty="0" smtClean="0"/>
          </a:p>
          <a:p>
            <a:r>
              <a:rPr lang="en-US" altLang="ko-KR" sz="2200" dirty="0" smtClean="0"/>
              <a:t>We suggest that </a:t>
            </a:r>
            <a:r>
              <a:rPr lang="en-US" altLang="ko-KR" sz="2200" dirty="0" smtClean="0">
                <a:solidFill>
                  <a:srgbClr val="FFFF00"/>
                </a:solidFill>
              </a:rPr>
              <a:t>thoracic epidural analgesia</a:t>
            </a:r>
            <a:r>
              <a:rPr lang="en-US" altLang="ko-KR" sz="2200" dirty="0" smtClean="0"/>
              <a:t> be considered for patients with </a:t>
            </a:r>
            <a:r>
              <a:rPr lang="en-US" altLang="ko-KR" sz="2200" dirty="0" smtClean="0">
                <a:solidFill>
                  <a:srgbClr val="FFFF00"/>
                </a:solidFill>
              </a:rPr>
              <a:t>traumatic rib fractures</a:t>
            </a:r>
            <a:r>
              <a:rPr lang="en-US" altLang="ko-KR" sz="2200" dirty="0" smtClean="0"/>
              <a:t> (+2B).</a:t>
            </a:r>
            <a:endParaRPr lang="ko-KR" altLang="en-US" sz="2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Methods</a:t>
            </a:r>
            <a:endParaRPr lang="ko-KR" altLang="en-US" dirty="0"/>
          </a:p>
        </p:txBody>
      </p:sp>
      <p:sp>
        <p:nvSpPr>
          <p:cNvPr id="3" name="내용 개체 틀 2"/>
          <p:cNvSpPr>
            <a:spLocks noGrp="1"/>
          </p:cNvSpPr>
          <p:nvPr>
            <p:ph idx="1"/>
          </p:nvPr>
        </p:nvSpPr>
        <p:spPr/>
        <p:txBody>
          <a:bodyPr/>
          <a:lstStyle/>
          <a:p>
            <a:r>
              <a:rPr lang="en-US" altLang="ko-KR" sz="2800" dirty="0" smtClean="0"/>
              <a:t>The American College of Critical Care Medicine</a:t>
            </a:r>
          </a:p>
          <a:p>
            <a:r>
              <a:rPr lang="en-US" altLang="ko-KR" sz="2800" dirty="0" smtClean="0"/>
              <a:t>20-person, multidisciplinary, multi-institutional task force</a:t>
            </a:r>
          </a:p>
          <a:p>
            <a:r>
              <a:rPr lang="en-US" altLang="ko-KR" sz="2800" dirty="0" smtClean="0"/>
              <a:t>4 subcommittees</a:t>
            </a:r>
          </a:p>
          <a:p>
            <a:pPr lvl="1"/>
            <a:r>
              <a:rPr lang="en-US" altLang="ko-KR" sz="2400" dirty="0" smtClean="0"/>
              <a:t>Pain and analgesia</a:t>
            </a:r>
          </a:p>
          <a:p>
            <a:pPr lvl="1"/>
            <a:r>
              <a:rPr lang="en-US" altLang="ko-KR" sz="2400" dirty="0" smtClean="0"/>
              <a:t>Agitation and sedation</a:t>
            </a:r>
          </a:p>
          <a:p>
            <a:pPr lvl="1"/>
            <a:r>
              <a:rPr lang="en-US" altLang="ko-KR" sz="2400" dirty="0" smtClean="0"/>
              <a:t>Delirium</a:t>
            </a:r>
          </a:p>
          <a:p>
            <a:pPr lvl="1"/>
            <a:r>
              <a:rPr lang="en-US" altLang="ko-KR" sz="2400" dirty="0" smtClean="0"/>
              <a:t>Related ICU </a:t>
            </a:r>
            <a:r>
              <a:rPr lang="en-US" altLang="ko-KR" sz="2400" dirty="0" smtClean="0"/>
              <a:t>outcomes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Treatment of pain</a:t>
            </a:r>
            <a:endParaRPr lang="ko-KR" altLang="en-US" dirty="0"/>
          </a:p>
        </p:txBody>
      </p:sp>
      <p:sp>
        <p:nvSpPr>
          <p:cNvPr id="3" name="내용 개체 틀 2"/>
          <p:cNvSpPr>
            <a:spLocks noGrp="1"/>
          </p:cNvSpPr>
          <p:nvPr>
            <p:ph idx="1"/>
          </p:nvPr>
        </p:nvSpPr>
        <p:spPr/>
        <p:txBody>
          <a:bodyPr/>
          <a:lstStyle/>
          <a:p>
            <a:r>
              <a:rPr lang="en-US" altLang="ko-KR" sz="2400" dirty="0" smtClean="0"/>
              <a:t>We provide </a:t>
            </a:r>
            <a:r>
              <a:rPr lang="en-US" altLang="ko-KR" sz="2400" dirty="0" smtClean="0">
                <a:solidFill>
                  <a:srgbClr val="FFFF00"/>
                </a:solidFill>
              </a:rPr>
              <a:t>no recommendation</a:t>
            </a:r>
            <a:r>
              <a:rPr lang="en-US" altLang="ko-KR" sz="2400" dirty="0" smtClean="0"/>
              <a:t> for using </a:t>
            </a:r>
            <a:r>
              <a:rPr lang="en-US" altLang="ko-KR" sz="2400" dirty="0" smtClean="0">
                <a:solidFill>
                  <a:srgbClr val="FFFF00"/>
                </a:solidFill>
              </a:rPr>
              <a:t>a lumbar epidural over </a:t>
            </a:r>
            <a:r>
              <a:rPr lang="en-US" altLang="ko-KR" sz="2400" dirty="0" err="1" smtClean="0">
                <a:solidFill>
                  <a:srgbClr val="FFFF00"/>
                </a:solidFill>
              </a:rPr>
              <a:t>parenteral</a:t>
            </a:r>
            <a:r>
              <a:rPr lang="en-US" altLang="ko-KR" sz="2400" dirty="0" smtClean="0">
                <a:solidFill>
                  <a:srgbClr val="FFFF00"/>
                </a:solidFill>
              </a:rPr>
              <a:t> </a:t>
            </a:r>
            <a:r>
              <a:rPr lang="en-US" altLang="ko-KR" sz="2400" dirty="0" err="1" smtClean="0">
                <a:solidFill>
                  <a:srgbClr val="FFFF00"/>
                </a:solidFill>
              </a:rPr>
              <a:t>opioids</a:t>
            </a:r>
            <a:r>
              <a:rPr lang="en-US" altLang="ko-KR" sz="2400" dirty="0" smtClean="0"/>
              <a:t> for postoperative analgesia in patients undergoing abdominal aortic aneurysm surgery, due to a lack of benefit of epidural over </a:t>
            </a:r>
            <a:r>
              <a:rPr lang="en-US" altLang="ko-KR" sz="2400" dirty="0" err="1" smtClean="0"/>
              <a:t>parenteral</a:t>
            </a:r>
            <a:r>
              <a:rPr lang="en-US" altLang="ko-KR" sz="2400" dirty="0" smtClean="0"/>
              <a:t> </a:t>
            </a:r>
            <a:r>
              <a:rPr lang="en-US" altLang="ko-KR" sz="2400" dirty="0" err="1" smtClean="0"/>
              <a:t>opioids</a:t>
            </a:r>
            <a:r>
              <a:rPr lang="en-US" altLang="ko-KR" sz="2400" dirty="0" smtClean="0"/>
              <a:t> in this patient population (0,A).</a:t>
            </a:r>
            <a:endParaRPr lang="ko-KR" altLang="en-US" sz="2400" dirty="0" smtClean="0"/>
          </a:p>
          <a:p>
            <a:endParaRPr lang="en-US" altLang="ko-KR" sz="2400" dirty="0" smtClean="0"/>
          </a:p>
          <a:p>
            <a:r>
              <a:rPr lang="en-US" altLang="ko-KR" sz="2400" dirty="0" smtClean="0"/>
              <a:t>We </a:t>
            </a:r>
            <a:r>
              <a:rPr lang="en-US" altLang="ko-KR" sz="2400" dirty="0" smtClean="0"/>
              <a:t>provide </a:t>
            </a:r>
            <a:r>
              <a:rPr lang="en-US" altLang="ko-KR" sz="2400" dirty="0" smtClean="0">
                <a:solidFill>
                  <a:srgbClr val="FFFF00"/>
                </a:solidFill>
              </a:rPr>
              <a:t>no recommendation</a:t>
            </a:r>
            <a:r>
              <a:rPr lang="en-US" altLang="ko-KR" sz="2400" dirty="0" smtClean="0"/>
              <a:t> for </a:t>
            </a:r>
            <a:r>
              <a:rPr lang="en-US" altLang="ko-KR" sz="2400" dirty="0" err="1" smtClean="0">
                <a:solidFill>
                  <a:srgbClr val="FFFF00"/>
                </a:solidFill>
              </a:rPr>
              <a:t>neuraxial</a:t>
            </a:r>
            <a:r>
              <a:rPr lang="en-US" altLang="ko-KR" sz="2400" dirty="0" smtClean="0">
                <a:solidFill>
                  <a:srgbClr val="FFFF00"/>
                </a:solidFill>
              </a:rPr>
              <a:t> </a:t>
            </a:r>
            <a:r>
              <a:rPr lang="en-US" altLang="ko-KR" sz="2400" i="1" dirty="0" smtClean="0"/>
              <a:t>(surrounding a major nerve)</a:t>
            </a:r>
            <a:r>
              <a:rPr lang="en-US" altLang="ko-KR" sz="2400" dirty="0" smtClean="0"/>
              <a:t> /</a:t>
            </a:r>
            <a:r>
              <a:rPr lang="en-US" altLang="ko-KR" sz="2400" dirty="0" smtClean="0">
                <a:solidFill>
                  <a:srgbClr val="FFFF00"/>
                </a:solidFill>
              </a:rPr>
              <a:t>regional analgesia </a:t>
            </a:r>
            <a:r>
              <a:rPr lang="en-US" altLang="ko-KR" sz="2400" dirty="0" smtClean="0"/>
              <a:t>over systemic analgesia in medical ICU patients, due to lack of evidence in this patient population (0, No Evidence).</a:t>
            </a:r>
            <a:endParaRPr lang="ko-KR" altLang="en-US" sz="24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Outline</a:t>
            </a:r>
            <a:endParaRPr lang="ko-KR" altLang="en-US" dirty="0"/>
          </a:p>
        </p:txBody>
      </p:sp>
      <p:sp>
        <p:nvSpPr>
          <p:cNvPr id="3" name="내용 개체 틀 2"/>
          <p:cNvSpPr>
            <a:spLocks noGrp="1"/>
          </p:cNvSpPr>
          <p:nvPr>
            <p:ph idx="1"/>
          </p:nvPr>
        </p:nvSpPr>
        <p:spPr/>
        <p:txBody>
          <a:bodyPr/>
          <a:lstStyle/>
          <a:p>
            <a:pPr marL="514350" indent="-514350">
              <a:buAutoNum type="arabicPeriod"/>
            </a:pPr>
            <a:r>
              <a:rPr lang="en-US" altLang="ko-KR" dirty="0" smtClean="0"/>
              <a:t>Methods</a:t>
            </a:r>
          </a:p>
          <a:p>
            <a:pPr marL="514350" indent="-514350">
              <a:buAutoNum type="arabicPeriod"/>
            </a:pPr>
            <a:r>
              <a:rPr lang="en-US" altLang="ko-KR" dirty="0" smtClean="0"/>
              <a:t>Pain and Analgesia</a:t>
            </a:r>
          </a:p>
          <a:p>
            <a:pPr marL="514350" indent="-514350">
              <a:buAutoNum type="arabicPeriod"/>
            </a:pPr>
            <a:r>
              <a:rPr lang="en-US" altLang="ko-KR" sz="4400" dirty="0" smtClean="0">
                <a:solidFill>
                  <a:srgbClr val="FFFF00"/>
                </a:solidFill>
              </a:rPr>
              <a:t>Agitation and Sedation</a:t>
            </a:r>
          </a:p>
          <a:p>
            <a:pPr marL="514350" indent="-514350">
              <a:buAutoNum type="arabicPeriod"/>
            </a:pPr>
            <a:r>
              <a:rPr lang="en-US" altLang="ko-KR" dirty="0" smtClean="0"/>
              <a:t>Delirium</a:t>
            </a:r>
          </a:p>
          <a:p>
            <a:pPr marL="514350" indent="-514350">
              <a:buAutoNum type="arabicPeriod"/>
            </a:pPr>
            <a:r>
              <a:rPr lang="en-US" altLang="ko-KR" dirty="0" smtClean="0"/>
              <a:t>Strategies for Managing Pain, Agitation, and Delirium to improve ICU Outcomes</a:t>
            </a:r>
            <a:endParaRPr lang="ko-KR" alt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Agitation and Sedation</a:t>
            </a:r>
            <a:endParaRPr lang="ko-KR" altLang="en-US" dirty="0"/>
          </a:p>
        </p:txBody>
      </p:sp>
      <p:sp>
        <p:nvSpPr>
          <p:cNvPr id="3" name="내용 개체 틀 2"/>
          <p:cNvSpPr>
            <a:spLocks noGrp="1"/>
          </p:cNvSpPr>
          <p:nvPr>
            <p:ph idx="1"/>
          </p:nvPr>
        </p:nvSpPr>
        <p:spPr/>
        <p:txBody>
          <a:bodyPr/>
          <a:lstStyle/>
          <a:p>
            <a:r>
              <a:rPr lang="en-US" altLang="ko-KR" dirty="0" smtClean="0"/>
              <a:t>Depth of sedation vs. clinical outcomes</a:t>
            </a:r>
          </a:p>
          <a:p>
            <a:endParaRPr lang="en-US" altLang="ko-KR" dirty="0" smtClean="0"/>
          </a:p>
          <a:p>
            <a:r>
              <a:rPr lang="en-US" altLang="ko-KR" dirty="0" smtClean="0"/>
              <a:t>Monitoring depth of sedation and brain function</a:t>
            </a:r>
          </a:p>
          <a:p>
            <a:endParaRPr lang="en-US" altLang="ko-KR" dirty="0" smtClean="0"/>
          </a:p>
          <a:p>
            <a:r>
              <a:rPr lang="en-US" altLang="ko-KR" dirty="0" smtClean="0"/>
              <a:t>Choice of sedative</a:t>
            </a:r>
            <a:endParaRPr lang="ko-KR" alt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Depth of sedation vs. clinical outcomes</a:t>
            </a:r>
            <a:endParaRPr lang="ko-KR" altLang="en-US" dirty="0"/>
          </a:p>
        </p:txBody>
      </p:sp>
      <p:sp>
        <p:nvSpPr>
          <p:cNvPr id="3" name="내용 개체 틀 2"/>
          <p:cNvSpPr>
            <a:spLocks noGrp="1"/>
          </p:cNvSpPr>
          <p:nvPr>
            <p:ph idx="1"/>
          </p:nvPr>
        </p:nvSpPr>
        <p:spPr/>
        <p:txBody>
          <a:bodyPr/>
          <a:lstStyle/>
          <a:p>
            <a:r>
              <a:rPr lang="en-US" altLang="ko-KR" sz="2600" dirty="0" smtClean="0"/>
              <a:t>Depth and quality of sedation should be </a:t>
            </a:r>
            <a:r>
              <a:rPr lang="en-US" altLang="ko-KR" sz="2600" dirty="0" smtClean="0">
                <a:solidFill>
                  <a:srgbClr val="FFFF00"/>
                </a:solidFill>
              </a:rPr>
              <a:t>routinely assessed</a:t>
            </a:r>
            <a:r>
              <a:rPr lang="en-US" altLang="ko-KR" sz="2600" dirty="0" smtClean="0"/>
              <a:t> in all ICU patients (1B).</a:t>
            </a:r>
          </a:p>
          <a:p>
            <a:pPr lvl="1"/>
            <a:r>
              <a:rPr lang="en-US" altLang="ko-KR" sz="2400" dirty="0" smtClean="0"/>
              <a:t>Effort to reduce anxiety and agitation</a:t>
            </a:r>
          </a:p>
          <a:p>
            <a:endParaRPr lang="en-US" altLang="ko-KR" sz="2600" dirty="0" smtClean="0"/>
          </a:p>
          <a:p>
            <a:r>
              <a:rPr lang="en-US" altLang="ko-KR" sz="2600" dirty="0" smtClean="0"/>
              <a:t>Maintaining </a:t>
            </a:r>
            <a:r>
              <a:rPr lang="en-US" altLang="ko-KR" sz="2600" dirty="0" smtClean="0">
                <a:solidFill>
                  <a:srgbClr val="FFFF00"/>
                </a:solidFill>
              </a:rPr>
              <a:t>light levels</a:t>
            </a:r>
            <a:r>
              <a:rPr lang="en-US" altLang="ko-KR" sz="2600" dirty="0" smtClean="0"/>
              <a:t> of sedation in adult ICU patients is associated with </a:t>
            </a:r>
            <a:r>
              <a:rPr lang="en-US" altLang="ko-KR" sz="2600" dirty="0" smtClean="0">
                <a:solidFill>
                  <a:srgbClr val="FFFF00"/>
                </a:solidFill>
              </a:rPr>
              <a:t>improved clinical outcomes</a:t>
            </a:r>
            <a:r>
              <a:rPr lang="en-US" altLang="ko-KR" sz="2600" dirty="0" smtClean="0"/>
              <a:t> </a:t>
            </a:r>
            <a:r>
              <a:rPr lang="en-US" altLang="ko-KR" sz="2600" dirty="0" smtClean="0"/>
              <a:t>(</a:t>
            </a:r>
            <a:r>
              <a:rPr lang="en-US" altLang="ko-KR" sz="2600" dirty="0" smtClean="0"/>
              <a:t>B</a:t>
            </a:r>
            <a:r>
              <a:rPr lang="en-US" altLang="ko-KR" sz="2600" dirty="0" smtClean="0"/>
              <a:t>).</a:t>
            </a:r>
          </a:p>
          <a:p>
            <a:pPr lvl="1"/>
            <a:r>
              <a:rPr lang="en-US" altLang="ko-KR" sz="2400" dirty="0" smtClean="0"/>
              <a:t>MV duration</a:t>
            </a:r>
            <a:r>
              <a:rPr lang="en-US" altLang="ko-KR" sz="2400" dirty="0" smtClean="0"/>
              <a:t> </a:t>
            </a:r>
            <a:r>
              <a:rPr lang="en-US" altLang="ko-KR" sz="2400" dirty="0" smtClean="0"/>
              <a:t>↓, ICU and hospital LOS ↓, delirium and long-term cognitive dysfunction </a:t>
            </a:r>
            <a:r>
              <a:rPr lang="en-US" altLang="ko-KR" sz="2400" dirty="0" smtClean="0"/>
              <a:t>↓</a:t>
            </a:r>
            <a:endParaRPr lang="en-US" altLang="ko-KR" sz="2400"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Depth of sedation vs. clinical outcomes</a:t>
            </a:r>
            <a:endParaRPr lang="ko-KR" altLang="en-US" dirty="0"/>
          </a:p>
        </p:txBody>
      </p:sp>
      <p:sp>
        <p:nvSpPr>
          <p:cNvPr id="3" name="내용 개체 틀 2"/>
          <p:cNvSpPr>
            <a:spLocks noGrp="1"/>
          </p:cNvSpPr>
          <p:nvPr>
            <p:ph idx="1"/>
          </p:nvPr>
        </p:nvSpPr>
        <p:spPr/>
        <p:txBody>
          <a:bodyPr/>
          <a:lstStyle/>
          <a:p>
            <a:r>
              <a:rPr lang="en-US" altLang="ko-KR" sz="2800" dirty="0" smtClean="0"/>
              <a:t>Maintaining light levels of sedation increases the physiologic stress response, but is </a:t>
            </a:r>
            <a:r>
              <a:rPr lang="en-US" altLang="ko-KR" sz="2800" dirty="0" smtClean="0">
                <a:solidFill>
                  <a:srgbClr val="FFFF00"/>
                </a:solidFill>
              </a:rPr>
              <a:t>not associated</a:t>
            </a:r>
            <a:r>
              <a:rPr lang="en-US" altLang="ko-KR" sz="2800" dirty="0" smtClean="0"/>
              <a:t> with an increased incidence of </a:t>
            </a:r>
            <a:r>
              <a:rPr lang="en-US" altLang="ko-KR" sz="2800" dirty="0" smtClean="0">
                <a:solidFill>
                  <a:srgbClr val="FFFF00"/>
                </a:solidFill>
              </a:rPr>
              <a:t>myocardial ischemia</a:t>
            </a:r>
            <a:r>
              <a:rPr lang="en-US" altLang="ko-KR" sz="2800" dirty="0" smtClean="0"/>
              <a:t> (B).</a:t>
            </a:r>
            <a:endParaRPr lang="ko-KR" altLang="en-US" sz="2800" dirty="0" smtClean="0"/>
          </a:p>
          <a:p>
            <a:endParaRPr lang="en-US" altLang="ko-KR" sz="2800" dirty="0" smtClean="0"/>
          </a:p>
          <a:p>
            <a:r>
              <a:rPr lang="en-US" altLang="ko-KR" sz="2800" dirty="0" smtClean="0"/>
              <a:t>The </a:t>
            </a:r>
            <a:r>
              <a:rPr lang="en-US" altLang="ko-KR" sz="2800" dirty="0" smtClean="0"/>
              <a:t>association between depth of sedation and </a:t>
            </a:r>
            <a:r>
              <a:rPr lang="en-US" altLang="ko-KR" sz="2800" dirty="0" smtClean="0">
                <a:solidFill>
                  <a:srgbClr val="FFFF00"/>
                </a:solidFill>
              </a:rPr>
              <a:t>psychological stress</a:t>
            </a:r>
            <a:r>
              <a:rPr lang="en-US" altLang="ko-KR" sz="2800" dirty="0" smtClean="0"/>
              <a:t> in these patients remains </a:t>
            </a:r>
            <a:r>
              <a:rPr lang="en-US" altLang="ko-KR" sz="2800" dirty="0" smtClean="0">
                <a:solidFill>
                  <a:srgbClr val="FFFF00"/>
                </a:solidFill>
              </a:rPr>
              <a:t>unclear</a:t>
            </a:r>
            <a:r>
              <a:rPr lang="en-US" altLang="ko-KR" sz="2800" dirty="0" smtClean="0"/>
              <a:t> (C</a:t>
            </a:r>
            <a:r>
              <a:rPr lang="en-US" altLang="ko-KR" sz="2800" dirty="0" smtClean="0"/>
              <a:t>).</a:t>
            </a:r>
            <a:endParaRPr lang="en-US" altLang="ko-KR" sz="2800"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Depth of sedation vs. clinical outcomes</a:t>
            </a:r>
            <a:endParaRPr lang="ko-KR" altLang="en-US" dirty="0"/>
          </a:p>
        </p:txBody>
      </p:sp>
      <p:sp>
        <p:nvSpPr>
          <p:cNvPr id="3" name="내용 개체 틀 2"/>
          <p:cNvSpPr>
            <a:spLocks noGrp="1"/>
          </p:cNvSpPr>
          <p:nvPr>
            <p:ph idx="1"/>
          </p:nvPr>
        </p:nvSpPr>
        <p:spPr/>
        <p:txBody>
          <a:bodyPr/>
          <a:lstStyle/>
          <a:p>
            <a:r>
              <a:rPr lang="en-US" altLang="ko-KR" dirty="0" smtClean="0"/>
              <a:t>We recommend that </a:t>
            </a:r>
            <a:r>
              <a:rPr lang="en-US" altLang="ko-KR" dirty="0" smtClean="0">
                <a:solidFill>
                  <a:srgbClr val="FFFF00"/>
                </a:solidFill>
              </a:rPr>
              <a:t>sedative medications</a:t>
            </a:r>
            <a:r>
              <a:rPr lang="en-US" altLang="ko-KR" dirty="0" smtClean="0"/>
              <a:t> be titrated to </a:t>
            </a:r>
            <a:r>
              <a:rPr lang="en-US" altLang="ko-KR" dirty="0" smtClean="0">
                <a:solidFill>
                  <a:srgbClr val="FFFF00"/>
                </a:solidFill>
              </a:rPr>
              <a:t>maintain a light</a:t>
            </a:r>
            <a:r>
              <a:rPr lang="en-US" altLang="ko-KR" dirty="0" smtClean="0"/>
              <a:t> rather than a deep level of sedation in adult ICU patients, unless clinically contraindicated (+1B</a:t>
            </a:r>
            <a:r>
              <a:rPr lang="en-US" altLang="ko-KR" dirty="0" smtClean="0"/>
              <a:t>).</a:t>
            </a:r>
            <a:endParaRPr lang="ko-KR" altLang="en-US" dirty="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Monitoring depth of sedation and brain function </a:t>
            </a:r>
            <a:endParaRPr lang="ko-KR" altLang="en-US" dirty="0"/>
          </a:p>
        </p:txBody>
      </p:sp>
      <p:sp>
        <p:nvSpPr>
          <p:cNvPr id="3" name="내용 개체 틀 2"/>
          <p:cNvSpPr>
            <a:spLocks noGrp="1"/>
          </p:cNvSpPr>
          <p:nvPr>
            <p:ph idx="1"/>
          </p:nvPr>
        </p:nvSpPr>
        <p:spPr/>
        <p:txBody>
          <a:bodyPr/>
          <a:lstStyle/>
          <a:p>
            <a:r>
              <a:rPr lang="en-US" altLang="ko-KR" sz="3000" dirty="0" smtClean="0"/>
              <a:t>The </a:t>
            </a:r>
            <a:r>
              <a:rPr lang="en-US" altLang="ko-KR" sz="3000" dirty="0" smtClean="0">
                <a:solidFill>
                  <a:srgbClr val="FFFF00"/>
                </a:solidFill>
              </a:rPr>
              <a:t>Richmond Agitation-Sedation Scale (RASS)</a:t>
            </a:r>
            <a:r>
              <a:rPr lang="en-US" altLang="ko-KR" sz="3000" dirty="0" smtClean="0"/>
              <a:t> and </a:t>
            </a:r>
            <a:r>
              <a:rPr lang="en-US" altLang="ko-KR" sz="3000" dirty="0" smtClean="0">
                <a:solidFill>
                  <a:srgbClr val="FFFF00"/>
                </a:solidFill>
              </a:rPr>
              <a:t>Sedation-Agitation Scale (SAS)</a:t>
            </a:r>
            <a:r>
              <a:rPr lang="en-US" altLang="ko-KR" sz="3000" dirty="0" smtClean="0"/>
              <a:t> are the most valid and reliable sedation assessment tools for measuring quality and depth of sedation in adult ICU patients (B</a:t>
            </a:r>
            <a:r>
              <a:rPr lang="en-US" altLang="ko-KR" sz="3000" dirty="0" smtClean="0"/>
              <a:t>).</a:t>
            </a:r>
            <a:endParaRPr lang="en-US" altLang="ko-KR" sz="3000"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1026" name="Picture 2"/>
          <p:cNvPicPr>
            <a:picLocks noChangeAspect="1" noChangeArrowheads="1"/>
          </p:cNvPicPr>
          <p:nvPr/>
        </p:nvPicPr>
        <p:blipFill>
          <a:blip r:embed="rId2" cstate="print"/>
          <a:srcRect/>
          <a:stretch>
            <a:fillRect/>
          </a:stretch>
        </p:blipFill>
        <p:spPr bwMode="auto">
          <a:xfrm>
            <a:off x="-3601" y="97496"/>
            <a:ext cx="9151202" cy="666300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grpSp>
        <p:nvGrpSpPr>
          <p:cNvPr id="7" name="그룹 6"/>
          <p:cNvGrpSpPr/>
          <p:nvPr/>
        </p:nvGrpSpPr>
        <p:grpSpPr>
          <a:xfrm>
            <a:off x="17925" y="279400"/>
            <a:ext cx="9108151" cy="6299200"/>
            <a:chOff x="17925" y="279400"/>
            <a:chExt cx="9108151" cy="6299200"/>
          </a:xfrm>
        </p:grpSpPr>
        <p:pic>
          <p:nvPicPr>
            <p:cNvPr id="2050" name="Picture 2"/>
            <p:cNvPicPr>
              <a:picLocks noChangeAspect="1" noChangeArrowheads="1"/>
            </p:cNvPicPr>
            <p:nvPr/>
          </p:nvPicPr>
          <p:blipFill>
            <a:blip r:embed="rId2" cstate="print"/>
            <a:srcRect/>
            <a:stretch>
              <a:fillRect/>
            </a:stretch>
          </p:blipFill>
          <p:spPr bwMode="auto">
            <a:xfrm>
              <a:off x="17925" y="279400"/>
              <a:ext cx="9108151" cy="6299200"/>
            </a:xfrm>
            <a:prstGeom prst="rect">
              <a:avLst/>
            </a:prstGeom>
            <a:noFill/>
            <a:ln w="9525">
              <a:noFill/>
              <a:miter lim="800000"/>
              <a:headEnd/>
              <a:tailEnd/>
            </a:ln>
          </p:spPr>
        </p:pic>
        <p:sp>
          <p:nvSpPr>
            <p:cNvPr id="5" name="모서리가 둥근 직사각형 4"/>
            <p:cNvSpPr/>
            <p:nvPr/>
          </p:nvSpPr>
          <p:spPr>
            <a:xfrm>
              <a:off x="6444208" y="908720"/>
              <a:ext cx="2520280" cy="79208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모서리가 둥근 직사각형 5"/>
            <p:cNvSpPr/>
            <p:nvPr/>
          </p:nvSpPr>
          <p:spPr>
            <a:xfrm>
              <a:off x="6876256" y="5791200"/>
              <a:ext cx="1656184" cy="59012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3074" name="Picture 2"/>
          <p:cNvPicPr>
            <a:picLocks noChangeAspect="1" noChangeArrowheads="1"/>
          </p:cNvPicPr>
          <p:nvPr/>
        </p:nvPicPr>
        <p:blipFill>
          <a:blip r:embed="rId2" cstate="print"/>
          <a:srcRect/>
          <a:stretch>
            <a:fillRect/>
          </a:stretch>
        </p:blipFill>
        <p:spPr bwMode="auto">
          <a:xfrm>
            <a:off x="1520939" y="1"/>
            <a:ext cx="6102123" cy="68579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Methods</a:t>
            </a:r>
            <a:endParaRPr lang="ko-KR" altLang="en-US" dirty="0"/>
          </a:p>
        </p:txBody>
      </p:sp>
      <p:sp>
        <p:nvSpPr>
          <p:cNvPr id="3" name="내용 개체 틀 2"/>
          <p:cNvSpPr>
            <a:spLocks noGrp="1"/>
          </p:cNvSpPr>
          <p:nvPr>
            <p:ph idx="1"/>
          </p:nvPr>
        </p:nvSpPr>
        <p:spPr/>
        <p:txBody>
          <a:bodyPr/>
          <a:lstStyle/>
          <a:p>
            <a:r>
              <a:rPr lang="en-US" altLang="ko-KR" dirty="0" smtClean="0"/>
              <a:t>Web based electronic database of over 19,000 references</a:t>
            </a:r>
          </a:p>
          <a:p>
            <a:r>
              <a:rPr lang="en-US" altLang="ko-KR" dirty="0" smtClean="0"/>
              <a:t>Group </a:t>
            </a:r>
            <a:r>
              <a:rPr lang="en-US" altLang="ko-KR" dirty="0" smtClean="0"/>
              <a:t>consensus</a:t>
            </a:r>
          </a:p>
          <a:p>
            <a:pPr lvl="1"/>
            <a:r>
              <a:rPr lang="en-US" altLang="ko-KR" sz="2600" dirty="0" smtClean="0">
                <a:solidFill>
                  <a:srgbClr val="FFFF00"/>
                </a:solidFill>
              </a:rPr>
              <a:t>The nominal group technique</a:t>
            </a:r>
            <a:r>
              <a:rPr lang="en-US" altLang="ko-KR" sz="2600" dirty="0" smtClean="0"/>
              <a:t> and </a:t>
            </a:r>
            <a:r>
              <a:rPr lang="en-US" altLang="ko-KR" sz="2600" dirty="0" smtClean="0">
                <a:solidFill>
                  <a:srgbClr val="FFFF00"/>
                </a:solidFill>
              </a:rPr>
              <a:t>the modified Delphi method</a:t>
            </a:r>
            <a:r>
              <a:rPr lang="en-US" altLang="ko-KR" sz="2600" dirty="0" smtClean="0"/>
              <a:t>, with anonymous voting by all task force members using E-Survey</a:t>
            </a:r>
          </a:p>
          <a:p>
            <a:pPr lvl="1"/>
            <a:r>
              <a:rPr lang="en-US" altLang="ko-KR" sz="2600" dirty="0" smtClean="0"/>
              <a:t>Completed in December 2010</a:t>
            </a:r>
            <a:endParaRPr lang="ko-KR" altLang="en-US" sz="2600"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4098" name="Picture 2"/>
          <p:cNvPicPr>
            <a:picLocks noChangeAspect="1" noChangeArrowheads="1"/>
          </p:cNvPicPr>
          <p:nvPr/>
        </p:nvPicPr>
        <p:blipFill>
          <a:blip r:embed="rId2" cstate="print"/>
          <a:srcRect/>
          <a:stretch>
            <a:fillRect/>
          </a:stretch>
        </p:blipFill>
        <p:spPr bwMode="auto">
          <a:xfrm>
            <a:off x="1718236" y="0"/>
            <a:ext cx="570752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Monitoring depth of sedation and brain function </a:t>
            </a:r>
            <a:endParaRPr lang="ko-KR" altLang="en-US" dirty="0"/>
          </a:p>
        </p:txBody>
      </p:sp>
      <p:sp>
        <p:nvSpPr>
          <p:cNvPr id="3" name="내용 개체 틀 2"/>
          <p:cNvSpPr>
            <a:spLocks noGrp="1"/>
          </p:cNvSpPr>
          <p:nvPr>
            <p:ph idx="1"/>
          </p:nvPr>
        </p:nvSpPr>
        <p:spPr/>
        <p:txBody>
          <a:bodyPr/>
          <a:lstStyle/>
          <a:p>
            <a:r>
              <a:rPr lang="en-US" altLang="ko-KR" sz="2600" dirty="0" smtClean="0"/>
              <a:t>We </a:t>
            </a:r>
            <a:r>
              <a:rPr lang="en-US" altLang="ko-KR" sz="2600" dirty="0" smtClean="0">
                <a:solidFill>
                  <a:srgbClr val="FFFF00"/>
                </a:solidFill>
              </a:rPr>
              <a:t>do not recommend</a:t>
            </a:r>
            <a:r>
              <a:rPr lang="en-US" altLang="ko-KR" sz="2600" dirty="0" smtClean="0"/>
              <a:t> that </a:t>
            </a:r>
            <a:r>
              <a:rPr lang="en-US" altLang="ko-KR" sz="2600" dirty="0" smtClean="0">
                <a:solidFill>
                  <a:srgbClr val="FFFF00"/>
                </a:solidFill>
              </a:rPr>
              <a:t>objective measures of brain function</a:t>
            </a:r>
            <a:r>
              <a:rPr lang="en-US" altLang="ko-KR" sz="2600" dirty="0" smtClean="0"/>
              <a:t> (e.g., auditory evoked potentials [AEPs], </a:t>
            </a:r>
            <a:r>
              <a:rPr lang="en-US" altLang="ko-KR" sz="2600" dirty="0" err="1" smtClean="0"/>
              <a:t>Bispectral</a:t>
            </a:r>
            <a:r>
              <a:rPr lang="en-US" altLang="ko-KR" sz="2600" dirty="0" smtClean="0"/>
              <a:t> Index [BIS], </a:t>
            </a:r>
            <a:r>
              <a:rPr lang="en-US" altLang="ko-KR" sz="2600" dirty="0" err="1" smtClean="0"/>
              <a:t>Narcotrend</a:t>
            </a:r>
            <a:r>
              <a:rPr lang="en-US" altLang="ko-KR" sz="2600" dirty="0" smtClean="0"/>
              <a:t> Index [NI], Patient State Index [PSI], or state entropy [SE]) be used as the primary method to </a:t>
            </a:r>
            <a:r>
              <a:rPr lang="en-US" altLang="ko-KR" sz="2600" dirty="0" smtClean="0">
                <a:solidFill>
                  <a:srgbClr val="FFFF00"/>
                </a:solidFill>
              </a:rPr>
              <a:t>monitor depth of sedation</a:t>
            </a:r>
            <a:r>
              <a:rPr lang="en-US" altLang="ko-KR" sz="2600" dirty="0" smtClean="0"/>
              <a:t> in </a:t>
            </a:r>
            <a:r>
              <a:rPr lang="en-US" altLang="ko-KR" sz="2600" dirty="0" err="1" smtClean="0"/>
              <a:t>noncomatose</a:t>
            </a:r>
            <a:r>
              <a:rPr lang="en-US" altLang="ko-KR" sz="2600" dirty="0" smtClean="0"/>
              <a:t>, </a:t>
            </a:r>
            <a:r>
              <a:rPr lang="en-US" altLang="ko-KR" sz="2600" dirty="0" err="1" smtClean="0"/>
              <a:t>nonparalyzed</a:t>
            </a:r>
            <a:r>
              <a:rPr lang="en-US" altLang="ko-KR" sz="2600" dirty="0" smtClean="0"/>
              <a:t> critically ill adult patients, as these monitors are inadequate substitutes for subjective sedation scoring systems (–1B</a:t>
            </a:r>
            <a:r>
              <a:rPr lang="en-US" altLang="ko-KR" sz="2600" dirty="0" smtClean="0"/>
              <a:t>).</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Monitoring depth of sedation and brain function </a:t>
            </a:r>
            <a:endParaRPr lang="ko-KR" altLang="en-US" dirty="0"/>
          </a:p>
        </p:txBody>
      </p:sp>
      <p:sp>
        <p:nvSpPr>
          <p:cNvPr id="3" name="내용 개체 틀 2"/>
          <p:cNvSpPr>
            <a:spLocks noGrp="1"/>
          </p:cNvSpPr>
          <p:nvPr>
            <p:ph idx="1"/>
          </p:nvPr>
        </p:nvSpPr>
        <p:spPr/>
        <p:txBody>
          <a:bodyPr/>
          <a:lstStyle/>
          <a:p>
            <a:r>
              <a:rPr lang="en-US" altLang="ko-KR" sz="2800" dirty="0" smtClean="0"/>
              <a:t>We suggest that </a:t>
            </a:r>
            <a:r>
              <a:rPr lang="en-US" altLang="ko-KR" sz="2800" dirty="0" smtClean="0">
                <a:solidFill>
                  <a:srgbClr val="FFFF00"/>
                </a:solidFill>
              </a:rPr>
              <a:t>objective measures of brain function</a:t>
            </a:r>
            <a:r>
              <a:rPr lang="en-US" altLang="ko-KR" sz="2800" dirty="0" smtClean="0"/>
              <a:t> (e.g., AEPs, BIS, NI, PSI, or SE) be used as an </a:t>
            </a:r>
            <a:r>
              <a:rPr lang="en-US" altLang="ko-KR" sz="2800" dirty="0" smtClean="0">
                <a:solidFill>
                  <a:srgbClr val="FFFF00"/>
                </a:solidFill>
              </a:rPr>
              <a:t>adjunct</a:t>
            </a:r>
            <a:r>
              <a:rPr lang="en-US" altLang="ko-KR" sz="2800" dirty="0" smtClean="0"/>
              <a:t> to subjective sedation assessments in adult ICU patients who are </a:t>
            </a:r>
            <a:r>
              <a:rPr lang="en-US" altLang="ko-KR" sz="2800" dirty="0" smtClean="0">
                <a:solidFill>
                  <a:srgbClr val="FFFF00"/>
                </a:solidFill>
              </a:rPr>
              <a:t>receiving neuromuscular blocking agents</a:t>
            </a:r>
            <a:r>
              <a:rPr lang="en-US" altLang="ko-KR" sz="2800" dirty="0" smtClean="0"/>
              <a:t>, as subjective sedation assessments may be unobtainable in these patients (+2B).</a:t>
            </a:r>
            <a:endParaRPr lang="ko-KR" altLang="en-US" sz="28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Monitoring depth of sedation and brain function </a:t>
            </a:r>
            <a:endParaRPr lang="ko-KR" altLang="en-US" dirty="0"/>
          </a:p>
        </p:txBody>
      </p:sp>
      <p:sp>
        <p:nvSpPr>
          <p:cNvPr id="3" name="내용 개체 틀 2"/>
          <p:cNvSpPr>
            <a:spLocks noGrp="1"/>
          </p:cNvSpPr>
          <p:nvPr>
            <p:ph idx="1"/>
          </p:nvPr>
        </p:nvSpPr>
        <p:spPr/>
        <p:txBody>
          <a:bodyPr/>
          <a:lstStyle/>
          <a:p>
            <a:r>
              <a:rPr lang="en-US" altLang="ko-KR" sz="2800" dirty="0" smtClean="0"/>
              <a:t>We recommend that </a:t>
            </a:r>
            <a:r>
              <a:rPr lang="en-US" altLang="ko-KR" sz="2800" dirty="0" smtClean="0">
                <a:solidFill>
                  <a:srgbClr val="FFFF00"/>
                </a:solidFill>
              </a:rPr>
              <a:t>EEG monitoring</a:t>
            </a:r>
            <a:r>
              <a:rPr lang="en-US" altLang="ko-KR" sz="2800" dirty="0" smtClean="0"/>
              <a:t> be used to monitor </a:t>
            </a:r>
            <a:r>
              <a:rPr lang="en-US" altLang="ko-KR" sz="2800" dirty="0" err="1" smtClean="0"/>
              <a:t>nonconvulsive</a:t>
            </a:r>
            <a:r>
              <a:rPr lang="en-US" altLang="ko-KR" sz="2800" dirty="0" smtClean="0"/>
              <a:t> seizure activity in adult ICU patients with </a:t>
            </a:r>
            <a:r>
              <a:rPr lang="en-US" altLang="ko-KR" sz="2800" dirty="0" smtClean="0">
                <a:solidFill>
                  <a:srgbClr val="FFFF00"/>
                </a:solidFill>
              </a:rPr>
              <a:t>either known or suspected seizures</a:t>
            </a:r>
            <a:r>
              <a:rPr lang="en-US" altLang="ko-KR" sz="2800" dirty="0" smtClean="0"/>
              <a:t>, or to </a:t>
            </a:r>
            <a:r>
              <a:rPr lang="en-US" altLang="ko-KR" sz="2800" dirty="0" smtClean="0">
                <a:solidFill>
                  <a:srgbClr val="FFFF00"/>
                </a:solidFill>
              </a:rPr>
              <a:t>titrate </a:t>
            </a:r>
            <a:r>
              <a:rPr lang="en-US" altLang="ko-KR" sz="2800" dirty="0" err="1" smtClean="0">
                <a:solidFill>
                  <a:srgbClr val="FFFF00"/>
                </a:solidFill>
              </a:rPr>
              <a:t>electrosuppressive</a:t>
            </a:r>
            <a:r>
              <a:rPr lang="en-US" altLang="ko-KR" sz="2800" dirty="0" smtClean="0">
                <a:solidFill>
                  <a:srgbClr val="FFFF00"/>
                </a:solidFill>
              </a:rPr>
              <a:t> medication</a:t>
            </a:r>
            <a:r>
              <a:rPr lang="en-US" altLang="ko-KR" sz="2800" dirty="0" smtClean="0"/>
              <a:t> to achieve burst suppression in adult ICU patients with </a:t>
            </a:r>
            <a:r>
              <a:rPr lang="en-US" altLang="ko-KR" sz="2800" dirty="0" smtClean="0">
                <a:solidFill>
                  <a:srgbClr val="FFFF00"/>
                </a:solidFill>
              </a:rPr>
              <a:t>elevated intracranial pressure</a:t>
            </a:r>
            <a:r>
              <a:rPr lang="en-US" altLang="ko-KR" sz="2800" dirty="0" smtClean="0"/>
              <a:t> (+1A).</a:t>
            </a:r>
            <a:endParaRPr lang="ko-KR" altLang="en-US" sz="28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Choice of sedative</a:t>
            </a:r>
            <a:endParaRPr lang="ko-KR" altLang="en-US" dirty="0"/>
          </a:p>
        </p:txBody>
      </p:sp>
      <p:sp>
        <p:nvSpPr>
          <p:cNvPr id="3" name="내용 개체 틀 2"/>
          <p:cNvSpPr>
            <a:spLocks noGrp="1"/>
          </p:cNvSpPr>
          <p:nvPr>
            <p:ph idx="1"/>
          </p:nvPr>
        </p:nvSpPr>
        <p:spPr/>
        <p:txBody>
          <a:bodyPr/>
          <a:lstStyle/>
          <a:p>
            <a:r>
              <a:rPr lang="en-US" altLang="ko-KR" sz="2800" dirty="0" smtClean="0"/>
              <a:t>Benzodiazepines</a:t>
            </a:r>
          </a:p>
          <a:p>
            <a:pPr lvl="1"/>
            <a:r>
              <a:rPr lang="en-US" altLang="ko-KR" sz="2400" dirty="0" smtClean="0"/>
              <a:t>Activate </a:t>
            </a:r>
            <a:r>
              <a:rPr lang="en-US" altLang="ko-KR" sz="2400" dirty="0" smtClean="0"/>
              <a:t>γ-</a:t>
            </a:r>
            <a:r>
              <a:rPr lang="en-US" altLang="ko-KR" sz="2400" dirty="0" err="1" smtClean="0"/>
              <a:t>aminobutyric</a:t>
            </a:r>
            <a:r>
              <a:rPr lang="en-US" altLang="ko-KR" sz="2400" dirty="0" smtClean="0"/>
              <a:t> acid A (GABA</a:t>
            </a:r>
            <a:r>
              <a:rPr lang="en-US" altLang="ko-KR" sz="2400" baseline="-25000" dirty="0" smtClean="0"/>
              <a:t>A</a:t>
            </a:r>
            <a:r>
              <a:rPr lang="en-US" altLang="ko-KR" sz="2400" dirty="0" smtClean="0"/>
              <a:t>) neuronal receptors in the </a:t>
            </a:r>
            <a:r>
              <a:rPr lang="en-US" altLang="ko-KR" sz="2400" dirty="0" smtClean="0"/>
              <a:t>brain</a:t>
            </a:r>
          </a:p>
          <a:p>
            <a:pPr lvl="1"/>
            <a:r>
              <a:rPr lang="en-US" altLang="ko-KR" sz="2400" dirty="0" err="1" smtClean="0"/>
              <a:t>Anxiolytic</a:t>
            </a:r>
            <a:r>
              <a:rPr lang="en-US" altLang="ko-KR" sz="2400" dirty="0" smtClean="0"/>
              <a:t>, </a:t>
            </a:r>
            <a:r>
              <a:rPr lang="en-US" altLang="ko-KR" sz="2400" dirty="0" err="1" smtClean="0"/>
              <a:t>amnestic</a:t>
            </a:r>
            <a:r>
              <a:rPr lang="en-US" altLang="ko-KR" sz="2400" dirty="0" smtClean="0"/>
              <a:t>, sedating, hypnotic, and anticonvulsant effects, but no analgesic </a:t>
            </a:r>
            <a:r>
              <a:rPr lang="en-US" altLang="ko-KR" sz="2400" dirty="0" smtClean="0"/>
              <a:t>activity</a:t>
            </a:r>
          </a:p>
          <a:p>
            <a:pPr lvl="1"/>
            <a:r>
              <a:rPr lang="en-US" altLang="ko-KR" sz="2400" dirty="0" smtClean="0"/>
              <a:t>Tolerance with </a:t>
            </a:r>
            <a:r>
              <a:rPr lang="en-US" altLang="ko-KR" sz="2400" dirty="0" smtClean="0"/>
              <a:t>long-term </a:t>
            </a:r>
            <a:r>
              <a:rPr lang="en-US" altLang="ko-KR" sz="2400" dirty="0" smtClean="0"/>
              <a:t>administration</a:t>
            </a:r>
          </a:p>
          <a:p>
            <a:pPr lvl="1"/>
            <a:r>
              <a:rPr lang="en-US" altLang="ko-KR" sz="2400" dirty="0" smtClean="0"/>
              <a:t>Prolonged </a:t>
            </a:r>
            <a:r>
              <a:rPr lang="en-US" altLang="ko-KR" sz="2400" dirty="0" smtClean="0"/>
              <a:t>administration of benzodiazepines (due to saturation of peripheral tissues), advanced age, hepatic dysfunction, or renal insufficiency </a:t>
            </a:r>
            <a:r>
              <a:rPr lang="en-US" altLang="ko-KR" sz="2400" dirty="0" smtClean="0"/>
              <a:t>→ Delayed emergence</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Choice of sedative</a:t>
            </a:r>
            <a:endParaRPr lang="ko-KR" altLang="en-US" dirty="0"/>
          </a:p>
        </p:txBody>
      </p:sp>
      <p:sp>
        <p:nvSpPr>
          <p:cNvPr id="3" name="내용 개체 틀 2"/>
          <p:cNvSpPr>
            <a:spLocks noGrp="1"/>
          </p:cNvSpPr>
          <p:nvPr>
            <p:ph idx="1"/>
          </p:nvPr>
        </p:nvSpPr>
        <p:spPr/>
        <p:txBody>
          <a:bodyPr/>
          <a:lstStyle/>
          <a:p>
            <a:r>
              <a:rPr lang="en-US" altLang="ko-KR" sz="2800" dirty="0" err="1" smtClean="0"/>
              <a:t>Propofol</a:t>
            </a:r>
            <a:endParaRPr lang="en-US" altLang="ko-KR" sz="2800" dirty="0" smtClean="0"/>
          </a:p>
          <a:p>
            <a:pPr lvl="1"/>
            <a:r>
              <a:rPr lang="en-US" altLang="ko-KR" sz="2400" dirty="0" smtClean="0"/>
              <a:t>Binds </a:t>
            </a:r>
            <a:r>
              <a:rPr lang="en-US" altLang="ko-KR" sz="2400" dirty="0" smtClean="0"/>
              <a:t>to multiple receptors in the central nervous system to interrupt neural transmission, including GABA</a:t>
            </a:r>
            <a:r>
              <a:rPr lang="en-US" altLang="ko-KR" sz="2400" baseline="-25000" dirty="0" smtClean="0"/>
              <a:t>A</a:t>
            </a:r>
            <a:r>
              <a:rPr lang="en-US" altLang="ko-KR" sz="2400" dirty="0" smtClean="0"/>
              <a:t>, </a:t>
            </a:r>
            <a:r>
              <a:rPr lang="en-US" altLang="ko-KR" sz="2400" dirty="0" err="1" smtClean="0"/>
              <a:t>glycine</a:t>
            </a:r>
            <a:r>
              <a:rPr lang="en-US" altLang="ko-KR" sz="2400" dirty="0" smtClean="0"/>
              <a:t>, nicotinic, and M</a:t>
            </a:r>
            <a:r>
              <a:rPr lang="en-US" altLang="ko-KR" sz="2400" baseline="-25000" dirty="0" smtClean="0"/>
              <a:t>1</a:t>
            </a:r>
            <a:r>
              <a:rPr lang="en-US" altLang="ko-KR" sz="2400" dirty="0" smtClean="0"/>
              <a:t> </a:t>
            </a:r>
            <a:r>
              <a:rPr lang="en-US" altLang="ko-KR" sz="2400" dirty="0" err="1" smtClean="0"/>
              <a:t>muscarinic</a:t>
            </a:r>
            <a:r>
              <a:rPr lang="en-US" altLang="ko-KR" sz="2400" dirty="0" smtClean="0"/>
              <a:t> </a:t>
            </a:r>
            <a:r>
              <a:rPr lang="en-US" altLang="ko-KR" sz="2400" dirty="0" smtClean="0"/>
              <a:t>receptors</a:t>
            </a:r>
          </a:p>
          <a:p>
            <a:pPr lvl="1"/>
            <a:r>
              <a:rPr lang="en-US" altLang="ko-KR" sz="2400" dirty="0" smtClean="0"/>
              <a:t>Sedative</a:t>
            </a:r>
            <a:r>
              <a:rPr lang="en-US" altLang="ko-KR" sz="2400" dirty="0" smtClean="0"/>
              <a:t>, hypnotic, </a:t>
            </a:r>
            <a:r>
              <a:rPr lang="en-US" altLang="ko-KR" sz="2400" dirty="0" err="1" smtClean="0"/>
              <a:t>anxiolytic</a:t>
            </a:r>
            <a:r>
              <a:rPr lang="en-US" altLang="ko-KR" sz="2400" dirty="0" smtClean="0"/>
              <a:t>, </a:t>
            </a:r>
            <a:r>
              <a:rPr lang="en-US" altLang="ko-KR" sz="2400" dirty="0" err="1" smtClean="0"/>
              <a:t>amnestic</a:t>
            </a:r>
            <a:r>
              <a:rPr lang="en-US" altLang="ko-KR" sz="2400" dirty="0" smtClean="0"/>
              <a:t>, antiemetic, and anticonvulsant properties, but no analgesic </a:t>
            </a:r>
            <a:r>
              <a:rPr lang="en-US" altLang="ko-KR" sz="2400" dirty="0" smtClean="0"/>
              <a:t>effects</a:t>
            </a:r>
          </a:p>
          <a:p>
            <a:pPr lvl="1"/>
            <a:r>
              <a:rPr lang="en-US" altLang="ko-KR" sz="2400" dirty="0" smtClean="0"/>
              <a:t>Highly </a:t>
            </a:r>
            <a:r>
              <a:rPr lang="en-US" altLang="ko-KR" sz="2400" dirty="0" smtClean="0"/>
              <a:t>lipid </a:t>
            </a:r>
            <a:r>
              <a:rPr lang="en-US" altLang="ko-KR" sz="2400" dirty="0" smtClean="0"/>
              <a:t>soluble, BBB, rapid onset, short duration</a:t>
            </a:r>
          </a:p>
          <a:p>
            <a:pPr lvl="1"/>
            <a:r>
              <a:rPr lang="en-US" altLang="ko-KR" sz="2400" dirty="0" smtClean="0"/>
              <a:t>Long-term administration → Prolonged emergence</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Choice of sedative</a:t>
            </a:r>
            <a:endParaRPr lang="ko-KR" altLang="en-US" dirty="0"/>
          </a:p>
        </p:txBody>
      </p:sp>
      <p:sp>
        <p:nvSpPr>
          <p:cNvPr id="3" name="내용 개체 틀 2"/>
          <p:cNvSpPr>
            <a:spLocks noGrp="1"/>
          </p:cNvSpPr>
          <p:nvPr>
            <p:ph idx="1"/>
          </p:nvPr>
        </p:nvSpPr>
        <p:spPr/>
        <p:txBody>
          <a:bodyPr/>
          <a:lstStyle/>
          <a:p>
            <a:r>
              <a:rPr lang="en-US" altLang="ko-KR" sz="2800" dirty="0" err="1" smtClean="0"/>
              <a:t>Dexmedetomidine</a:t>
            </a:r>
            <a:endParaRPr lang="en-US" altLang="ko-KR" sz="2800" dirty="0" smtClean="0"/>
          </a:p>
          <a:p>
            <a:pPr lvl="1"/>
            <a:r>
              <a:rPr lang="en-US" altLang="ko-KR" sz="2400" dirty="0" smtClean="0"/>
              <a:t>Selective </a:t>
            </a:r>
            <a:r>
              <a:rPr lang="el-GR" altLang="ko-KR" sz="2400" dirty="0" smtClean="0"/>
              <a:t>α</a:t>
            </a:r>
            <a:r>
              <a:rPr lang="el-GR" altLang="ko-KR" sz="2400" baseline="-25000" dirty="0" smtClean="0"/>
              <a:t>2</a:t>
            </a:r>
            <a:r>
              <a:rPr lang="el-GR" altLang="ko-KR" sz="2400" dirty="0" smtClean="0"/>
              <a:t>-</a:t>
            </a:r>
            <a:r>
              <a:rPr lang="en-US" altLang="ko-KR" sz="2400" dirty="0" smtClean="0"/>
              <a:t>receptor </a:t>
            </a:r>
            <a:r>
              <a:rPr lang="en-US" altLang="ko-KR" sz="2400" dirty="0" smtClean="0"/>
              <a:t>agonist</a:t>
            </a:r>
          </a:p>
          <a:p>
            <a:pPr lvl="1"/>
            <a:r>
              <a:rPr lang="en-US" altLang="ko-KR" sz="2400" dirty="0" smtClean="0"/>
              <a:t>Sedative</a:t>
            </a:r>
            <a:r>
              <a:rPr lang="en-US" altLang="ko-KR" sz="2400" dirty="0" smtClean="0"/>
              <a:t>, analgesic/</a:t>
            </a:r>
            <a:r>
              <a:rPr lang="en-US" altLang="ko-KR" sz="2400" dirty="0" err="1" smtClean="0"/>
              <a:t>opioid</a:t>
            </a:r>
            <a:r>
              <a:rPr lang="en-US" altLang="ko-KR" sz="2400" dirty="0" smtClean="0"/>
              <a:t> sparing, and </a:t>
            </a:r>
            <a:r>
              <a:rPr lang="en-US" altLang="ko-KR" sz="2400" dirty="0" err="1" smtClean="0"/>
              <a:t>sympatholytic</a:t>
            </a:r>
            <a:r>
              <a:rPr lang="en-US" altLang="ko-KR" sz="2400" dirty="0" smtClean="0"/>
              <a:t> </a:t>
            </a:r>
            <a:r>
              <a:rPr lang="en-US" altLang="ko-KR" sz="2400" dirty="0" smtClean="0"/>
              <a:t>properties, </a:t>
            </a:r>
            <a:r>
              <a:rPr lang="en-US" altLang="ko-KR" sz="2400" dirty="0" smtClean="0"/>
              <a:t>but with no anticonvulsant properties </a:t>
            </a:r>
            <a:endParaRPr lang="en-US" altLang="ko-KR" sz="2400" dirty="0" smtClean="0"/>
          </a:p>
          <a:p>
            <a:pPr lvl="1"/>
            <a:r>
              <a:rPr lang="en-US" altLang="ko-KR" sz="2400" dirty="0" smtClean="0"/>
              <a:t>More </a:t>
            </a:r>
            <a:r>
              <a:rPr lang="en-US" altLang="ko-KR" sz="2400" dirty="0" smtClean="0"/>
              <a:t>easily </a:t>
            </a:r>
            <a:r>
              <a:rPr lang="en-US" altLang="ko-KR" sz="2400" dirty="0" err="1" smtClean="0"/>
              <a:t>arousable</a:t>
            </a:r>
            <a:r>
              <a:rPr lang="en-US" altLang="ko-KR" sz="2400" dirty="0" smtClean="0"/>
              <a:t> and interactive, with minimal respiratory </a:t>
            </a:r>
            <a:r>
              <a:rPr lang="en-US" altLang="ko-KR" sz="2400" dirty="0" smtClean="0"/>
              <a:t>depression</a:t>
            </a:r>
            <a:endParaRPr lang="en-US" altLang="ko-KR" sz="2400" dirty="0" smtClean="0"/>
          </a:p>
          <a:p>
            <a:pPr lvl="1"/>
            <a:r>
              <a:rPr lang="en-US" altLang="ko-KR" sz="2400" dirty="0" smtClean="0"/>
              <a:t>Most common S/E: Hypotension </a:t>
            </a:r>
            <a:r>
              <a:rPr lang="en-US" altLang="ko-KR" sz="2400" dirty="0" smtClean="0"/>
              <a:t>and </a:t>
            </a:r>
            <a:r>
              <a:rPr lang="en-US" altLang="ko-KR" sz="2400" dirty="0" err="1" smtClean="0"/>
              <a:t>bradycardia</a:t>
            </a:r>
            <a:endParaRPr lang="en-US" altLang="ko-KR" sz="2400" dirty="0" smtClean="0"/>
          </a:p>
          <a:p>
            <a:pPr lvl="1"/>
            <a:r>
              <a:rPr lang="en-US" altLang="ko-KR" sz="2400" dirty="0" smtClean="0"/>
              <a:t>Lower </a:t>
            </a:r>
            <a:r>
              <a:rPr lang="en-US" altLang="ko-KR" sz="2400" dirty="0" smtClean="0"/>
              <a:t>prevalence of delirium </a:t>
            </a:r>
            <a:r>
              <a:rPr lang="en-US" altLang="ko-KR" sz="2400" dirty="0" smtClean="0"/>
              <a:t>than </a:t>
            </a:r>
            <a:r>
              <a:rPr lang="en-US" altLang="ko-KR" sz="2400" dirty="0" err="1" smtClean="0"/>
              <a:t>midazolam</a:t>
            </a:r>
            <a:endParaRPr lang="en-US" altLang="ko-KR" sz="2400" dirty="0"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7170" name="Picture 2"/>
          <p:cNvPicPr>
            <a:picLocks noChangeAspect="1" noChangeArrowheads="1"/>
          </p:cNvPicPr>
          <p:nvPr/>
        </p:nvPicPr>
        <p:blipFill>
          <a:blip r:embed="rId2" cstate="print"/>
          <a:srcRect/>
          <a:stretch>
            <a:fillRect/>
          </a:stretch>
        </p:blipFill>
        <p:spPr bwMode="auto">
          <a:xfrm>
            <a:off x="428837" y="19051"/>
            <a:ext cx="8286327" cy="68198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Choice of sedative</a:t>
            </a:r>
            <a:endParaRPr lang="ko-KR" altLang="en-US" dirty="0"/>
          </a:p>
        </p:txBody>
      </p:sp>
      <p:sp>
        <p:nvSpPr>
          <p:cNvPr id="3" name="내용 개체 틀 2"/>
          <p:cNvSpPr>
            <a:spLocks noGrp="1"/>
          </p:cNvSpPr>
          <p:nvPr>
            <p:ph idx="1"/>
          </p:nvPr>
        </p:nvSpPr>
        <p:spPr/>
        <p:txBody>
          <a:bodyPr/>
          <a:lstStyle/>
          <a:p>
            <a:r>
              <a:rPr lang="en-US" altLang="ko-KR" sz="2800" dirty="0" smtClean="0"/>
              <a:t>We suggest that sedation strategies using </a:t>
            </a:r>
            <a:r>
              <a:rPr lang="en-US" altLang="ko-KR" sz="2800" dirty="0" err="1" smtClean="0">
                <a:solidFill>
                  <a:srgbClr val="FFFF00"/>
                </a:solidFill>
              </a:rPr>
              <a:t>nonbenzodiazepine</a:t>
            </a:r>
            <a:r>
              <a:rPr lang="en-US" altLang="ko-KR" sz="2800" dirty="0" smtClean="0">
                <a:solidFill>
                  <a:srgbClr val="FFFF00"/>
                </a:solidFill>
              </a:rPr>
              <a:t> sedatives (either </a:t>
            </a:r>
            <a:r>
              <a:rPr lang="en-US" altLang="ko-KR" sz="2800" dirty="0" err="1" smtClean="0">
                <a:solidFill>
                  <a:srgbClr val="FFFF00"/>
                </a:solidFill>
              </a:rPr>
              <a:t>propofol</a:t>
            </a:r>
            <a:r>
              <a:rPr lang="en-US" altLang="ko-KR" sz="2800" dirty="0" smtClean="0">
                <a:solidFill>
                  <a:srgbClr val="FFFF00"/>
                </a:solidFill>
              </a:rPr>
              <a:t> or </a:t>
            </a:r>
            <a:r>
              <a:rPr lang="en-US" altLang="ko-KR" sz="2800" dirty="0" err="1" smtClean="0">
                <a:solidFill>
                  <a:srgbClr val="FFFF00"/>
                </a:solidFill>
              </a:rPr>
              <a:t>dexmedetomidine</a:t>
            </a:r>
            <a:r>
              <a:rPr lang="en-US" altLang="ko-KR" sz="2800" dirty="0" smtClean="0">
                <a:solidFill>
                  <a:srgbClr val="FFFF00"/>
                </a:solidFill>
              </a:rPr>
              <a:t>) </a:t>
            </a:r>
            <a:r>
              <a:rPr lang="en-US" altLang="ko-KR" sz="2800" dirty="0" smtClean="0"/>
              <a:t>may be preferred over sedation with benzodiazepines (either </a:t>
            </a:r>
            <a:r>
              <a:rPr lang="en-US" altLang="ko-KR" sz="2800" dirty="0" err="1" smtClean="0"/>
              <a:t>midazolam</a:t>
            </a:r>
            <a:r>
              <a:rPr lang="en-US" altLang="ko-KR" sz="2800" dirty="0" smtClean="0"/>
              <a:t> or </a:t>
            </a:r>
            <a:r>
              <a:rPr lang="en-US" altLang="ko-KR" sz="2800" dirty="0" err="1" smtClean="0"/>
              <a:t>lorazepam</a:t>
            </a:r>
            <a:r>
              <a:rPr lang="en-US" altLang="ko-KR" sz="2800" dirty="0" smtClean="0"/>
              <a:t>) to improve clinical outcomes in mechanically ventilated adult ICU patients (+2B</a:t>
            </a:r>
            <a:r>
              <a:rPr lang="en-US" altLang="ko-KR" sz="2800" dirty="0" smtClean="0"/>
              <a:t>).</a:t>
            </a:r>
            <a:endParaRPr lang="en-US" altLang="ko-KR" sz="2800" dirty="0"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Choice of sedative</a:t>
            </a:r>
            <a:endParaRPr lang="ko-KR" altLang="en-US" dirty="0"/>
          </a:p>
        </p:txBody>
      </p:sp>
      <p:sp>
        <p:nvSpPr>
          <p:cNvPr id="3" name="내용 개체 틀 2"/>
          <p:cNvSpPr>
            <a:spLocks noGrp="1"/>
          </p:cNvSpPr>
          <p:nvPr>
            <p:ph idx="1"/>
          </p:nvPr>
        </p:nvSpPr>
        <p:spPr/>
        <p:txBody>
          <a:bodyPr/>
          <a:lstStyle/>
          <a:p>
            <a:r>
              <a:rPr lang="en-US" altLang="ko-KR" sz="2800" dirty="0" smtClean="0"/>
              <a:t>BZD vs. non-BZD</a:t>
            </a:r>
            <a:endParaRPr lang="en-US" altLang="ko-KR" sz="2800" dirty="0" smtClean="0"/>
          </a:p>
          <a:p>
            <a:pPr lvl="1"/>
            <a:r>
              <a:rPr lang="en-US" altLang="ko-KR" sz="2200" dirty="0" smtClean="0"/>
              <a:t>Modest </a:t>
            </a:r>
            <a:r>
              <a:rPr lang="en-US" altLang="ko-KR" sz="2200" dirty="0" smtClean="0"/>
              <a:t>differences in outcomes with BZD vs. non-BZD</a:t>
            </a:r>
          </a:p>
          <a:p>
            <a:pPr lvl="1"/>
            <a:r>
              <a:rPr lang="en-US" altLang="ko-KR" sz="2200" dirty="0" smtClean="0"/>
              <a:t>BZD (over non-BZD) : ICU LOS ↑, MV duration ↑ (limited data), mortality -</a:t>
            </a:r>
          </a:p>
          <a:p>
            <a:pPr lvl="1"/>
            <a:r>
              <a:rPr lang="en-US" altLang="ko-KR" sz="2200" dirty="0" err="1" smtClean="0"/>
              <a:t>Propofol</a:t>
            </a:r>
            <a:r>
              <a:rPr lang="en-US" altLang="ko-KR" sz="2200" dirty="0" smtClean="0"/>
              <a:t> (over </a:t>
            </a:r>
            <a:r>
              <a:rPr lang="en-US" altLang="ko-KR" sz="2200" dirty="0" err="1" smtClean="0"/>
              <a:t>midazolam</a:t>
            </a:r>
            <a:r>
              <a:rPr lang="en-US" altLang="ko-KR" sz="2200" dirty="0" smtClean="0"/>
              <a:t> or </a:t>
            </a:r>
            <a:r>
              <a:rPr lang="en-US" altLang="ko-KR" sz="2200" dirty="0" err="1" smtClean="0"/>
              <a:t>lorazepam</a:t>
            </a:r>
            <a:r>
              <a:rPr lang="en-US" altLang="ko-KR" sz="2200" dirty="0" smtClean="0"/>
              <a:t>), </a:t>
            </a:r>
            <a:r>
              <a:rPr lang="en-US" altLang="ko-KR" sz="2200" dirty="0" err="1" smtClean="0"/>
              <a:t>Dexmedetomidine</a:t>
            </a:r>
            <a:r>
              <a:rPr lang="en-US" altLang="ko-KR" sz="2200" dirty="0" smtClean="0"/>
              <a:t> (over </a:t>
            </a:r>
            <a:r>
              <a:rPr lang="en-US" altLang="ko-KR" sz="2200" dirty="0" err="1" smtClean="0"/>
              <a:t>midazolam</a:t>
            </a:r>
            <a:r>
              <a:rPr lang="en-US" altLang="ko-KR" sz="2200" dirty="0" smtClean="0"/>
              <a:t>) </a:t>
            </a:r>
            <a:r>
              <a:rPr lang="en-US" altLang="ko-KR" sz="2200" dirty="0" smtClean="0"/>
              <a:t>: Duration of MV </a:t>
            </a:r>
            <a:r>
              <a:rPr lang="en-US" altLang="ko-KR" sz="2200" dirty="0" smtClean="0"/>
              <a:t>↓</a:t>
            </a:r>
          </a:p>
          <a:p>
            <a:pPr lvl="1"/>
            <a:r>
              <a:rPr lang="en-US" altLang="ko-KR" sz="2200" dirty="0" smtClean="0"/>
              <a:t>Delirium </a:t>
            </a:r>
            <a:r>
              <a:rPr lang="en-US" altLang="ko-KR" sz="2200" dirty="0" smtClean="0"/>
              <a:t>: BZD &gt; </a:t>
            </a:r>
            <a:r>
              <a:rPr lang="en-US" altLang="ko-KR" sz="2200" dirty="0" err="1" smtClean="0"/>
              <a:t>Dexmedetomidine</a:t>
            </a:r>
            <a:endParaRPr lang="en-US" altLang="ko-KR" sz="2200" dirty="0" smtClean="0"/>
          </a:p>
          <a:p>
            <a:pPr lvl="1"/>
            <a:r>
              <a:rPr lang="en-US" altLang="ko-KR" sz="2200" dirty="0" smtClean="0"/>
              <a:t>Transferring patients out of ICU : </a:t>
            </a:r>
            <a:r>
              <a:rPr lang="en-US" altLang="ko-KR" sz="2200" dirty="0" err="1" smtClean="0"/>
              <a:t>Dexmedetomidine</a:t>
            </a:r>
            <a:r>
              <a:rPr lang="en-US" altLang="ko-KR" sz="2200" dirty="0" smtClean="0"/>
              <a:t> &gt; </a:t>
            </a:r>
            <a:r>
              <a:rPr lang="en-US" altLang="ko-KR" sz="2200" dirty="0" smtClean="0"/>
              <a:t>BZD</a:t>
            </a:r>
          </a:p>
          <a:p>
            <a:pPr lvl="1"/>
            <a:r>
              <a:rPr lang="en-US" altLang="ko-KR" sz="2400" dirty="0" smtClean="0"/>
              <a:t>Benzodiazepines remain important for treating anxiety, seizures, and alcohol or benzodiazepine withdrawal, and also important when deep sedation, amnesia, or combination </a:t>
            </a:r>
            <a:r>
              <a:rPr lang="en-US" altLang="ko-KR" sz="2400" dirty="0" smtClean="0"/>
              <a:t>therapy</a:t>
            </a:r>
            <a:endParaRPr lang="ko-KR" altLang="en-US" sz="24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Methods</a:t>
            </a:r>
            <a:endParaRPr lang="ko-KR" altLang="en-US" dirty="0"/>
          </a:p>
        </p:txBody>
      </p:sp>
      <p:sp>
        <p:nvSpPr>
          <p:cNvPr id="3" name="내용 개체 틀 2"/>
          <p:cNvSpPr>
            <a:spLocks noGrp="1"/>
          </p:cNvSpPr>
          <p:nvPr>
            <p:ph idx="1"/>
          </p:nvPr>
        </p:nvSpPr>
        <p:spPr/>
        <p:txBody>
          <a:bodyPr/>
          <a:lstStyle/>
          <a:p>
            <a:pPr>
              <a:buNone/>
            </a:pPr>
            <a:r>
              <a:rPr lang="en-US" altLang="ko-KR" dirty="0" smtClean="0"/>
              <a:t>1. The quality of evidence</a:t>
            </a:r>
            <a:endParaRPr lang="ko-KR" altLang="en-US" dirty="0"/>
          </a:p>
        </p:txBody>
      </p:sp>
      <p:grpSp>
        <p:nvGrpSpPr>
          <p:cNvPr id="6" name="그룹 5"/>
          <p:cNvGrpSpPr/>
          <p:nvPr/>
        </p:nvGrpSpPr>
        <p:grpSpPr>
          <a:xfrm>
            <a:off x="5742" y="2449204"/>
            <a:ext cx="9132517" cy="3644092"/>
            <a:chOff x="5742" y="2449204"/>
            <a:chExt cx="9132517" cy="3644092"/>
          </a:xfrm>
        </p:grpSpPr>
        <p:pic>
          <p:nvPicPr>
            <p:cNvPr id="1026" name="Picture 2"/>
            <p:cNvPicPr>
              <a:picLocks noChangeAspect="1" noChangeArrowheads="1"/>
            </p:cNvPicPr>
            <p:nvPr/>
          </p:nvPicPr>
          <p:blipFill>
            <a:blip r:embed="rId2" cstate="print"/>
            <a:stretch>
              <a:fillRect/>
            </a:stretch>
          </p:blipFill>
          <p:spPr bwMode="auto">
            <a:xfrm>
              <a:off x="5742" y="2449204"/>
              <a:ext cx="9132517" cy="3644092"/>
            </a:xfrm>
            <a:prstGeom prst="rect">
              <a:avLst/>
            </a:prstGeom>
            <a:noFill/>
            <a:ln w="9525">
              <a:noFill/>
              <a:miter lim="800000"/>
              <a:headEnd/>
              <a:tailEnd/>
            </a:ln>
          </p:spPr>
        </p:pic>
        <p:sp>
          <p:nvSpPr>
            <p:cNvPr id="5" name="모서리가 둥근 직사각형 4"/>
            <p:cNvSpPr/>
            <p:nvPr/>
          </p:nvSpPr>
          <p:spPr>
            <a:xfrm>
              <a:off x="72008" y="3284984"/>
              <a:ext cx="1979712" cy="158417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grpSp>
        <p:nvGrpSpPr>
          <p:cNvPr id="9" name="그룹 8"/>
          <p:cNvGrpSpPr/>
          <p:nvPr/>
        </p:nvGrpSpPr>
        <p:grpSpPr>
          <a:xfrm>
            <a:off x="582168" y="6350"/>
            <a:ext cx="7979664" cy="6845300"/>
            <a:chOff x="582168" y="6350"/>
            <a:chExt cx="7979664" cy="6845300"/>
          </a:xfrm>
        </p:grpSpPr>
        <p:pic>
          <p:nvPicPr>
            <p:cNvPr id="5122" name="Picture 2"/>
            <p:cNvPicPr>
              <a:picLocks noChangeAspect="1" noChangeArrowheads="1"/>
            </p:cNvPicPr>
            <p:nvPr/>
          </p:nvPicPr>
          <p:blipFill>
            <a:blip r:embed="rId2" cstate="print"/>
            <a:srcRect/>
            <a:stretch>
              <a:fillRect/>
            </a:stretch>
          </p:blipFill>
          <p:spPr bwMode="auto">
            <a:xfrm>
              <a:off x="582168" y="6350"/>
              <a:ext cx="7979664" cy="6845300"/>
            </a:xfrm>
            <a:prstGeom prst="rect">
              <a:avLst/>
            </a:prstGeom>
            <a:noFill/>
            <a:ln w="9525">
              <a:noFill/>
              <a:miter lim="800000"/>
              <a:headEnd/>
              <a:tailEnd/>
            </a:ln>
          </p:spPr>
        </p:pic>
        <p:sp>
          <p:nvSpPr>
            <p:cNvPr id="5" name="모서리가 둥근 직사각형 4"/>
            <p:cNvSpPr/>
            <p:nvPr/>
          </p:nvSpPr>
          <p:spPr>
            <a:xfrm>
              <a:off x="2098328" y="63500"/>
              <a:ext cx="1152128" cy="40466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모서리가 둥근 직사각형 5"/>
            <p:cNvSpPr/>
            <p:nvPr/>
          </p:nvSpPr>
          <p:spPr>
            <a:xfrm>
              <a:off x="3453780" y="70024"/>
              <a:ext cx="1296144" cy="40466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모서리가 둥근 직사각형 6"/>
            <p:cNvSpPr/>
            <p:nvPr/>
          </p:nvSpPr>
          <p:spPr>
            <a:xfrm>
              <a:off x="5508104" y="4699744"/>
              <a:ext cx="792088" cy="50405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모서리가 둥근 직사각형 7"/>
            <p:cNvSpPr/>
            <p:nvPr/>
          </p:nvSpPr>
          <p:spPr>
            <a:xfrm>
              <a:off x="7236296" y="5589240"/>
              <a:ext cx="1224136" cy="50405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cxnSp>
        <p:nvCxnSpPr>
          <p:cNvPr id="11" name="직선 연결선 10"/>
          <p:cNvCxnSpPr/>
          <p:nvPr/>
        </p:nvCxnSpPr>
        <p:spPr>
          <a:xfrm>
            <a:off x="1136824" y="6525344"/>
            <a:ext cx="172819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Outline</a:t>
            </a:r>
            <a:endParaRPr lang="ko-KR" altLang="en-US" dirty="0"/>
          </a:p>
        </p:txBody>
      </p:sp>
      <p:sp>
        <p:nvSpPr>
          <p:cNvPr id="3" name="내용 개체 틀 2"/>
          <p:cNvSpPr>
            <a:spLocks noGrp="1"/>
          </p:cNvSpPr>
          <p:nvPr>
            <p:ph idx="1"/>
          </p:nvPr>
        </p:nvSpPr>
        <p:spPr/>
        <p:txBody>
          <a:bodyPr/>
          <a:lstStyle/>
          <a:p>
            <a:pPr marL="514350" indent="-514350">
              <a:buAutoNum type="arabicPeriod"/>
            </a:pPr>
            <a:r>
              <a:rPr lang="en-US" altLang="ko-KR" dirty="0" smtClean="0"/>
              <a:t>Methods</a:t>
            </a:r>
          </a:p>
          <a:p>
            <a:pPr marL="514350" indent="-514350">
              <a:buAutoNum type="arabicPeriod"/>
            </a:pPr>
            <a:r>
              <a:rPr lang="en-US" altLang="ko-KR" dirty="0" smtClean="0"/>
              <a:t>Pain and Analgesia</a:t>
            </a:r>
          </a:p>
          <a:p>
            <a:pPr marL="514350" indent="-514350">
              <a:buAutoNum type="arabicPeriod"/>
            </a:pPr>
            <a:r>
              <a:rPr lang="en-US" altLang="ko-KR" dirty="0" smtClean="0"/>
              <a:t>Agitation and Sedation</a:t>
            </a:r>
          </a:p>
          <a:p>
            <a:pPr marL="514350" indent="-514350">
              <a:buAutoNum type="arabicPeriod"/>
            </a:pPr>
            <a:r>
              <a:rPr lang="en-US" altLang="ko-KR" sz="4400" dirty="0" smtClean="0">
                <a:solidFill>
                  <a:srgbClr val="FFFF00"/>
                </a:solidFill>
              </a:rPr>
              <a:t>Delirium</a:t>
            </a:r>
          </a:p>
          <a:p>
            <a:pPr marL="514350" indent="-514350">
              <a:buAutoNum type="arabicPeriod"/>
            </a:pPr>
            <a:r>
              <a:rPr lang="en-US" altLang="ko-KR" dirty="0" smtClean="0"/>
              <a:t>Strategies for Managing Pain, Agitation, and Delirium to improve ICU Outcomes</a:t>
            </a:r>
            <a:endParaRPr lang="ko-KR" alt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Delirium</a:t>
            </a:r>
            <a:endParaRPr lang="ko-KR" altLang="en-US" dirty="0"/>
          </a:p>
        </p:txBody>
      </p:sp>
      <p:sp>
        <p:nvSpPr>
          <p:cNvPr id="3" name="내용 개체 틀 2"/>
          <p:cNvSpPr>
            <a:spLocks noGrp="1"/>
          </p:cNvSpPr>
          <p:nvPr>
            <p:ph idx="1"/>
          </p:nvPr>
        </p:nvSpPr>
        <p:spPr/>
        <p:txBody>
          <a:bodyPr/>
          <a:lstStyle/>
          <a:p>
            <a:r>
              <a:rPr lang="en-US" altLang="ko-KR" dirty="0" smtClean="0"/>
              <a:t>Outcomes associated with delirium </a:t>
            </a:r>
          </a:p>
          <a:p>
            <a:r>
              <a:rPr lang="en-US" altLang="ko-KR" dirty="0" smtClean="0"/>
              <a:t>Detecting and monitoring delirium</a:t>
            </a:r>
          </a:p>
          <a:p>
            <a:r>
              <a:rPr lang="en-US" altLang="ko-KR" dirty="0" smtClean="0"/>
              <a:t>Delirium risk factors</a:t>
            </a:r>
          </a:p>
          <a:p>
            <a:r>
              <a:rPr lang="en-US" altLang="ko-KR" dirty="0" smtClean="0"/>
              <a:t>Delirium prevention</a:t>
            </a:r>
          </a:p>
          <a:p>
            <a:r>
              <a:rPr lang="en-US" altLang="ko-KR" dirty="0" smtClean="0"/>
              <a:t>Delirium treatment</a:t>
            </a:r>
            <a:endParaRPr lang="ko-KR" alt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Outcomes associated with delirium</a:t>
            </a:r>
            <a:endParaRPr lang="ko-KR" altLang="en-US" dirty="0"/>
          </a:p>
        </p:txBody>
      </p:sp>
      <p:sp>
        <p:nvSpPr>
          <p:cNvPr id="3" name="내용 개체 틀 2"/>
          <p:cNvSpPr>
            <a:spLocks noGrp="1"/>
          </p:cNvSpPr>
          <p:nvPr>
            <p:ph idx="1"/>
          </p:nvPr>
        </p:nvSpPr>
        <p:spPr/>
        <p:txBody>
          <a:bodyPr/>
          <a:lstStyle/>
          <a:p>
            <a:r>
              <a:rPr lang="en-US" altLang="ko-KR" sz="2800" dirty="0" smtClean="0"/>
              <a:t>Delirium is associated with </a:t>
            </a:r>
            <a:r>
              <a:rPr lang="en-US" altLang="ko-KR" sz="2800" dirty="0" smtClean="0">
                <a:solidFill>
                  <a:srgbClr val="FFFF00"/>
                </a:solidFill>
              </a:rPr>
              <a:t>increased mortality</a:t>
            </a:r>
            <a:r>
              <a:rPr lang="en-US" altLang="ko-KR" sz="2800" dirty="0" smtClean="0"/>
              <a:t> in adult ICU patients (A). </a:t>
            </a:r>
          </a:p>
          <a:p>
            <a:endParaRPr lang="en-US" altLang="ko-KR" sz="2800" dirty="0" smtClean="0"/>
          </a:p>
          <a:p>
            <a:r>
              <a:rPr lang="en-US" altLang="ko-KR" sz="2800" dirty="0" smtClean="0"/>
              <a:t>Delirium </a:t>
            </a:r>
            <a:r>
              <a:rPr lang="en-US" altLang="ko-KR" sz="2800" dirty="0" smtClean="0"/>
              <a:t>is associated with </a:t>
            </a:r>
            <a:r>
              <a:rPr lang="en-US" altLang="ko-KR" sz="2800" dirty="0" smtClean="0">
                <a:solidFill>
                  <a:srgbClr val="FFFF00"/>
                </a:solidFill>
              </a:rPr>
              <a:t>prolonged ICU and hospital LOS</a:t>
            </a:r>
            <a:r>
              <a:rPr lang="en-US" altLang="ko-KR" sz="2800" dirty="0" smtClean="0"/>
              <a:t> in adult ICU patients (A). </a:t>
            </a:r>
          </a:p>
          <a:p>
            <a:endParaRPr lang="en-US" altLang="ko-KR" sz="2800" dirty="0" smtClean="0"/>
          </a:p>
          <a:p>
            <a:r>
              <a:rPr lang="en-US" altLang="ko-KR" sz="2800" dirty="0" smtClean="0"/>
              <a:t>Delirium </a:t>
            </a:r>
            <a:r>
              <a:rPr lang="en-US" altLang="ko-KR" sz="2800" dirty="0" smtClean="0"/>
              <a:t>is associated with the development of </a:t>
            </a:r>
            <a:r>
              <a:rPr lang="en-US" altLang="ko-KR" sz="2800" dirty="0" smtClean="0">
                <a:solidFill>
                  <a:srgbClr val="FFFF00"/>
                </a:solidFill>
              </a:rPr>
              <a:t>post-ICU cognitive impairment</a:t>
            </a:r>
            <a:r>
              <a:rPr lang="en-US" altLang="ko-KR" sz="2800" dirty="0" smtClean="0"/>
              <a:t> in adult ICU patients (B). </a:t>
            </a:r>
            <a:endParaRPr lang="ko-KR" altLang="en-US" sz="280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Detecting and monitoring delirium</a:t>
            </a:r>
            <a:endParaRPr lang="ko-KR" altLang="en-US" dirty="0"/>
          </a:p>
        </p:txBody>
      </p:sp>
      <p:sp>
        <p:nvSpPr>
          <p:cNvPr id="3" name="내용 개체 틀 2"/>
          <p:cNvSpPr>
            <a:spLocks noGrp="1"/>
          </p:cNvSpPr>
          <p:nvPr>
            <p:ph idx="1"/>
          </p:nvPr>
        </p:nvSpPr>
        <p:spPr/>
        <p:txBody>
          <a:bodyPr/>
          <a:lstStyle/>
          <a:p>
            <a:r>
              <a:rPr lang="en-US" altLang="ko-KR" sz="2800" dirty="0" smtClean="0"/>
              <a:t>We recommend </a:t>
            </a:r>
            <a:r>
              <a:rPr lang="en-US" altLang="ko-KR" sz="2800" dirty="0" smtClean="0">
                <a:solidFill>
                  <a:srgbClr val="FFFF00"/>
                </a:solidFill>
              </a:rPr>
              <a:t>routine monitoring</a:t>
            </a:r>
            <a:r>
              <a:rPr lang="en-US" altLang="ko-KR" sz="2800" dirty="0" smtClean="0"/>
              <a:t> of delirium in adult ICU patients (+1B). </a:t>
            </a:r>
          </a:p>
          <a:p>
            <a:pPr lvl="1"/>
            <a:r>
              <a:rPr lang="en-US" altLang="ko-KR" sz="2600" dirty="0" smtClean="0"/>
              <a:t>Most informed patients want to be monitored</a:t>
            </a:r>
          </a:p>
          <a:p>
            <a:pPr lvl="1"/>
            <a:r>
              <a:rPr lang="en-US" altLang="ko-KR" sz="2600" dirty="0" smtClean="0"/>
              <a:t>High delirium “miss rates” in the absence of monitoring</a:t>
            </a:r>
          </a:p>
          <a:p>
            <a:pPr lvl="1"/>
            <a:r>
              <a:rPr lang="en-US" altLang="ko-KR" sz="2600" dirty="0" smtClean="0"/>
              <a:t>Clinicians </a:t>
            </a:r>
            <a:r>
              <a:rPr lang="en-US" altLang="ko-KR" sz="2600" dirty="0" smtClean="0"/>
              <a:t>have successfully implemented ICU delirium monitoring </a:t>
            </a:r>
            <a:r>
              <a:rPr lang="en-US" altLang="ko-KR" sz="2600" dirty="0" smtClean="0"/>
              <a:t>programs</a:t>
            </a:r>
          </a:p>
          <a:p>
            <a:pPr lvl="1"/>
            <a:r>
              <a:rPr lang="en-US" altLang="ko-KR" sz="2600" dirty="0" smtClean="0"/>
              <a:t>Policy </a:t>
            </a:r>
            <a:r>
              <a:rPr lang="en-US" altLang="ko-KR" sz="2600" dirty="0" smtClean="0"/>
              <a:t>makers can adopt delirium assessment as part of routine, high-quality care in most ICUs </a:t>
            </a:r>
            <a:endParaRPr lang="en-US" altLang="ko-KR" sz="2600" dirty="0" smtClean="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Detecting and monitoring delirium</a:t>
            </a:r>
            <a:endParaRPr lang="ko-KR" altLang="en-US" dirty="0"/>
          </a:p>
        </p:txBody>
      </p:sp>
      <p:sp>
        <p:nvSpPr>
          <p:cNvPr id="3" name="내용 개체 틀 2"/>
          <p:cNvSpPr>
            <a:spLocks noGrp="1"/>
          </p:cNvSpPr>
          <p:nvPr>
            <p:ph idx="1"/>
          </p:nvPr>
        </p:nvSpPr>
        <p:spPr/>
        <p:txBody>
          <a:bodyPr/>
          <a:lstStyle/>
          <a:p>
            <a:r>
              <a:rPr lang="en-US" altLang="ko-KR" dirty="0" smtClean="0"/>
              <a:t>Routine monitoring of delirium in adult ICU patients is </a:t>
            </a:r>
            <a:r>
              <a:rPr lang="en-US" altLang="ko-KR" dirty="0" smtClean="0">
                <a:solidFill>
                  <a:srgbClr val="FFFF00"/>
                </a:solidFill>
              </a:rPr>
              <a:t>feasible</a:t>
            </a:r>
            <a:r>
              <a:rPr lang="en-US" altLang="ko-KR" dirty="0" smtClean="0"/>
              <a:t> in clinical practice (B). </a:t>
            </a:r>
          </a:p>
          <a:p>
            <a:pPr lvl="1"/>
            <a:r>
              <a:rPr lang="en-US" altLang="ko-KR" dirty="0" smtClean="0"/>
              <a:t>Numerous implementation studies including over 2,000 patients across multiple institutions showed delirium monitoring compliance rates in excess of 90% </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Detecting and monitoring delirium</a:t>
            </a:r>
            <a:endParaRPr lang="ko-KR" altLang="en-US" dirty="0"/>
          </a:p>
        </p:txBody>
      </p:sp>
      <p:sp>
        <p:nvSpPr>
          <p:cNvPr id="3" name="내용 개체 틀 2"/>
          <p:cNvSpPr>
            <a:spLocks noGrp="1"/>
          </p:cNvSpPr>
          <p:nvPr>
            <p:ph idx="1"/>
          </p:nvPr>
        </p:nvSpPr>
        <p:spPr/>
        <p:txBody>
          <a:bodyPr/>
          <a:lstStyle/>
          <a:p>
            <a:r>
              <a:rPr lang="en-US" altLang="ko-KR" dirty="0" smtClean="0"/>
              <a:t>The </a:t>
            </a:r>
            <a:r>
              <a:rPr lang="en-US" altLang="ko-KR" dirty="0" smtClean="0">
                <a:solidFill>
                  <a:srgbClr val="FFFF00"/>
                </a:solidFill>
              </a:rPr>
              <a:t>Confusion Assessment Method for the ICU (CAM-ICU)</a:t>
            </a:r>
            <a:r>
              <a:rPr lang="en-US" altLang="ko-KR" dirty="0" smtClean="0"/>
              <a:t> and the </a:t>
            </a:r>
            <a:r>
              <a:rPr lang="en-US" altLang="ko-KR" dirty="0" smtClean="0">
                <a:solidFill>
                  <a:srgbClr val="FFFF00"/>
                </a:solidFill>
              </a:rPr>
              <a:t>Intensive Care Delirium Screening Checklist (ICDSC)</a:t>
            </a:r>
            <a:r>
              <a:rPr lang="en-US" altLang="ko-KR" dirty="0" smtClean="0"/>
              <a:t> are the most valid and reliable delirium monitoring tools in adult ICU patients (A). </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2050" name="Picture 2"/>
          <p:cNvPicPr>
            <a:picLocks noChangeAspect="1" noChangeArrowheads="1"/>
          </p:cNvPicPr>
          <p:nvPr/>
        </p:nvPicPr>
        <p:blipFill>
          <a:blip r:embed="rId3" cstate="print"/>
          <a:srcRect/>
          <a:stretch>
            <a:fillRect/>
          </a:stretch>
        </p:blipFill>
        <p:spPr bwMode="auto">
          <a:xfrm>
            <a:off x="249751" y="19051"/>
            <a:ext cx="8644498" cy="6819899"/>
          </a:xfrm>
          <a:prstGeom prst="rect">
            <a:avLst/>
          </a:prstGeom>
          <a:noFill/>
          <a:ln w="9525">
            <a:noFill/>
            <a:miter lim="800000"/>
            <a:headEnd/>
            <a:tailEnd/>
          </a:ln>
        </p:spPr>
      </p:pic>
      <p:sp>
        <p:nvSpPr>
          <p:cNvPr id="5" name="모서리가 둥근 직사각형 4"/>
          <p:cNvSpPr/>
          <p:nvPr/>
        </p:nvSpPr>
        <p:spPr>
          <a:xfrm>
            <a:off x="3093740" y="692696"/>
            <a:ext cx="2304256" cy="79208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모서리가 둥근 직사각형 5"/>
          <p:cNvSpPr/>
          <p:nvPr/>
        </p:nvSpPr>
        <p:spPr>
          <a:xfrm>
            <a:off x="3182640" y="5555332"/>
            <a:ext cx="1944216" cy="57606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3074" name="Picture 2"/>
          <p:cNvPicPr>
            <a:picLocks noChangeAspect="1" noChangeArrowheads="1"/>
          </p:cNvPicPr>
          <p:nvPr/>
        </p:nvPicPr>
        <p:blipFill>
          <a:blip r:embed="rId2" cstate="print"/>
          <a:srcRect/>
          <a:stretch>
            <a:fillRect/>
          </a:stretch>
        </p:blipFill>
        <p:spPr bwMode="auto">
          <a:xfrm>
            <a:off x="14697" y="94320"/>
            <a:ext cx="9114607" cy="6669360"/>
          </a:xfrm>
          <a:prstGeom prst="rect">
            <a:avLst/>
          </a:prstGeom>
          <a:noFill/>
          <a:ln w="9525">
            <a:noFill/>
            <a:miter lim="800000"/>
            <a:headEnd/>
            <a:tailEnd/>
          </a:ln>
        </p:spPr>
      </p:pic>
      <p:sp>
        <p:nvSpPr>
          <p:cNvPr id="5" name="모서리가 둥근 직사각형 4"/>
          <p:cNvSpPr/>
          <p:nvPr/>
        </p:nvSpPr>
        <p:spPr>
          <a:xfrm>
            <a:off x="1162224" y="118616"/>
            <a:ext cx="6624736" cy="31318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dirty="0"/>
          </a:p>
        </p:txBody>
      </p:sp>
      <p:pic>
        <p:nvPicPr>
          <p:cNvPr id="4098" name="Picture 2"/>
          <p:cNvPicPr>
            <a:picLocks noChangeAspect="1" noChangeArrowheads="1"/>
          </p:cNvPicPr>
          <p:nvPr/>
        </p:nvPicPr>
        <p:blipFill>
          <a:blip r:embed="rId2" cstate="print"/>
          <a:srcRect b="36208"/>
          <a:stretch>
            <a:fillRect/>
          </a:stretch>
        </p:blipFill>
        <p:spPr bwMode="auto">
          <a:xfrm>
            <a:off x="0" y="768350"/>
            <a:ext cx="4514949" cy="5321301"/>
          </a:xfrm>
          <a:prstGeom prst="rect">
            <a:avLst/>
          </a:prstGeom>
          <a:noFill/>
          <a:ln w="9525">
            <a:noFill/>
            <a:miter lim="800000"/>
            <a:headEnd/>
            <a:tailEnd/>
          </a:ln>
        </p:spPr>
      </p:pic>
      <p:pic>
        <p:nvPicPr>
          <p:cNvPr id="5" name="Picture 2"/>
          <p:cNvPicPr>
            <a:picLocks noChangeAspect="1" noChangeArrowheads="1"/>
          </p:cNvPicPr>
          <p:nvPr/>
        </p:nvPicPr>
        <p:blipFill>
          <a:blip r:embed="rId2" cstate="print"/>
          <a:srcRect t="63982"/>
          <a:stretch>
            <a:fillRect/>
          </a:stretch>
        </p:blipFill>
        <p:spPr bwMode="auto">
          <a:xfrm>
            <a:off x="4572001" y="777404"/>
            <a:ext cx="4572000" cy="3042458"/>
          </a:xfrm>
          <a:prstGeom prst="rect">
            <a:avLst/>
          </a:prstGeom>
          <a:noFill/>
          <a:ln w="9525">
            <a:noFill/>
            <a:miter lim="800000"/>
            <a:headEnd/>
            <a:tailEnd/>
          </a:ln>
        </p:spPr>
      </p:pic>
      <p:sp>
        <p:nvSpPr>
          <p:cNvPr id="6" name="TextBox 5"/>
          <p:cNvSpPr txBox="1"/>
          <p:nvPr/>
        </p:nvSpPr>
        <p:spPr>
          <a:xfrm>
            <a:off x="4716016" y="4077072"/>
            <a:ext cx="4248472" cy="923330"/>
          </a:xfrm>
          <a:prstGeom prst="rect">
            <a:avLst/>
          </a:prstGeom>
          <a:noFill/>
        </p:spPr>
        <p:txBody>
          <a:bodyPr wrap="square" rtlCol="0">
            <a:spAutoFit/>
          </a:bodyPr>
          <a:lstStyle/>
          <a:p>
            <a:r>
              <a:rPr lang="en-US" altLang="ko-KR" dirty="0" smtClean="0">
                <a:solidFill>
                  <a:srgbClr val="FFFF00"/>
                </a:solidFill>
                <a:latin typeface="Arial" pitchFamily="34" charset="0"/>
                <a:cs typeface="Arial" pitchFamily="34" charset="0"/>
              </a:rPr>
              <a:t>Intensive Care Delirium Screening Checklist</a:t>
            </a:r>
          </a:p>
          <a:p>
            <a:r>
              <a:rPr lang="en-US" altLang="ko-KR" dirty="0" smtClean="0">
                <a:solidFill>
                  <a:schemeClr val="accent3">
                    <a:lumMod val="40000"/>
                    <a:lumOff val="60000"/>
                  </a:schemeClr>
                </a:solidFill>
                <a:latin typeface="Arial" pitchFamily="34" charset="0"/>
                <a:cs typeface="Arial" pitchFamily="34" charset="0"/>
              </a:rPr>
              <a:t>(≥ 4 points : Delirium)</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Methods</a:t>
            </a:r>
            <a:endParaRPr lang="ko-KR" altLang="en-US" dirty="0"/>
          </a:p>
        </p:txBody>
      </p:sp>
      <p:sp>
        <p:nvSpPr>
          <p:cNvPr id="3" name="내용 개체 틀 2"/>
          <p:cNvSpPr>
            <a:spLocks noGrp="1"/>
          </p:cNvSpPr>
          <p:nvPr>
            <p:ph idx="1"/>
          </p:nvPr>
        </p:nvSpPr>
        <p:spPr/>
        <p:txBody>
          <a:bodyPr/>
          <a:lstStyle/>
          <a:p>
            <a:pPr>
              <a:buNone/>
            </a:pPr>
            <a:r>
              <a:rPr lang="en-US" altLang="ko-KR" dirty="0" smtClean="0"/>
              <a:t>2. The strength of recommendations</a:t>
            </a:r>
          </a:p>
        </p:txBody>
      </p:sp>
      <p:grpSp>
        <p:nvGrpSpPr>
          <p:cNvPr id="19" name="그룹 18"/>
          <p:cNvGrpSpPr/>
          <p:nvPr/>
        </p:nvGrpSpPr>
        <p:grpSpPr>
          <a:xfrm>
            <a:off x="0" y="2497493"/>
            <a:ext cx="9144000" cy="2803715"/>
            <a:chOff x="0" y="2497493"/>
            <a:chExt cx="9144000" cy="2803715"/>
          </a:xfrm>
        </p:grpSpPr>
        <p:pic>
          <p:nvPicPr>
            <p:cNvPr id="2050" name="Picture 2"/>
            <p:cNvPicPr>
              <a:picLocks noChangeAspect="1" noChangeArrowheads="1"/>
            </p:cNvPicPr>
            <p:nvPr/>
          </p:nvPicPr>
          <p:blipFill>
            <a:blip r:embed="rId2" cstate="print"/>
            <a:srcRect/>
            <a:stretch>
              <a:fillRect/>
            </a:stretch>
          </p:blipFill>
          <p:spPr bwMode="auto">
            <a:xfrm>
              <a:off x="0" y="2497493"/>
              <a:ext cx="9144000" cy="2803715"/>
            </a:xfrm>
            <a:prstGeom prst="rect">
              <a:avLst/>
            </a:prstGeom>
            <a:noFill/>
            <a:ln w="9525">
              <a:noFill/>
              <a:miter lim="800000"/>
              <a:headEnd/>
              <a:tailEnd/>
            </a:ln>
          </p:spPr>
        </p:pic>
        <p:cxnSp>
          <p:nvCxnSpPr>
            <p:cNvPr id="6" name="직선 연결선 5"/>
            <p:cNvCxnSpPr/>
            <p:nvPr/>
          </p:nvCxnSpPr>
          <p:spPr>
            <a:xfrm>
              <a:off x="3741812" y="3429000"/>
              <a:ext cx="1296144"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직선 연결선 6"/>
            <p:cNvCxnSpPr/>
            <p:nvPr/>
          </p:nvCxnSpPr>
          <p:spPr>
            <a:xfrm flipV="1">
              <a:off x="3881512" y="4783956"/>
              <a:ext cx="1122288" cy="49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직선 연결선 7"/>
            <p:cNvCxnSpPr/>
            <p:nvPr/>
          </p:nvCxnSpPr>
          <p:spPr>
            <a:xfrm flipV="1">
              <a:off x="4491484" y="4326880"/>
              <a:ext cx="2518916" cy="1282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직선 연결선 8"/>
            <p:cNvCxnSpPr/>
            <p:nvPr/>
          </p:nvCxnSpPr>
          <p:spPr>
            <a:xfrm>
              <a:off x="7032972" y="3873748"/>
              <a:ext cx="1296144"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Delirium risk factors</a:t>
            </a:r>
            <a:endParaRPr lang="ko-KR" altLang="en-US" dirty="0"/>
          </a:p>
        </p:txBody>
      </p:sp>
      <p:sp>
        <p:nvSpPr>
          <p:cNvPr id="3" name="내용 개체 틀 2"/>
          <p:cNvSpPr>
            <a:spLocks noGrp="1"/>
          </p:cNvSpPr>
          <p:nvPr>
            <p:ph idx="1"/>
          </p:nvPr>
        </p:nvSpPr>
        <p:spPr/>
        <p:txBody>
          <a:bodyPr/>
          <a:lstStyle/>
          <a:p>
            <a:r>
              <a:rPr lang="en-US" altLang="ko-KR" sz="3000" dirty="0" smtClean="0">
                <a:solidFill>
                  <a:srgbClr val="FFFF00"/>
                </a:solidFill>
              </a:rPr>
              <a:t>Four baseline risk factors</a:t>
            </a:r>
            <a:r>
              <a:rPr lang="en-US" altLang="ko-KR" sz="3000" dirty="0" smtClean="0"/>
              <a:t> are positively and significantly associated with the development of delirium in the ICU: </a:t>
            </a:r>
            <a:r>
              <a:rPr lang="en-US" altLang="ko-KR" sz="3000" dirty="0" smtClean="0">
                <a:solidFill>
                  <a:srgbClr val="FFFF00"/>
                </a:solidFill>
              </a:rPr>
              <a:t>preexisting dementia, history of hypertension </a:t>
            </a:r>
            <a:r>
              <a:rPr lang="en-US" altLang="ko-KR" sz="3000" dirty="0" smtClean="0"/>
              <a:t>and/or</a:t>
            </a:r>
            <a:r>
              <a:rPr lang="en-US" altLang="ko-KR" sz="3000" dirty="0" smtClean="0">
                <a:solidFill>
                  <a:srgbClr val="FFFF00"/>
                </a:solidFill>
              </a:rPr>
              <a:t> alcoholism</a:t>
            </a:r>
            <a:r>
              <a:rPr lang="en-US" altLang="ko-KR" sz="3000" dirty="0" smtClean="0"/>
              <a:t>, and a </a:t>
            </a:r>
            <a:r>
              <a:rPr lang="en-US" altLang="ko-KR" sz="3000" dirty="0" smtClean="0">
                <a:solidFill>
                  <a:srgbClr val="FFFF00"/>
                </a:solidFill>
              </a:rPr>
              <a:t>high severity of illness at admission</a:t>
            </a:r>
            <a:r>
              <a:rPr lang="en-US" altLang="ko-KR" sz="3000" dirty="0" smtClean="0"/>
              <a:t> (B). </a:t>
            </a:r>
            <a:endParaRPr lang="en-US" altLang="ko-KR" sz="3000" dirty="0" smtClean="0"/>
          </a:p>
          <a:p>
            <a:pPr lvl="1"/>
            <a:r>
              <a:rPr lang="en-US" altLang="ko-KR" sz="2600" dirty="0" smtClean="0"/>
              <a:t>Age (risk factor outside the ICU) : not included in ICU</a:t>
            </a:r>
            <a:endParaRPr lang="en-US" altLang="ko-KR" sz="2600" dirty="0"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Delirium risk factors</a:t>
            </a:r>
            <a:endParaRPr lang="ko-KR" altLang="en-US" dirty="0"/>
          </a:p>
        </p:txBody>
      </p:sp>
      <p:sp>
        <p:nvSpPr>
          <p:cNvPr id="3" name="내용 개체 틀 2"/>
          <p:cNvSpPr>
            <a:spLocks noGrp="1"/>
          </p:cNvSpPr>
          <p:nvPr>
            <p:ph idx="1"/>
          </p:nvPr>
        </p:nvSpPr>
        <p:spPr/>
        <p:txBody>
          <a:bodyPr/>
          <a:lstStyle/>
          <a:p>
            <a:r>
              <a:rPr lang="en-US" altLang="ko-KR" sz="2700" dirty="0" smtClean="0">
                <a:solidFill>
                  <a:srgbClr val="FFFF00"/>
                </a:solidFill>
              </a:rPr>
              <a:t>Coma</a:t>
            </a:r>
            <a:r>
              <a:rPr lang="en-US" altLang="ko-KR" sz="2700" dirty="0" smtClean="0"/>
              <a:t> is an independent risk factor for the development of delirium in ICU patients (B).  </a:t>
            </a:r>
            <a:endParaRPr lang="ko-KR" altLang="en-US" sz="2700" dirty="0" smtClean="0"/>
          </a:p>
          <a:p>
            <a:endParaRPr lang="en-US" altLang="ko-KR" sz="2700" dirty="0" smtClean="0">
              <a:solidFill>
                <a:srgbClr val="FFFF00"/>
              </a:solidFill>
            </a:endParaRPr>
          </a:p>
          <a:p>
            <a:r>
              <a:rPr lang="en-US" altLang="ko-KR" sz="2700" dirty="0" smtClean="0">
                <a:solidFill>
                  <a:srgbClr val="FFFF00"/>
                </a:solidFill>
              </a:rPr>
              <a:t>Benzodiazepine </a:t>
            </a:r>
            <a:r>
              <a:rPr lang="en-US" altLang="ko-KR" sz="2700" dirty="0" smtClean="0">
                <a:solidFill>
                  <a:srgbClr val="FFFF00"/>
                </a:solidFill>
              </a:rPr>
              <a:t>use may be a risk factor</a:t>
            </a:r>
            <a:r>
              <a:rPr lang="en-US" altLang="ko-KR" sz="2700" dirty="0" smtClean="0"/>
              <a:t> for the development of delirium in adult ICU patients (B</a:t>
            </a:r>
            <a:r>
              <a:rPr lang="en-US" altLang="ko-KR" sz="2700" dirty="0" smtClean="0"/>
              <a:t>).</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Delirium risk factors</a:t>
            </a:r>
            <a:endParaRPr lang="ko-KR" altLang="en-US" dirty="0"/>
          </a:p>
        </p:txBody>
      </p:sp>
      <p:sp>
        <p:nvSpPr>
          <p:cNvPr id="3" name="내용 개체 틀 2"/>
          <p:cNvSpPr>
            <a:spLocks noGrp="1"/>
          </p:cNvSpPr>
          <p:nvPr>
            <p:ph idx="1"/>
          </p:nvPr>
        </p:nvSpPr>
        <p:spPr/>
        <p:txBody>
          <a:bodyPr/>
          <a:lstStyle/>
          <a:p>
            <a:r>
              <a:rPr lang="en-US" altLang="ko-KR" sz="2200" dirty="0" smtClean="0">
                <a:solidFill>
                  <a:srgbClr val="FFFF00"/>
                </a:solidFill>
              </a:rPr>
              <a:t>Conflicting data</a:t>
            </a:r>
            <a:r>
              <a:rPr lang="en-US" altLang="ko-KR" sz="2200" dirty="0" smtClean="0"/>
              <a:t> surround the relationship between </a:t>
            </a:r>
            <a:r>
              <a:rPr lang="en-US" altLang="ko-KR" sz="2200" dirty="0" err="1" smtClean="0">
                <a:solidFill>
                  <a:srgbClr val="FFFF00"/>
                </a:solidFill>
              </a:rPr>
              <a:t>opioid</a:t>
            </a:r>
            <a:r>
              <a:rPr lang="en-US" altLang="ko-KR" sz="2200" dirty="0" smtClean="0">
                <a:solidFill>
                  <a:srgbClr val="FFFF00"/>
                </a:solidFill>
              </a:rPr>
              <a:t> use</a:t>
            </a:r>
            <a:r>
              <a:rPr lang="en-US" altLang="ko-KR" sz="2200" dirty="0" smtClean="0"/>
              <a:t> and the development of delirium in adult ICU patients (B).</a:t>
            </a:r>
          </a:p>
          <a:p>
            <a:endParaRPr lang="en-US" altLang="ko-KR" sz="2200" dirty="0" smtClean="0"/>
          </a:p>
          <a:p>
            <a:r>
              <a:rPr lang="en-US" altLang="ko-KR" sz="2200" dirty="0" smtClean="0"/>
              <a:t>There </a:t>
            </a:r>
            <a:r>
              <a:rPr lang="en-US" altLang="ko-KR" sz="2200" dirty="0" smtClean="0"/>
              <a:t>are </a:t>
            </a:r>
            <a:r>
              <a:rPr lang="en-US" altLang="ko-KR" sz="2200" dirty="0" smtClean="0">
                <a:solidFill>
                  <a:srgbClr val="FFFF00"/>
                </a:solidFill>
              </a:rPr>
              <a:t>insufficient data</a:t>
            </a:r>
            <a:r>
              <a:rPr lang="en-US" altLang="ko-KR" sz="2200" dirty="0" smtClean="0"/>
              <a:t> to determine the relationship between </a:t>
            </a:r>
            <a:r>
              <a:rPr lang="en-US" altLang="ko-KR" sz="2200" dirty="0" err="1" smtClean="0">
                <a:solidFill>
                  <a:srgbClr val="FFFF00"/>
                </a:solidFill>
              </a:rPr>
              <a:t>propofol</a:t>
            </a:r>
            <a:r>
              <a:rPr lang="en-US" altLang="ko-KR" sz="2200" dirty="0" smtClean="0">
                <a:solidFill>
                  <a:srgbClr val="FFFF00"/>
                </a:solidFill>
              </a:rPr>
              <a:t> use</a:t>
            </a:r>
            <a:r>
              <a:rPr lang="en-US" altLang="ko-KR" sz="2200" dirty="0" smtClean="0"/>
              <a:t> and the development of delirium in adult ICU patients (C). </a:t>
            </a:r>
          </a:p>
          <a:p>
            <a:endParaRPr lang="en-US" altLang="ko-KR" sz="2200" dirty="0" smtClean="0"/>
          </a:p>
          <a:p>
            <a:r>
              <a:rPr lang="en-US" altLang="ko-KR" sz="2200" dirty="0" smtClean="0"/>
              <a:t>In </a:t>
            </a:r>
            <a:r>
              <a:rPr lang="en-US" altLang="ko-KR" sz="2200" dirty="0" smtClean="0">
                <a:solidFill>
                  <a:srgbClr val="FFFF00"/>
                </a:solidFill>
              </a:rPr>
              <a:t>mechanically ventilated</a:t>
            </a:r>
            <a:r>
              <a:rPr lang="en-US" altLang="ko-KR" sz="2200" dirty="0" smtClean="0"/>
              <a:t> adult ICU patients at risk of developing delirium, </a:t>
            </a:r>
            <a:r>
              <a:rPr lang="en-US" altLang="ko-KR" sz="2200" dirty="0" err="1" smtClean="0">
                <a:solidFill>
                  <a:srgbClr val="FFFF00"/>
                </a:solidFill>
              </a:rPr>
              <a:t>dexmedetomidine</a:t>
            </a:r>
            <a:r>
              <a:rPr lang="en-US" altLang="ko-KR" sz="2200" dirty="0" smtClean="0"/>
              <a:t> infusions administered for sedation may be associated with </a:t>
            </a:r>
            <a:r>
              <a:rPr lang="en-US" altLang="ko-KR" sz="2200" dirty="0" smtClean="0">
                <a:solidFill>
                  <a:srgbClr val="FFFF00"/>
                </a:solidFill>
              </a:rPr>
              <a:t>a lower prevalence of delirium</a:t>
            </a:r>
            <a:r>
              <a:rPr lang="en-US" altLang="ko-KR" sz="2200" dirty="0" smtClean="0"/>
              <a:t> compared to benzodiazepine infusions (B).</a:t>
            </a:r>
            <a:endParaRPr lang="ko-KR" altLang="en-US" sz="2200"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Delirium prevention</a:t>
            </a:r>
            <a:endParaRPr lang="ko-KR" altLang="en-US" dirty="0"/>
          </a:p>
        </p:txBody>
      </p:sp>
      <p:sp>
        <p:nvSpPr>
          <p:cNvPr id="3" name="내용 개체 틀 2"/>
          <p:cNvSpPr>
            <a:spLocks noGrp="1"/>
          </p:cNvSpPr>
          <p:nvPr>
            <p:ph idx="1"/>
          </p:nvPr>
        </p:nvSpPr>
        <p:spPr/>
        <p:txBody>
          <a:bodyPr/>
          <a:lstStyle/>
          <a:p>
            <a:r>
              <a:rPr lang="en-US" altLang="ko-KR" dirty="0" smtClean="0"/>
              <a:t>We recommend performing </a:t>
            </a:r>
            <a:r>
              <a:rPr lang="en-US" altLang="ko-KR" dirty="0" smtClean="0">
                <a:solidFill>
                  <a:srgbClr val="FFFF00"/>
                </a:solidFill>
              </a:rPr>
              <a:t>early mobilization</a:t>
            </a:r>
            <a:r>
              <a:rPr lang="en-US" altLang="ko-KR" dirty="0" smtClean="0"/>
              <a:t> of adult ICU patients whenever feasible to reduce the incidence and duration of delirium (+1B). </a:t>
            </a:r>
            <a:endParaRPr lang="en-US" altLang="ko-KR" dirty="0" smtClean="0"/>
          </a:p>
          <a:p>
            <a:pPr lvl="1"/>
            <a:r>
              <a:rPr lang="en-US" altLang="ko-KR" dirty="0" smtClean="0"/>
              <a:t>Delirium ↓, ICU and hospital LOS</a:t>
            </a:r>
            <a:r>
              <a:rPr lang="en-US" altLang="ko-KR" dirty="0" smtClean="0"/>
              <a:t> </a:t>
            </a:r>
            <a:r>
              <a:rPr lang="en-US" altLang="ko-KR" dirty="0" smtClean="0"/>
              <a:t>↓, Hospital cost</a:t>
            </a:r>
            <a:r>
              <a:rPr lang="en-US" altLang="ko-KR" dirty="0" smtClean="0"/>
              <a:t> ↓</a:t>
            </a:r>
            <a:endParaRPr lang="en-US" altLang="ko-KR" dirty="0"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Delirium prevention</a:t>
            </a:r>
            <a:endParaRPr lang="ko-KR" altLang="en-US" dirty="0"/>
          </a:p>
        </p:txBody>
      </p:sp>
      <p:sp>
        <p:nvSpPr>
          <p:cNvPr id="3" name="내용 개체 틀 2"/>
          <p:cNvSpPr>
            <a:spLocks noGrp="1"/>
          </p:cNvSpPr>
          <p:nvPr>
            <p:ph idx="1"/>
          </p:nvPr>
        </p:nvSpPr>
        <p:spPr/>
        <p:txBody>
          <a:bodyPr/>
          <a:lstStyle/>
          <a:p>
            <a:r>
              <a:rPr lang="en-US" altLang="ko-KR" sz="2600" dirty="0" smtClean="0"/>
              <a:t>We provide </a:t>
            </a:r>
            <a:r>
              <a:rPr lang="en-US" altLang="ko-KR" sz="2600" dirty="0" smtClean="0">
                <a:solidFill>
                  <a:srgbClr val="FFFF00"/>
                </a:solidFill>
              </a:rPr>
              <a:t>no recommendation</a:t>
            </a:r>
            <a:r>
              <a:rPr lang="en-US" altLang="ko-KR" sz="2600" dirty="0" smtClean="0"/>
              <a:t> for using a </a:t>
            </a:r>
            <a:r>
              <a:rPr lang="en-US" altLang="ko-KR" sz="2600" dirty="0" smtClean="0">
                <a:solidFill>
                  <a:srgbClr val="FFFF00"/>
                </a:solidFill>
              </a:rPr>
              <a:t>pharmacologic delirium prevention protocol</a:t>
            </a:r>
            <a:r>
              <a:rPr lang="en-US" altLang="ko-KR" sz="2600" dirty="0" smtClean="0"/>
              <a:t> in adult ICU patients, as no compelling data demonstrate that this reduces the incidence or duration of delirium in these patients (0,C).</a:t>
            </a:r>
          </a:p>
          <a:p>
            <a:endParaRPr lang="en-US" altLang="ko-KR" sz="2600" dirty="0" smtClean="0"/>
          </a:p>
          <a:p>
            <a:r>
              <a:rPr lang="en-US" altLang="ko-KR" sz="2600" dirty="0" smtClean="0"/>
              <a:t>We </a:t>
            </a:r>
            <a:r>
              <a:rPr lang="en-US" altLang="ko-KR" sz="2600" dirty="0" smtClean="0"/>
              <a:t>provide </a:t>
            </a:r>
            <a:r>
              <a:rPr lang="en-US" altLang="ko-KR" sz="2600" dirty="0" smtClean="0">
                <a:solidFill>
                  <a:srgbClr val="FFFF00"/>
                </a:solidFill>
              </a:rPr>
              <a:t>no recommendation</a:t>
            </a:r>
            <a:r>
              <a:rPr lang="en-US" altLang="ko-KR" sz="2600" dirty="0" smtClean="0"/>
              <a:t> for using a </a:t>
            </a:r>
            <a:r>
              <a:rPr lang="en-US" altLang="ko-KR" sz="2600" dirty="0" smtClean="0">
                <a:solidFill>
                  <a:srgbClr val="FFFF00"/>
                </a:solidFill>
              </a:rPr>
              <a:t>combined </a:t>
            </a:r>
            <a:r>
              <a:rPr lang="en-US" altLang="ko-KR" sz="2600" dirty="0" err="1" smtClean="0">
                <a:solidFill>
                  <a:srgbClr val="FFFF00"/>
                </a:solidFill>
              </a:rPr>
              <a:t>nonpharmacologic</a:t>
            </a:r>
            <a:r>
              <a:rPr lang="en-US" altLang="ko-KR" sz="2600" dirty="0" smtClean="0">
                <a:solidFill>
                  <a:srgbClr val="FFFF00"/>
                </a:solidFill>
              </a:rPr>
              <a:t> and pharmacologic delirium prevention protocol</a:t>
            </a:r>
            <a:r>
              <a:rPr lang="en-US" altLang="ko-KR" sz="2600" dirty="0" smtClean="0"/>
              <a:t> in adult ICU patients, as this has not been shown to reduce the incidence of delirium in these patients (0,C).</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Delirium prevention</a:t>
            </a:r>
            <a:endParaRPr lang="ko-KR" altLang="en-US" dirty="0"/>
          </a:p>
        </p:txBody>
      </p:sp>
      <p:sp>
        <p:nvSpPr>
          <p:cNvPr id="3" name="내용 개체 틀 2"/>
          <p:cNvSpPr>
            <a:spLocks noGrp="1"/>
          </p:cNvSpPr>
          <p:nvPr>
            <p:ph idx="1"/>
          </p:nvPr>
        </p:nvSpPr>
        <p:spPr/>
        <p:txBody>
          <a:bodyPr/>
          <a:lstStyle/>
          <a:p>
            <a:r>
              <a:rPr lang="en-US" altLang="ko-KR" sz="2800" dirty="0" smtClean="0"/>
              <a:t>We </a:t>
            </a:r>
            <a:r>
              <a:rPr lang="en-US" altLang="ko-KR" sz="2800" dirty="0" smtClean="0">
                <a:solidFill>
                  <a:srgbClr val="FFFF00"/>
                </a:solidFill>
              </a:rPr>
              <a:t>do not suggest</a:t>
            </a:r>
            <a:r>
              <a:rPr lang="en-US" altLang="ko-KR" sz="2800" dirty="0" smtClean="0"/>
              <a:t> that either </a:t>
            </a:r>
            <a:r>
              <a:rPr lang="en-US" altLang="ko-KR" sz="2800" dirty="0" smtClean="0">
                <a:solidFill>
                  <a:srgbClr val="FFFF00"/>
                </a:solidFill>
              </a:rPr>
              <a:t>haloperidol or atypical antipsychotics</a:t>
            </a:r>
            <a:r>
              <a:rPr lang="en-US" altLang="ko-KR" sz="2800" dirty="0" smtClean="0"/>
              <a:t> be </a:t>
            </a:r>
            <a:r>
              <a:rPr lang="en-US" altLang="ko-KR" sz="2800" dirty="0" smtClean="0">
                <a:solidFill>
                  <a:srgbClr val="FFFF00"/>
                </a:solidFill>
              </a:rPr>
              <a:t>administered to prevent</a:t>
            </a:r>
            <a:r>
              <a:rPr lang="en-US" altLang="ko-KR" sz="2800" dirty="0" smtClean="0"/>
              <a:t> delirium in adult ICU patients (–2C).</a:t>
            </a:r>
          </a:p>
          <a:p>
            <a:endParaRPr lang="en-US" altLang="ko-KR" sz="2800" dirty="0" smtClean="0"/>
          </a:p>
          <a:p>
            <a:r>
              <a:rPr lang="en-US" altLang="ko-KR" sz="2800" dirty="0" smtClean="0"/>
              <a:t>We </a:t>
            </a:r>
            <a:r>
              <a:rPr lang="en-US" altLang="ko-KR" sz="2800" dirty="0" smtClean="0"/>
              <a:t>provide </a:t>
            </a:r>
            <a:r>
              <a:rPr lang="en-US" altLang="ko-KR" sz="2800" dirty="0" smtClean="0">
                <a:solidFill>
                  <a:srgbClr val="FFFF00"/>
                </a:solidFill>
              </a:rPr>
              <a:t>no recommendation</a:t>
            </a:r>
            <a:r>
              <a:rPr lang="en-US" altLang="ko-KR" sz="2800" dirty="0" smtClean="0"/>
              <a:t> for the use of </a:t>
            </a:r>
            <a:r>
              <a:rPr lang="en-US" altLang="ko-KR" sz="2800" dirty="0" err="1" smtClean="0">
                <a:solidFill>
                  <a:srgbClr val="FFFF00"/>
                </a:solidFill>
              </a:rPr>
              <a:t>dexmedetomidine</a:t>
            </a:r>
            <a:r>
              <a:rPr lang="en-US" altLang="ko-KR" sz="2800" dirty="0" smtClean="0">
                <a:solidFill>
                  <a:srgbClr val="FFFF00"/>
                </a:solidFill>
              </a:rPr>
              <a:t> to prevent delirium</a:t>
            </a:r>
            <a:r>
              <a:rPr lang="en-US" altLang="ko-KR" sz="2800" dirty="0" smtClean="0"/>
              <a:t> in adult ICU patients, as there is no compelling evidence regarding its effectiveness in these patients (0,C).</a:t>
            </a:r>
            <a:endParaRPr lang="ko-KR" altLang="en-US" sz="2800"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Delirium treatment</a:t>
            </a:r>
            <a:endParaRPr lang="ko-KR" altLang="en-US" dirty="0"/>
          </a:p>
        </p:txBody>
      </p:sp>
      <p:sp>
        <p:nvSpPr>
          <p:cNvPr id="3" name="내용 개체 틀 2"/>
          <p:cNvSpPr>
            <a:spLocks noGrp="1"/>
          </p:cNvSpPr>
          <p:nvPr>
            <p:ph idx="1"/>
          </p:nvPr>
        </p:nvSpPr>
        <p:spPr/>
        <p:txBody>
          <a:bodyPr/>
          <a:lstStyle/>
          <a:p>
            <a:r>
              <a:rPr lang="en-US" altLang="ko-KR" sz="2500" dirty="0" smtClean="0"/>
              <a:t>There is </a:t>
            </a:r>
            <a:r>
              <a:rPr lang="en-US" altLang="ko-KR" sz="2500" dirty="0" smtClean="0">
                <a:solidFill>
                  <a:srgbClr val="FFFF00"/>
                </a:solidFill>
              </a:rPr>
              <a:t>no published evidence</a:t>
            </a:r>
            <a:r>
              <a:rPr lang="en-US" altLang="ko-KR" sz="2500" dirty="0" smtClean="0"/>
              <a:t> that treatment with </a:t>
            </a:r>
            <a:r>
              <a:rPr lang="en-US" altLang="ko-KR" sz="2500" dirty="0" smtClean="0">
                <a:solidFill>
                  <a:srgbClr val="FFFF00"/>
                </a:solidFill>
              </a:rPr>
              <a:t>haloperidol</a:t>
            </a:r>
            <a:r>
              <a:rPr lang="en-US" altLang="ko-KR" sz="2500" dirty="0" smtClean="0"/>
              <a:t> reduces the duration of delirium in adult ICU patients (No Evidence). </a:t>
            </a:r>
          </a:p>
          <a:p>
            <a:endParaRPr lang="en-US" altLang="ko-KR" sz="2500" dirty="0" smtClean="0">
              <a:solidFill>
                <a:srgbClr val="FFFF00"/>
              </a:solidFill>
            </a:endParaRPr>
          </a:p>
          <a:p>
            <a:r>
              <a:rPr lang="en-US" altLang="ko-KR" sz="2500" dirty="0" smtClean="0">
                <a:solidFill>
                  <a:srgbClr val="FFFF00"/>
                </a:solidFill>
              </a:rPr>
              <a:t>Atypical </a:t>
            </a:r>
            <a:r>
              <a:rPr lang="en-US" altLang="ko-KR" sz="2500" dirty="0" smtClean="0">
                <a:solidFill>
                  <a:srgbClr val="FFFF00"/>
                </a:solidFill>
              </a:rPr>
              <a:t>antipsychotics may reduce</a:t>
            </a:r>
            <a:r>
              <a:rPr lang="en-US" altLang="ko-KR" sz="2500" dirty="0" smtClean="0"/>
              <a:t> the duration of delirium in adult ICU patients (C).</a:t>
            </a:r>
          </a:p>
          <a:p>
            <a:endParaRPr lang="en-US" altLang="ko-KR" sz="2500" dirty="0" smtClean="0"/>
          </a:p>
          <a:p>
            <a:r>
              <a:rPr lang="en-US" altLang="ko-KR" sz="2500" dirty="0" smtClean="0"/>
              <a:t>We </a:t>
            </a:r>
            <a:r>
              <a:rPr lang="en-US" altLang="ko-KR" sz="2500" dirty="0" smtClean="0">
                <a:solidFill>
                  <a:srgbClr val="FFFF00"/>
                </a:solidFill>
              </a:rPr>
              <a:t>do not recommend</a:t>
            </a:r>
            <a:r>
              <a:rPr lang="en-US" altLang="ko-KR" sz="2500" dirty="0" smtClean="0"/>
              <a:t> administering </a:t>
            </a:r>
            <a:r>
              <a:rPr lang="en-US" altLang="ko-KR" sz="2500" dirty="0" err="1" smtClean="0">
                <a:solidFill>
                  <a:srgbClr val="FFFF00"/>
                </a:solidFill>
              </a:rPr>
              <a:t>rivastigmine</a:t>
            </a:r>
            <a:r>
              <a:rPr lang="en-US" altLang="ko-KR" sz="2500" dirty="0" smtClean="0"/>
              <a:t> (a cholinesterase </a:t>
            </a:r>
            <a:r>
              <a:rPr lang="en-US" altLang="ko-KR" sz="2500" dirty="0" smtClean="0"/>
              <a:t>inhibitor) </a:t>
            </a:r>
            <a:r>
              <a:rPr lang="en-US" altLang="ko-KR" sz="2500" dirty="0" smtClean="0"/>
              <a:t>to reduce the duration of delirium in ICU patients (–1B).</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Delirium treatment</a:t>
            </a:r>
            <a:endParaRPr lang="ko-KR" altLang="en-US" dirty="0"/>
          </a:p>
        </p:txBody>
      </p:sp>
      <p:sp>
        <p:nvSpPr>
          <p:cNvPr id="3" name="내용 개체 틀 2"/>
          <p:cNvSpPr>
            <a:spLocks noGrp="1"/>
          </p:cNvSpPr>
          <p:nvPr>
            <p:ph idx="1"/>
          </p:nvPr>
        </p:nvSpPr>
        <p:spPr/>
        <p:txBody>
          <a:bodyPr/>
          <a:lstStyle/>
          <a:p>
            <a:r>
              <a:rPr lang="en-US" altLang="ko-KR" sz="2800" dirty="0" smtClean="0"/>
              <a:t>We </a:t>
            </a:r>
            <a:r>
              <a:rPr lang="en-US" altLang="ko-KR" sz="2800" dirty="0" smtClean="0">
                <a:solidFill>
                  <a:srgbClr val="FFFF00"/>
                </a:solidFill>
              </a:rPr>
              <a:t>do not suggest</a:t>
            </a:r>
            <a:r>
              <a:rPr lang="en-US" altLang="ko-KR" sz="2800" dirty="0" smtClean="0"/>
              <a:t> using </a:t>
            </a:r>
            <a:r>
              <a:rPr lang="en-US" altLang="ko-KR" sz="2800" dirty="0" smtClean="0">
                <a:solidFill>
                  <a:srgbClr val="FFFF00"/>
                </a:solidFill>
              </a:rPr>
              <a:t>antipsychotics</a:t>
            </a:r>
            <a:r>
              <a:rPr lang="en-US" altLang="ko-KR" sz="2800" dirty="0" smtClean="0"/>
              <a:t> in patients at significant </a:t>
            </a:r>
            <a:r>
              <a:rPr lang="en-US" altLang="ko-KR" sz="2800" dirty="0" smtClean="0">
                <a:solidFill>
                  <a:srgbClr val="FFFF00"/>
                </a:solidFill>
              </a:rPr>
              <a:t>risk for </a:t>
            </a:r>
            <a:r>
              <a:rPr lang="en-US" altLang="ko-KR" sz="2800" dirty="0" err="1" smtClean="0">
                <a:solidFill>
                  <a:srgbClr val="FFFF00"/>
                </a:solidFill>
              </a:rPr>
              <a:t>torsades</a:t>
            </a:r>
            <a:r>
              <a:rPr lang="en-US" altLang="ko-KR" sz="2800" dirty="0" smtClean="0">
                <a:solidFill>
                  <a:srgbClr val="FFFF00"/>
                </a:solidFill>
              </a:rPr>
              <a:t> de pointes</a:t>
            </a:r>
            <a:r>
              <a:rPr lang="en-US" altLang="ko-KR" sz="2800" dirty="0" smtClean="0"/>
              <a:t> (i.e., patients with baseline prolongation of </a:t>
            </a:r>
            <a:r>
              <a:rPr lang="en-US" altLang="ko-KR" sz="2800" dirty="0" err="1" smtClean="0"/>
              <a:t>QTc</a:t>
            </a:r>
            <a:r>
              <a:rPr lang="en-US" altLang="ko-KR" sz="2800" dirty="0" smtClean="0"/>
              <a:t> interval, patients receiving concomitant medications known to prolong the </a:t>
            </a:r>
            <a:r>
              <a:rPr lang="en-US" altLang="ko-KR" sz="2800" dirty="0" err="1" smtClean="0"/>
              <a:t>QTc</a:t>
            </a:r>
            <a:r>
              <a:rPr lang="en-US" altLang="ko-KR" sz="2800" dirty="0" smtClean="0"/>
              <a:t> interval, or patients with a history of this arrhythmia) (–2C).</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Delirium treatment</a:t>
            </a:r>
            <a:endParaRPr lang="ko-KR" altLang="en-US" dirty="0"/>
          </a:p>
        </p:txBody>
      </p:sp>
      <p:sp>
        <p:nvSpPr>
          <p:cNvPr id="3" name="내용 개체 틀 2"/>
          <p:cNvSpPr>
            <a:spLocks noGrp="1"/>
          </p:cNvSpPr>
          <p:nvPr>
            <p:ph idx="1"/>
          </p:nvPr>
        </p:nvSpPr>
        <p:spPr/>
        <p:txBody>
          <a:bodyPr/>
          <a:lstStyle/>
          <a:p>
            <a:r>
              <a:rPr lang="en-US" altLang="ko-KR" sz="2800" dirty="0" smtClean="0"/>
              <a:t>We suggest that in adult ICU patients with delirium unrelated to alcohol or benzodiazepine withdrawal, continuous IV infusions of </a:t>
            </a:r>
            <a:r>
              <a:rPr lang="en-US" altLang="ko-KR" sz="2800" dirty="0" err="1" smtClean="0">
                <a:solidFill>
                  <a:srgbClr val="FFFF00"/>
                </a:solidFill>
              </a:rPr>
              <a:t>dexmedetomidine</a:t>
            </a:r>
            <a:r>
              <a:rPr lang="en-US" altLang="ko-KR" sz="2800" dirty="0" smtClean="0">
                <a:solidFill>
                  <a:srgbClr val="FFFF00"/>
                </a:solidFill>
              </a:rPr>
              <a:t> rather than benzodiazepine </a:t>
            </a:r>
            <a:r>
              <a:rPr lang="en-US" altLang="ko-KR" sz="2800" dirty="0" smtClean="0"/>
              <a:t>infusions be administered for sedation </a:t>
            </a:r>
            <a:r>
              <a:rPr lang="en-US" altLang="ko-KR" sz="2800" dirty="0" smtClean="0">
                <a:solidFill>
                  <a:srgbClr val="FFFF00"/>
                </a:solidFill>
              </a:rPr>
              <a:t>to reduce the duration of delirium </a:t>
            </a:r>
            <a:r>
              <a:rPr lang="en-US" altLang="ko-KR" sz="2800" dirty="0" smtClean="0"/>
              <a:t>in these patients (+2B).</a:t>
            </a:r>
            <a:endParaRPr lang="ko-KR" altLang="en-US" sz="2800"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Outline</a:t>
            </a:r>
            <a:endParaRPr lang="ko-KR" altLang="en-US" dirty="0"/>
          </a:p>
        </p:txBody>
      </p:sp>
      <p:sp>
        <p:nvSpPr>
          <p:cNvPr id="3" name="내용 개체 틀 2"/>
          <p:cNvSpPr>
            <a:spLocks noGrp="1"/>
          </p:cNvSpPr>
          <p:nvPr>
            <p:ph idx="1"/>
          </p:nvPr>
        </p:nvSpPr>
        <p:spPr/>
        <p:txBody>
          <a:bodyPr/>
          <a:lstStyle/>
          <a:p>
            <a:pPr marL="514350" indent="-514350">
              <a:buAutoNum type="arabicPeriod"/>
            </a:pPr>
            <a:r>
              <a:rPr lang="en-US" altLang="ko-KR" dirty="0" smtClean="0"/>
              <a:t>Methods</a:t>
            </a:r>
          </a:p>
          <a:p>
            <a:pPr marL="514350" indent="-514350">
              <a:buAutoNum type="arabicPeriod"/>
            </a:pPr>
            <a:r>
              <a:rPr lang="en-US" altLang="ko-KR" dirty="0" smtClean="0"/>
              <a:t>Pain and Analgesia</a:t>
            </a:r>
          </a:p>
          <a:p>
            <a:pPr marL="514350" indent="-514350">
              <a:buAutoNum type="arabicPeriod"/>
            </a:pPr>
            <a:r>
              <a:rPr lang="en-US" altLang="ko-KR" dirty="0" smtClean="0"/>
              <a:t>Agitation and Sedation</a:t>
            </a:r>
          </a:p>
          <a:p>
            <a:pPr marL="514350" indent="-514350">
              <a:buAutoNum type="arabicPeriod"/>
            </a:pPr>
            <a:r>
              <a:rPr lang="en-US" altLang="ko-KR" dirty="0" smtClean="0"/>
              <a:t>Delirium</a:t>
            </a:r>
          </a:p>
          <a:p>
            <a:pPr marL="514350" indent="-514350">
              <a:buAutoNum type="arabicPeriod"/>
            </a:pPr>
            <a:r>
              <a:rPr lang="en-US" altLang="ko-KR" sz="4400" dirty="0" smtClean="0">
                <a:solidFill>
                  <a:srgbClr val="FFFF00"/>
                </a:solidFill>
              </a:rPr>
              <a:t>Strategies for Managing Pain, Agitation, and Delirium to improve ICU Outcomes</a:t>
            </a:r>
            <a:endParaRPr lang="ko-KR" altLang="en-US" sz="4400" dirty="0">
              <a:solidFill>
                <a:srgbClr val="FFFF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Methods</a:t>
            </a:r>
            <a:endParaRPr lang="ko-KR" altLang="en-US" dirty="0"/>
          </a:p>
        </p:txBody>
      </p:sp>
      <p:sp>
        <p:nvSpPr>
          <p:cNvPr id="3" name="내용 개체 틀 2"/>
          <p:cNvSpPr>
            <a:spLocks noGrp="1"/>
          </p:cNvSpPr>
          <p:nvPr>
            <p:ph idx="1"/>
          </p:nvPr>
        </p:nvSpPr>
        <p:spPr/>
        <p:txBody>
          <a:bodyPr/>
          <a:lstStyle/>
          <a:p>
            <a:r>
              <a:rPr lang="en-US" altLang="ko-KR" dirty="0" smtClean="0"/>
              <a:t>The strength of recommendations</a:t>
            </a:r>
          </a:p>
          <a:p>
            <a:pPr lvl="1"/>
            <a:r>
              <a:rPr lang="en-US" altLang="ko-KR" dirty="0" smtClean="0"/>
              <a:t>Strong (1) or weak (2), or no (0)</a:t>
            </a:r>
          </a:p>
          <a:p>
            <a:pPr lvl="1"/>
            <a:r>
              <a:rPr lang="en-US" altLang="ko-KR" dirty="0" smtClean="0"/>
              <a:t>Favor of (+) or against (-) in intervention</a:t>
            </a:r>
          </a:p>
          <a:p>
            <a:pPr lvl="1"/>
            <a:endParaRPr lang="en-US" altLang="ko-KR" dirty="0" smtClean="0"/>
          </a:p>
          <a:p>
            <a:r>
              <a:rPr lang="en-US" altLang="ko-KR" dirty="0" smtClean="0"/>
              <a:t>Strong recommendation</a:t>
            </a:r>
          </a:p>
          <a:p>
            <a:pPr lvl="1"/>
            <a:r>
              <a:rPr lang="en-US" altLang="ko-KR" dirty="0" smtClean="0"/>
              <a:t>(+1) or (-1) → “We recommend …”</a:t>
            </a:r>
          </a:p>
          <a:p>
            <a:r>
              <a:rPr lang="en-US" altLang="ko-KR" dirty="0" smtClean="0"/>
              <a:t>Weak </a:t>
            </a:r>
            <a:r>
              <a:rPr lang="en-US" altLang="ko-KR" dirty="0" err="1" smtClean="0"/>
              <a:t>recommenddation</a:t>
            </a:r>
            <a:endParaRPr lang="en-US" altLang="ko-KR" dirty="0" smtClean="0"/>
          </a:p>
          <a:p>
            <a:pPr lvl="1"/>
            <a:r>
              <a:rPr lang="en-US" altLang="ko-KR" dirty="0" smtClean="0"/>
              <a:t>(+2) or (-2) → “We suggest …” </a:t>
            </a:r>
            <a:endParaRPr lang="ko-KR" alt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Sedation Strategies to Improve Clinical Outcomes</a:t>
            </a:r>
            <a:endParaRPr lang="ko-KR" altLang="en-US" dirty="0"/>
          </a:p>
        </p:txBody>
      </p:sp>
      <p:sp>
        <p:nvSpPr>
          <p:cNvPr id="3" name="내용 개체 틀 2"/>
          <p:cNvSpPr>
            <a:spLocks noGrp="1"/>
          </p:cNvSpPr>
          <p:nvPr>
            <p:ph idx="1"/>
          </p:nvPr>
        </p:nvSpPr>
        <p:spPr/>
        <p:txBody>
          <a:bodyPr/>
          <a:lstStyle/>
          <a:p>
            <a:r>
              <a:rPr lang="en-US" altLang="ko-KR" sz="2800" dirty="0" smtClean="0"/>
              <a:t>We recommend either </a:t>
            </a:r>
            <a:r>
              <a:rPr lang="en-US" altLang="ko-KR" sz="2800" dirty="0" smtClean="0">
                <a:solidFill>
                  <a:srgbClr val="FFFF00"/>
                </a:solidFill>
              </a:rPr>
              <a:t>daily sedation interruption</a:t>
            </a:r>
            <a:r>
              <a:rPr lang="en-US" altLang="ko-KR" sz="2800" dirty="0" smtClean="0"/>
              <a:t> or </a:t>
            </a:r>
            <a:r>
              <a:rPr lang="en-US" altLang="ko-KR" sz="2800" dirty="0" smtClean="0">
                <a:solidFill>
                  <a:srgbClr val="FFFF00"/>
                </a:solidFill>
              </a:rPr>
              <a:t>a light target level of sedation</a:t>
            </a:r>
            <a:r>
              <a:rPr lang="en-US" altLang="ko-KR" sz="2800" dirty="0" smtClean="0"/>
              <a:t> be routinely used in mechanically ventilated adult ICU patients (+1B</a:t>
            </a:r>
            <a:r>
              <a:rPr lang="en-US" altLang="ko-KR" sz="2800" dirty="0" smtClean="0"/>
              <a:t>).</a:t>
            </a:r>
          </a:p>
          <a:p>
            <a:endParaRPr lang="en-US" altLang="ko-KR" sz="2800" dirty="0" smtClean="0"/>
          </a:p>
          <a:p>
            <a:r>
              <a:rPr lang="en-US" altLang="ko-KR" sz="2800" dirty="0" smtClean="0"/>
              <a:t>We </a:t>
            </a:r>
            <a:r>
              <a:rPr lang="en-US" altLang="ko-KR" sz="2800" dirty="0" smtClean="0"/>
              <a:t>suggest that </a:t>
            </a:r>
            <a:r>
              <a:rPr lang="en-US" altLang="ko-KR" sz="2800" dirty="0" smtClean="0">
                <a:solidFill>
                  <a:srgbClr val="FFFF00"/>
                </a:solidFill>
              </a:rPr>
              <a:t>analgesia-first</a:t>
            </a:r>
            <a:r>
              <a:rPr lang="en-US" altLang="ko-KR" sz="2800" dirty="0" smtClean="0"/>
              <a:t> sedation be used in mechanically ventilated adult ICU patients (+2B</a:t>
            </a:r>
            <a:r>
              <a:rPr lang="en-US" altLang="ko-KR" sz="2800" dirty="0" smtClean="0"/>
              <a:t>).</a:t>
            </a:r>
          </a:p>
          <a:p>
            <a:endParaRPr lang="en-US" altLang="ko-KR" sz="2400" dirty="0" smtClean="0"/>
          </a:p>
          <a:p>
            <a:pPr lvl="1"/>
            <a:r>
              <a:rPr lang="en-US" altLang="ko-KR" sz="2400" dirty="0" smtClean="0"/>
              <a:t>Clinical benefits </a:t>
            </a:r>
            <a:r>
              <a:rPr lang="en-US" altLang="ko-KR" sz="2400" dirty="0" smtClean="0"/>
              <a:t>(MV duration ↓, ICU LOS ↓</a:t>
            </a:r>
            <a:r>
              <a:rPr lang="en-US" altLang="ko-KR" sz="2400" dirty="0" smtClean="0"/>
              <a:t>)</a:t>
            </a:r>
            <a:endParaRPr lang="en-US" altLang="ko-KR" sz="2400" dirty="0" smtClean="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Sedation Strategies to Improve Clinical Outcomes</a:t>
            </a:r>
            <a:endParaRPr lang="ko-KR" altLang="en-US" dirty="0"/>
          </a:p>
        </p:txBody>
      </p:sp>
      <p:sp>
        <p:nvSpPr>
          <p:cNvPr id="3" name="내용 개체 틀 2"/>
          <p:cNvSpPr>
            <a:spLocks noGrp="1"/>
          </p:cNvSpPr>
          <p:nvPr>
            <p:ph idx="1"/>
          </p:nvPr>
        </p:nvSpPr>
        <p:spPr/>
        <p:txBody>
          <a:bodyPr/>
          <a:lstStyle/>
          <a:p>
            <a:r>
              <a:rPr lang="en-US" altLang="ko-KR" sz="2600" dirty="0" smtClean="0"/>
              <a:t>We recommend </a:t>
            </a:r>
            <a:r>
              <a:rPr lang="en-US" altLang="ko-KR" sz="2600" dirty="0" smtClean="0">
                <a:solidFill>
                  <a:srgbClr val="FFFF00"/>
                </a:solidFill>
              </a:rPr>
              <a:t>promoting sleep</a:t>
            </a:r>
            <a:r>
              <a:rPr lang="en-US" altLang="ko-KR" sz="2600" dirty="0" smtClean="0"/>
              <a:t> in adult ICU patients by optimizing patients’ environments, using strategies to </a:t>
            </a:r>
            <a:r>
              <a:rPr lang="en-US" altLang="ko-KR" sz="2600" dirty="0" smtClean="0">
                <a:solidFill>
                  <a:srgbClr val="FFFF00"/>
                </a:solidFill>
              </a:rPr>
              <a:t>control light and noise</a:t>
            </a:r>
            <a:r>
              <a:rPr lang="en-US" altLang="ko-KR" sz="2600" dirty="0" smtClean="0"/>
              <a:t>, </a:t>
            </a:r>
            <a:r>
              <a:rPr lang="en-US" altLang="ko-KR" sz="2600" dirty="0" smtClean="0">
                <a:solidFill>
                  <a:srgbClr val="FFFF00"/>
                </a:solidFill>
              </a:rPr>
              <a:t>clustering patient care activities</a:t>
            </a:r>
            <a:r>
              <a:rPr lang="en-US" altLang="ko-KR" sz="2600" dirty="0" smtClean="0"/>
              <a:t>, and </a:t>
            </a:r>
            <a:r>
              <a:rPr lang="en-US" altLang="ko-KR" sz="2600" dirty="0" smtClean="0">
                <a:solidFill>
                  <a:srgbClr val="FFFF00"/>
                </a:solidFill>
              </a:rPr>
              <a:t>decreasing stimuli at night</a:t>
            </a:r>
            <a:r>
              <a:rPr lang="en-US" altLang="ko-KR" sz="2600" dirty="0" smtClean="0"/>
              <a:t> to protect patients’ sleep cycles (+1C). </a:t>
            </a:r>
          </a:p>
          <a:p>
            <a:endParaRPr lang="en-US" altLang="ko-KR" sz="2600" dirty="0" smtClean="0"/>
          </a:p>
          <a:p>
            <a:r>
              <a:rPr lang="en-US" altLang="ko-KR" sz="2600" dirty="0" smtClean="0"/>
              <a:t>We </a:t>
            </a:r>
            <a:r>
              <a:rPr lang="en-US" altLang="ko-KR" sz="2600" dirty="0" smtClean="0"/>
              <a:t>provide </a:t>
            </a:r>
            <a:r>
              <a:rPr lang="en-US" altLang="ko-KR" sz="2600" dirty="0" smtClean="0">
                <a:solidFill>
                  <a:srgbClr val="FFFF00"/>
                </a:solidFill>
              </a:rPr>
              <a:t>no recommendation</a:t>
            </a:r>
            <a:r>
              <a:rPr lang="en-US" altLang="ko-KR" sz="2600" dirty="0" smtClean="0"/>
              <a:t> for </a:t>
            </a:r>
            <a:r>
              <a:rPr lang="en-US" altLang="ko-KR" sz="2600" dirty="0" smtClean="0">
                <a:solidFill>
                  <a:srgbClr val="FFFF00"/>
                </a:solidFill>
              </a:rPr>
              <a:t>using specific modes of mechanical ventilation to promote sleep</a:t>
            </a:r>
            <a:r>
              <a:rPr lang="en-US" altLang="ko-KR" sz="2600" dirty="0" smtClean="0"/>
              <a:t> in mechanically ventilated adult ICU patients, as insufficient evidence exists for the efficacy of these interventions (0, No Evidence).</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sz="2800" dirty="0" smtClean="0"/>
              <a:t>Strategies to Facilitate Implementation of ICU Analgesia, Sedation, and Delirium Guidelines </a:t>
            </a:r>
            <a:endParaRPr lang="ko-KR" altLang="en-US" sz="2800" dirty="0"/>
          </a:p>
        </p:txBody>
      </p:sp>
      <p:sp>
        <p:nvSpPr>
          <p:cNvPr id="3" name="내용 개체 틀 2"/>
          <p:cNvSpPr>
            <a:spLocks noGrp="1"/>
          </p:cNvSpPr>
          <p:nvPr>
            <p:ph idx="1"/>
          </p:nvPr>
        </p:nvSpPr>
        <p:spPr/>
        <p:txBody>
          <a:bodyPr/>
          <a:lstStyle/>
          <a:p>
            <a:r>
              <a:rPr lang="en-US" altLang="ko-KR" sz="2600" dirty="0" smtClean="0"/>
              <a:t>We recommend using an interdisciplinary ICU team approach that includes </a:t>
            </a:r>
            <a:r>
              <a:rPr lang="en-US" altLang="ko-KR" sz="2600" dirty="0" smtClean="0">
                <a:solidFill>
                  <a:srgbClr val="FFFF00"/>
                </a:solidFill>
              </a:rPr>
              <a:t>provider education</a:t>
            </a:r>
            <a:r>
              <a:rPr lang="en-US" altLang="ko-KR" sz="2600" dirty="0" smtClean="0"/>
              <a:t>, </a:t>
            </a:r>
            <a:r>
              <a:rPr lang="en-US" altLang="ko-KR" sz="2600" dirty="0" smtClean="0">
                <a:solidFill>
                  <a:srgbClr val="FFFF00"/>
                </a:solidFill>
              </a:rPr>
              <a:t>preprinted and/or computerized protocols and order forms</a:t>
            </a:r>
            <a:r>
              <a:rPr lang="en-US" altLang="ko-KR" sz="2600" dirty="0" smtClean="0"/>
              <a:t>, and </a:t>
            </a:r>
            <a:r>
              <a:rPr lang="en-US" altLang="ko-KR" sz="2600" dirty="0" smtClean="0">
                <a:solidFill>
                  <a:srgbClr val="FFFF00"/>
                </a:solidFill>
              </a:rPr>
              <a:t>quality ICU rounds checklists</a:t>
            </a:r>
            <a:r>
              <a:rPr lang="en-US" altLang="ko-KR" sz="2600" dirty="0" smtClean="0"/>
              <a:t> to facilitate the use of pain, agitation, and delirium management guidelines or protocols in adult ICUs (+1B).</a:t>
            </a:r>
            <a:endParaRPr lang="ko-KR" altLang="en-US" sz="2600"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dirty="0"/>
          </a:p>
        </p:txBody>
      </p:sp>
      <p:grpSp>
        <p:nvGrpSpPr>
          <p:cNvPr id="6" name="그룹 5"/>
          <p:cNvGrpSpPr/>
          <p:nvPr/>
        </p:nvGrpSpPr>
        <p:grpSpPr>
          <a:xfrm>
            <a:off x="2057400" y="3423"/>
            <a:ext cx="5029200" cy="6851155"/>
            <a:chOff x="2057400" y="3423"/>
            <a:chExt cx="5029200" cy="6851155"/>
          </a:xfrm>
        </p:grpSpPr>
        <p:pic>
          <p:nvPicPr>
            <p:cNvPr id="5122" name="Picture 2"/>
            <p:cNvPicPr>
              <a:picLocks noChangeAspect="1" noChangeArrowheads="1"/>
            </p:cNvPicPr>
            <p:nvPr/>
          </p:nvPicPr>
          <p:blipFill>
            <a:blip r:embed="rId2" cstate="print"/>
            <a:srcRect/>
            <a:stretch>
              <a:fillRect/>
            </a:stretch>
          </p:blipFill>
          <p:spPr bwMode="auto">
            <a:xfrm>
              <a:off x="2057400" y="3423"/>
              <a:ext cx="5029200" cy="6851155"/>
            </a:xfrm>
            <a:prstGeom prst="rect">
              <a:avLst/>
            </a:prstGeom>
            <a:noFill/>
            <a:ln w="9525">
              <a:noFill/>
              <a:miter lim="800000"/>
              <a:headEnd/>
              <a:tailEnd/>
            </a:ln>
          </p:spPr>
        </p:pic>
        <p:sp>
          <p:nvSpPr>
            <p:cNvPr id="5" name="모서리가 둥근 직사각형 4"/>
            <p:cNvSpPr/>
            <p:nvPr/>
          </p:nvSpPr>
          <p:spPr>
            <a:xfrm>
              <a:off x="2831108" y="1294160"/>
              <a:ext cx="2016224"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grpSp>
        <p:nvGrpSpPr>
          <p:cNvPr id="6" name="그룹 5"/>
          <p:cNvGrpSpPr/>
          <p:nvPr/>
        </p:nvGrpSpPr>
        <p:grpSpPr>
          <a:xfrm>
            <a:off x="1905075" y="6350"/>
            <a:ext cx="5333851" cy="6845300"/>
            <a:chOff x="1905075" y="6350"/>
            <a:chExt cx="5333851" cy="6845300"/>
          </a:xfrm>
        </p:grpSpPr>
        <p:pic>
          <p:nvPicPr>
            <p:cNvPr id="6146" name="Picture 2"/>
            <p:cNvPicPr>
              <a:picLocks noChangeAspect="1" noChangeArrowheads="1"/>
            </p:cNvPicPr>
            <p:nvPr/>
          </p:nvPicPr>
          <p:blipFill>
            <a:blip r:embed="rId2" cstate="print"/>
            <a:srcRect/>
            <a:stretch>
              <a:fillRect/>
            </a:stretch>
          </p:blipFill>
          <p:spPr bwMode="auto">
            <a:xfrm>
              <a:off x="1905075" y="6350"/>
              <a:ext cx="5333851" cy="6845300"/>
            </a:xfrm>
            <a:prstGeom prst="rect">
              <a:avLst/>
            </a:prstGeom>
            <a:noFill/>
            <a:ln w="9525">
              <a:noFill/>
              <a:miter lim="800000"/>
              <a:headEnd/>
              <a:tailEnd/>
            </a:ln>
          </p:spPr>
        </p:pic>
        <p:sp>
          <p:nvSpPr>
            <p:cNvPr id="5" name="모서리가 둥근 직사각형 4"/>
            <p:cNvSpPr/>
            <p:nvPr/>
          </p:nvSpPr>
          <p:spPr>
            <a:xfrm>
              <a:off x="2771800" y="383456"/>
              <a:ext cx="1584176"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7170" name="Picture 2"/>
          <p:cNvPicPr>
            <a:picLocks noChangeAspect="1" noChangeArrowheads="1"/>
          </p:cNvPicPr>
          <p:nvPr/>
        </p:nvPicPr>
        <p:blipFill>
          <a:blip r:embed="rId2" cstate="print"/>
          <a:srcRect/>
          <a:stretch>
            <a:fillRect/>
          </a:stretch>
        </p:blipFill>
        <p:spPr bwMode="auto">
          <a:xfrm>
            <a:off x="8406" y="196850"/>
            <a:ext cx="9127188" cy="6464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1026" name="Picture 2"/>
          <p:cNvPicPr>
            <a:picLocks noChangeAspect="1" noChangeArrowheads="1"/>
          </p:cNvPicPr>
          <p:nvPr/>
        </p:nvPicPr>
        <p:blipFill>
          <a:blip r:embed="rId2" cstate="print"/>
          <a:srcRect/>
          <a:stretch>
            <a:fillRect/>
          </a:stretch>
        </p:blipFill>
        <p:spPr bwMode="auto">
          <a:xfrm>
            <a:off x="4223" y="698500"/>
            <a:ext cx="9135555" cy="5461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Methods</a:t>
            </a:r>
            <a:endParaRPr lang="ko-KR" altLang="en-US" dirty="0"/>
          </a:p>
        </p:txBody>
      </p:sp>
      <p:sp>
        <p:nvSpPr>
          <p:cNvPr id="3" name="내용 개체 틀 2"/>
          <p:cNvSpPr>
            <a:spLocks noGrp="1"/>
          </p:cNvSpPr>
          <p:nvPr>
            <p:ph idx="1"/>
          </p:nvPr>
        </p:nvSpPr>
        <p:spPr/>
        <p:txBody>
          <a:bodyPr/>
          <a:lstStyle/>
          <a:p>
            <a:r>
              <a:rPr lang="en-US" altLang="ko-KR" dirty="0" smtClean="0"/>
              <a:t>Psychometric analyses </a:t>
            </a:r>
          </a:p>
          <a:p>
            <a:pPr lvl="1"/>
            <a:r>
              <a:rPr lang="en-US" altLang="ko-KR" sz="2400" dirty="0" smtClean="0"/>
              <a:t>To evaluate and compare pain, agitation/sedation, and delirium </a:t>
            </a:r>
            <a:r>
              <a:rPr lang="en-US" altLang="ko-KR" sz="2400" dirty="0" smtClean="0">
                <a:solidFill>
                  <a:srgbClr val="FFFF00"/>
                </a:solidFill>
              </a:rPr>
              <a:t>assessment </a:t>
            </a:r>
            <a:r>
              <a:rPr lang="en-US" altLang="ko-KR" sz="2400" dirty="0" smtClean="0">
                <a:solidFill>
                  <a:srgbClr val="FFFF00"/>
                </a:solidFill>
              </a:rPr>
              <a:t>tools</a:t>
            </a:r>
          </a:p>
          <a:p>
            <a:pPr lvl="2"/>
            <a:r>
              <a:rPr lang="en-US" altLang="ko-KR" sz="2300" dirty="0" smtClean="0"/>
              <a:t>Ex) pain (BPS,..), agitation (RASS,..), delirium (CAM-ICU,…)</a:t>
            </a:r>
          </a:p>
          <a:p>
            <a:pPr lvl="2"/>
            <a:r>
              <a:rPr lang="en-US" altLang="ko-KR" sz="2300" dirty="0" smtClean="0"/>
              <a:t>Reliability, validity, feasibility, …</a:t>
            </a:r>
            <a:endParaRPr lang="en-US" altLang="ko-KR" sz="2300" dirty="0" smtClean="0"/>
          </a:p>
          <a:p>
            <a:pPr lvl="1"/>
            <a:r>
              <a:rPr lang="en-US" altLang="ko-KR" sz="2400" dirty="0" smtClean="0"/>
              <a:t>0 to 25 for pain, 0 to 18 for sedation, 0 to 21 for </a:t>
            </a:r>
            <a:r>
              <a:rPr lang="en-US" altLang="ko-KR" sz="2400" dirty="0" smtClean="0"/>
              <a:t>delirium → total </a:t>
            </a:r>
            <a:r>
              <a:rPr lang="en-US" altLang="ko-KR" sz="2400" dirty="0" smtClean="0"/>
              <a:t>weighted score 0 to 20 for all three domains</a:t>
            </a:r>
          </a:p>
          <a:p>
            <a:pPr lvl="1"/>
            <a:r>
              <a:rPr lang="en-US" altLang="ko-KR" sz="2400" dirty="0" smtClean="0">
                <a:solidFill>
                  <a:srgbClr val="FFFF00"/>
                </a:solidFill>
              </a:rPr>
              <a:t>Very good (15-20)</a:t>
            </a:r>
            <a:r>
              <a:rPr lang="en-US" altLang="ko-KR" sz="2400" dirty="0" smtClean="0"/>
              <a:t>, </a:t>
            </a:r>
            <a:r>
              <a:rPr lang="en-US" altLang="ko-KR" sz="2400" dirty="0" smtClean="0">
                <a:solidFill>
                  <a:srgbClr val="FFFF00"/>
                </a:solidFill>
              </a:rPr>
              <a:t>Moderate (12-14.9)</a:t>
            </a:r>
            <a:r>
              <a:rPr lang="en-US" altLang="ko-KR" sz="2400" dirty="0" smtClean="0"/>
              <a:t>, Some acceptable (10-11.9), Very few (0-9.9</a:t>
            </a:r>
            <a:r>
              <a:rPr lang="en-US" altLang="ko-KR" sz="2400" dirty="0" smtClean="0"/>
              <a:t>)</a:t>
            </a:r>
            <a:endParaRPr lang="en-US" altLang="ko-KR" sz="24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dirty="0"/>
          </a:p>
        </p:txBody>
      </p:sp>
      <p:pic>
        <p:nvPicPr>
          <p:cNvPr id="4098" name="Picture 2"/>
          <p:cNvPicPr>
            <a:picLocks noChangeAspect="1" noChangeArrowheads="1"/>
          </p:cNvPicPr>
          <p:nvPr/>
        </p:nvPicPr>
        <p:blipFill>
          <a:blip r:embed="rId2" cstate="print"/>
          <a:srcRect/>
          <a:stretch>
            <a:fillRect/>
          </a:stretch>
        </p:blipFill>
        <p:spPr bwMode="auto">
          <a:xfrm>
            <a:off x="242888" y="328613"/>
            <a:ext cx="8658225" cy="6200775"/>
          </a:xfrm>
          <a:prstGeom prst="rect">
            <a:avLst/>
          </a:prstGeom>
          <a:noFill/>
          <a:ln w="9525">
            <a:noFill/>
            <a:miter lim="800000"/>
            <a:headEnd/>
            <a:tailEnd/>
          </a:ln>
        </p:spPr>
      </p:pic>
      <p:sp>
        <p:nvSpPr>
          <p:cNvPr id="5" name="모서리가 둥근 직사각형 4"/>
          <p:cNvSpPr/>
          <p:nvPr/>
        </p:nvSpPr>
        <p:spPr>
          <a:xfrm>
            <a:off x="6685632" y="404664"/>
            <a:ext cx="2160240" cy="43204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7969</TotalTime>
  <Words>2680</Words>
  <Application>Microsoft Office PowerPoint</Application>
  <PresentationFormat>화면 슬라이드 쇼(4:3)</PresentationFormat>
  <Paragraphs>249</Paragraphs>
  <Slides>76</Slides>
  <Notes>2</Notes>
  <HiddenSlides>0</HiddenSlides>
  <MMClips>0</MMClips>
  <ScaleCrop>false</ScaleCrop>
  <HeadingPairs>
    <vt:vector size="4" baseType="variant">
      <vt:variant>
        <vt:lpstr>테마</vt:lpstr>
      </vt:variant>
      <vt:variant>
        <vt:i4>1</vt:i4>
      </vt:variant>
      <vt:variant>
        <vt:lpstr>슬라이드 제목</vt:lpstr>
      </vt:variant>
      <vt:variant>
        <vt:i4>76</vt:i4>
      </vt:variant>
    </vt:vector>
  </HeadingPairs>
  <TitlesOfParts>
    <vt:vector size="77" baseType="lpstr">
      <vt:lpstr>Office 테마</vt:lpstr>
      <vt:lpstr>Clinical Practice Guidelines for the Management of Pain, Agitation, and Delirium in Adult Patients in the Intensive Care Unit</vt:lpstr>
      <vt:lpstr>Outline</vt:lpstr>
      <vt:lpstr>Methods</vt:lpstr>
      <vt:lpstr>Methods</vt:lpstr>
      <vt:lpstr>Methods</vt:lpstr>
      <vt:lpstr>Methods</vt:lpstr>
      <vt:lpstr>Methods</vt:lpstr>
      <vt:lpstr>Methods</vt:lpstr>
      <vt:lpstr>슬라이드 9</vt:lpstr>
      <vt:lpstr>슬라이드 10</vt:lpstr>
      <vt:lpstr>슬라이드 11</vt:lpstr>
      <vt:lpstr>Outline</vt:lpstr>
      <vt:lpstr>Pain and Analgesia</vt:lpstr>
      <vt:lpstr>Incidence of pain</vt:lpstr>
      <vt:lpstr>Incidence of pain</vt:lpstr>
      <vt:lpstr>Pain assessment</vt:lpstr>
      <vt:lpstr>Pain assessment</vt:lpstr>
      <vt:lpstr>슬라이드 18</vt:lpstr>
      <vt:lpstr>슬라이드 19</vt:lpstr>
      <vt:lpstr>슬라이드 20</vt:lpstr>
      <vt:lpstr>Pain assessment</vt:lpstr>
      <vt:lpstr>Treatment of pain</vt:lpstr>
      <vt:lpstr>Treatment of pain </vt:lpstr>
      <vt:lpstr>슬라이드 24</vt:lpstr>
      <vt:lpstr>슬라이드 25</vt:lpstr>
      <vt:lpstr>Treatment of pain</vt:lpstr>
      <vt:lpstr>슬라이드 27</vt:lpstr>
      <vt:lpstr>슬라이드 28</vt:lpstr>
      <vt:lpstr>Treatment of pain</vt:lpstr>
      <vt:lpstr>Treatment of pain</vt:lpstr>
      <vt:lpstr>Outline</vt:lpstr>
      <vt:lpstr>Agitation and Sedation</vt:lpstr>
      <vt:lpstr>Depth of sedation vs. clinical outcomes</vt:lpstr>
      <vt:lpstr>Depth of sedation vs. clinical outcomes</vt:lpstr>
      <vt:lpstr>Depth of sedation vs. clinical outcomes</vt:lpstr>
      <vt:lpstr>Monitoring depth of sedation and brain function </vt:lpstr>
      <vt:lpstr>슬라이드 37</vt:lpstr>
      <vt:lpstr>슬라이드 38</vt:lpstr>
      <vt:lpstr>슬라이드 39</vt:lpstr>
      <vt:lpstr>슬라이드 40</vt:lpstr>
      <vt:lpstr>Monitoring depth of sedation and brain function </vt:lpstr>
      <vt:lpstr>Monitoring depth of sedation and brain function </vt:lpstr>
      <vt:lpstr>Monitoring depth of sedation and brain function </vt:lpstr>
      <vt:lpstr>Choice of sedative</vt:lpstr>
      <vt:lpstr>Choice of sedative</vt:lpstr>
      <vt:lpstr>Choice of sedative</vt:lpstr>
      <vt:lpstr>슬라이드 47</vt:lpstr>
      <vt:lpstr>Choice of sedative</vt:lpstr>
      <vt:lpstr>Choice of sedative</vt:lpstr>
      <vt:lpstr>슬라이드 50</vt:lpstr>
      <vt:lpstr>Outline</vt:lpstr>
      <vt:lpstr>Delirium</vt:lpstr>
      <vt:lpstr>Outcomes associated with delirium</vt:lpstr>
      <vt:lpstr>Detecting and monitoring delirium</vt:lpstr>
      <vt:lpstr>Detecting and monitoring delirium</vt:lpstr>
      <vt:lpstr>Detecting and monitoring delirium</vt:lpstr>
      <vt:lpstr>슬라이드 57</vt:lpstr>
      <vt:lpstr>슬라이드 58</vt:lpstr>
      <vt:lpstr>슬라이드 59</vt:lpstr>
      <vt:lpstr>Delirium risk factors</vt:lpstr>
      <vt:lpstr>Delirium risk factors</vt:lpstr>
      <vt:lpstr>Delirium risk factors</vt:lpstr>
      <vt:lpstr>Delirium prevention</vt:lpstr>
      <vt:lpstr>Delirium prevention</vt:lpstr>
      <vt:lpstr>Delirium prevention</vt:lpstr>
      <vt:lpstr>Delirium treatment</vt:lpstr>
      <vt:lpstr>Delirium treatment</vt:lpstr>
      <vt:lpstr>Delirium treatment</vt:lpstr>
      <vt:lpstr>Outline</vt:lpstr>
      <vt:lpstr>Sedation Strategies to Improve Clinical Outcomes</vt:lpstr>
      <vt:lpstr>Sedation Strategies to Improve Clinical Outcomes</vt:lpstr>
      <vt:lpstr>Strategies to Facilitate Implementation of ICU Analgesia, Sedation, and Delirium Guidelines </vt:lpstr>
      <vt:lpstr>슬라이드 73</vt:lpstr>
      <vt:lpstr>슬라이드 74</vt:lpstr>
      <vt:lpstr>슬라이드 75</vt:lpstr>
      <vt:lpstr>슬라이드 76</vt:lpstr>
    </vt:vector>
  </TitlesOfParts>
  <Company>MY_HOME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User</dc:creator>
  <cp:lastModifiedBy>박선철</cp:lastModifiedBy>
  <cp:revision>940</cp:revision>
  <dcterms:created xsi:type="dcterms:W3CDTF">2002-05-31T16:21:56Z</dcterms:created>
  <dcterms:modified xsi:type="dcterms:W3CDTF">2013-01-14T10:28:21Z</dcterms:modified>
</cp:coreProperties>
</file>