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91" r:id="rId3"/>
    <p:sldId id="268" r:id="rId4"/>
    <p:sldId id="279" r:id="rId5"/>
    <p:sldId id="275" r:id="rId6"/>
    <p:sldId id="280" r:id="rId7"/>
    <p:sldId id="281" r:id="rId8"/>
    <p:sldId id="276" r:id="rId9"/>
    <p:sldId id="287" r:id="rId10"/>
    <p:sldId id="292" r:id="rId11"/>
    <p:sldId id="293" r:id="rId12"/>
    <p:sldId id="294" r:id="rId13"/>
    <p:sldId id="295" r:id="rId14"/>
    <p:sldId id="297" r:id="rId15"/>
    <p:sldId id="298" r:id="rId16"/>
    <p:sldId id="299" r:id="rId17"/>
    <p:sldId id="277" r:id="rId18"/>
    <p:sldId id="290" r:id="rId19"/>
    <p:sldId id="300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제목 없는 구역" id="{813A6A8B-8742-4F04-B20E-9DFDD2CA741D}">
          <p14:sldIdLst>
            <p14:sldId id="256"/>
            <p14:sldId id="291"/>
            <p14:sldId id="268"/>
            <p14:sldId id="279"/>
            <p14:sldId id="275"/>
            <p14:sldId id="280"/>
            <p14:sldId id="281"/>
            <p14:sldId id="276"/>
            <p14:sldId id="287"/>
            <p14:sldId id="292"/>
            <p14:sldId id="293"/>
            <p14:sldId id="294"/>
            <p14:sldId id="295"/>
            <p14:sldId id="297"/>
            <p14:sldId id="298"/>
            <p14:sldId id="299"/>
            <p14:sldId id="277"/>
            <p14:sldId id="290"/>
            <p14:sldId id="30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24" autoAdjust="0"/>
  </p:normalViewPr>
  <p:slideViewPr>
    <p:cSldViewPr>
      <p:cViewPr>
        <p:scale>
          <a:sx n="88" d="100"/>
          <a:sy n="88" d="100"/>
        </p:scale>
        <p:origin x="-171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48020-1AA7-4B64-80FC-B134EABB7BAF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F6DB1-454F-44C9-AFD9-B271BABBC8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6415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이번에는 </a:t>
            </a:r>
            <a:r>
              <a:rPr lang="en-US" altLang="ko-KR" baseline="0" dirty="0" smtClean="0"/>
              <a:t>Visual emphysema extent</a:t>
            </a:r>
            <a:r>
              <a:rPr lang="ko-KR" altLang="en-US" baseline="0" dirty="0" smtClean="0"/>
              <a:t>가 얼마나 있는지 </a:t>
            </a:r>
            <a:r>
              <a:rPr lang="en-US" altLang="ko-KR" baseline="0" dirty="0" smtClean="0"/>
              <a:t>group</a:t>
            </a:r>
            <a:r>
              <a:rPr lang="ko-KR" altLang="en-US" baseline="0" dirty="0" smtClean="0"/>
              <a:t>으로 나누어</a:t>
            </a:r>
            <a:r>
              <a:rPr lang="en-US" altLang="ko-KR" baseline="0" dirty="0" smtClean="0"/>
              <a:t>, Visual emphysema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0-5%</a:t>
            </a:r>
            <a:r>
              <a:rPr lang="ko-KR" altLang="en-US" baseline="0" dirty="0" smtClean="0"/>
              <a:t>가 있는 </a:t>
            </a:r>
            <a:r>
              <a:rPr lang="en-US" altLang="ko-KR" baseline="0" dirty="0" smtClean="0"/>
              <a:t>group, 5-10%</a:t>
            </a:r>
            <a:r>
              <a:rPr lang="ko-KR" altLang="en-US" baseline="0" dirty="0" smtClean="0"/>
              <a:t>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있는 </a:t>
            </a:r>
            <a:r>
              <a:rPr lang="en-US" altLang="ko-KR" baseline="0" dirty="0" smtClean="0"/>
              <a:t> group, 10% </a:t>
            </a:r>
            <a:r>
              <a:rPr lang="ko-KR" altLang="en-US" baseline="0" dirty="0" smtClean="0"/>
              <a:t>이상인 </a:t>
            </a:r>
            <a:r>
              <a:rPr lang="en-US" altLang="ko-KR" baseline="0" dirty="0" smtClean="0"/>
              <a:t>group</a:t>
            </a:r>
            <a:r>
              <a:rPr lang="ko-KR" altLang="en-US" baseline="0" dirty="0" smtClean="0"/>
              <a:t>으로 나누어 마찬가지로 이 그룹들 내에서의 </a:t>
            </a:r>
            <a:r>
              <a:rPr lang="en-US" altLang="ko-KR" baseline="0" dirty="0" smtClean="0"/>
              <a:t>ILD extent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Emphysema extent</a:t>
            </a:r>
            <a:r>
              <a:rPr lang="ko-KR" altLang="en-US" baseline="0" dirty="0" smtClean="0"/>
              <a:t>에 따른 </a:t>
            </a:r>
            <a:r>
              <a:rPr lang="en-US" altLang="ko-KR" baseline="0" dirty="0" smtClean="0"/>
              <a:t>PFT</a:t>
            </a:r>
            <a:r>
              <a:rPr lang="ko-KR" altLang="en-US" baseline="0" dirty="0" smtClean="0"/>
              <a:t> 값의 변화 정도를 알아 보는 것입니다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1) </a:t>
            </a:r>
            <a:r>
              <a:rPr lang="ko-KR" altLang="en-US" baseline="0" dirty="0" smtClean="0"/>
              <a:t>모든 구간에서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를 종속변수로 하였을 때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extent</a:t>
            </a:r>
            <a:r>
              <a:rPr lang="ko-KR" altLang="en-US" baseline="0" dirty="0" smtClean="0"/>
              <a:t>가 증가함에 따라 회귀계수 </a:t>
            </a:r>
            <a:r>
              <a:rPr lang="en-US" altLang="ko-KR" baseline="0" dirty="0" smtClean="0"/>
              <a:t>positive value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는 증가하고</a:t>
            </a:r>
            <a:r>
              <a:rPr lang="en-US" altLang="ko-KR" baseline="0" dirty="0" smtClean="0"/>
              <a:t>, ILD extent</a:t>
            </a:r>
            <a:r>
              <a:rPr lang="ko-KR" altLang="en-US" baseline="0" dirty="0" smtClean="0"/>
              <a:t>가 증가함에 따라서 회귀계수 </a:t>
            </a:r>
            <a:r>
              <a:rPr lang="en-US" altLang="ko-KR" baseline="0" dirty="0" smtClean="0"/>
              <a:t>negative value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는 감소함을 볼 수 있으며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smtClean="0"/>
              <a:t>2) </a:t>
            </a:r>
            <a:r>
              <a:rPr lang="ko-KR" altLang="en-US" baseline="0" dirty="0" smtClean="0"/>
              <a:t>모든 구간에서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를 종속변수를 하였을 때는 </a:t>
            </a:r>
            <a:r>
              <a:rPr lang="en-US" altLang="ko-KR" baseline="0" dirty="0" smtClean="0"/>
              <a:t>Emphysema, ILD extent</a:t>
            </a:r>
            <a:r>
              <a:rPr lang="ko-KR" altLang="en-US" baseline="0" dirty="0" smtClean="0"/>
              <a:t>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증가함에 따라서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는 감소함을 볼 수 있습니다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따라서 우리는 앞의 세 </a:t>
            </a:r>
            <a:r>
              <a:rPr lang="en-US" altLang="ko-KR" baseline="0" dirty="0" smtClean="0"/>
              <a:t>table</a:t>
            </a:r>
            <a:r>
              <a:rPr lang="ko-KR" altLang="en-US" baseline="0" dirty="0" smtClean="0"/>
              <a:t>을 바탕으로</a:t>
            </a:r>
            <a:r>
              <a:rPr lang="en-US" altLang="ko-KR" baseline="0" dirty="0" smtClean="0"/>
              <a:t>, Emphysema extent</a:t>
            </a:r>
            <a:r>
              <a:rPr lang="ko-KR" altLang="en-US" baseline="0" dirty="0" smtClean="0"/>
              <a:t>가 커질수록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는 커지고</a:t>
            </a:r>
            <a:r>
              <a:rPr lang="en-US" altLang="ko-KR" baseline="0" dirty="0" smtClean="0"/>
              <a:t>, ILD extent</a:t>
            </a:r>
            <a:r>
              <a:rPr lang="ko-KR" altLang="en-US" baseline="0" dirty="0" smtClean="0"/>
              <a:t>가 커질수록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는 작아지며</a:t>
            </a:r>
            <a:r>
              <a:rPr lang="en-US" altLang="ko-KR" baseline="0" dirty="0" smtClean="0"/>
              <a:t>, DLCO</a:t>
            </a:r>
            <a:r>
              <a:rPr lang="ko-KR" altLang="en-US" baseline="0" dirty="0" smtClean="0"/>
              <a:t>의 경우에는 </a:t>
            </a:r>
            <a:r>
              <a:rPr lang="en-US" altLang="ko-KR" baseline="0" dirty="0" smtClean="0"/>
              <a:t>Emphysema extent</a:t>
            </a:r>
            <a:r>
              <a:rPr lang="ko-KR" altLang="en-US" baseline="0" dirty="0" smtClean="0"/>
              <a:t>가 커지거나</a:t>
            </a:r>
            <a:r>
              <a:rPr lang="en-US" altLang="ko-KR" baseline="0" dirty="0" smtClean="0"/>
              <a:t> ILD extent</a:t>
            </a:r>
            <a:r>
              <a:rPr lang="ko-KR" altLang="en-US" baseline="0" dirty="0" smtClean="0"/>
              <a:t>가 커질 때 모두에서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가 작아짐을 알 수 있습니다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에는 </a:t>
            </a:r>
            <a:r>
              <a:rPr lang="ko-KR" altLang="en-US" baseline="0" dirty="0" err="1" smtClean="0"/>
              <a:t>두가지</a:t>
            </a:r>
            <a:r>
              <a:rPr lang="ko-KR" altLang="en-US" baseline="0" dirty="0" smtClean="0"/>
              <a:t> 종류가 있는데 하나는 </a:t>
            </a:r>
            <a:r>
              <a:rPr lang="en-US" altLang="ko-KR" baseline="0" dirty="0" smtClean="0"/>
              <a:t>upper lobe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fibrotic lesion</a:t>
            </a:r>
            <a:r>
              <a:rPr lang="ko-KR" altLang="en-US" baseline="0" dirty="0" smtClean="0"/>
              <a:t>과 동떨어져 있는 </a:t>
            </a:r>
            <a:r>
              <a:rPr lang="en-US" altLang="ko-KR" baseline="0" dirty="0" smtClean="0"/>
              <a:t>isolated emphysema</a:t>
            </a:r>
            <a:r>
              <a:rPr lang="ko-KR" altLang="en-US" baseline="0" dirty="0" smtClean="0"/>
              <a:t>이고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또 하나는 </a:t>
            </a:r>
            <a:r>
              <a:rPr lang="en-US" altLang="ko-KR" baseline="0" dirty="0" smtClean="0"/>
              <a:t>lower lobe</a:t>
            </a:r>
            <a:r>
              <a:rPr lang="ko-KR" altLang="en-US" baseline="0" dirty="0" smtClean="0"/>
              <a:t>쪽에 </a:t>
            </a:r>
            <a:r>
              <a:rPr lang="en-US" altLang="ko-KR" baseline="0" dirty="0" smtClean="0"/>
              <a:t>fibrotic lesion</a:t>
            </a:r>
            <a:r>
              <a:rPr lang="ko-KR" altLang="en-US" baseline="0" dirty="0" smtClean="0"/>
              <a:t>과 같이 섞여서 나타나는 </a:t>
            </a:r>
            <a:r>
              <a:rPr lang="en-US" altLang="ko-KR" baseline="0" dirty="0" smtClean="0"/>
              <a:t>admixed emphysema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 admixed </a:t>
            </a:r>
            <a:r>
              <a:rPr lang="en-US" altLang="ko-KR" baseline="0" dirty="0" err="1" smtClean="0"/>
              <a:t>empysema</a:t>
            </a:r>
            <a:r>
              <a:rPr lang="ko-KR" altLang="en-US" baseline="0" dirty="0" smtClean="0"/>
              <a:t>는 영상의학적으로 </a:t>
            </a:r>
            <a:r>
              <a:rPr lang="en-US" altLang="ko-KR" baseline="0" dirty="0" smtClean="0"/>
              <a:t>honeycombing pattern</a:t>
            </a:r>
            <a:r>
              <a:rPr lang="ko-KR" altLang="en-US" baseline="0" dirty="0" smtClean="0"/>
              <a:t>하고 감별이 어렵기는 한데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 부분에 대해서는 추후 </a:t>
            </a:r>
            <a:r>
              <a:rPr lang="en-US" altLang="ko-KR" baseline="0" dirty="0" smtClean="0"/>
              <a:t>discussion</a:t>
            </a:r>
            <a:r>
              <a:rPr lang="ko-KR" altLang="en-US" baseline="0" dirty="0" smtClean="0"/>
              <a:t>에서 다루도록 하겠습니다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흥미로운 점은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이렇게 두 가지 종류로 나눴을 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각각의 </a:t>
            </a:r>
            <a:r>
              <a:rPr lang="en-US" altLang="ko-KR" baseline="0" dirty="0" smtClean="0"/>
              <a:t>PFT</a:t>
            </a:r>
            <a:r>
              <a:rPr lang="ko-KR" altLang="en-US" baseline="0" dirty="0" smtClean="0"/>
              <a:t>에 작용하는 </a:t>
            </a:r>
            <a:r>
              <a:rPr lang="en-US" altLang="ko-KR" baseline="0" dirty="0" smtClean="0"/>
              <a:t>effect</a:t>
            </a:r>
            <a:r>
              <a:rPr lang="ko-KR" altLang="en-US" baseline="0" dirty="0" smtClean="0"/>
              <a:t>가 독립적으로 나타나는데</a:t>
            </a:r>
            <a:r>
              <a:rPr lang="en-US" altLang="ko-KR" baseline="0" dirty="0" smtClean="0"/>
              <a:t>, </a:t>
            </a:r>
          </a:p>
          <a:p>
            <a:pPr marL="228600" indent="-228600">
              <a:buAutoNum type="arabicParenR"/>
            </a:pPr>
            <a:r>
              <a:rPr lang="en-US" altLang="ko-KR" baseline="0" dirty="0" smtClean="0"/>
              <a:t>isolated emphysema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와 관련이 없고 독립적으로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를 감소시키는 반면</a:t>
            </a:r>
            <a:r>
              <a:rPr lang="en-US" altLang="ko-KR" baseline="0" dirty="0" smtClean="0"/>
              <a:t>,</a:t>
            </a:r>
          </a:p>
          <a:p>
            <a:pPr marL="228600" indent="-228600">
              <a:buAutoNum type="arabicParenR"/>
            </a:pPr>
            <a:r>
              <a:rPr lang="en-US" altLang="ko-KR" baseline="0" dirty="0" smtClean="0"/>
              <a:t>admixed emphysema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와 관련이 없고 독립적으로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를 감소시킨다는 점입니다</a:t>
            </a:r>
            <a:r>
              <a:rPr lang="en-US" altLang="ko-KR" baseline="0" dirty="0" smtClean="0"/>
              <a:t>. </a:t>
            </a:r>
          </a:p>
          <a:p>
            <a:pPr marL="228600" indent="-228600">
              <a:buAutoNum type="arabicParenR"/>
            </a:pPr>
            <a:r>
              <a:rPr lang="en-US" altLang="ko-KR" baseline="0" dirty="0" smtClean="0"/>
              <a:t>Alveolar volume</a:t>
            </a:r>
            <a:r>
              <a:rPr lang="ko-KR" altLang="en-US" baseline="0" dirty="0" smtClean="0"/>
              <a:t>또한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와 마찬가지로 </a:t>
            </a:r>
            <a:r>
              <a:rPr lang="en-US" altLang="ko-KR" baseline="0" dirty="0" smtClean="0"/>
              <a:t>isolated emphysema</a:t>
            </a:r>
            <a:r>
              <a:rPr lang="ko-KR" altLang="en-US" baseline="0" dirty="0" smtClean="0"/>
              <a:t>와는 관련이 없고 </a:t>
            </a:r>
            <a:r>
              <a:rPr lang="en-US" altLang="ko-KR" baseline="0" dirty="0" smtClean="0"/>
              <a:t>admixed emphysema </a:t>
            </a:r>
            <a:r>
              <a:rPr lang="ko-KR" altLang="en-US" baseline="0" dirty="0" smtClean="0"/>
              <a:t>가 증가할수록 증가한다는 점을 알 수 있습니다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다시 말해서</a:t>
            </a:r>
            <a:r>
              <a:rPr lang="en-US" altLang="ko-KR" baseline="0" dirty="0" smtClean="0"/>
              <a:t>, Emphysematous portion</a:t>
            </a:r>
            <a:r>
              <a:rPr lang="ko-KR" altLang="en-US" baseline="0" dirty="0" smtClean="0"/>
              <a:t>이 증가함에 따라서 앞의 세 </a:t>
            </a:r>
            <a:r>
              <a:rPr lang="en-US" altLang="ko-KR" baseline="0" dirty="0" smtClean="0"/>
              <a:t>table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는 증가하고</a:t>
            </a:r>
            <a:r>
              <a:rPr lang="en-US" altLang="ko-KR" baseline="0" dirty="0" smtClean="0"/>
              <a:t>, DLCO</a:t>
            </a:r>
            <a:r>
              <a:rPr lang="ko-KR" altLang="en-US" baseline="0" dirty="0" smtClean="0"/>
              <a:t>가 감소하였는데</a:t>
            </a:r>
            <a:r>
              <a:rPr lang="en-US" altLang="ko-KR" baseline="0" dirty="0" smtClean="0"/>
              <a:t>, FVC</a:t>
            </a:r>
            <a:r>
              <a:rPr lang="ko-KR" altLang="en-US" baseline="0" dirty="0" smtClean="0"/>
              <a:t>를 증가시키는 주범은 </a:t>
            </a:r>
            <a:r>
              <a:rPr lang="en-US" altLang="ko-KR" baseline="0" dirty="0" smtClean="0"/>
              <a:t>admixed emphysema</a:t>
            </a:r>
            <a:r>
              <a:rPr lang="ko-KR" altLang="en-US" baseline="0" dirty="0" smtClean="0"/>
              <a:t>이고</a:t>
            </a:r>
            <a:r>
              <a:rPr lang="en-US" altLang="ko-KR" baseline="0" dirty="0" smtClean="0"/>
              <a:t>, DLCO</a:t>
            </a:r>
            <a:r>
              <a:rPr lang="ko-KR" altLang="en-US" baseline="0" dirty="0" smtClean="0"/>
              <a:t>를 감소시키는 주범은 </a:t>
            </a:r>
            <a:r>
              <a:rPr lang="en-US" altLang="ko-KR" baseline="0" dirty="0" smtClean="0"/>
              <a:t>isolated emphysema</a:t>
            </a:r>
            <a:r>
              <a:rPr lang="ko-KR" altLang="en-US" baseline="0" dirty="0" smtClean="0"/>
              <a:t>라고 할 수 있겠습니다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Traction bronchiectasis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IPF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disease severity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prognosis</a:t>
            </a:r>
            <a:r>
              <a:rPr lang="ko-KR" altLang="en-US" baseline="0" dirty="0" smtClean="0"/>
              <a:t>를 예측할 수 있는 중요한 </a:t>
            </a:r>
            <a:r>
              <a:rPr lang="en-US" altLang="ko-KR" baseline="0" dirty="0" smtClean="0"/>
              <a:t>radiologic finding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 ILD</a:t>
            </a:r>
            <a:r>
              <a:rPr lang="ko-KR" altLang="en-US" baseline="0" dirty="0" smtClean="0"/>
              <a:t>가 진행되면서 </a:t>
            </a:r>
            <a:r>
              <a:rPr lang="en-US" altLang="ko-KR" baseline="0" dirty="0" smtClean="0"/>
              <a:t>lung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fibrotic </a:t>
            </a:r>
            <a:r>
              <a:rPr lang="ko-KR" altLang="en-US" baseline="0" dirty="0" smtClean="0"/>
              <a:t>해지면서 </a:t>
            </a:r>
            <a:r>
              <a:rPr lang="en-US" altLang="ko-KR" baseline="0" dirty="0" smtClean="0"/>
              <a:t>bronchial wall</a:t>
            </a:r>
            <a:r>
              <a:rPr lang="ko-KR" altLang="en-US" baseline="0" dirty="0" smtClean="0"/>
              <a:t>을 당기게 되면서 </a:t>
            </a:r>
            <a:r>
              <a:rPr lang="en-US" altLang="ko-KR" baseline="0" dirty="0" smtClean="0"/>
              <a:t>bronchial dilatation, </a:t>
            </a:r>
            <a:r>
              <a:rPr lang="ko-KR" altLang="en-US" baseline="0" dirty="0" smtClean="0"/>
              <a:t>즉 </a:t>
            </a:r>
            <a:r>
              <a:rPr lang="en-US" altLang="ko-KR" baseline="0" dirty="0" smtClean="0"/>
              <a:t>bronchiectasis</a:t>
            </a:r>
            <a:r>
              <a:rPr lang="ko-KR" altLang="en-US" baseline="0" dirty="0" smtClean="0"/>
              <a:t>가 생기는 것이 이러한 </a:t>
            </a:r>
            <a:r>
              <a:rPr lang="en-US" altLang="ko-KR" baseline="0" dirty="0" smtClean="0"/>
              <a:t>radiologic finding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pathophysiology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따라서 </a:t>
            </a:r>
            <a:r>
              <a:rPr lang="en-US" altLang="ko-KR" baseline="0" dirty="0" smtClean="0"/>
              <a:t>ILD extent</a:t>
            </a:r>
            <a:r>
              <a:rPr lang="ko-KR" altLang="en-US" baseline="0" dirty="0" smtClean="0"/>
              <a:t>가 커지거나 </a:t>
            </a:r>
            <a:r>
              <a:rPr lang="en-US" altLang="ko-KR" baseline="0" dirty="0" smtClean="0"/>
              <a:t>Honeycombing portion</a:t>
            </a:r>
            <a:r>
              <a:rPr lang="ko-KR" altLang="en-US" baseline="0" dirty="0" smtClean="0"/>
              <a:t>이 많아질 수록 </a:t>
            </a: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회귀계수가 </a:t>
            </a:r>
            <a:r>
              <a:rPr lang="en-US" altLang="ko-KR" baseline="0" dirty="0" smtClean="0"/>
              <a:t>positive </a:t>
            </a:r>
            <a:r>
              <a:rPr lang="ko-KR" altLang="en-US" baseline="0" dirty="0" smtClean="0"/>
              <a:t>값으로</a:t>
            </a:r>
            <a:r>
              <a:rPr lang="en-US" altLang="ko-KR" baseline="0" dirty="0" smtClean="0"/>
              <a:t>)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Traction bronchiectasis</a:t>
            </a:r>
            <a:r>
              <a:rPr lang="ko-KR" altLang="en-US" baseline="0" dirty="0" smtClean="0"/>
              <a:t>가 커지게 됩니다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1) Emphysema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extent</a:t>
            </a:r>
            <a:r>
              <a:rPr lang="ko-KR" altLang="en-US" baseline="0" dirty="0" smtClean="0"/>
              <a:t>가 커질수록 유의미하게 </a:t>
            </a:r>
            <a:r>
              <a:rPr lang="en-US" altLang="ko-KR" baseline="0" dirty="0" smtClean="0"/>
              <a:t>Traction bronchiectasis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severity</a:t>
            </a:r>
            <a:r>
              <a:rPr lang="ko-KR" altLang="en-US" baseline="0" dirty="0" smtClean="0"/>
              <a:t>가 감소하는 것을 볼 수 있습니다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2) </a:t>
            </a:r>
            <a:r>
              <a:rPr lang="ko-KR" altLang="en-US" baseline="0" dirty="0" smtClean="0"/>
              <a:t>본문 내용에서는</a:t>
            </a:r>
            <a:r>
              <a:rPr lang="en-US" altLang="ko-KR" baseline="0" dirty="0" smtClean="0"/>
              <a:t>, isolated/admixed </a:t>
            </a:r>
            <a:r>
              <a:rPr lang="ko-KR" altLang="en-US" baseline="0" dirty="0" smtClean="0"/>
              <a:t>로 나눈다면</a:t>
            </a:r>
            <a:r>
              <a:rPr lang="en-US" altLang="ko-KR" baseline="0" dirty="0" smtClean="0"/>
              <a:t> admixed emphysema</a:t>
            </a:r>
            <a:r>
              <a:rPr lang="ko-KR" altLang="en-US" baseline="0" dirty="0" smtClean="0"/>
              <a:t>에서만 </a:t>
            </a:r>
            <a:r>
              <a:rPr lang="en-US" altLang="ko-KR" baseline="0" dirty="0" smtClean="0"/>
              <a:t>traction bronchiectasis severity</a:t>
            </a:r>
            <a:r>
              <a:rPr lang="ko-KR" altLang="en-US" baseline="0" dirty="0" smtClean="0"/>
              <a:t>가 감소하는 걸로 나와 있는데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이게 아무리 읽어봐도 본문 내용에는 이렇게 나오는데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표에서는 사실 둘 다 </a:t>
            </a:r>
            <a:r>
              <a:rPr lang="en-US" altLang="ko-KR" baseline="0" dirty="0" smtClean="0"/>
              <a:t>p-value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0.05</a:t>
            </a:r>
            <a:r>
              <a:rPr lang="ko-KR" altLang="en-US" baseline="0" dirty="0" smtClean="0"/>
              <a:t>보다 낮고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오히려 </a:t>
            </a:r>
            <a:r>
              <a:rPr lang="en-US" altLang="ko-KR" baseline="0" dirty="0" smtClean="0"/>
              <a:t>isolated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p-value</a:t>
            </a:r>
            <a:r>
              <a:rPr lang="ko-KR" altLang="en-US" baseline="0" dirty="0" smtClean="0"/>
              <a:t>가 더 낮긴 합니다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사실 </a:t>
            </a:r>
            <a:r>
              <a:rPr lang="en-US" altLang="ko-KR" baseline="0" dirty="0" smtClean="0"/>
              <a:t>isolated emphysema</a:t>
            </a:r>
            <a:r>
              <a:rPr lang="ko-KR" altLang="en-US" baseline="0" dirty="0" smtClean="0"/>
              <a:t>는 정의상 </a:t>
            </a:r>
            <a:r>
              <a:rPr lang="en-US" altLang="ko-KR" baseline="0" dirty="0" smtClean="0"/>
              <a:t>traction bronchiectasis</a:t>
            </a:r>
            <a:r>
              <a:rPr lang="ko-KR" altLang="en-US" baseline="0" dirty="0" smtClean="0"/>
              <a:t>와 같이 있을 수가 없기 때문에 연관성이 있을 수가 없어서 아마 본문 내용이 맞고 표가 뭔가 계산이 잘못되어 </a:t>
            </a:r>
            <a:r>
              <a:rPr lang="en-US" altLang="ko-KR" baseline="0" dirty="0" smtClean="0"/>
              <a:t>p-value</a:t>
            </a:r>
            <a:r>
              <a:rPr lang="ko-KR" altLang="en-US" baseline="0" dirty="0" smtClean="0"/>
              <a:t>가 계산이 잘못된 게 아닌가 싶습니다</a:t>
            </a:r>
            <a:r>
              <a:rPr lang="en-US" altLang="ko-KR" baseline="0" dirty="0" smtClean="0"/>
              <a:t>…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다음은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가 동반된 </a:t>
            </a:r>
            <a:r>
              <a:rPr lang="en-US" altLang="ko-KR" baseline="0" dirty="0" smtClean="0"/>
              <a:t>ILD</a:t>
            </a:r>
            <a:r>
              <a:rPr lang="ko-KR" altLang="en-US" baseline="0" dirty="0" smtClean="0"/>
              <a:t>과 동반되지 않은 </a:t>
            </a:r>
            <a:r>
              <a:rPr lang="en-US" altLang="ko-KR" baseline="0" dirty="0" smtClean="0"/>
              <a:t>ILD </a:t>
            </a:r>
            <a:r>
              <a:rPr lang="ko-KR" altLang="en-US" baseline="0" dirty="0" smtClean="0"/>
              <a:t>에서의 </a:t>
            </a:r>
            <a:r>
              <a:rPr lang="en-US" altLang="ko-KR" baseline="0" dirty="0" smtClean="0"/>
              <a:t>survival rate</a:t>
            </a:r>
            <a:r>
              <a:rPr lang="ko-KR" altLang="en-US" baseline="0" dirty="0" smtClean="0"/>
              <a:t>를 나타낸 </a:t>
            </a:r>
            <a:r>
              <a:rPr lang="en-US" altLang="ko-KR" baseline="0" dirty="0" err="1" smtClean="0"/>
              <a:t>kaplan-meier</a:t>
            </a:r>
            <a:r>
              <a:rPr lang="en-US" altLang="ko-KR" baseline="0" dirty="0" smtClean="0"/>
              <a:t> survival curve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파란색 선이 </a:t>
            </a:r>
            <a:r>
              <a:rPr lang="en-US" altLang="ko-KR" baseline="0" dirty="0" smtClean="0"/>
              <a:t>emphysema </a:t>
            </a:r>
            <a:r>
              <a:rPr lang="ko-KR" altLang="en-US" baseline="0" dirty="0" smtClean="0"/>
              <a:t>없는 </a:t>
            </a:r>
            <a:r>
              <a:rPr lang="en-US" altLang="ko-KR" baseline="0" dirty="0" smtClean="0"/>
              <a:t>pure ILD </a:t>
            </a:r>
            <a:r>
              <a:rPr lang="ko-KR" altLang="en-US" baseline="0" dirty="0" smtClean="0"/>
              <a:t>환자의 </a:t>
            </a:r>
            <a:r>
              <a:rPr lang="en-US" altLang="ko-KR" baseline="0" dirty="0" smtClean="0"/>
              <a:t>survival curve </a:t>
            </a:r>
            <a:r>
              <a:rPr lang="ko-KR" altLang="en-US" baseline="0" dirty="0" smtClean="0"/>
              <a:t>이며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초록색 선이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가 동반된 </a:t>
            </a:r>
            <a:r>
              <a:rPr lang="en-US" altLang="ko-KR" baseline="0" dirty="0" smtClean="0"/>
              <a:t>CPFE </a:t>
            </a:r>
            <a:r>
              <a:rPr lang="ko-KR" altLang="en-US" baseline="0" dirty="0" smtClean="0"/>
              <a:t>환자의 </a:t>
            </a:r>
            <a:r>
              <a:rPr lang="en-US" altLang="ko-KR" baseline="0" dirty="0" smtClean="0"/>
              <a:t>survival curve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오른쪽은 </a:t>
            </a:r>
            <a:r>
              <a:rPr lang="ko-KR" altLang="en-US" baseline="0" dirty="0" err="1" smtClean="0"/>
              <a:t>중증도를</a:t>
            </a:r>
            <a:r>
              <a:rPr lang="ko-KR" altLang="en-US" baseline="0" dirty="0" smtClean="0"/>
              <a:t> 보정하여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35% </a:t>
            </a:r>
            <a:r>
              <a:rPr lang="ko-KR" altLang="en-US" baseline="0" dirty="0" smtClean="0"/>
              <a:t>미만인 환자들 중에서 두 </a:t>
            </a:r>
            <a:r>
              <a:rPr lang="en-US" altLang="ko-KR" baseline="0" dirty="0" smtClean="0"/>
              <a:t>group</a:t>
            </a:r>
            <a:r>
              <a:rPr lang="ko-KR" altLang="en-US" baseline="0" dirty="0" smtClean="0"/>
              <a:t>을 나눈 것입니다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두가지</a:t>
            </a:r>
            <a:r>
              <a:rPr lang="ko-KR" altLang="en-US" baseline="0" dirty="0" smtClean="0"/>
              <a:t> 경우 모두에서 </a:t>
            </a:r>
            <a:r>
              <a:rPr lang="en-US" altLang="ko-KR" baseline="0" dirty="0" smtClean="0"/>
              <a:t>survival rate</a:t>
            </a:r>
            <a:r>
              <a:rPr lang="ko-KR" altLang="en-US" baseline="0" dirty="0" smtClean="0"/>
              <a:t>은 통계학적인 차이가 없었습니다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1) Cox proportional hazards regression model</a:t>
            </a:r>
            <a:r>
              <a:rPr lang="ko-KR" altLang="en-US" baseline="0" dirty="0" smtClean="0"/>
              <a:t>을 통해 </a:t>
            </a:r>
            <a:r>
              <a:rPr lang="en-US" altLang="ko-KR" baseline="0" dirty="0" smtClean="0"/>
              <a:t>hazard ratio</a:t>
            </a:r>
            <a:r>
              <a:rPr lang="ko-KR" altLang="en-US" baseline="0" dirty="0" smtClean="0"/>
              <a:t>를 계산하였을 때는 다른 </a:t>
            </a:r>
            <a:r>
              <a:rPr lang="en-US" altLang="ko-KR" baseline="0" dirty="0" smtClean="0"/>
              <a:t>confounding factor</a:t>
            </a:r>
            <a:r>
              <a:rPr lang="ko-KR" altLang="en-US" baseline="0" dirty="0" smtClean="0"/>
              <a:t>가 보정될 경우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smtClean="0"/>
              <a:t>emphysema extent</a:t>
            </a:r>
            <a:r>
              <a:rPr lang="ko-KR" altLang="en-US" baseline="0" dirty="0" smtClean="0"/>
              <a:t>는 독립적으로는 </a:t>
            </a:r>
            <a:r>
              <a:rPr lang="en-US" altLang="ko-KR" baseline="0" dirty="0" smtClean="0"/>
              <a:t>hazard ratio</a:t>
            </a:r>
            <a:r>
              <a:rPr lang="ko-KR" altLang="en-US" baseline="0" dirty="0" smtClean="0"/>
              <a:t>는 통계학적으로 유의미한 차이가 없음을 알 수 있습니다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err="1" smtClean="0"/>
              <a:t>몇가지</a:t>
            </a:r>
            <a:r>
              <a:rPr lang="ko-KR" altLang="en-US" baseline="0" dirty="0" smtClean="0"/>
              <a:t> 모델들을 만들어 자세히 살펴보면</a:t>
            </a:r>
            <a:r>
              <a:rPr lang="en-US" altLang="ko-KR" baseline="0" dirty="0" smtClean="0"/>
              <a:t>, </a:t>
            </a:r>
          </a:p>
          <a:p>
            <a:pPr marL="228600" indent="-228600">
              <a:buAutoNum type="arabicParenR"/>
            </a:pPr>
            <a:r>
              <a:rPr lang="ko-KR" altLang="en-US" baseline="0" dirty="0" smtClean="0"/>
              <a:t>처음에 다른 </a:t>
            </a:r>
            <a:r>
              <a:rPr lang="en-US" altLang="ko-KR" baseline="0" dirty="0" smtClean="0"/>
              <a:t>confounding factor</a:t>
            </a:r>
            <a:r>
              <a:rPr lang="ko-KR" altLang="en-US" baseline="0" dirty="0" smtClean="0"/>
              <a:t>가 없이 </a:t>
            </a:r>
            <a:r>
              <a:rPr lang="en-US" altLang="ko-KR" baseline="0" dirty="0" smtClean="0"/>
              <a:t>emphysema extent</a:t>
            </a:r>
            <a:r>
              <a:rPr lang="ko-KR" altLang="en-US" baseline="0" dirty="0" smtClean="0"/>
              <a:t>에 따른 </a:t>
            </a:r>
            <a:r>
              <a:rPr lang="en-US" altLang="ko-KR" baseline="0" dirty="0" smtClean="0"/>
              <a:t>hazard ratio</a:t>
            </a:r>
            <a:r>
              <a:rPr lang="ko-KR" altLang="en-US" baseline="0" dirty="0" smtClean="0"/>
              <a:t>를 계산해보면 마치 통계학적으로 의미가 있는 것처럼 보이기도 합니다</a:t>
            </a:r>
            <a:r>
              <a:rPr lang="en-US" altLang="ko-KR" baseline="0" dirty="0" smtClean="0"/>
              <a:t>. </a:t>
            </a:r>
          </a:p>
          <a:p>
            <a:pPr marL="228600" indent="-228600">
              <a:buAutoNum type="arabicParenR"/>
            </a:pPr>
            <a:endParaRPr lang="en-US" altLang="ko-KR" baseline="0" dirty="0" smtClean="0"/>
          </a:p>
          <a:p>
            <a:pPr marL="0" indent="0">
              <a:buNone/>
            </a:pPr>
            <a:r>
              <a:rPr lang="en-US" altLang="ko-KR" baseline="0" dirty="0" smtClean="0"/>
              <a:t>2) </a:t>
            </a:r>
            <a:r>
              <a:rPr lang="ko-KR" altLang="en-US" baseline="0" dirty="0" smtClean="0"/>
              <a:t>하지만 </a:t>
            </a:r>
            <a:r>
              <a:rPr lang="en-US" altLang="ko-KR" baseline="0" dirty="0" err="1" smtClean="0"/>
              <a:t>CILDemph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VILDemph</a:t>
            </a:r>
            <a:r>
              <a:rPr lang="en-US" altLang="ko-KR" baseline="0" dirty="0" smtClean="0"/>
              <a:t>, DLCO </a:t>
            </a:r>
            <a:r>
              <a:rPr lang="ko-KR" altLang="en-US" baseline="0" dirty="0" smtClean="0"/>
              <a:t>라는 </a:t>
            </a:r>
            <a:r>
              <a:rPr lang="en-US" altLang="ko-KR" baseline="0" dirty="0" smtClean="0"/>
              <a:t>confounding factor</a:t>
            </a:r>
            <a:r>
              <a:rPr lang="ko-KR" altLang="en-US" baseline="0" dirty="0" smtClean="0"/>
              <a:t>를 보정하게 되면 달라집니다</a:t>
            </a:r>
            <a:r>
              <a:rPr lang="en-US" altLang="ko-KR" baseline="0" dirty="0" smtClean="0"/>
              <a:t>. </a:t>
            </a:r>
            <a:r>
              <a:rPr lang="en-US" altLang="ko-KR" baseline="0" dirty="0" err="1" smtClean="0"/>
              <a:t>CILDemph</a:t>
            </a:r>
            <a:r>
              <a:rPr lang="ko-KR" altLang="en-US" baseline="0" dirty="0" smtClean="0"/>
              <a:t>는 처음 </a:t>
            </a:r>
            <a:r>
              <a:rPr lang="ko-KR" altLang="en-US" baseline="0" dirty="0" err="1" smtClean="0"/>
              <a:t>말씀드렸던</a:t>
            </a:r>
            <a:r>
              <a:rPr lang="ko-KR" altLang="en-US" baseline="0" dirty="0" smtClean="0"/>
              <a:t> 것처럼 </a:t>
            </a:r>
            <a:r>
              <a:rPr lang="en-US" altLang="ko-KR" dirty="0" smtClean="0"/>
              <a:t>CALIPER ILD extent + Visual emphysema extent </a:t>
            </a:r>
            <a:r>
              <a:rPr lang="ko-KR" altLang="en-US" baseline="0" dirty="0" smtClean="0"/>
              <a:t>를 합친 것이고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VILDemph</a:t>
            </a:r>
            <a:r>
              <a:rPr lang="ko-KR" altLang="en-US" baseline="0" dirty="0" smtClean="0"/>
              <a:t>는 </a:t>
            </a:r>
            <a:r>
              <a:rPr lang="en-US" altLang="ko-KR" dirty="0" smtClean="0"/>
              <a:t>Visual ILD extent + Visual emphysema extent </a:t>
            </a:r>
            <a:r>
              <a:rPr lang="ko-KR" altLang="en-US" dirty="0" smtClean="0"/>
              <a:t>를 합친 것입니다</a:t>
            </a:r>
            <a:r>
              <a:rPr lang="en-US" altLang="ko-KR" dirty="0" smtClean="0"/>
              <a:t>. </a:t>
            </a:r>
            <a:r>
              <a:rPr lang="ko-KR" altLang="en-US" baseline="0" dirty="0" smtClean="0"/>
              <a:t>이 세 가지 </a:t>
            </a:r>
            <a:r>
              <a:rPr lang="en-US" altLang="ko-KR" baseline="0" dirty="0" smtClean="0"/>
              <a:t>index</a:t>
            </a:r>
            <a:r>
              <a:rPr lang="ko-KR" altLang="en-US" baseline="0" dirty="0" smtClean="0"/>
              <a:t>에 따른 </a:t>
            </a:r>
            <a:r>
              <a:rPr lang="en-US" altLang="ko-KR" baseline="0" dirty="0" smtClean="0"/>
              <a:t>hazard ratio</a:t>
            </a:r>
            <a:r>
              <a:rPr lang="ko-KR" altLang="en-US" baseline="0" dirty="0" smtClean="0"/>
              <a:t>는 통계학적으로 의미가 있습니다</a:t>
            </a:r>
            <a:r>
              <a:rPr lang="en-US" altLang="ko-KR" baseline="0" dirty="0" smtClean="0"/>
              <a:t>. </a:t>
            </a:r>
          </a:p>
          <a:p>
            <a:pPr marL="0" indent="0">
              <a:buNone/>
            </a:pPr>
            <a:r>
              <a:rPr lang="en-US" altLang="ko-KR" baseline="0" dirty="0" smtClean="0"/>
              <a:t>3) </a:t>
            </a:r>
            <a:r>
              <a:rPr lang="ko-KR" altLang="en-US" baseline="0" dirty="0" smtClean="0"/>
              <a:t>그리고 이들을 보정하고 난 후에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extent</a:t>
            </a:r>
            <a:r>
              <a:rPr lang="ko-KR" altLang="en-US" baseline="0" dirty="0" smtClean="0"/>
              <a:t>에 따른 </a:t>
            </a:r>
            <a:r>
              <a:rPr lang="en-US" altLang="ko-KR" baseline="0" dirty="0" smtClean="0"/>
              <a:t>hazard ratio</a:t>
            </a:r>
            <a:r>
              <a:rPr lang="ko-KR" altLang="en-US" baseline="0" dirty="0" smtClean="0"/>
              <a:t>를 계산해보면 통계학적으로 </a:t>
            </a:r>
            <a:r>
              <a:rPr lang="ko-KR" altLang="en-US" baseline="0" dirty="0" err="1" smtClean="0"/>
              <a:t>의미없는</a:t>
            </a:r>
            <a:r>
              <a:rPr lang="ko-KR" altLang="en-US" baseline="0" dirty="0" smtClean="0"/>
              <a:t> 것으로 바뀌게 되는 것입니다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이를 다시 말하면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전체적으로 침범된 영역이 동일하다면</a:t>
            </a:r>
            <a:r>
              <a:rPr lang="en-US" altLang="ko-KR" baseline="0" dirty="0" smtClean="0"/>
              <a:t>, fibrosis</a:t>
            </a:r>
            <a:r>
              <a:rPr lang="ko-KR" altLang="en-US" baseline="0" dirty="0" smtClean="0"/>
              <a:t>만 있는 것이나 </a:t>
            </a:r>
            <a:r>
              <a:rPr lang="en-US" altLang="ko-KR" baseline="0" dirty="0" smtClean="0"/>
              <a:t>fibrosis + emphysema</a:t>
            </a:r>
            <a:r>
              <a:rPr lang="ko-KR" altLang="en-US" baseline="0" dirty="0" smtClean="0"/>
              <a:t>가 있는 것이나 </a:t>
            </a:r>
            <a:r>
              <a:rPr lang="en-US" altLang="ko-KR" baseline="0" dirty="0" smtClean="0"/>
              <a:t>hazard ratio</a:t>
            </a:r>
            <a:r>
              <a:rPr lang="ko-KR" altLang="en-US" baseline="0" dirty="0" smtClean="0"/>
              <a:t>의 차이가 없다는 것이고</a:t>
            </a:r>
            <a:r>
              <a:rPr lang="en-US" altLang="ko-KR" baseline="0" dirty="0" smtClean="0"/>
              <a:t>, emphysema</a:t>
            </a:r>
            <a:r>
              <a:rPr lang="ko-KR" altLang="en-US" baseline="0" dirty="0" smtClean="0"/>
              <a:t>에 의한 </a:t>
            </a:r>
            <a:r>
              <a:rPr lang="en-US" altLang="ko-KR" baseline="0" dirty="0" smtClean="0"/>
              <a:t>synergistic effect</a:t>
            </a:r>
            <a:r>
              <a:rPr lang="ko-KR" altLang="en-US" baseline="0" dirty="0" smtClean="0"/>
              <a:t>가 거의 없다는 의미합니다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이러한 결과들에서 얻을 수 있는 </a:t>
            </a:r>
            <a:r>
              <a:rPr lang="ko-KR" altLang="en-US" baseline="0" dirty="0" err="1" smtClean="0"/>
              <a:t>몇가지</a:t>
            </a:r>
            <a:r>
              <a:rPr lang="ko-KR" altLang="en-US" baseline="0" dirty="0" smtClean="0"/>
              <a:t> 결론을 생각해 보면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첫번째로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Functional profile</a:t>
            </a:r>
            <a:r>
              <a:rPr lang="ko-KR" altLang="en-US" baseline="0" dirty="0" smtClean="0"/>
              <a:t>을 볼 때 </a:t>
            </a:r>
            <a:endParaRPr lang="en-US" altLang="ko-KR" baseline="0" dirty="0" smtClean="0"/>
          </a:p>
          <a:p>
            <a:r>
              <a:rPr lang="ko-KR" altLang="en-US" baseline="0" dirty="0" smtClean="0"/>
              <a:t>기존 </a:t>
            </a:r>
            <a:r>
              <a:rPr lang="en-US" altLang="ko-KR" baseline="0" dirty="0" smtClean="0"/>
              <a:t>ILD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를 통해</a:t>
            </a:r>
            <a:r>
              <a:rPr lang="en-US" altLang="ko-KR" baseline="0" dirty="0" smtClean="0"/>
              <a:t> functional severity</a:t>
            </a:r>
            <a:r>
              <a:rPr lang="ko-KR" altLang="en-US" baseline="0" dirty="0" smtClean="0"/>
              <a:t>를 예측하는 것이 가능했다면 </a:t>
            </a:r>
            <a:r>
              <a:rPr lang="en-US" altLang="ko-KR" baseline="0" dirty="0" smtClean="0"/>
              <a:t>emphysema, </a:t>
            </a:r>
            <a:r>
              <a:rPr lang="ko-KR" altLang="en-US" baseline="0" dirty="0" smtClean="0"/>
              <a:t>특히 </a:t>
            </a:r>
            <a:r>
              <a:rPr lang="en-US" altLang="ko-KR" baseline="0" dirty="0" smtClean="0"/>
              <a:t>admixed emphysema</a:t>
            </a:r>
            <a:r>
              <a:rPr lang="ko-KR" altLang="en-US" baseline="0" dirty="0" smtClean="0"/>
              <a:t>가 동반되어 있을 경우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를 올리는 효과가 있기 때문에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의 효용성이 떨어진다는 점입니다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대신에 </a:t>
            </a:r>
            <a:r>
              <a:rPr lang="en-US" altLang="ko-KR" baseline="0" dirty="0" smtClean="0"/>
              <a:t>DLCO</a:t>
            </a:r>
            <a:r>
              <a:rPr lang="ko-KR" altLang="en-US" baseline="0" dirty="0" smtClean="0"/>
              <a:t>의 경우에는 </a:t>
            </a:r>
            <a:r>
              <a:rPr lang="ko-KR" altLang="en-US" baseline="0" dirty="0" err="1" smtClean="0"/>
              <a:t>두가지</a:t>
            </a:r>
            <a:r>
              <a:rPr lang="ko-KR" altLang="en-US" baseline="0" dirty="0" smtClean="0"/>
              <a:t> 모두에서 다 떨어지기 때문에 </a:t>
            </a:r>
            <a:r>
              <a:rPr lang="en-US" altLang="ko-KR" baseline="0" dirty="0" smtClean="0"/>
              <a:t>functional index</a:t>
            </a:r>
            <a:r>
              <a:rPr lang="ko-KR" altLang="en-US" baseline="0" dirty="0" smtClean="0"/>
              <a:t>로 사용할 수 있습니다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또 한가지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생각해볼 점은</a:t>
            </a:r>
            <a:r>
              <a:rPr lang="en-US" altLang="ko-KR" baseline="0" dirty="0" smtClean="0"/>
              <a:t>, emphysema</a:t>
            </a:r>
            <a:r>
              <a:rPr lang="ko-KR" altLang="en-US" baseline="0" dirty="0" smtClean="0"/>
              <a:t>가 동반되어 있는 </a:t>
            </a:r>
            <a:r>
              <a:rPr lang="en-US" altLang="ko-KR" baseline="0" dirty="0" smtClean="0"/>
              <a:t>ILD</a:t>
            </a:r>
            <a:r>
              <a:rPr lang="ko-KR" altLang="en-US" baseline="0" dirty="0" smtClean="0"/>
              <a:t>의 예후가 물론 더 좋지는 않겠지만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왜 악화시키지 않느냐는 점인데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이에 대한 </a:t>
            </a:r>
            <a:r>
              <a:rPr lang="ko-KR" altLang="en-US" baseline="0" dirty="0" err="1" smtClean="0"/>
              <a:t>두가지</a:t>
            </a:r>
            <a:r>
              <a:rPr lang="ko-KR" altLang="en-US" baseline="0" dirty="0" smtClean="0"/>
              <a:t> 정도의 설명이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결국 </a:t>
            </a:r>
            <a:r>
              <a:rPr lang="en-US" altLang="ko-KR" baseline="0" dirty="0" smtClean="0"/>
              <a:t>emphysema, </a:t>
            </a:r>
            <a:r>
              <a:rPr lang="ko-KR" altLang="en-US" baseline="0" dirty="0" smtClean="0"/>
              <a:t>즉 </a:t>
            </a:r>
            <a:r>
              <a:rPr lang="en-US" altLang="ko-KR" baseline="0" dirty="0" smtClean="0"/>
              <a:t>ILD</a:t>
            </a:r>
            <a:r>
              <a:rPr lang="ko-KR" altLang="en-US" baseline="0" dirty="0" smtClean="0"/>
              <a:t>와 동반되어 있는 </a:t>
            </a:r>
            <a:r>
              <a:rPr lang="en-US" altLang="ko-KR" baseline="0" dirty="0" smtClean="0"/>
              <a:t>admixed emphysema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lung volume</a:t>
            </a:r>
            <a:r>
              <a:rPr lang="ko-KR" altLang="en-US" baseline="0" dirty="0" smtClean="0"/>
              <a:t>을 </a:t>
            </a:r>
            <a:r>
              <a:rPr lang="en-US" altLang="ko-KR" baseline="0" dirty="0" smtClean="0"/>
              <a:t>preserve </a:t>
            </a:r>
            <a:r>
              <a:rPr lang="ko-KR" altLang="en-US" baseline="0" dirty="0" smtClean="0"/>
              <a:t>한다는 것인데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원래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airway collapse</a:t>
            </a:r>
            <a:r>
              <a:rPr lang="ko-KR" altLang="en-US" baseline="0" dirty="0" smtClean="0"/>
              <a:t>를 통해 </a:t>
            </a:r>
            <a:r>
              <a:rPr lang="en-US" altLang="ko-KR" baseline="0" dirty="0" smtClean="0"/>
              <a:t>air trapping</a:t>
            </a:r>
            <a:r>
              <a:rPr lang="ko-KR" altLang="en-US" baseline="0" dirty="0" smtClean="0"/>
              <a:t>이 되는 것이 </a:t>
            </a:r>
            <a:r>
              <a:rPr lang="en-US" altLang="ko-KR" baseline="0" dirty="0" smtClean="0"/>
              <a:t>pathophysiology</a:t>
            </a:r>
            <a:r>
              <a:rPr lang="ko-KR" altLang="en-US" baseline="0" dirty="0" smtClean="0"/>
              <a:t>인데</a:t>
            </a:r>
            <a:r>
              <a:rPr lang="en-US" altLang="ko-KR" baseline="0" dirty="0" smtClean="0"/>
              <a:t>, ILD</a:t>
            </a:r>
            <a:r>
              <a:rPr lang="ko-KR" altLang="en-US" baseline="0" dirty="0" smtClean="0"/>
              <a:t>에 의한 </a:t>
            </a:r>
            <a:r>
              <a:rPr lang="en-US" altLang="ko-KR" baseline="0" dirty="0" smtClean="0"/>
              <a:t>interstitial connective tissue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fibrosis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small airway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open</a:t>
            </a:r>
            <a:r>
              <a:rPr lang="ko-KR" altLang="en-US" baseline="0" dirty="0" smtClean="0"/>
              <a:t>하는 효과를 가져오게 되어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에 의한 </a:t>
            </a:r>
            <a:r>
              <a:rPr lang="ko-KR" altLang="en-US" baseline="0" dirty="0" err="1" smtClean="0"/>
              <a:t>폐기능저하를</a:t>
            </a:r>
            <a:r>
              <a:rPr lang="ko-KR" altLang="en-US" baseline="0" dirty="0" smtClean="0"/>
              <a:t> 오히려 방해할 수 있다는 것이 하나의 설명이고</a:t>
            </a:r>
            <a:r>
              <a:rPr lang="en-US" altLang="ko-KR" baseline="0" dirty="0" smtClean="0"/>
              <a:t>,</a:t>
            </a:r>
          </a:p>
          <a:p>
            <a:r>
              <a:rPr lang="ko-KR" altLang="en-US" baseline="0" dirty="0" smtClean="0"/>
              <a:t>또 하나는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만약에 기존에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로 인한 </a:t>
            </a:r>
            <a:r>
              <a:rPr lang="en-US" altLang="ko-KR" baseline="0" dirty="0" smtClean="0"/>
              <a:t>parenchyma damage</a:t>
            </a:r>
            <a:r>
              <a:rPr lang="ko-KR" altLang="en-US" baseline="0" dirty="0" smtClean="0"/>
              <a:t>가 있다면 </a:t>
            </a:r>
            <a:r>
              <a:rPr lang="en-US" altLang="ko-KR" baseline="0" dirty="0" smtClean="0"/>
              <a:t>interstitial connective tissue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fibrosis</a:t>
            </a:r>
            <a:r>
              <a:rPr lang="ko-KR" altLang="en-US" baseline="0" dirty="0" smtClean="0"/>
              <a:t>가 당겨서 발생하는 </a:t>
            </a:r>
            <a:r>
              <a:rPr lang="en-US" altLang="ko-KR" baseline="0" dirty="0" smtClean="0"/>
              <a:t>traction bronchiectasis</a:t>
            </a:r>
            <a:r>
              <a:rPr lang="ko-KR" altLang="en-US" baseline="0" dirty="0" smtClean="0"/>
              <a:t>도 방해할 수 있는 역할을 할 수 도 있다는 점입니다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이 연구의 강점은 먼저 </a:t>
            </a:r>
            <a:r>
              <a:rPr lang="en-US" altLang="ko-KR" baseline="0" dirty="0" smtClean="0"/>
              <a:t>emphysema extent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quantification </a:t>
            </a:r>
            <a:r>
              <a:rPr lang="ko-KR" altLang="en-US" baseline="0" dirty="0" smtClean="0"/>
              <a:t>했다는 것에 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기존의 연구가 </a:t>
            </a:r>
            <a:r>
              <a:rPr lang="en-US" altLang="ko-KR" baseline="0" dirty="0" smtClean="0"/>
              <a:t>emphysema component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extensive</a:t>
            </a:r>
            <a:r>
              <a:rPr lang="ko-KR" altLang="en-US" baseline="0" dirty="0" smtClean="0"/>
              <a:t>한 </a:t>
            </a:r>
            <a:r>
              <a:rPr lang="ko-KR" altLang="en-US" baseline="0" dirty="0" err="1" smtClean="0"/>
              <a:t>환자군들을</a:t>
            </a:r>
            <a:r>
              <a:rPr lang="ko-KR" altLang="en-US" baseline="0" dirty="0" smtClean="0"/>
              <a:t> 대상으로만 했다면 그렇지 않은 </a:t>
            </a:r>
            <a:r>
              <a:rPr lang="ko-KR" altLang="en-US" baseline="0" dirty="0" err="1" smtClean="0"/>
              <a:t>환자군까지</a:t>
            </a:r>
            <a:r>
              <a:rPr lang="ko-KR" altLang="en-US" baseline="0" dirty="0" smtClean="0"/>
              <a:t> 모두 포함하였으며</a:t>
            </a:r>
            <a:r>
              <a:rPr lang="en-US" altLang="ko-KR" baseline="0" dirty="0" smtClean="0"/>
              <a:t>, admixed/isolated emphysema</a:t>
            </a:r>
            <a:r>
              <a:rPr lang="ko-KR" altLang="en-US" baseline="0" dirty="0" smtClean="0"/>
              <a:t>를 구분했다는 점입니다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 연구의 한계는</a:t>
            </a:r>
            <a:r>
              <a:rPr lang="en-US" altLang="ko-KR" baseline="0" dirty="0" smtClean="0"/>
              <a:t> IPF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histologic diagnosis</a:t>
            </a:r>
            <a:r>
              <a:rPr lang="ko-KR" altLang="en-US" baseline="0" dirty="0" smtClean="0"/>
              <a:t>가 없었다는 점이긴 했는데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이것은 현재 </a:t>
            </a:r>
            <a:r>
              <a:rPr lang="en-US" altLang="ko-KR" baseline="0" dirty="0" smtClean="0"/>
              <a:t>current diagnostic guideline</a:t>
            </a:r>
            <a:r>
              <a:rPr lang="ko-KR" altLang="en-US" baseline="0" dirty="0" smtClean="0"/>
              <a:t>에 맞춰서 </a:t>
            </a:r>
            <a:r>
              <a:rPr lang="en-US" altLang="ko-KR" baseline="0" dirty="0" smtClean="0"/>
              <a:t>review</a:t>
            </a:r>
            <a:r>
              <a:rPr lang="ko-KR" altLang="en-US" baseline="0" dirty="0" smtClean="0"/>
              <a:t>를 했기 때문에 별 문제가 없다고 하였고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또 하나는 </a:t>
            </a:r>
            <a:r>
              <a:rPr lang="en-US" altLang="ko-KR" baseline="0" dirty="0" smtClean="0"/>
              <a:t>admixed emphysema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honeycomb cyst</a:t>
            </a:r>
            <a:r>
              <a:rPr lang="ko-KR" altLang="en-US" baseline="0" dirty="0" smtClean="0"/>
              <a:t>와 구별하는 게 어려웠다는 점입니다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하지만 이것도 </a:t>
            </a:r>
            <a:r>
              <a:rPr lang="en-US" altLang="ko-KR" baseline="0" dirty="0" smtClean="0"/>
              <a:t>admixed emphysema score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FEV1/FVC ratio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negative correlation</a:t>
            </a:r>
            <a:r>
              <a:rPr lang="ko-KR" altLang="en-US" baseline="0" dirty="0" smtClean="0"/>
              <a:t>이 본 연구에서 있었기 때문에 큰 문제는 아니라고 말하고 있습니다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먼저 </a:t>
            </a:r>
            <a:r>
              <a:rPr lang="en-US" altLang="ko-KR" baseline="0" dirty="0" smtClean="0"/>
              <a:t>Combined pulmonary fibrosis and emphysema, </a:t>
            </a:r>
            <a:r>
              <a:rPr lang="ko-KR" altLang="en-US" baseline="0" dirty="0" smtClean="0"/>
              <a:t>앞으로 </a:t>
            </a:r>
            <a:r>
              <a:rPr lang="en-US" altLang="ko-KR" baseline="0" dirty="0" smtClean="0"/>
              <a:t>CPFE</a:t>
            </a:r>
            <a:r>
              <a:rPr lang="ko-KR" altLang="en-US" baseline="0" dirty="0" smtClean="0"/>
              <a:t>라 부를 이 진단은</a:t>
            </a:r>
            <a:r>
              <a:rPr lang="en-US" altLang="ko-KR" baseline="0" dirty="0" smtClean="0"/>
              <a:t>, emphysema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IPF</a:t>
            </a:r>
            <a:r>
              <a:rPr lang="ko-KR" altLang="en-US" baseline="0" dirty="0" smtClean="0"/>
              <a:t>와 같이 있는 </a:t>
            </a:r>
            <a:r>
              <a:rPr lang="ko-KR" altLang="en-US" baseline="0" dirty="0" err="1" smtClean="0"/>
              <a:t>질환군을</a:t>
            </a:r>
            <a:r>
              <a:rPr lang="ko-KR" altLang="en-US" baseline="0" dirty="0" smtClean="0"/>
              <a:t> 의미하고 </a:t>
            </a:r>
            <a:r>
              <a:rPr lang="en-US" altLang="ko-KR" baseline="0" dirty="0" smtClean="0"/>
              <a:t>smoking</a:t>
            </a:r>
            <a:r>
              <a:rPr lang="ko-KR" altLang="en-US" baseline="0" dirty="0" smtClean="0"/>
              <a:t>으로 인한 결과일 것으로 생각되고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이렇게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가 같이 동반될 경우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직관적으로 생각했을 때도 뭔가 더 안 좋을 것 같지만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그 </a:t>
            </a:r>
            <a:r>
              <a:rPr lang="en-US" altLang="ko-KR" baseline="0" dirty="0" smtClean="0"/>
              <a:t>basis</a:t>
            </a:r>
            <a:r>
              <a:rPr lang="ko-KR" altLang="en-US" baseline="0" dirty="0" smtClean="0"/>
              <a:t> 를 생각해 본다면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pulmary</a:t>
            </a:r>
            <a:r>
              <a:rPr lang="en-US" altLang="ko-KR" baseline="0" dirty="0" smtClean="0"/>
              <a:t> HTN</a:t>
            </a:r>
            <a:r>
              <a:rPr lang="ko-KR" altLang="en-US" baseline="0" dirty="0" smtClean="0"/>
              <a:t>이 생길만한 </a:t>
            </a:r>
            <a:r>
              <a:rPr lang="en-US" altLang="ko-KR" baseline="0" dirty="0" smtClean="0"/>
              <a:t>predisposition</a:t>
            </a:r>
            <a:r>
              <a:rPr lang="ko-KR" altLang="en-US" baseline="0" dirty="0" smtClean="0"/>
              <a:t>을 더 증가시킨다는 점에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하지만 이미 몇몇 </a:t>
            </a:r>
            <a:r>
              <a:rPr lang="en-US" altLang="ko-KR" baseline="0" dirty="0" smtClean="0"/>
              <a:t>cohort study</a:t>
            </a:r>
            <a:r>
              <a:rPr lang="ko-KR" altLang="en-US" baseline="0" dirty="0" smtClean="0"/>
              <a:t>에서 이 예측과는 반대로 </a:t>
            </a:r>
            <a:r>
              <a:rPr lang="en-US" altLang="ko-KR" baseline="0" dirty="0" smtClean="0"/>
              <a:t>combined emphysema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survival</a:t>
            </a:r>
            <a:r>
              <a:rPr lang="ko-KR" altLang="en-US" baseline="0" dirty="0" smtClean="0"/>
              <a:t>에 대한 모순적인 결과를 내놓고 있는데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이러한 </a:t>
            </a:r>
            <a:r>
              <a:rPr lang="en-US" altLang="ko-KR" baseline="0" dirty="0" smtClean="0"/>
              <a:t>combined emphysema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survival rate</a:t>
            </a:r>
            <a:r>
              <a:rPr lang="ko-KR" altLang="en-US" baseline="0" dirty="0" smtClean="0"/>
              <a:t>에는 큰 영향을 미치지 않는다는 점입니다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이래서 오히려 </a:t>
            </a:r>
            <a:r>
              <a:rPr lang="en-US" altLang="ko-KR" baseline="0" dirty="0" smtClean="0"/>
              <a:t>clinician</a:t>
            </a:r>
            <a:r>
              <a:rPr lang="ko-KR" altLang="en-US" baseline="0" dirty="0" smtClean="0"/>
              <a:t>들이 헷갈리게 되는데</a:t>
            </a:r>
            <a:r>
              <a:rPr lang="en-US" altLang="ko-KR" baseline="0" dirty="0" smtClean="0"/>
              <a:t>, CPFE</a:t>
            </a:r>
            <a:r>
              <a:rPr lang="ko-KR" altLang="en-US" baseline="0" dirty="0" smtClean="0"/>
              <a:t>라는 것을 </a:t>
            </a:r>
            <a:r>
              <a:rPr lang="en-US" altLang="ko-KR" baseline="0" dirty="0" smtClean="0"/>
              <a:t>IPF</a:t>
            </a:r>
            <a:r>
              <a:rPr lang="ko-KR" altLang="en-US" baseline="0" dirty="0" smtClean="0"/>
              <a:t>와 다른 </a:t>
            </a:r>
            <a:r>
              <a:rPr lang="ko-KR" altLang="en-US" baseline="0" dirty="0" err="1" smtClean="0"/>
              <a:t>질환군으로</a:t>
            </a:r>
            <a:r>
              <a:rPr lang="ko-KR" altLang="en-US" baseline="0" dirty="0" smtClean="0"/>
              <a:t> 봐야 하는 건지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anti-fibrotic therapy</a:t>
            </a:r>
            <a:r>
              <a:rPr lang="ko-KR" altLang="en-US" baseline="0" dirty="0" smtClean="0"/>
              <a:t>를 </a:t>
            </a:r>
            <a:r>
              <a:rPr lang="ko-KR" altLang="en-US" baseline="0" dirty="0" err="1" smtClean="0"/>
              <a:t>해야하는지까지</a:t>
            </a:r>
            <a:r>
              <a:rPr lang="ko-KR" altLang="en-US" baseline="0" dirty="0" smtClean="0"/>
              <a:t> 헷갈리고 있다고 합니다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CPFE</a:t>
            </a:r>
            <a:r>
              <a:rPr lang="ko-KR" altLang="en-US" baseline="0" dirty="0" smtClean="0"/>
              <a:t>에 대한 기존의 </a:t>
            </a:r>
            <a:r>
              <a:rPr lang="en-US" altLang="ko-KR" baseline="0" dirty="0" smtClean="0"/>
              <a:t>study</a:t>
            </a:r>
            <a:r>
              <a:rPr lang="ko-KR" altLang="en-US" baseline="0" dirty="0" smtClean="0"/>
              <a:t>를 살펴보면 </a:t>
            </a:r>
            <a:r>
              <a:rPr lang="en-US" altLang="ko-KR" baseline="0" dirty="0" smtClean="0"/>
              <a:t>emphysema extent</a:t>
            </a:r>
            <a:r>
              <a:rPr lang="ko-KR" altLang="en-US" baseline="0" dirty="0" smtClean="0"/>
              <a:t>에 대한 </a:t>
            </a:r>
            <a:r>
              <a:rPr lang="en-US" altLang="ko-KR" baseline="0" dirty="0" smtClean="0"/>
              <a:t>quantification</a:t>
            </a:r>
            <a:r>
              <a:rPr lang="ko-KR" altLang="en-US" baseline="0" dirty="0" smtClean="0"/>
              <a:t>이 먼저 부족해서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단순히 있냐 </a:t>
            </a:r>
            <a:r>
              <a:rPr lang="ko-KR" altLang="en-US" baseline="0" dirty="0" err="1" smtClean="0"/>
              <a:t>없냐</a:t>
            </a:r>
            <a:r>
              <a:rPr lang="ko-KR" altLang="en-US" baseline="0" dirty="0" smtClean="0"/>
              <a:t> 만을 따졌기 때문에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dose-effect</a:t>
            </a:r>
            <a:r>
              <a:rPr lang="ko-KR" altLang="en-US" baseline="0" dirty="0" smtClean="0"/>
              <a:t>를 고려하지 않았다는 점에서 그 한계가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study</a:t>
            </a:r>
            <a:r>
              <a:rPr lang="ko-KR" altLang="en-US" baseline="0" dirty="0" smtClean="0"/>
              <a:t>를 통해 저자들은 과연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가 합병됨으로써 단순히 </a:t>
            </a:r>
            <a:r>
              <a:rPr lang="en-US" altLang="ko-KR" baseline="0" dirty="0" smtClean="0"/>
              <a:t>ILD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emphysematous lung lesion</a:t>
            </a:r>
            <a:r>
              <a:rPr lang="ko-KR" altLang="en-US" baseline="0" dirty="0" smtClean="0"/>
              <a:t>이 되어 나타나는 </a:t>
            </a:r>
            <a:r>
              <a:rPr lang="en-US" altLang="ko-KR" baseline="0" dirty="0" smtClean="0"/>
              <a:t>cumulative effect </a:t>
            </a:r>
            <a:r>
              <a:rPr lang="ko-KR" altLang="en-US" baseline="0" dirty="0" smtClean="0"/>
              <a:t>외에 </a:t>
            </a:r>
            <a:r>
              <a:rPr lang="en-US" altLang="ko-KR" baseline="0" dirty="0" smtClean="0"/>
              <a:t>worsen outcome</a:t>
            </a:r>
            <a:r>
              <a:rPr lang="ko-KR" altLang="en-US" baseline="0" dirty="0" smtClean="0"/>
              <a:t>을 유발할만한 추가적인 </a:t>
            </a:r>
            <a:r>
              <a:rPr lang="en-US" altLang="ko-KR" baseline="0" dirty="0" smtClean="0"/>
              <a:t>synergistic effect</a:t>
            </a:r>
            <a:r>
              <a:rPr lang="ko-KR" altLang="en-US" baseline="0" dirty="0" smtClean="0"/>
              <a:t>가 있는지를 보고자 했으며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두번째로는</a:t>
            </a:r>
            <a:r>
              <a:rPr lang="ko-KR" altLang="en-US" baseline="0" dirty="0" smtClean="0"/>
              <a:t> 이러한 </a:t>
            </a:r>
            <a:r>
              <a:rPr lang="en-US" altLang="ko-KR" baseline="0" dirty="0" err="1" smtClean="0"/>
              <a:t>empysema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fibrotic lesion </a:t>
            </a:r>
            <a:r>
              <a:rPr lang="ko-KR" altLang="en-US" baseline="0" dirty="0" smtClean="0"/>
              <a:t>안에 나타났을 때나 고립되어 나타났을 대의 </a:t>
            </a:r>
            <a:r>
              <a:rPr lang="en-US" altLang="ko-KR" baseline="0" dirty="0" smtClean="0"/>
              <a:t>functional effect</a:t>
            </a:r>
            <a:r>
              <a:rPr lang="ko-KR" altLang="en-US" baseline="0" dirty="0" smtClean="0"/>
              <a:t>를 보고자 하였습니다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총 </a:t>
            </a:r>
            <a:r>
              <a:rPr lang="en-US" altLang="ko-KR" baseline="0" dirty="0" smtClean="0"/>
              <a:t>272</a:t>
            </a:r>
            <a:r>
              <a:rPr lang="ko-KR" altLang="en-US" baseline="0" dirty="0" smtClean="0"/>
              <a:t>명의 </a:t>
            </a:r>
            <a:r>
              <a:rPr lang="en-US" altLang="ko-KR" baseline="0" dirty="0" smtClean="0"/>
              <a:t>UIP pattern</a:t>
            </a:r>
            <a:r>
              <a:rPr lang="ko-KR" altLang="en-US" baseline="0" dirty="0" smtClean="0"/>
              <a:t>을 나타내는 </a:t>
            </a:r>
            <a:r>
              <a:rPr lang="en-US" altLang="ko-KR" baseline="0" dirty="0" smtClean="0"/>
              <a:t>IPF </a:t>
            </a:r>
            <a:r>
              <a:rPr lang="ko-KR" altLang="en-US" baseline="0" dirty="0" smtClean="0"/>
              <a:t>환자들이 </a:t>
            </a:r>
            <a:r>
              <a:rPr lang="en-US" altLang="ko-KR" baseline="0" dirty="0" smtClean="0"/>
              <a:t>enroll</a:t>
            </a:r>
            <a:r>
              <a:rPr lang="ko-KR" altLang="en-US" baseline="0" dirty="0" smtClean="0"/>
              <a:t>되어 </a:t>
            </a:r>
            <a:r>
              <a:rPr lang="en-US" altLang="ko-KR" baseline="0" dirty="0" smtClean="0"/>
              <a:t>cohort study</a:t>
            </a:r>
            <a:r>
              <a:rPr lang="ko-KR" altLang="en-US" baseline="0" dirty="0" smtClean="0"/>
              <a:t>를 진행하였으며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와</a:t>
            </a:r>
            <a:r>
              <a:rPr lang="en-US" altLang="ko-KR" baseline="0" dirty="0" smtClean="0"/>
              <a:t> ILD</a:t>
            </a:r>
            <a:r>
              <a:rPr lang="ko-KR" altLang="en-US" baseline="0" dirty="0" smtClean="0"/>
              <a:t>가 침범한 영역의 정도는 </a:t>
            </a:r>
            <a:r>
              <a:rPr lang="ko-KR" altLang="en-US" baseline="0" dirty="0" err="1" smtClean="0"/>
              <a:t>판독의가</a:t>
            </a:r>
            <a:r>
              <a:rPr lang="ko-KR" altLang="en-US" baseline="0" dirty="0" smtClean="0"/>
              <a:t> 직접 하기도 하고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CALIPER</a:t>
            </a:r>
            <a:r>
              <a:rPr lang="ko-KR" altLang="en-US" baseline="0" dirty="0" smtClean="0"/>
              <a:t>라는 영상의학적인 </a:t>
            </a:r>
            <a:r>
              <a:rPr lang="en-US" altLang="ko-KR" baseline="0" dirty="0" smtClean="0"/>
              <a:t>method</a:t>
            </a:r>
            <a:r>
              <a:rPr lang="ko-KR" altLang="en-US" baseline="0" dirty="0" smtClean="0"/>
              <a:t>를 통해서도 진행하였습니다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이것이 </a:t>
            </a:r>
            <a:r>
              <a:rPr lang="en-US" altLang="ko-KR" baseline="0" dirty="0" smtClean="0"/>
              <a:t>CALIPER</a:t>
            </a:r>
            <a:r>
              <a:rPr lang="ko-KR" altLang="en-US" baseline="0" dirty="0" smtClean="0"/>
              <a:t>를 통해서 </a:t>
            </a:r>
            <a:r>
              <a:rPr lang="en-US" altLang="ko-KR" baseline="0" dirty="0" smtClean="0"/>
              <a:t>Emphysematous portion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ILD portion</a:t>
            </a:r>
            <a:r>
              <a:rPr lang="ko-KR" altLang="en-US" baseline="0" dirty="0" smtClean="0"/>
              <a:t>을 어떻게 구분했는지 보여주는 그림입니다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40</a:t>
            </a:r>
            <a:r>
              <a:rPr lang="ko-KR" altLang="en-US" baseline="0" dirty="0" smtClean="0"/>
              <a:t>갑년의 </a:t>
            </a:r>
            <a:r>
              <a:rPr lang="en-US" altLang="ko-KR" baseline="0" dirty="0" smtClean="0"/>
              <a:t>smoking </a:t>
            </a:r>
            <a:r>
              <a:rPr lang="en-US" altLang="ko-KR" baseline="0" dirty="0" err="1" smtClean="0"/>
              <a:t>hx</a:t>
            </a:r>
            <a:r>
              <a:rPr lang="ko-KR" altLang="en-US" baseline="0" dirty="0" smtClean="0"/>
              <a:t>를 가지는 </a:t>
            </a:r>
            <a:r>
              <a:rPr lang="en-US" altLang="ko-KR" baseline="0" dirty="0" smtClean="0"/>
              <a:t>71</a:t>
            </a:r>
            <a:r>
              <a:rPr lang="ko-KR" altLang="en-US" baseline="0" dirty="0" smtClean="0"/>
              <a:t>세 </a:t>
            </a:r>
            <a:r>
              <a:rPr lang="ko-KR" altLang="en-US" baseline="0" dirty="0" err="1" smtClean="0"/>
              <a:t>남환에서</a:t>
            </a:r>
            <a:r>
              <a:rPr lang="en-US" altLang="ko-KR" baseline="0" dirty="0" smtClean="0"/>
              <a:t>, upper lobe</a:t>
            </a:r>
            <a:r>
              <a:rPr lang="ko-KR" altLang="en-US" baseline="0" dirty="0" smtClean="0"/>
              <a:t>쪽을 보면 </a:t>
            </a:r>
            <a:r>
              <a:rPr lang="en-US" altLang="ko-KR" baseline="0" dirty="0" smtClean="0"/>
              <a:t>severe emphysema</a:t>
            </a:r>
            <a:r>
              <a:rPr lang="ko-KR" altLang="en-US" baseline="0" dirty="0" smtClean="0"/>
              <a:t>가 있고 </a:t>
            </a:r>
            <a:r>
              <a:rPr lang="en-US" altLang="ko-KR" baseline="0" dirty="0" smtClean="0"/>
              <a:t>lower lobe</a:t>
            </a:r>
            <a:r>
              <a:rPr lang="ko-KR" altLang="en-US" baseline="0" dirty="0" smtClean="0"/>
              <a:t>쪽을 보면 </a:t>
            </a:r>
            <a:r>
              <a:rPr lang="en-US" altLang="ko-KR" baseline="0" dirty="0" smtClean="0"/>
              <a:t>reticular pattern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fibrosis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honeycombing, </a:t>
            </a:r>
            <a:r>
              <a:rPr lang="en-US" altLang="ko-KR" baseline="0" dirty="0" err="1" smtClean="0"/>
              <a:t>tranction</a:t>
            </a:r>
            <a:r>
              <a:rPr lang="en-US" altLang="ko-KR" baseline="0" dirty="0" smtClean="0"/>
              <a:t> bronchiectasis</a:t>
            </a:r>
            <a:r>
              <a:rPr lang="ko-KR" altLang="en-US" baseline="0" dirty="0" smtClean="0"/>
              <a:t>가 있는 것을 볼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오른쪽 위쪽의 그림을 보면</a:t>
            </a:r>
            <a:r>
              <a:rPr lang="en-US" altLang="ko-KR" baseline="0" dirty="0" smtClean="0"/>
              <a:t>, normal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lung</a:t>
            </a:r>
            <a:r>
              <a:rPr lang="ko-KR" altLang="en-US" baseline="0" dirty="0" smtClean="0"/>
              <a:t>은 짙은 녹색과 옅은 녹색으로 표시가 되고</a:t>
            </a:r>
            <a:r>
              <a:rPr lang="en-US" altLang="ko-KR" baseline="0" dirty="0" smtClean="0"/>
              <a:t>, emphysematous lung</a:t>
            </a:r>
            <a:r>
              <a:rPr lang="ko-KR" altLang="en-US" baseline="0" dirty="0" smtClean="0"/>
              <a:t>은 짙은 청과 옅은 청색으로 구분이 되고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오른쪽 아래쪽의 그림을 보면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마찬가지로 </a:t>
            </a:r>
            <a:r>
              <a:rPr lang="en-US" altLang="ko-KR" baseline="0" dirty="0" smtClean="0"/>
              <a:t>normal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lung</a:t>
            </a:r>
            <a:r>
              <a:rPr lang="ko-KR" altLang="en-US" baseline="0" dirty="0" smtClean="0"/>
              <a:t>은 짙은 녹색과 옅은 녹색으로 표시가 되고</a:t>
            </a:r>
            <a:r>
              <a:rPr lang="en-US" altLang="ko-KR" baseline="0" dirty="0" smtClean="0"/>
              <a:t>, ground glass opacity</a:t>
            </a:r>
            <a:r>
              <a:rPr lang="ko-KR" altLang="en-US" baseline="0" dirty="0" smtClean="0"/>
              <a:t>는 노란색으로</a:t>
            </a:r>
            <a:r>
              <a:rPr lang="en-US" altLang="ko-KR" baseline="0" dirty="0" smtClean="0"/>
              <a:t>, reticular pattern</a:t>
            </a:r>
            <a:r>
              <a:rPr lang="ko-KR" altLang="en-US" baseline="0" dirty="0" smtClean="0"/>
              <a:t>은 오렌지색으로 되어 있으며</a:t>
            </a:r>
            <a:r>
              <a:rPr lang="en-US" altLang="ko-KR" baseline="0" dirty="0" smtClean="0"/>
              <a:t>, honeycombing pattern</a:t>
            </a:r>
            <a:r>
              <a:rPr lang="ko-KR" altLang="en-US" baseline="0" dirty="0" smtClean="0"/>
              <a:t>은 잘 안보이지만 갈색으로 구분되어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이러한 방법을 통해 이 논문에서 </a:t>
            </a:r>
            <a:r>
              <a:rPr lang="en-US" altLang="ko-KR" baseline="0" dirty="0" smtClean="0"/>
              <a:t>emphysema %</a:t>
            </a:r>
            <a:r>
              <a:rPr lang="ko-KR" altLang="en-US" baseline="0" dirty="0" smtClean="0"/>
              <a:t>와</a:t>
            </a:r>
            <a:r>
              <a:rPr lang="en-US" altLang="ko-KR" baseline="0" dirty="0" smtClean="0"/>
              <a:t> ILD %</a:t>
            </a:r>
            <a:r>
              <a:rPr lang="ko-KR" altLang="en-US" baseline="0" dirty="0" smtClean="0"/>
              <a:t>에 대한 정보를 얻었습니다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사실 </a:t>
            </a:r>
            <a:r>
              <a:rPr lang="en-US" altLang="ko-KR" baseline="0" dirty="0" smtClean="0"/>
              <a:t>Emphysema score</a:t>
            </a:r>
            <a:r>
              <a:rPr lang="ko-KR" altLang="en-US" baseline="0" dirty="0" smtClean="0"/>
              <a:t>의 경우에는 </a:t>
            </a:r>
            <a:r>
              <a:rPr lang="en-US" altLang="ko-KR" baseline="0" dirty="0" smtClean="0"/>
              <a:t>CALIPER method</a:t>
            </a:r>
            <a:r>
              <a:rPr lang="ko-KR" altLang="en-US" baseline="0" dirty="0" smtClean="0"/>
              <a:t>가 정확하지 않은 것으로 되어 있어서 아예 쓰지 않았고</a:t>
            </a:r>
            <a:r>
              <a:rPr lang="en-US" altLang="ko-KR" baseline="0" dirty="0" smtClean="0"/>
              <a:t>, Visual emphysema score</a:t>
            </a:r>
            <a:r>
              <a:rPr lang="ko-KR" altLang="en-US" baseline="0" dirty="0" smtClean="0"/>
              <a:t>만 사용하였습니다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ILD score</a:t>
            </a:r>
            <a:r>
              <a:rPr lang="ko-KR" altLang="en-US" baseline="0" dirty="0" smtClean="0"/>
              <a:t>의 경우에는 </a:t>
            </a:r>
            <a:r>
              <a:rPr lang="en-US" altLang="ko-KR" baseline="0" dirty="0" smtClean="0"/>
              <a:t>CALIPER method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(mortality prediction</a:t>
            </a:r>
            <a:r>
              <a:rPr lang="ko-KR" altLang="en-US" baseline="0" dirty="0" smtClean="0"/>
              <a:t>에 있어</a:t>
            </a:r>
            <a:r>
              <a:rPr lang="en-US" altLang="ko-KR" baseline="0" dirty="0" smtClean="0"/>
              <a:t>) </a:t>
            </a:r>
            <a:r>
              <a:rPr lang="ko-KR" altLang="en-US" baseline="0" dirty="0" smtClean="0"/>
              <a:t>아주 약간 더 좋은 걸로 되어 있고 그냥 거의 비슷한 수준이라 두 가지 </a:t>
            </a:r>
            <a:r>
              <a:rPr lang="en-US" altLang="ko-KR" baseline="0" dirty="0" smtClean="0"/>
              <a:t>score </a:t>
            </a:r>
            <a:r>
              <a:rPr lang="ko-KR" altLang="en-US" baseline="0" dirty="0" smtClean="0"/>
              <a:t>를 모두 사용하였습니다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Baseline disease severity</a:t>
            </a:r>
            <a:r>
              <a:rPr lang="ko-KR" altLang="en-US" baseline="0" dirty="0" smtClean="0"/>
              <a:t>에 대한 </a:t>
            </a:r>
            <a:r>
              <a:rPr lang="en-US" altLang="ko-KR" baseline="0" dirty="0" smtClean="0"/>
              <a:t>confounding factor </a:t>
            </a:r>
            <a:r>
              <a:rPr lang="ko-KR" altLang="en-US" baseline="0" dirty="0" smtClean="0"/>
              <a:t>중에서  가장 중점적으로 봤던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index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DLCO, </a:t>
            </a:r>
            <a:r>
              <a:rPr lang="ko-KR" altLang="en-US" baseline="0" dirty="0" smtClean="0"/>
              <a:t>그리고 </a:t>
            </a:r>
            <a:r>
              <a:rPr lang="en-US" altLang="ko-KR" baseline="0" dirty="0" err="1" smtClean="0"/>
              <a:t>CILDemph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VILDemph</a:t>
            </a:r>
            <a:r>
              <a:rPr lang="ko-KR" altLang="en-US" baseline="0" dirty="0" smtClean="0"/>
              <a:t>라는 </a:t>
            </a:r>
            <a:r>
              <a:rPr lang="en-US" altLang="ko-KR" baseline="0" dirty="0" smtClean="0"/>
              <a:t>parameter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err="1" smtClean="0"/>
              <a:t>CILDemph</a:t>
            </a:r>
            <a:r>
              <a:rPr lang="ko-KR" altLang="en-US" baseline="0" dirty="0" smtClean="0"/>
              <a:t>와 </a:t>
            </a:r>
            <a:r>
              <a:rPr lang="en-US" altLang="ko-KR" baseline="0" dirty="0" err="1" smtClean="0"/>
              <a:t>VILDemph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ILD extent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emphysema extent</a:t>
            </a:r>
            <a:r>
              <a:rPr lang="ko-KR" altLang="en-US" baseline="0" dirty="0" smtClean="0"/>
              <a:t>를 합친 </a:t>
            </a:r>
            <a:r>
              <a:rPr lang="en-US" altLang="ko-KR" baseline="0" dirty="0" smtClean="0"/>
              <a:t>parameter</a:t>
            </a:r>
            <a:r>
              <a:rPr lang="ko-KR" altLang="en-US" baseline="0" dirty="0" smtClean="0"/>
              <a:t>인데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이것은 조금 이따 이걸 </a:t>
            </a:r>
            <a:r>
              <a:rPr lang="ko-KR" altLang="en-US" baseline="0" dirty="0" err="1" smtClean="0"/>
              <a:t>사용하는게</a:t>
            </a:r>
            <a:r>
              <a:rPr lang="ko-KR" altLang="en-US" baseline="0" dirty="0" smtClean="0"/>
              <a:t> 나올 때 </a:t>
            </a:r>
            <a:r>
              <a:rPr lang="ko-KR" altLang="en-US" baseline="0" dirty="0" err="1" smtClean="0"/>
              <a:t>설명드리도록</a:t>
            </a:r>
            <a:r>
              <a:rPr lang="ko-KR" altLang="en-US" baseline="0" dirty="0" smtClean="0"/>
              <a:t> 하겠습니다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err="1" smtClean="0"/>
              <a:t>첫번째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table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IPF</a:t>
            </a:r>
            <a:r>
              <a:rPr lang="ko-KR" altLang="en-US" baseline="0" dirty="0" smtClean="0"/>
              <a:t> 환자에서 </a:t>
            </a:r>
            <a:r>
              <a:rPr lang="en-US" altLang="ko-KR" baseline="0" dirty="0" smtClean="0"/>
              <a:t>visual emphysema score</a:t>
            </a:r>
            <a:r>
              <a:rPr lang="ko-KR" altLang="en-US" baseline="0" dirty="0" smtClean="0"/>
              <a:t>가 있었던 </a:t>
            </a:r>
            <a:r>
              <a:rPr lang="en-US" altLang="ko-KR" baseline="0" dirty="0" smtClean="0"/>
              <a:t>group</a:t>
            </a:r>
            <a:r>
              <a:rPr lang="ko-KR" altLang="en-US" baseline="0" dirty="0" smtClean="0"/>
              <a:t>과 아닌 </a:t>
            </a:r>
            <a:r>
              <a:rPr lang="en-US" altLang="ko-KR" baseline="0" dirty="0" smtClean="0"/>
              <a:t>group</a:t>
            </a:r>
            <a:r>
              <a:rPr lang="ko-KR" altLang="en-US" baseline="0" dirty="0" smtClean="0"/>
              <a:t>을 나누고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chi-square test</a:t>
            </a:r>
            <a:r>
              <a:rPr lang="ko-KR" altLang="en-US" baseline="0" dirty="0" smtClean="0"/>
              <a:t>를 통한 비교입니다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1) </a:t>
            </a:r>
            <a:r>
              <a:rPr lang="ko-KR" altLang="en-US" baseline="0" dirty="0" smtClean="0"/>
              <a:t>먼저 볼 수 있는 것은</a:t>
            </a:r>
            <a:r>
              <a:rPr lang="en-US" altLang="ko-KR" baseline="0" dirty="0" smtClean="0"/>
              <a:t>, emphysema</a:t>
            </a:r>
            <a:r>
              <a:rPr lang="ko-KR" altLang="en-US" baseline="0" dirty="0" smtClean="0"/>
              <a:t>가 있는 </a:t>
            </a:r>
            <a:r>
              <a:rPr lang="en-US" altLang="ko-KR" baseline="0" dirty="0" smtClean="0"/>
              <a:t>group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lung cancer prevalence</a:t>
            </a:r>
            <a:r>
              <a:rPr lang="ko-KR" altLang="en-US" baseline="0" dirty="0" smtClean="0"/>
              <a:t>가 유의미하게 높다는 점입니다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2) </a:t>
            </a:r>
            <a:r>
              <a:rPr lang="ko-KR" altLang="en-US" baseline="0" dirty="0" smtClean="0"/>
              <a:t>또 한가지는</a:t>
            </a:r>
            <a:r>
              <a:rPr lang="en-US" altLang="ko-KR" baseline="0" dirty="0" smtClean="0"/>
              <a:t>, emphysema</a:t>
            </a:r>
            <a:r>
              <a:rPr lang="ko-KR" altLang="en-US" baseline="0" dirty="0" smtClean="0"/>
              <a:t>가 있는 </a:t>
            </a:r>
            <a:r>
              <a:rPr lang="en-US" altLang="ko-KR" baseline="0" dirty="0" smtClean="0"/>
              <a:t>group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FVC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TLC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preserved </a:t>
            </a:r>
            <a:r>
              <a:rPr lang="ko-KR" altLang="en-US" baseline="0" dirty="0" smtClean="0"/>
              <a:t>되어 있다는 점입니다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앞에서 </a:t>
            </a:r>
            <a:r>
              <a:rPr lang="en-US" altLang="ko-KR" baseline="0" dirty="0" smtClean="0"/>
              <a:t>emphysema </a:t>
            </a:r>
            <a:r>
              <a:rPr lang="ko-KR" altLang="en-US" baseline="0" dirty="0" smtClean="0"/>
              <a:t>있는 그룹과 없는 그룹을 </a:t>
            </a:r>
            <a:r>
              <a:rPr lang="en-US" altLang="ko-KR" baseline="0" dirty="0" smtClean="0"/>
              <a:t>chi-square test</a:t>
            </a:r>
            <a:r>
              <a:rPr lang="ko-KR" altLang="en-US" baseline="0" dirty="0" smtClean="0"/>
              <a:t>를 통해 비교했다면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두번째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table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emphysema extent </a:t>
            </a:r>
            <a:r>
              <a:rPr lang="ko-KR" altLang="en-US" baseline="0" dirty="0" smtClean="0"/>
              <a:t>또는 </a:t>
            </a:r>
            <a:r>
              <a:rPr lang="en-US" altLang="ko-KR" baseline="0" dirty="0" smtClean="0"/>
              <a:t>ILD extent</a:t>
            </a:r>
            <a:r>
              <a:rPr lang="ko-KR" altLang="en-US" baseline="0" dirty="0" smtClean="0"/>
              <a:t>가 증가함에 따라서 </a:t>
            </a:r>
            <a:r>
              <a:rPr lang="en-US" altLang="ko-KR" baseline="0" dirty="0" smtClean="0"/>
              <a:t>pulmonary function test</a:t>
            </a:r>
            <a:r>
              <a:rPr lang="ko-KR" altLang="en-US" baseline="0" dirty="0" smtClean="0"/>
              <a:t>가 어떻게 변하는지에 대한 </a:t>
            </a:r>
            <a:r>
              <a:rPr lang="en-US" altLang="ko-KR" baseline="0" dirty="0" smtClean="0"/>
              <a:t>linear regression model</a:t>
            </a:r>
            <a:r>
              <a:rPr lang="ko-KR" altLang="en-US" baseline="0" dirty="0" smtClean="0"/>
              <a:t> 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여기서 종속변수는 </a:t>
            </a:r>
            <a:r>
              <a:rPr lang="en-US" altLang="ko-KR" baseline="0" dirty="0" smtClean="0"/>
              <a:t>pulmonary function test </a:t>
            </a:r>
            <a:r>
              <a:rPr lang="ko-KR" altLang="en-US" baseline="0" dirty="0" smtClean="0"/>
              <a:t>인 </a:t>
            </a:r>
            <a:r>
              <a:rPr lang="en-US" altLang="ko-KR" baseline="0" dirty="0" smtClean="0"/>
              <a:t>FVC, DLCO, KCO, CPI</a:t>
            </a:r>
            <a:r>
              <a:rPr lang="ko-KR" altLang="en-US" baseline="0" dirty="0" smtClean="0"/>
              <a:t>가 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독립변수는 </a:t>
            </a:r>
            <a:r>
              <a:rPr lang="en-US" altLang="ko-KR" baseline="0" dirty="0" smtClean="0"/>
              <a:t>Emphysema extent </a:t>
            </a:r>
            <a:r>
              <a:rPr lang="ko-KR" altLang="en-US" baseline="0" dirty="0" smtClean="0"/>
              <a:t>또는 </a:t>
            </a:r>
            <a:r>
              <a:rPr lang="en-US" altLang="ko-KR" baseline="0" dirty="0" smtClean="0"/>
              <a:t>ILD extent</a:t>
            </a:r>
            <a:r>
              <a:rPr lang="ko-KR" altLang="en-US" baseline="0" dirty="0" smtClean="0"/>
              <a:t>가 되며</a:t>
            </a:r>
            <a:r>
              <a:rPr lang="en-US" altLang="ko-KR" baseline="0" dirty="0" smtClean="0"/>
              <a:t>, Beta-coefficient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linear regression model</a:t>
            </a:r>
            <a:r>
              <a:rPr lang="ko-KR" altLang="en-US" baseline="0" dirty="0" smtClean="0"/>
              <a:t>에서의 회귀계수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즉 양의 상관관계냐 음의 </a:t>
            </a:r>
            <a:r>
              <a:rPr lang="ko-KR" altLang="en-US" baseline="0" dirty="0" err="1" smtClean="0"/>
              <a:t>상관관계냐임을</a:t>
            </a:r>
            <a:r>
              <a:rPr lang="ko-KR" altLang="en-US" baseline="0" dirty="0" smtClean="0"/>
              <a:t> 알 수 있습니다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1) </a:t>
            </a:r>
            <a:r>
              <a:rPr lang="ko-KR" altLang="en-US" baseline="0" dirty="0" smtClean="0"/>
              <a:t>먼저</a:t>
            </a:r>
            <a:r>
              <a:rPr lang="en-US" altLang="ko-KR" baseline="0" dirty="0" smtClean="0"/>
              <a:t>, FVC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portion</a:t>
            </a:r>
            <a:r>
              <a:rPr lang="ko-KR" altLang="en-US" baseline="0" dirty="0" smtClean="0"/>
              <a:t>이 증가함에 따라서 유의미하게 증가하는 것을 볼 수 있고</a:t>
            </a:r>
            <a:r>
              <a:rPr lang="en-US" altLang="ko-KR" baseline="0" dirty="0" smtClean="0"/>
              <a:t>, ILD</a:t>
            </a:r>
            <a:r>
              <a:rPr lang="ko-KR" altLang="en-US" baseline="0" dirty="0" smtClean="0"/>
              <a:t>는 반대로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가 감소하는 것을 볼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이것은 </a:t>
            </a:r>
            <a:r>
              <a:rPr lang="en-US" altLang="ko-KR" baseline="0" dirty="0" smtClean="0"/>
              <a:t>Visual ILD extent</a:t>
            </a:r>
            <a:r>
              <a:rPr lang="ko-KR" altLang="en-US" baseline="0" dirty="0" smtClean="0"/>
              <a:t>로 했을 때나 </a:t>
            </a:r>
            <a:r>
              <a:rPr lang="en-US" altLang="ko-KR" baseline="0" dirty="0" smtClean="0"/>
              <a:t>CALIIPER ILD extent</a:t>
            </a:r>
            <a:r>
              <a:rPr lang="ko-KR" altLang="en-US" baseline="0" dirty="0" smtClean="0"/>
              <a:t>로 했을 때나 같은 경향을 보이고 있습니다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2) DLCO</a:t>
            </a:r>
            <a:r>
              <a:rPr lang="ko-KR" altLang="en-US" baseline="0" dirty="0" smtClean="0"/>
              <a:t>의 경우에는 </a:t>
            </a:r>
            <a:r>
              <a:rPr lang="en-US" altLang="ko-KR" baseline="0" dirty="0" smtClean="0"/>
              <a:t>Emphysema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portion, ILD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portion</a:t>
            </a:r>
            <a:r>
              <a:rPr lang="ko-KR" altLang="en-US" baseline="0" dirty="0" smtClean="0"/>
              <a:t>이 증가하면 두 가지 경우 모두에서 감소하는 것을 볼 수 있습니다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00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6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310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02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4895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6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just"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buFont typeface="Arial" pitchFamily="34" charset="0"/>
              <a:buChar char="»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JNOH\Useful Tools for Presentation\Yonsei University College of Medicin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271" y="6309320"/>
            <a:ext cx="1858457" cy="404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7906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238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378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90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616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75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1952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83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CA108-6335-4543-A98A-A8C41C99636A}" type="datetimeFigureOut">
              <a:rPr lang="ko-KR" altLang="en-US" smtClean="0"/>
              <a:pPr/>
              <a:t>2017-10-09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JNOH\Useful Tools for Presentation\Yonsei University College of Medicine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5271" y="6309320"/>
            <a:ext cx="1858457" cy="404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116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just" defTabSz="914400" rtl="0" eaLnBrk="1" latinLnBrk="1" hangingPunct="1">
        <a:spcBef>
          <a:spcPct val="0"/>
        </a:spcBef>
        <a:buNone/>
        <a:defRPr sz="3200" b="1" kern="1200" cap="none" spc="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chemeClr val="bg2">
              <a:tint val="85000"/>
              <a:satMod val="15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itchFamily="34" charset="0"/>
          <a:ea typeface="맑은 고딕" pitchFamily="50" charset="-127"/>
          <a:cs typeface="Calibri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b="1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4149080"/>
            <a:ext cx="6400800" cy="1752600"/>
          </a:xfrm>
        </p:spPr>
        <p:txBody>
          <a:bodyPr/>
          <a:lstStyle/>
          <a:p>
            <a:r>
              <a:rPr lang="en-US" altLang="ko-KR" dirty="0" err="1" smtClean="0"/>
              <a:t>Eur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J 2017; 50; 1700379</a:t>
            </a:r>
          </a:p>
          <a:p>
            <a:r>
              <a:rPr lang="en-US" altLang="ko-KR" dirty="0" smtClean="0"/>
              <a:t>Joseph Jacob, Brian J. </a:t>
            </a:r>
            <a:r>
              <a:rPr lang="en-US" altLang="ko-KR" dirty="0" err="1" smtClean="0"/>
              <a:t>Bartholmai</a:t>
            </a:r>
            <a:r>
              <a:rPr lang="en-US" altLang="ko-KR" dirty="0" smtClean="0"/>
              <a:t>, etc.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내과 </a:t>
            </a:r>
            <a:r>
              <a:rPr lang="en-US" altLang="ko-KR" dirty="0" smtClean="0"/>
              <a:t>R2 </a:t>
            </a:r>
            <a:r>
              <a:rPr lang="ko-KR" altLang="en-US" dirty="0" smtClean="0"/>
              <a:t>이승택</a:t>
            </a:r>
            <a:endParaRPr lang="ko-KR" altLang="en-US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539552" y="1916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000" b="1" kern="1200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맑은 고딕" pitchFamily="50" charset="-127"/>
                <a:cs typeface="Calibri" pitchFamily="34" charset="0"/>
              </a:defRPr>
            </a:lvl1pPr>
          </a:lstStyle>
          <a:p>
            <a:r>
              <a:rPr lang="en-US" altLang="ko-KR" sz="5100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Functional and prognostic effects when emphysema complicates idiopathic pulmonary fibrosis</a:t>
            </a:r>
          </a:p>
        </p:txBody>
      </p:sp>
    </p:spTree>
    <p:extLst>
      <p:ext uri="{BB962C8B-B14F-4D97-AF65-F5344CB8AC3E}">
        <p14:creationId xmlns:p14="http://schemas.microsoft.com/office/powerpoint/2010/main" val="36074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740126" cy="439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237156" y="2623603"/>
            <a:ext cx="4813447" cy="362535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223768" y="4181736"/>
            <a:ext cx="4813447" cy="327383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236277" y="2996951"/>
            <a:ext cx="4813447" cy="362535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223768" y="4509119"/>
            <a:ext cx="4813447" cy="362535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95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7344815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1728192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Visual emphysema extent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&gt;0% 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&gt;5%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&gt;10%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467544" y="3501008"/>
            <a:ext cx="1080121" cy="0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67544" y="4509120"/>
            <a:ext cx="1080121" cy="0"/>
          </a:xfrm>
          <a:prstGeom prst="line">
            <a:avLst/>
          </a:prstGeom>
          <a:ln w="317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2339751" y="2464253"/>
            <a:ext cx="3600399" cy="24466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2313855" y="3501008"/>
            <a:ext cx="3600399" cy="24466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2313855" y="4581128"/>
            <a:ext cx="3600399" cy="24466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2339751" y="2708921"/>
            <a:ext cx="3600399" cy="24466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2313854" y="3749236"/>
            <a:ext cx="3600399" cy="24466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2305471" y="4825796"/>
            <a:ext cx="3600399" cy="24466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95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9"/>
            <a:ext cx="7584476" cy="474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579" y="218185"/>
            <a:ext cx="3113152" cy="465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944756" y="2771767"/>
            <a:ext cx="5328592" cy="216024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917846" y="5085184"/>
            <a:ext cx="5472608" cy="413343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944756" y="3009562"/>
            <a:ext cx="5328592" cy="216024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944756" y="3557833"/>
            <a:ext cx="5328592" cy="216024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948881" y="3774333"/>
            <a:ext cx="5328592" cy="216024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95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565" y="2708920"/>
            <a:ext cx="7197846" cy="3234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014981" cy="236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259010" y="3951058"/>
            <a:ext cx="5481342" cy="180020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259010" y="5229200"/>
            <a:ext cx="5481342" cy="180020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237373" y="4509120"/>
            <a:ext cx="5481342" cy="360040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37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316416" cy="3252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37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142876" cy="434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43608" y="2348880"/>
            <a:ext cx="7142876" cy="504056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43608" y="3007653"/>
            <a:ext cx="7142876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37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534" y="1041161"/>
            <a:ext cx="6822866" cy="524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744785" y="1978039"/>
            <a:ext cx="4203480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744783" y="2537741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744783" y="3033470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744783" y="3537157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744783" y="4671460"/>
            <a:ext cx="4185756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744784" y="5169431"/>
            <a:ext cx="4185756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744783" y="5666591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744783" y="4077072"/>
            <a:ext cx="4185756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/>
          <p:cNvSpPr>
            <a:spLocks noGrp="1"/>
          </p:cNvSpPr>
          <p:nvPr>
            <p:ph idx="1"/>
          </p:nvPr>
        </p:nvSpPr>
        <p:spPr>
          <a:xfrm>
            <a:off x="2347527" y="235743"/>
            <a:ext cx="6768752" cy="76965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altLang="ko-KR" dirty="0" err="1" smtClean="0"/>
              <a:t>CILDemph</a:t>
            </a:r>
            <a:r>
              <a:rPr lang="en-US" altLang="ko-KR" dirty="0" smtClean="0"/>
              <a:t> = CALIPER ILD extent + Visual emphysema extent </a:t>
            </a:r>
          </a:p>
          <a:p>
            <a:pPr marL="457200" lvl="1" indent="0">
              <a:buNone/>
            </a:pPr>
            <a:r>
              <a:rPr lang="en-US" altLang="ko-KR" dirty="0" err="1" smtClean="0"/>
              <a:t>VILDemph</a:t>
            </a:r>
            <a:r>
              <a:rPr lang="en-US" altLang="ko-KR" dirty="0" smtClean="0"/>
              <a:t> = Visual ILD extent + Visual emphysema extent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2744783" y="3240402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2744785" y="3772985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2744785" y="4329100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2748019" y="4862789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2748019" y="5413280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2752211" y="5923356"/>
            <a:ext cx="4203481" cy="252028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752211" y="260648"/>
            <a:ext cx="5924245" cy="720080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03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 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669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Discussion 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Functional profile </a:t>
            </a:r>
            <a:r>
              <a:rPr lang="en-US" altLang="ko-KR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Emphysema limits the utility of FVC to act as severity index in CPFE</a:t>
            </a:r>
          </a:p>
          <a:p>
            <a:pPr lvl="1"/>
            <a:r>
              <a:rPr lang="en-US" altLang="ko-KR" dirty="0" smtClean="0"/>
              <a:t>D</a:t>
            </a:r>
            <a:r>
              <a:rPr lang="en-US" altLang="ko-KR" sz="1200" dirty="0" smtClean="0"/>
              <a:t>LCO</a:t>
            </a:r>
            <a:r>
              <a:rPr lang="en-US" altLang="ko-KR" dirty="0" smtClean="0"/>
              <a:t> represents cardinal functional index in CPFE patients, which reflects both interstitial fibrosis and emphysema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Why emphysema does not aggravate severity of ILD synergistically?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Fibrosis of interstitial connective tissue opens small airways of air-trapped alveolus in admixed emphysema</a:t>
            </a:r>
          </a:p>
          <a:p>
            <a:pPr lvl="1"/>
            <a:r>
              <a:rPr lang="en-US" altLang="ko-KR" dirty="0" smtClean="0"/>
              <a:t>Preceding emphysema induced parenchymal damage limits degree of traction bronchiectasis </a:t>
            </a:r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16239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Discussion 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Strength </a:t>
            </a:r>
          </a:p>
          <a:p>
            <a:pPr lvl="1"/>
            <a:r>
              <a:rPr lang="en-US" altLang="ko-KR" dirty="0" smtClean="0"/>
              <a:t>Quantification of emphysema extent</a:t>
            </a:r>
          </a:p>
          <a:p>
            <a:pPr lvl="1"/>
            <a:r>
              <a:rPr lang="en-US" altLang="ko-KR" dirty="0" smtClean="0"/>
              <a:t>Analysis includes the patient in whom emphysema component is not extensive</a:t>
            </a:r>
          </a:p>
          <a:p>
            <a:pPr lvl="1"/>
            <a:r>
              <a:rPr lang="en-US" altLang="ko-KR" dirty="0" smtClean="0"/>
              <a:t>Emphysematous lesion was investigated separately, by which divided into admixed and isolated</a:t>
            </a:r>
          </a:p>
          <a:p>
            <a:pPr marL="457200" lvl="1" indent="0">
              <a:buNone/>
            </a:pPr>
            <a:endParaRPr lang="en-US" altLang="ko-KR" dirty="0"/>
          </a:p>
          <a:p>
            <a:r>
              <a:rPr lang="en-US" altLang="ko-KR" dirty="0" smtClean="0"/>
              <a:t>Limitation</a:t>
            </a:r>
          </a:p>
          <a:p>
            <a:pPr lvl="1"/>
            <a:r>
              <a:rPr lang="en-US" altLang="ko-KR" dirty="0" err="1" smtClean="0"/>
              <a:t>Histopathological</a:t>
            </a:r>
            <a:r>
              <a:rPr lang="en-US" altLang="ko-KR" dirty="0" smtClean="0"/>
              <a:t> proof of IPF diagnosis was lacking in the majority of patients, however all cases were reviewed according to current diagnostic guidelines. </a:t>
            </a:r>
          </a:p>
          <a:p>
            <a:pPr lvl="1"/>
            <a:r>
              <a:rPr lang="en-US" altLang="ko-KR" dirty="0" smtClean="0"/>
              <a:t>Distinguishing admixed emphysema from honeycomb cyst is associated with poor inter-observer agreement, however negative correlation between admixed emphysema scores and FEV1/FVC ratio was present. </a:t>
            </a:r>
          </a:p>
        </p:txBody>
      </p:sp>
    </p:spTree>
    <p:extLst>
      <p:ext uri="{BB962C8B-B14F-4D97-AF65-F5344CB8AC3E}">
        <p14:creationId xmlns:p14="http://schemas.microsoft.com/office/powerpoint/2010/main" val="138289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417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Combined pulmonary fibrosis and emphysema (CPFE)</a:t>
            </a:r>
          </a:p>
          <a:p>
            <a:pPr lvl="1"/>
            <a:r>
              <a:rPr lang="en-US" altLang="ko-KR" dirty="0" smtClean="0"/>
              <a:t>Co-existing emphysema with idiopathic pulmonary fibrosis</a:t>
            </a:r>
          </a:p>
          <a:p>
            <a:pPr lvl="1"/>
            <a:r>
              <a:rPr lang="en-US" altLang="ko-KR" dirty="0" smtClean="0"/>
              <a:t>Possible consequence of association with smokin</a:t>
            </a:r>
            <a:r>
              <a:rPr lang="en-US" altLang="ko-KR" dirty="0" smtClean="0"/>
              <a:t>g</a:t>
            </a:r>
          </a:p>
          <a:p>
            <a:pPr lvl="1"/>
            <a:r>
              <a:rPr lang="en-US" altLang="ko-KR" dirty="0" smtClean="0"/>
              <a:t>Basis for poor outcome is suggested to be partly related to increased predisposition to the development of pulmonary HTN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CPFE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IPF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Should CPFE be viewed as different clinical syndrome in terms of progression to death ??</a:t>
            </a:r>
          </a:p>
          <a:p>
            <a:pPr lvl="1"/>
            <a:r>
              <a:rPr lang="en-US" altLang="ko-KR" dirty="0" smtClean="0"/>
              <a:t>Clinicians have doubts about the use of anti-fibrotic therapy in CPFE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17708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In previous study,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Limited CT quantification of the extent of emphysema, whether </a:t>
            </a:r>
            <a:r>
              <a:rPr lang="en-US" altLang="ko-KR" dirty="0" smtClean="0"/>
              <a:t>by visual or automated means</a:t>
            </a:r>
          </a:p>
          <a:p>
            <a:pPr lvl="1"/>
            <a:r>
              <a:rPr lang="en-US" altLang="ko-KR" dirty="0" smtClean="0"/>
              <a:t>Simply ascertaining the presence or absence of emphysema restricts the precision with dose-effect of emphysema</a:t>
            </a:r>
          </a:p>
          <a:p>
            <a:pPr marL="457200" lvl="1" indent="0">
              <a:buNone/>
            </a:pPr>
            <a:endParaRPr lang="en-US" altLang="ko-KR" dirty="0"/>
          </a:p>
          <a:p>
            <a:r>
              <a:rPr lang="en-US" altLang="ko-KR" dirty="0" smtClean="0"/>
              <a:t>In this study, </a:t>
            </a:r>
          </a:p>
          <a:p>
            <a:pPr lvl="1"/>
            <a:r>
              <a:rPr lang="en-US" altLang="ko-KR" dirty="0" smtClean="0"/>
              <a:t>Primary </a:t>
            </a:r>
            <a:r>
              <a:rPr lang="en-US" altLang="ko-KR" dirty="0" smtClean="0"/>
              <a:t>aim is to identify </a:t>
            </a:r>
            <a:r>
              <a:rPr lang="en-US" altLang="ko-KR" dirty="0" smtClean="0">
                <a:solidFill>
                  <a:srgbClr val="C00000"/>
                </a:solidFill>
              </a:rPr>
              <a:t>whether a unique synergistic effect exists in CPFE patients, which result in a worsened outcome to a degree greater than expected from the cumulated extents of ILD and emphysema </a:t>
            </a:r>
          </a:p>
          <a:p>
            <a:pPr lvl="1"/>
            <a:r>
              <a:rPr lang="en-US" altLang="ko-KR" dirty="0" smtClean="0"/>
              <a:t>Secondary aim is to investigate </a:t>
            </a:r>
            <a:r>
              <a:rPr lang="en-US" altLang="ko-KR" dirty="0" smtClean="0">
                <a:solidFill>
                  <a:srgbClr val="C00000"/>
                </a:solidFill>
              </a:rPr>
              <a:t>the functional impact of emphysema when it occurs both separately from and within fibrotic regions of the lung in IPF   </a:t>
            </a:r>
          </a:p>
        </p:txBody>
      </p:sp>
    </p:spTree>
    <p:extLst>
      <p:ext uri="{BB962C8B-B14F-4D97-AF65-F5344CB8AC3E}">
        <p14:creationId xmlns:p14="http://schemas.microsoft.com/office/powerpoint/2010/main" val="352530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1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Method 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Clinical data</a:t>
            </a:r>
            <a:endParaRPr lang="en-US" altLang="ko-KR" i="1" dirty="0" smtClean="0"/>
          </a:p>
          <a:p>
            <a:pPr lvl="1"/>
            <a:r>
              <a:rPr lang="en-US" altLang="ko-KR" i="1" dirty="0" smtClean="0"/>
              <a:t>All patients with possible usual interstitial pneumonia (UIP) CT pattern were examined. </a:t>
            </a:r>
          </a:p>
          <a:p>
            <a:pPr lvl="1"/>
            <a:r>
              <a:rPr lang="en-US" altLang="ko-KR" i="1" dirty="0" smtClean="0"/>
              <a:t>Final study population comprised 272 IPF patients. </a:t>
            </a:r>
          </a:p>
          <a:p>
            <a:pPr marL="457200" lvl="1" indent="0">
              <a:buNone/>
            </a:pPr>
            <a:endParaRPr lang="en-US" altLang="ko-KR" i="1" dirty="0"/>
          </a:p>
          <a:p>
            <a:r>
              <a:rPr lang="en-US" altLang="ko-KR" dirty="0" smtClean="0"/>
              <a:t>Computed tomographic evaluation : CALIPER </a:t>
            </a:r>
            <a:r>
              <a:rPr lang="en-US" altLang="ko-KR" dirty="0" smtClean="0"/>
              <a:t>evaluation </a:t>
            </a:r>
            <a:r>
              <a:rPr lang="en-US" altLang="ko-KR" dirty="0" smtClean="0"/>
              <a:t> </a:t>
            </a:r>
            <a:endParaRPr lang="en-US" altLang="ko-K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051" y="1310330"/>
            <a:ext cx="6392814" cy="4812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153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Method 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Modelling</a:t>
            </a:r>
            <a:r>
              <a:rPr lang="en-US" altLang="ko-KR" dirty="0" smtClean="0"/>
              <a:t> strategy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Visual emphysema scores were found to be clearly superior to CALIPER emphysema scores</a:t>
            </a:r>
          </a:p>
          <a:p>
            <a:pPr lvl="1"/>
            <a:r>
              <a:rPr lang="en-US" altLang="ko-KR" dirty="0" smtClean="0"/>
              <a:t>CALIPER ILD was only marginally stronger than visual ILD scores at mortality prediction </a:t>
            </a:r>
          </a:p>
          <a:p>
            <a:pPr lvl="1"/>
            <a:r>
              <a:rPr lang="en-US" altLang="ko-KR" dirty="0" smtClean="0"/>
              <a:t>Both Visual ILD scores and CALIPER ILD scores were used in all subsequent analyses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Three separate indices to adjust for baseline disease severity  </a:t>
            </a:r>
          </a:p>
          <a:p>
            <a:pPr lvl="1"/>
            <a:r>
              <a:rPr lang="en-US" altLang="ko-KR" dirty="0" smtClean="0"/>
              <a:t>Functional index : D</a:t>
            </a:r>
            <a:r>
              <a:rPr lang="en-US" altLang="ko-KR" sz="1300" dirty="0" smtClean="0"/>
              <a:t>LCO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Morphological index : </a:t>
            </a:r>
            <a:r>
              <a:rPr lang="en-US" altLang="ko-KR" dirty="0" err="1" smtClean="0"/>
              <a:t>CILDemph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VILDemph</a:t>
            </a:r>
            <a:endParaRPr lang="en-US" altLang="ko-KR" dirty="0" smtClean="0"/>
          </a:p>
          <a:p>
            <a:pPr marL="457200" lvl="1" indent="0">
              <a:buNone/>
            </a:pPr>
            <a:endParaRPr lang="en-US" altLang="ko-KR" dirty="0" smtClean="0"/>
          </a:p>
          <a:p>
            <a:pPr marL="457200" lvl="1" indent="0">
              <a:buNone/>
            </a:pPr>
            <a:r>
              <a:rPr lang="en-US" altLang="ko-KR" dirty="0" err="1" smtClean="0"/>
              <a:t>CILDemph</a:t>
            </a:r>
            <a:r>
              <a:rPr lang="en-US" altLang="ko-KR" dirty="0" smtClean="0"/>
              <a:t> = CALIPER ILD extent + Visual emphysema extent </a:t>
            </a:r>
          </a:p>
          <a:p>
            <a:pPr marL="457200" lvl="1" indent="0">
              <a:buNone/>
            </a:pPr>
            <a:r>
              <a:rPr lang="en-US" altLang="ko-KR" dirty="0" err="1" smtClean="0"/>
              <a:t>VILDemph</a:t>
            </a:r>
            <a:r>
              <a:rPr lang="en-US" altLang="ko-KR" dirty="0" smtClean="0"/>
              <a:t> = Visual ILD extent + Visual emphysema extent </a:t>
            </a:r>
          </a:p>
        </p:txBody>
      </p:sp>
    </p:spTree>
    <p:extLst>
      <p:ext uri="{BB962C8B-B14F-4D97-AF65-F5344CB8AC3E}">
        <p14:creationId xmlns:p14="http://schemas.microsoft.com/office/powerpoint/2010/main" val="264850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669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n w="0">
                  <a:noFill/>
                  <a:prstDash val="solid"/>
                </a:ln>
                <a:solidFill>
                  <a:schemeClr val="tx1"/>
                </a:solidFill>
              </a:rPr>
              <a:t>Results</a:t>
            </a:r>
            <a:endParaRPr lang="ko-KR" altLang="en-US" dirty="0">
              <a:ln w="0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6655868" cy="4300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528463" y="3357195"/>
            <a:ext cx="6303978" cy="191892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510071" y="3861048"/>
            <a:ext cx="6303978" cy="191892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528463" y="4509120"/>
            <a:ext cx="6303978" cy="191892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45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3">
      <a:majorFont>
        <a:latin typeface="HY강B"/>
        <a:ea typeface="HY강B"/>
        <a:cs typeface=""/>
      </a:majorFont>
      <a:minorFont>
        <a:latin typeface="HY강M"/>
        <a:ea typeface="HY강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3027</TotalTime>
  <Words>2218</Words>
  <Application>Microsoft Office PowerPoint</Application>
  <PresentationFormat>화면 슬라이드 쇼(4:3)</PresentationFormat>
  <Paragraphs>159</Paragraphs>
  <Slides>19</Slides>
  <Notes>18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PowerPoint 프레젠테이션</vt:lpstr>
      <vt:lpstr>Introduction </vt:lpstr>
      <vt:lpstr>Introduction</vt:lpstr>
      <vt:lpstr>Introduction</vt:lpstr>
      <vt:lpstr>Method</vt:lpstr>
      <vt:lpstr>Method </vt:lpstr>
      <vt:lpstr>Method 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Discussion </vt:lpstr>
      <vt:lpstr>Discussion </vt:lpstr>
      <vt:lpstr>Discussion 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정맥 환류 이상 질환 Superior Vena Cava Syndrome</dc:title>
  <dc:creator>libuser</dc:creator>
  <cp:lastModifiedBy>SV34BO4WDS008</cp:lastModifiedBy>
  <cp:revision>293</cp:revision>
  <dcterms:created xsi:type="dcterms:W3CDTF">2012-03-28T08:12:45Z</dcterms:created>
  <dcterms:modified xsi:type="dcterms:W3CDTF">2017-10-09T11:49:26Z</dcterms:modified>
</cp:coreProperties>
</file>