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55" r:id="rId3"/>
    <p:sldId id="454" r:id="rId4"/>
    <p:sldId id="458" r:id="rId5"/>
    <p:sldId id="459" r:id="rId6"/>
    <p:sldId id="456" r:id="rId7"/>
    <p:sldId id="466" r:id="rId8"/>
    <p:sldId id="467" r:id="rId9"/>
    <p:sldId id="457" r:id="rId10"/>
    <p:sldId id="468" r:id="rId11"/>
    <p:sldId id="460" r:id="rId12"/>
    <p:sldId id="461" r:id="rId13"/>
    <p:sldId id="462" r:id="rId14"/>
    <p:sldId id="469" r:id="rId15"/>
    <p:sldId id="464" r:id="rId16"/>
    <p:sldId id="465" r:id="rId17"/>
    <p:sldId id="471" r:id="rId18"/>
    <p:sldId id="470" r:id="rId19"/>
  </p:sldIdLst>
  <p:sldSz cx="9144000" cy="6858000" type="screen4x3"/>
  <p:notesSz cx="9947275" cy="6858000"/>
  <p:embeddedFontLst>
    <p:embeddedFont>
      <p:font typeface="맑은 고딕" pitchFamily="50" charset="-127"/>
      <p:regular r:id="rId22"/>
      <p:bold r:id="rId23"/>
    </p:embeddedFont>
    <p:embeddedFont>
      <p:font typeface="Candara" pitchFamily="34" charset="0"/>
      <p:regular r:id="rId24"/>
      <p:bold r:id="rId25"/>
      <p:italic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FF"/>
    <a:srgbClr val="00FFFF"/>
    <a:srgbClr val="FFFF00"/>
    <a:srgbClr val="CCFFFF"/>
    <a:srgbClr val="000066"/>
    <a:srgbClr val="66FF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howGuides="1">
      <p:cViewPr>
        <p:scale>
          <a:sx n="107" d="100"/>
          <a:sy n="107" d="100"/>
        </p:scale>
        <p:origin x="-47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35063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898CC-D71A-423B-AF1B-0E8EC289F77E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35063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8EAAD-075A-4276-A0E9-A8FBB7DAF0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578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4C5AE-4402-4888-AC26-2D930C28C856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BEB36-E0B2-4BF5-943A-F98B87E5228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89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noFill/>
        </p:spPr>
        <p:txBody>
          <a:bodyPr>
            <a:normAutofit/>
          </a:bodyPr>
          <a:lstStyle>
            <a:lvl1pPr>
              <a:defRPr sz="3200" b="1" spc="-50" baseline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/>
          <a:lstStyle>
            <a:lvl1pPr>
              <a:buClr>
                <a:srgbClr val="C00000"/>
              </a:buClr>
              <a:buFont typeface="Wingdings" pitchFamily="2" charset="2"/>
              <a:buChar char="§"/>
              <a:defRPr sz="2800"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  <a:lvl2pPr>
              <a:buClr>
                <a:srgbClr val="0000CC"/>
              </a:buClr>
              <a:buFont typeface="Wingdings" pitchFamily="2" charset="2"/>
              <a:buChar char="§"/>
              <a:defRPr sz="2400"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2pPr>
            <a:lvl3pPr>
              <a:buClr>
                <a:srgbClr val="C00000"/>
              </a:buClr>
              <a:buFont typeface="Arial" pitchFamily="34" charset="0"/>
              <a:buChar char="▫"/>
              <a:defRPr sz="2000"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3pPr>
            <a:lvl4pPr>
              <a:defRPr sz="1800"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4pPr>
            <a:lvl5pPr>
              <a:defRPr sz="1800"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357158" y="857232"/>
            <a:ext cx="850112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50" baseline="0"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 spc="-50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spc="-50" baseline="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-50" baseline="0">
                <a:latin typeface="Candara" panose="020E0502030303020204" pitchFamily="34" charset="0"/>
                <a:cs typeface="Calibri" panose="020F0502020204030204" pitchFamily="34" charset="0"/>
              </a:defRPr>
            </a:lvl1pPr>
          </a:lstStyle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5E841-EE8C-4D08-AE4F-A9AB072BB5C8}" type="datetimeFigureOut">
              <a:rPr lang="ko-KR" altLang="en-US" smtClean="0"/>
              <a:pPr/>
              <a:t>2017-07-20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AAD3F-7197-4CB8-9824-5FD23E3CFC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428596" y="571480"/>
            <a:ext cx="8286808" cy="2500330"/>
          </a:xfrm>
          <a:prstGeom prst="rect">
            <a:avLst/>
          </a:prstGeom>
          <a:solidFill>
            <a:srgbClr val="000066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501122" cy="2357454"/>
          </a:xfrm>
        </p:spPr>
        <p:txBody>
          <a:bodyPr>
            <a:noAutofit/>
          </a:bodyPr>
          <a:lstStyle/>
          <a:p>
            <a:pPr latinLnBrk="0"/>
            <a:r>
              <a:rPr lang="en-US" sz="3600" dirty="0">
                <a:solidFill>
                  <a:srgbClr val="FFFF00"/>
                </a:solidFill>
                <a:latin typeface="Candara" pitchFamily="34" charset="0"/>
                <a:cs typeface="Arial" pitchFamily="34" charset="0"/>
              </a:rPr>
              <a:t> </a:t>
            </a:r>
            <a:r>
              <a:rPr lang="ko-KR" altLang="en-US" sz="3600" dirty="0">
                <a:solidFill>
                  <a:srgbClr val="FFFF00"/>
                </a:solidFill>
                <a:latin typeface="Candara" pitchFamily="34" charset="0"/>
                <a:cs typeface="Arial" pitchFamily="34" charset="0"/>
              </a:rPr>
              <a:t/>
            </a:r>
            <a:br>
              <a:rPr lang="ko-KR" altLang="en-US" sz="3600" dirty="0">
                <a:solidFill>
                  <a:srgbClr val="FFFF00"/>
                </a:solidFill>
                <a:latin typeface="Candara" pitchFamily="34" charset="0"/>
                <a:cs typeface="Arial" pitchFamily="34" charset="0"/>
              </a:rPr>
            </a:br>
            <a:r>
              <a:rPr lang="en-US" altLang="ko-KR" sz="4000" b="1" dirty="0">
                <a:solidFill>
                  <a:srgbClr val="FFFF00"/>
                </a:solidFill>
                <a:cs typeface="Arial" pitchFamily="34" charset="0"/>
              </a:rPr>
              <a:t>Diagnosis and Surgical treatment of </a:t>
            </a:r>
            <a:r>
              <a:rPr lang="en-US" altLang="ko-K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 pitchFamily="34" charset="0"/>
              </a:rPr>
              <a:t>Mediastinal Tumor</a:t>
            </a:r>
            <a:endParaRPr lang="ko-KR" alt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00034" y="3857628"/>
            <a:ext cx="8072494" cy="2786082"/>
          </a:xfrm>
        </p:spPr>
        <p:txBody>
          <a:bodyPr>
            <a:normAutofit lnSpcReduction="10000"/>
          </a:bodyPr>
          <a:lstStyle/>
          <a:p>
            <a:r>
              <a:rPr lang="en-US" altLang="ko-KR" sz="3000" b="1" spc="-50" dirty="0" err="1">
                <a:solidFill>
                  <a:schemeClr val="tx1"/>
                </a:solidFill>
              </a:rPr>
              <a:t>Seong</a:t>
            </a:r>
            <a:r>
              <a:rPr lang="en-US" altLang="ko-KR" sz="3000" b="1" spc="-50" dirty="0">
                <a:solidFill>
                  <a:schemeClr val="tx1"/>
                </a:solidFill>
              </a:rPr>
              <a:t> Yong Park, M.D., Ph.D.</a:t>
            </a:r>
            <a:endParaRPr lang="en-US" altLang="ko-KR" sz="2200" b="1" spc="-50" dirty="0">
              <a:solidFill>
                <a:schemeClr val="tx1"/>
              </a:solidFill>
            </a:endParaRPr>
          </a:p>
          <a:p>
            <a:endParaRPr lang="en-US" altLang="ko-KR" sz="2200" b="1" spc="-50" dirty="0">
              <a:solidFill>
                <a:schemeClr val="tx1"/>
              </a:solidFill>
            </a:endParaRPr>
          </a:p>
          <a:p>
            <a:r>
              <a:rPr lang="en-US" altLang="ko-KR" sz="2200" b="1" spc="-50" dirty="0">
                <a:solidFill>
                  <a:schemeClr val="tx1"/>
                </a:solidFill>
              </a:rPr>
              <a:t>Assistant Professor</a:t>
            </a:r>
          </a:p>
          <a:p>
            <a:r>
              <a:rPr lang="en-US" altLang="ko-KR" sz="2200" b="1" spc="-50" dirty="0">
                <a:solidFill>
                  <a:schemeClr val="tx1"/>
                </a:solidFill>
              </a:rPr>
              <a:t>Department of Thoracic and Cardiovascular Surgery</a:t>
            </a:r>
          </a:p>
          <a:p>
            <a:r>
              <a:rPr lang="en-US" altLang="ko-KR" sz="2200" b="1" spc="-50" dirty="0" err="1">
                <a:solidFill>
                  <a:schemeClr val="tx1"/>
                </a:solidFill>
              </a:rPr>
              <a:t>Ajou</a:t>
            </a:r>
            <a:r>
              <a:rPr lang="en-US" altLang="ko-KR" sz="2200" b="1" spc="-50" dirty="0">
                <a:solidFill>
                  <a:schemeClr val="tx1"/>
                </a:solidFill>
              </a:rPr>
              <a:t> University School of Medicine, Suwon, Korea</a:t>
            </a:r>
          </a:p>
          <a:p>
            <a:endParaRPr lang="en-US" altLang="ko-KR" sz="2400" b="1" dirty="0">
              <a:solidFill>
                <a:schemeClr val="tx1"/>
              </a:solidFill>
            </a:endParaRPr>
          </a:p>
          <a:p>
            <a:r>
              <a:rPr lang="en-US" altLang="ko-KR" sz="2400" b="1" dirty="0">
                <a:solidFill>
                  <a:schemeClr val="tx1"/>
                </a:solidFill>
              </a:rPr>
              <a:t>                     </a:t>
            </a:r>
          </a:p>
          <a:p>
            <a:endParaRPr lang="en-US" altLang="ko-KR" sz="2400" dirty="0">
              <a:solidFill>
                <a:schemeClr val="bg1"/>
              </a:solidFill>
            </a:endParaRPr>
          </a:p>
          <a:p>
            <a:endParaRPr lang="ko-KR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60"/>
    </mc:Choice>
    <mc:Fallback xmlns="">
      <p:transition spd="slow" advTm="1716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15A5445-E8C0-4A93-AA66-D77F64D5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Indication?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1F17EAC-B259-4701-9B0D-BBB198A9A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5" t="17577" r="18499" b="1341"/>
          <a:stretch/>
        </p:blipFill>
        <p:spPr>
          <a:xfrm>
            <a:off x="4355970" y="1772770"/>
            <a:ext cx="4925679" cy="410589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1AB31E0-AE31-42CF-A039-A449E9C217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13" t="18918" r="18886"/>
          <a:stretch/>
        </p:blipFill>
        <p:spPr>
          <a:xfrm>
            <a:off x="-209550" y="1772770"/>
            <a:ext cx="5051979" cy="410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38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김 </a:t>
            </a:r>
            <a:r>
              <a:rPr lang="en-US" altLang="ko-KR" dirty="0"/>
              <a:t>O</a:t>
            </a:r>
            <a:r>
              <a:rPr lang="ko-KR" altLang="en-US" dirty="0"/>
              <a:t> 자 </a:t>
            </a:r>
            <a:r>
              <a:rPr lang="en-US" altLang="ko-KR" dirty="0"/>
              <a:t>2453227 F/75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1674B4E-922C-4177-A400-004136F29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99" t="20070" r="15349"/>
          <a:stretch/>
        </p:blipFill>
        <p:spPr>
          <a:xfrm>
            <a:off x="-108650" y="1196690"/>
            <a:ext cx="4536630" cy="346157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342FF46-D22C-42D1-AF38-81084B12C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5" r="9939"/>
          <a:stretch/>
        </p:blipFill>
        <p:spPr>
          <a:xfrm>
            <a:off x="4427979" y="1196690"/>
            <a:ext cx="4763229" cy="3461571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xmlns="" id="{E8D60D37-A806-47F9-A799-8B1FD9A66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10" y="4869200"/>
            <a:ext cx="8497180" cy="1944270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dirty="0"/>
              <a:t>Thymic squamous cell carcinoma, see note</a:t>
            </a:r>
          </a:p>
          <a:p>
            <a:pPr lvl="1"/>
            <a:r>
              <a:rPr lang="en-US" altLang="ko-KR" dirty="0"/>
              <a:t>Size: 5.5x4.5cm	</a:t>
            </a:r>
          </a:p>
          <a:p>
            <a:pPr lvl="1"/>
            <a:r>
              <a:rPr lang="en-US" altLang="ko-KR" dirty="0" err="1"/>
              <a:t>Transcapsular</a:t>
            </a:r>
            <a:r>
              <a:rPr lang="en-US" altLang="ko-KR" dirty="0"/>
              <a:t> extension: Present / </a:t>
            </a:r>
            <a:r>
              <a:rPr lang="en-US" altLang="ko-KR" dirty="0" err="1"/>
              <a:t>Perithymic</a:t>
            </a:r>
            <a:r>
              <a:rPr lang="en-US" altLang="ko-KR" dirty="0"/>
              <a:t> fat tissue invasion: Present</a:t>
            </a:r>
          </a:p>
          <a:p>
            <a:pPr lvl="1"/>
            <a:r>
              <a:rPr lang="en-US" altLang="ko-KR" dirty="0" err="1"/>
              <a:t>Lymphovascular</a:t>
            </a:r>
            <a:r>
              <a:rPr lang="en-US" altLang="ko-KR" dirty="0"/>
              <a:t> invasion: Not identified / Perineural invasion: Not identified</a:t>
            </a:r>
          </a:p>
          <a:p>
            <a:pPr lvl="1"/>
            <a:r>
              <a:rPr lang="en-US" altLang="ko-KR" dirty="0"/>
              <a:t>Lung, right upper lobe: Invasion of carcinoma </a:t>
            </a:r>
          </a:p>
          <a:p>
            <a:pPr lvl="1"/>
            <a:r>
              <a:rPr lang="en-US" altLang="ko-KR" dirty="0"/>
              <a:t>Resection margins,</a:t>
            </a:r>
          </a:p>
          <a:p>
            <a:pPr lvl="2"/>
            <a:r>
              <a:rPr lang="en-US" altLang="ko-KR" dirty="0"/>
              <a:t>Circumferential: Free of carcinoma (safety margin: 250um)</a:t>
            </a:r>
          </a:p>
          <a:p>
            <a:pPr lvl="2"/>
            <a:r>
              <a:rPr lang="en-US" altLang="ko-KR" dirty="0"/>
              <a:t>Lung, parenchyma: Free of carcinoma (safety margin: 0.9cm)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195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전 </a:t>
            </a:r>
            <a:r>
              <a:rPr lang="en-US" altLang="ko-KR" dirty="0"/>
              <a:t>O</a:t>
            </a:r>
            <a:r>
              <a:rPr lang="ko-KR" altLang="en-US" dirty="0"/>
              <a:t> 학 </a:t>
            </a:r>
            <a:r>
              <a:rPr lang="en-US" altLang="ko-KR" dirty="0"/>
              <a:t>3557621 M/17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52150" y="1285860"/>
            <a:ext cx="3384470" cy="5214974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Malignant germ cell tumor, consistent with seminoma</a:t>
            </a:r>
          </a:p>
          <a:p>
            <a:endParaRPr lang="en-US" altLang="ko-KR" sz="1800" dirty="0"/>
          </a:p>
          <a:p>
            <a:r>
              <a:rPr lang="en-US" altLang="ko-KR" sz="1800" dirty="0"/>
              <a:t>The </a:t>
            </a:r>
            <a:r>
              <a:rPr lang="en-US" altLang="ko-KR" sz="1800" dirty="0" err="1"/>
              <a:t>immunohistochemical</a:t>
            </a:r>
            <a:r>
              <a:rPr lang="en-US" altLang="ko-KR" sz="1800" dirty="0"/>
              <a:t> stain results:</a:t>
            </a:r>
          </a:p>
          <a:p>
            <a:r>
              <a:rPr lang="en-US" altLang="ko-KR" sz="1800" dirty="0"/>
              <a:t>SALL-4: Positive in tumor cells</a:t>
            </a:r>
          </a:p>
          <a:p>
            <a:r>
              <a:rPr lang="en-US" altLang="ko-KR" sz="1800" dirty="0"/>
              <a:t>OCT 3/4: </a:t>
            </a:r>
            <a:r>
              <a:rPr lang="en-US" altLang="ko-KR" sz="1800" dirty="0" err="1"/>
              <a:t>Positve</a:t>
            </a:r>
            <a:r>
              <a:rPr lang="en-US" altLang="ko-KR" sz="1800" dirty="0"/>
              <a:t> in tumor cells</a:t>
            </a:r>
          </a:p>
          <a:p>
            <a:r>
              <a:rPr lang="en-US" altLang="ko-KR" sz="1800" dirty="0"/>
              <a:t>CD45: Negative in tumor cells</a:t>
            </a:r>
          </a:p>
          <a:p>
            <a:r>
              <a:rPr lang="en-US" altLang="ko-KR" sz="1800" dirty="0"/>
              <a:t>CD30: Negative in tumor cells</a:t>
            </a:r>
          </a:p>
          <a:p>
            <a:r>
              <a:rPr lang="en-US" altLang="ko-KR" sz="1800" dirty="0"/>
              <a:t>Alpha-fetoprotein: Negative in tumor cells</a:t>
            </a:r>
          </a:p>
          <a:p>
            <a:r>
              <a:rPr lang="en-US" altLang="ko-KR" sz="1800" dirty="0"/>
              <a:t>CK(AE1/AE3): Negative in tumor cells</a:t>
            </a:r>
            <a:endParaRPr lang="ko-KR" altLang="en-US" sz="18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2FD64AB-62D0-4849-B4A6-E70EA8E97D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2" t="18823" r="8262"/>
          <a:stretch/>
        </p:blipFill>
        <p:spPr>
          <a:xfrm>
            <a:off x="323410" y="1772770"/>
            <a:ext cx="5201123" cy="331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이 훈 </a:t>
            </a:r>
            <a:r>
              <a:rPr lang="en-US" altLang="ko-KR" dirty="0"/>
              <a:t>8464819 M/15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420" y="4941210"/>
            <a:ext cx="8425170" cy="1559624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Schwannoma</a:t>
            </a:r>
          </a:p>
          <a:p>
            <a:r>
              <a:rPr lang="en-US" altLang="ko-KR" sz="2400" dirty="0"/>
              <a:t>Size: 11.5x10.5x7.3cm</a:t>
            </a:r>
          </a:p>
          <a:p>
            <a:r>
              <a:rPr lang="en-US" altLang="ko-KR" sz="2400" dirty="0"/>
              <a:t>The </a:t>
            </a:r>
            <a:r>
              <a:rPr lang="en-US" altLang="ko-KR" sz="2400" dirty="0" err="1"/>
              <a:t>immunohistochemical</a:t>
            </a:r>
            <a:r>
              <a:rPr lang="en-US" altLang="ko-KR" sz="2400" dirty="0"/>
              <a:t> stain result: Ki67 L.I.: 1%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59FEDEF-E414-4DA3-88B6-7874912DA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2" t="2612" r="15349" b="6353"/>
          <a:stretch/>
        </p:blipFill>
        <p:spPr>
          <a:xfrm>
            <a:off x="323410" y="1124680"/>
            <a:ext cx="4248590" cy="34847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A21D3BC-5011-4B5B-B896-1BEA385D80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7" t="11342" r="18499" b="10094"/>
          <a:stretch/>
        </p:blipFill>
        <p:spPr>
          <a:xfrm>
            <a:off x="4538817" y="1126761"/>
            <a:ext cx="4367218" cy="34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70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114A231-46ED-4F71-9E4F-C5A2087BD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황 </a:t>
            </a:r>
            <a:r>
              <a:rPr lang="en-US" altLang="ko-KR" dirty="0"/>
              <a:t>O </a:t>
            </a:r>
            <a:r>
              <a:rPr lang="ko-KR" altLang="en-US" dirty="0" err="1"/>
              <a:t>택</a:t>
            </a:r>
            <a:r>
              <a:rPr lang="ko-KR" altLang="en-US" dirty="0"/>
              <a:t> </a:t>
            </a:r>
            <a:r>
              <a:rPr lang="en-US" altLang="ko-KR" dirty="0"/>
              <a:t> 8441572 M/4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4241942-25C6-4AA3-A7EC-0B4CF8D6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81102"/>
            <a:ext cx="8229600" cy="1819732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dirty="0" err="1"/>
              <a:t>Ganglioneuroblastoma</a:t>
            </a:r>
            <a:r>
              <a:rPr lang="en-US" altLang="ko-KR" dirty="0"/>
              <a:t>, intermixed, see note.</a:t>
            </a:r>
          </a:p>
          <a:p>
            <a:r>
              <a:rPr lang="en-US" altLang="ko-KR" dirty="0"/>
              <a:t> Size: 3.5x2.5cm / Resection margins, circumferential: abutting of tumor </a:t>
            </a:r>
          </a:p>
          <a:p>
            <a:r>
              <a:rPr lang="en-US" altLang="ko-KR" dirty="0"/>
              <a:t>Note) </a:t>
            </a:r>
            <a:r>
              <a:rPr lang="ko-KR" altLang="en-US" dirty="0"/>
              <a:t>본 종양은 </a:t>
            </a:r>
            <a:r>
              <a:rPr lang="en-US" altLang="ko-KR" dirty="0" err="1"/>
              <a:t>storoma</a:t>
            </a:r>
            <a:r>
              <a:rPr lang="en-US" altLang="ko-KR" dirty="0"/>
              <a:t> rich tumor </a:t>
            </a:r>
            <a:r>
              <a:rPr lang="ko-KR" altLang="en-US" dirty="0"/>
              <a:t>에 해당하는 것으로 </a:t>
            </a:r>
            <a:r>
              <a:rPr lang="en-US" altLang="ko-KR" dirty="0"/>
              <a:t>INP classification </a:t>
            </a:r>
            <a:r>
              <a:rPr lang="ko-KR" altLang="en-US" dirty="0"/>
              <a:t>에 따라 </a:t>
            </a:r>
            <a:r>
              <a:rPr lang="en-US" altLang="ko-KR" dirty="0"/>
              <a:t>favorable histology </a:t>
            </a:r>
            <a:r>
              <a:rPr lang="ko-KR" altLang="en-US" dirty="0"/>
              <a:t>로 구분됩니다</a:t>
            </a:r>
            <a:r>
              <a:rPr lang="en-US" altLang="ko-KR" dirty="0"/>
              <a:t>. stroma poor tumor </a:t>
            </a:r>
            <a:r>
              <a:rPr lang="ko-KR" altLang="en-US" dirty="0"/>
              <a:t>일 경우 </a:t>
            </a:r>
            <a:r>
              <a:rPr lang="en-US" altLang="ko-KR" dirty="0"/>
              <a:t>differentiation grade </a:t>
            </a:r>
            <a:r>
              <a:rPr lang="ko-KR" altLang="en-US" dirty="0"/>
              <a:t>및 </a:t>
            </a:r>
            <a:r>
              <a:rPr lang="en-US" altLang="ko-KR" dirty="0"/>
              <a:t>MKI index </a:t>
            </a:r>
            <a:r>
              <a:rPr lang="ko-KR" altLang="en-US" dirty="0"/>
              <a:t>를 구하여 </a:t>
            </a:r>
            <a:r>
              <a:rPr lang="en-US" altLang="ko-KR" dirty="0"/>
              <a:t>favorable subtype </a:t>
            </a:r>
            <a:r>
              <a:rPr lang="ko-KR" altLang="en-US" dirty="0"/>
              <a:t>을 구분하나</a:t>
            </a:r>
            <a:r>
              <a:rPr lang="en-US" altLang="ko-KR" dirty="0"/>
              <a:t>, </a:t>
            </a:r>
            <a:r>
              <a:rPr lang="ko-KR" altLang="en-US" dirty="0"/>
              <a:t>본 종양과 같이 </a:t>
            </a:r>
            <a:r>
              <a:rPr lang="en-US" altLang="ko-KR" dirty="0"/>
              <a:t>stroma rich tumor </a:t>
            </a:r>
            <a:r>
              <a:rPr lang="ko-KR" altLang="en-US" dirty="0"/>
              <a:t>중 </a:t>
            </a:r>
            <a:r>
              <a:rPr lang="en-US" altLang="ko-KR" dirty="0"/>
              <a:t>intermixed type </a:t>
            </a:r>
            <a:r>
              <a:rPr lang="ko-KR" altLang="en-US" dirty="0"/>
              <a:t>의 </a:t>
            </a:r>
            <a:r>
              <a:rPr lang="en-US" altLang="ko-KR" dirty="0"/>
              <a:t>histology </a:t>
            </a:r>
            <a:r>
              <a:rPr lang="ko-KR" altLang="en-US" dirty="0"/>
              <a:t>를 보이는 경우 </a:t>
            </a:r>
            <a:r>
              <a:rPr lang="en-US" altLang="ko-KR" dirty="0"/>
              <a:t>favorable subgroup </a:t>
            </a:r>
            <a:r>
              <a:rPr lang="ko-KR" altLang="en-US" dirty="0"/>
              <a:t>으로 분류됩니다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A243838B-19DA-4C78-8ECC-1FBB693A2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r="5000" b="3859"/>
          <a:stretch/>
        </p:blipFill>
        <p:spPr>
          <a:xfrm>
            <a:off x="1907630" y="1052670"/>
            <a:ext cx="5194951" cy="35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11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홍 </a:t>
            </a:r>
            <a:r>
              <a:rPr lang="en-US" altLang="ko-KR" dirty="0"/>
              <a:t>O </a:t>
            </a:r>
            <a:r>
              <a:rPr lang="ko-KR" altLang="en-US" dirty="0"/>
              <a:t>희 </a:t>
            </a:r>
            <a:r>
              <a:rPr lang="en-US" altLang="ko-KR" dirty="0"/>
              <a:t>8454600 F/30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420" y="5229250"/>
            <a:ext cx="8291380" cy="1271584"/>
          </a:xfrm>
        </p:spPr>
        <p:txBody>
          <a:bodyPr/>
          <a:lstStyle/>
          <a:p>
            <a:r>
              <a:rPr lang="en-US" altLang="ko-KR" dirty="0"/>
              <a:t>Schwannoma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AA0A70C-463E-4174-9448-2C998712F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0" t="12886" r="19286"/>
          <a:stretch/>
        </p:blipFill>
        <p:spPr>
          <a:xfrm>
            <a:off x="159936" y="1196690"/>
            <a:ext cx="4192374" cy="370711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3AA1E445-C7AD-4F0B-8C0B-B489B12DB5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7" t="6735" r="10624" b="6388"/>
          <a:stretch/>
        </p:blipFill>
        <p:spPr>
          <a:xfrm>
            <a:off x="4352310" y="1196690"/>
            <a:ext cx="5157490" cy="370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/ </a:t>
            </a:r>
            <a:r>
              <a:rPr lang="ko-KR" altLang="en-US" dirty="0"/>
              <a:t>유 </a:t>
            </a:r>
            <a:r>
              <a:rPr lang="en-US" altLang="ko-KR" dirty="0"/>
              <a:t>O </a:t>
            </a:r>
            <a:r>
              <a:rPr lang="ko-KR" altLang="en-US" dirty="0"/>
              <a:t>자 </a:t>
            </a:r>
            <a:r>
              <a:rPr lang="en-US" altLang="ko-KR" dirty="0"/>
              <a:t>1591817 F/76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76070" y="1285860"/>
            <a:ext cx="3610730" cy="5214974"/>
          </a:xfrm>
        </p:spPr>
        <p:txBody>
          <a:bodyPr/>
          <a:lstStyle/>
          <a:p>
            <a:r>
              <a:rPr lang="en-US" altLang="ko-KR" dirty="0"/>
              <a:t>Nodal marginal zone B cell lymphoma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633225F9-2F34-4AB4-9F0F-BADC4426DB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99" t="6699" r="18499" b="7600"/>
          <a:stretch/>
        </p:blipFill>
        <p:spPr>
          <a:xfrm>
            <a:off x="323410" y="1772770"/>
            <a:ext cx="4320600" cy="371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03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209D1CE-1A49-4AA1-9C80-0DD2F2E5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 review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F12BBAE-5327-4538-AF6A-A8F278147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이 </a:t>
            </a:r>
            <a:r>
              <a:rPr lang="en-US" altLang="ko-KR"/>
              <a:t>8447012 F/70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지 </a:t>
            </a:r>
            <a:r>
              <a:rPr lang="en-US" altLang="ko-KR" dirty="0"/>
              <a:t>8465123 F/17</a:t>
            </a:r>
          </a:p>
          <a:p>
            <a:endParaRPr lang="en-US" altLang="ko-KR" dirty="0"/>
          </a:p>
          <a:p>
            <a:r>
              <a:rPr lang="ko-KR" altLang="en-US" dirty="0"/>
              <a:t>이</a:t>
            </a:r>
            <a:r>
              <a:rPr lang="en-US" altLang="ko-KR" dirty="0"/>
              <a:t>O</a:t>
            </a:r>
            <a:r>
              <a:rPr lang="ko-KR" altLang="en-US" dirty="0"/>
              <a:t>진 </a:t>
            </a:r>
            <a:r>
              <a:rPr lang="en-US" altLang="ko-KR" dirty="0"/>
              <a:t>8468193 F/31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4831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0CDBB80-564C-4B30-9791-264A4863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Take-home message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92AE85A-4827-41DA-8958-8016A441C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Diagnosis can be done mainly based on location, age</a:t>
            </a:r>
            <a:r>
              <a:rPr lang="ko-KR" altLang="en-US" dirty="0"/>
              <a:t> </a:t>
            </a:r>
            <a:r>
              <a:rPr lang="en-US" altLang="ko-KR" dirty="0"/>
              <a:t>and</a:t>
            </a:r>
            <a:r>
              <a:rPr lang="ko-KR" altLang="en-US" dirty="0"/>
              <a:t> </a:t>
            </a:r>
            <a:r>
              <a:rPr lang="en-US" altLang="ko-KR" dirty="0"/>
              <a:t>imaging findings</a:t>
            </a:r>
          </a:p>
          <a:p>
            <a:endParaRPr lang="en-US" altLang="ko-KR" dirty="0"/>
          </a:p>
          <a:p>
            <a:r>
              <a:rPr lang="en-US" altLang="ko-KR" dirty="0"/>
              <a:t>Serum marker can give the additional information</a:t>
            </a:r>
          </a:p>
          <a:p>
            <a:endParaRPr lang="en-US" altLang="ko-KR" dirty="0"/>
          </a:p>
          <a:p>
            <a:r>
              <a:rPr lang="en-US" altLang="ko-KR" dirty="0"/>
              <a:t>Resection can be considered in symptomatic benign cases and </a:t>
            </a:r>
            <a:r>
              <a:rPr lang="en-US" altLang="ko-KR"/>
              <a:t>highly suspected malignant </a:t>
            </a:r>
            <a:r>
              <a:rPr lang="en-US" altLang="ko-KR" dirty="0"/>
              <a:t>cases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073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E3B6927-494D-4A2C-8539-DC4F58730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Mediastinum</a:t>
            </a:r>
            <a:endParaRPr lang="ko-KR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4A8439-04FC-4E17-B127-0F0E7A95A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20" y="1484730"/>
            <a:ext cx="3955698" cy="439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纵隔1">
            <a:extLst>
              <a:ext uri="{FF2B5EF4-FFF2-40B4-BE49-F238E27FC236}">
                <a16:creationId xmlns:a16="http://schemas.microsoft.com/office/drawing/2014/main" xmlns="" id="{580C25CA-0E85-4B68-9FCE-511380F14974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>
          <a:xfrm>
            <a:off x="467430" y="1556740"/>
            <a:ext cx="3744520" cy="424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9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92745B1D-2B95-43AC-9CF8-4D57E0BF5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" y="1772770"/>
            <a:ext cx="4171974" cy="410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xmlns="" id="{624905C8-E333-4724-B229-B8D3272FD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Location and Frequent Disease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25" y="1988800"/>
            <a:ext cx="5123230" cy="3352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75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Location</a:t>
            </a:r>
          </a:p>
          <a:p>
            <a:endParaRPr lang="en-US" altLang="ko-KR" dirty="0"/>
          </a:p>
          <a:p>
            <a:r>
              <a:rPr lang="en-US" altLang="ko-KR" dirty="0"/>
              <a:t>Age </a:t>
            </a:r>
          </a:p>
          <a:p>
            <a:pPr lvl="1"/>
            <a:r>
              <a:rPr lang="en-US" altLang="ko-KR" dirty="0"/>
              <a:t>Lymphomas and germ cell tumor; frequent in 20~40s</a:t>
            </a:r>
          </a:p>
          <a:p>
            <a:pPr lvl="1"/>
            <a:r>
              <a:rPr lang="en-US" altLang="ko-KR" dirty="0"/>
              <a:t>Metastatic tumor; old age</a:t>
            </a:r>
          </a:p>
          <a:p>
            <a:pPr lvl="1"/>
            <a:r>
              <a:rPr lang="en-US" altLang="ko-KR" dirty="0"/>
              <a:t>Posterior mediastinal tumor in young age; high risk of malignancy </a:t>
            </a:r>
          </a:p>
          <a:p>
            <a:endParaRPr lang="en-US" altLang="ko-KR" dirty="0"/>
          </a:p>
          <a:p>
            <a:r>
              <a:rPr lang="en-US" altLang="ko-KR" dirty="0"/>
              <a:t>Symptoms</a:t>
            </a:r>
          </a:p>
          <a:p>
            <a:pPr lvl="1"/>
            <a:r>
              <a:rPr lang="en-US" altLang="ko-KR" dirty="0"/>
              <a:t>Systemic symptoms</a:t>
            </a:r>
          </a:p>
          <a:p>
            <a:pPr lvl="1"/>
            <a:r>
              <a:rPr lang="en-US" altLang="ko-KR" dirty="0"/>
              <a:t>Local symptoms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254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Symptoms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4" y="2060810"/>
            <a:ext cx="4475706" cy="267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298" y="1124680"/>
            <a:ext cx="4669843" cy="563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43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BD67AB8-6EF2-470A-B3FD-1C81EAC8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C6CD148-B95F-4F70-A3BF-AE9969A4C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Imaging </a:t>
            </a:r>
          </a:p>
          <a:p>
            <a:pPr lvl="1"/>
            <a:r>
              <a:rPr lang="en-US" altLang="ko-KR" dirty="0"/>
              <a:t>Chest CT contrast</a:t>
            </a:r>
          </a:p>
          <a:p>
            <a:pPr lvl="1"/>
            <a:r>
              <a:rPr lang="en-US" altLang="ko-KR" dirty="0"/>
              <a:t>MRI</a:t>
            </a:r>
          </a:p>
          <a:p>
            <a:pPr lvl="2"/>
            <a:r>
              <a:rPr lang="en-US" altLang="ko-KR" dirty="0"/>
              <a:t>For evaluation of vascular and cardiac invasion</a:t>
            </a:r>
          </a:p>
          <a:p>
            <a:pPr lvl="2"/>
            <a:r>
              <a:rPr lang="en-US" altLang="ko-KR" dirty="0"/>
              <a:t>Evaluation of neurogenic tumor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4254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BD67AB8-6EF2-470A-B3FD-1C81EAC8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Diagnosis - Serum markers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C6CD148-B95F-4F70-A3BF-AE9969A4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207010"/>
          </a:xfrm>
        </p:spPr>
        <p:txBody>
          <a:bodyPr>
            <a:normAutofit/>
          </a:bodyPr>
          <a:lstStyle/>
          <a:p>
            <a:r>
              <a:rPr lang="en-US" altLang="ko-KR" dirty="0"/>
              <a:t>Serum marker</a:t>
            </a:r>
          </a:p>
          <a:p>
            <a:pPr lvl="1"/>
            <a:r>
              <a:rPr lang="en-US" altLang="ko-KR" dirty="0"/>
              <a:t>LDH, alpha-fetoprotein, beta-</a:t>
            </a:r>
            <a:r>
              <a:rPr lang="en-US" altLang="ko-KR" dirty="0" err="1"/>
              <a:t>hCG</a:t>
            </a:r>
            <a:endParaRPr lang="en-US" altLang="ko-KR" dirty="0"/>
          </a:p>
          <a:p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436582"/>
              </p:ext>
            </p:extLst>
          </p:nvPr>
        </p:nvGraphicFramePr>
        <p:xfrm>
          <a:off x="395420" y="2438334"/>
          <a:ext cx="8353160" cy="415910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512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6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44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Location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Tumor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Serum marker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04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Anterior 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York</a:t>
                      </a:r>
                      <a:r>
                        <a:rPr lang="en-US" altLang="ko-KR" b="1" baseline="0" dirty="0">
                          <a:latin typeface="Candara" pitchFamily="34" charset="0"/>
                        </a:rPr>
                        <a:t> sac tumor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AFP,</a:t>
                      </a:r>
                      <a:r>
                        <a:rPr lang="en-US" altLang="ko-KR" b="1" baseline="0" dirty="0">
                          <a:latin typeface="Candara" pitchFamily="34" charset="0"/>
                        </a:rPr>
                        <a:t> LDH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073">
                <a:tc>
                  <a:txBody>
                    <a:bodyPr/>
                    <a:lstStyle/>
                    <a:p>
                      <a:pPr latinLnBrk="1"/>
                      <a:endParaRPr lang="ko-KR" altLang="en-US" b="1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Embryonal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 carcinoma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LDH, TRA-1–60, CD30, </a:t>
                      </a:r>
                      <a:r>
                        <a:rPr lang="el-GR" altLang="ko-KR" b="1" dirty="0">
                          <a:latin typeface="Candara" pitchFamily="34" charset="0"/>
                        </a:rPr>
                        <a:t>β-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HCG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042">
                <a:tc>
                  <a:txBody>
                    <a:bodyPr/>
                    <a:lstStyle/>
                    <a:p>
                      <a:pPr latinLnBrk="1"/>
                      <a:endParaRPr lang="ko-KR" altLang="en-US" b="1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Choriocarcinoma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l-GR" altLang="ko-KR" b="1" dirty="0">
                          <a:latin typeface="Candara" pitchFamily="34" charset="0"/>
                        </a:rPr>
                        <a:t>β-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HCG, LDH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0042">
                <a:tc>
                  <a:txBody>
                    <a:bodyPr/>
                    <a:lstStyle/>
                    <a:p>
                      <a:pPr latinLnBrk="1"/>
                      <a:endParaRPr lang="ko-KR" altLang="en-US" b="1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Seminoma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PLAP, LDH, NSE, </a:t>
                      </a:r>
                      <a:r>
                        <a:rPr lang="el-GR" altLang="ko-KR" b="1" dirty="0">
                          <a:latin typeface="Candara" pitchFamily="34" charset="0"/>
                        </a:rPr>
                        <a:t>β-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HCG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5073">
                <a:tc>
                  <a:txBody>
                    <a:bodyPr/>
                    <a:lstStyle/>
                    <a:p>
                      <a:pPr latinLnBrk="1"/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Thymic</a:t>
                      </a:r>
                      <a:r>
                        <a:rPr lang="en-US" altLang="ko-KR" b="1" baseline="0" dirty="0">
                          <a:latin typeface="Candara" pitchFamily="34" charset="0"/>
                        </a:rPr>
                        <a:t> carcinoid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ACTH, </a:t>
                      </a:r>
                      <a:r>
                        <a:rPr lang="en-US" altLang="ko-KR" b="1" dirty="0" err="1">
                          <a:latin typeface="Candara" pitchFamily="34" charset="0"/>
                        </a:rPr>
                        <a:t>chromogranin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, NSE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0042">
                <a:tc>
                  <a:txBody>
                    <a:bodyPr/>
                    <a:lstStyle/>
                    <a:p>
                      <a:pPr latinLnBrk="1"/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Thymic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 small</a:t>
                      </a:r>
                      <a:r>
                        <a:rPr lang="en-US" altLang="ko-KR" b="1" baseline="0" dirty="0">
                          <a:latin typeface="Candara" pitchFamily="34" charset="0"/>
                        </a:rPr>
                        <a:t> cell carcinoma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Bombesin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, NCAM, NSE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0042">
                <a:tc>
                  <a:txBody>
                    <a:bodyPr/>
                    <a:lstStyle/>
                    <a:p>
                      <a:pPr latinLnBrk="1"/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Parathyroid adenoma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PTH, </a:t>
                      </a:r>
                      <a:r>
                        <a:rPr lang="en-US" altLang="ko-KR" b="1" dirty="0" err="1">
                          <a:latin typeface="Candara" pitchFamily="34" charset="0"/>
                        </a:rPr>
                        <a:t>chromogranin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501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latin typeface="Candara" pitchFamily="34" charset="0"/>
                        </a:rPr>
                        <a:t>Visceral and posterior 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Pheochromocytoma</a:t>
                      </a:r>
                      <a:endParaRPr lang="en-US" altLang="ko-KR" b="1" dirty="0">
                        <a:latin typeface="Candara" pitchFamily="34" charset="0"/>
                      </a:endParaRPr>
                    </a:p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Neuroblastoma</a:t>
                      </a:r>
                      <a:endParaRPr lang="en-US" altLang="ko-KR" b="1" dirty="0">
                        <a:latin typeface="Candara" pitchFamily="34" charset="0"/>
                      </a:endParaRPr>
                    </a:p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Ganglioneuroblasoma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err="1">
                          <a:latin typeface="Candara" pitchFamily="34" charset="0"/>
                        </a:rPr>
                        <a:t>Urinec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 and </a:t>
                      </a:r>
                      <a:r>
                        <a:rPr lang="en-US" altLang="ko-KR" b="1" dirty="0" err="1">
                          <a:latin typeface="Candara" pitchFamily="34" charset="0"/>
                        </a:rPr>
                        <a:t>plasmad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 </a:t>
                      </a:r>
                      <a:r>
                        <a:rPr lang="en-US" altLang="ko-KR" b="1" dirty="0" err="1">
                          <a:latin typeface="Candara" pitchFamily="34" charset="0"/>
                        </a:rPr>
                        <a:t>catecholamines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, and </a:t>
                      </a:r>
                      <a:r>
                        <a:rPr lang="en-US" altLang="ko-KR" b="1" dirty="0" err="1">
                          <a:latin typeface="Candara" pitchFamily="34" charset="0"/>
                        </a:rPr>
                        <a:t>chromogranin</a:t>
                      </a:r>
                      <a:r>
                        <a:rPr lang="en-US" altLang="ko-KR" b="1" dirty="0">
                          <a:latin typeface="Candara" pitchFamily="34" charset="0"/>
                        </a:rPr>
                        <a:t>, NSE</a:t>
                      </a:r>
                      <a:endParaRPr lang="ko-KR" altLang="en-US" b="1" dirty="0">
                        <a:latin typeface="Candar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38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BD67AB8-6EF2-470A-B3FD-1C81EAC8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 - Tissue confirmation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C6CD148-B95F-4F70-A3BF-AE9969A4C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Is it needed in all cases? </a:t>
            </a:r>
          </a:p>
          <a:p>
            <a:endParaRPr lang="en-US" altLang="ko-KR" dirty="0">
              <a:solidFill>
                <a:srgbClr val="0000FF"/>
              </a:solidFill>
            </a:endParaRPr>
          </a:p>
          <a:p>
            <a:r>
              <a:rPr lang="en-US" altLang="ko-KR" dirty="0"/>
              <a:t>NAB, Gun-biopsy </a:t>
            </a:r>
          </a:p>
          <a:p>
            <a:r>
              <a:rPr lang="en-US" altLang="ko-KR" dirty="0"/>
              <a:t>Cervical</a:t>
            </a:r>
            <a:r>
              <a:rPr lang="ko-KR" altLang="en-US" dirty="0"/>
              <a:t> </a:t>
            </a:r>
            <a:r>
              <a:rPr lang="en-US" altLang="ko-KR" dirty="0" err="1"/>
              <a:t>mediastinoscopy</a:t>
            </a:r>
            <a:r>
              <a:rPr lang="en-US" altLang="ko-KR" dirty="0"/>
              <a:t> </a:t>
            </a:r>
          </a:p>
          <a:p>
            <a:r>
              <a:rPr lang="en-US" altLang="ko-KR" dirty="0"/>
              <a:t>Diagnostic </a:t>
            </a:r>
            <a:r>
              <a:rPr lang="en-US" altLang="ko-KR" dirty="0" err="1"/>
              <a:t>thoracoscopy</a:t>
            </a:r>
            <a:r>
              <a:rPr lang="en-US" altLang="ko-KR" dirty="0"/>
              <a:t> (VATS)</a:t>
            </a:r>
          </a:p>
          <a:p>
            <a:r>
              <a:rPr lang="en-US" altLang="ko-KR" dirty="0"/>
              <a:t>Parasternal incision (</a:t>
            </a:r>
            <a:r>
              <a:rPr lang="en-US" altLang="ko-KR" dirty="0" err="1"/>
              <a:t>mediastinostomy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738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CCDD128-E8B9-41AF-9064-9F1ECC5B0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Role of Surgical Treatment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E3E0EB48-8C5B-433C-9CBC-12C1F2F5B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Indication?</a:t>
            </a:r>
          </a:p>
          <a:p>
            <a:endParaRPr lang="en-US" altLang="ko-KR" dirty="0"/>
          </a:p>
          <a:p>
            <a:r>
              <a:rPr lang="en-US" altLang="ko-KR" dirty="0"/>
              <a:t>Purpose of surgical treatment</a:t>
            </a:r>
          </a:p>
          <a:p>
            <a:pPr lvl="1"/>
            <a:r>
              <a:rPr lang="en-US" altLang="ko-KR" dirty="0"/>
              <a:t>Diagnosis</a:t>
            </a:r>
          </a:p>
          <a:p>
            <a:pPr lvl="1"/>
            <a:r>
              <a:rPr lang="en-US" altLang="ko-KR" dirty="0"/>
              <a:t>Complete resection</a:t>
            </a:r>
          </a:p>
          <a:p>
            <a:endParaRPr lang="en-US" altLang="ko-KR" dirty="0"/>
          </a:p>
          <a:p>
            <a:r>
              <a:rPr lang="en-US" altLang="ko-KR" dirty="0"/>
              <a:t>Methods </a:t>
            </a:r>
            <a:r>
              <a:rPr lang="en-US" altLang="ko-KR"/>
              <a:t>of resection</a:t>
            </a:r>
            <a:endParaRPr lang="en-US" altLang="ko-KR" dirty="0"/>
          </a:p>
          <a:p>
            <a:pPr lvl="1"/>
            <a:r>
              <a:rPr lang="en-US" altLang="ko-KR" dirty="0"/>
              <a:t>Mass excision</a:t>
            </a:r>
          </a:p>
          <a:p>
            <a:pPr lvl="1"/>
            <a:r>
              <a:rPr lang="en-US" altLang="ko-KR" dirty="0"/>
              <a:t>Complete Thymectomy vs. </a:t>
            </a:r>
            <a:r>
              <a:rPr lang="en-US" altLang="ko-KR" dirty="0" err="1"/>
              <a:t>Thymomectomy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 err="1"/>
              <a:t>Midsternotomy</a:t>
            </a:r>
            <a:endParaRPr lang="en-US" altLang="ko-KR" dirty="0"/>
          </a:p>
          <a:p>
            <a:pPr lvl="1"/>
            <a:r>
              <a:rPr lang="en-US" altLang="ko-KR" dirty="0"/>
              <a:t>VATS (Thoracoscopy)</a:t>
            </a:r>
          </a:p>
          <a:p>
            <a:pPr lvl="1"/>
            <a:r>
              <a:rPr lang="en-US" altLang="ko-KR" dirty="0"/>
              <a:t>Clamshell incision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2692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rgbClr val="C0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9893</TotalTime>
  <Words>471</Words>
  <Application>Microsoft Office PowerPoint</Application>
  <PresentationFormat>화면 슬라이드 쇼(4:3)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굴림</vt:lpstr>
      <vt:lpstr>Arial</vt:lpstr>
      <vt:lpstr>맑은 고딕</vt:lpstr>
      <vt:lpstr>Wingdings</vt:lpstr>
      <vt:lpstr>Candara</vt:lpstr>
      <vt:lpstr>Calibri</vt:lpstr>
      <vt:lpstr>Office 테마</vt:lpstr>
      <vt:lpstr>  Diagnosis and Surgical treatment of Mediastinal Tumor</vt:lpstr>
      <vt:lpstr>Mediastinum</vt:lpstr>
      <vt:lpstr>Location and Frequent Disease</vt:lpstr>
      <vt:lpstr>Diagnosis</vt:lpstr>
      <vt:lpstr>Symptoms </vt:lpstr>
      <vt:lpstr>Diagnosis</vt:lpstr>
      <vt:lpstr>Diagnosis - Serum markers</vt:lpstr>
      <vt:lpstr>Diagnosis - Tissue confirmation</vt:lpstr>
      <vt:lpstr>Role of Surgical Treatment</vt:lpstr>
      <vt:lpstr>Indication?</vt:lpstr>
      <vt:lpstr>Case / 김 O 자 2453227 F/75</vt:lpstr>
      <vt:lpstr>Case / 전 O 학 3557621 M/17</vt:lpstr>
      <vt:lpstr>Case / 이 훈 8464819 M/15</vt:lpstr>
      <vt:lpstr>Case / 황 O 택  8441572 M/4</vt:lpstr>
      <vt:lpstr>Case / 홍 O 희 8454600 F/30</vt:lpstr>
      <vt:lpstr>Case / 유 O 자 1591817 F/76</vt:lpstr>
      <vt:lpstr>Case review</vt:lpstr>
      <vt:lpstr>Take-home message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miR-182 targets FoxO1 and  is a strong negative regulator of osteoblast proliferation, differentiation and skeletogenesis.</dc:title>
  <dc:creator>사용자</dc:creator>
  <cp:lastModifiedBy>윤보라(내과학교실)</cp:lastModifiedBy>
  <cp:revision>429</cp:revision>
  <cp:lastPrinted>2015-02-20T07:30:18Z</cp:lastPrinted>
  <dcterms:created xsi:type="dcterms:W3CDTF">2011-09-05T05:46:04Z</dcterms:created>
  <dcterms:modified xsi:type="dcterms:W3CDTF">2017-07-20T00:10:32Z</dcterms:modified>
</cp:coreProperties>
</file>