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0"/>
  </p:notesMasterIdLst>
  <p:sldIdLst>
    <p:sldId id="256" r:id="rId2"/>
    <p:sldId id="257" r:id="rId3"/>
    <p:sldId id="278" r:id="rId4"/>
    <p:sldId id="260" r:id="rId5"/>
    <p:sldId id="282" r:id="rId6"/>
    <p:sldId id="283" r:id="rId7"/>
    <p:sldId id="262" r:id="rId8"/>
    <p:sldId id="264" r:id="rId9"/>
    <p:sldId id="259" r:id="rId10"/>
    <p:sldId id="268" r:id="rId11"/>
    <p:sldId id="269" r:id="rId12"/>
    <p:sldId id="270" r:id="rId13"/>
    <p:sldId id="271" r:id="rId14"/>
    <p:sldId id="272" r:id="rId15"/>
    <p:sldId id="273" r:id="rId16"/>
    <p:sldId id="277" r:id="rId17"/>
    <p:sldId id="284" r:id="rId18"/>
    <p:sldId id="266" r:id="rId19"/>
    <p:sldId id="263" r:id="rId20"/>
    <p:sldId id="267" r:id="rId21"/>
    <p:sldId id="279" r:id="rId22"/>
    <p:sldId id="258" r:id="rId23"/>
    <p:sldId id="274" r:id="rId24"/>
    <p:sldId id="275" r:id="rId25"/>
    <p:sldId id="276" r:id="rId26"/>
    <p:sldId id="280" r:id="rId27"/>
    <p:sldId id="281" r:id="rId28"/>
    <p:sldId id="285" r:id="rId29"/>
  </p:sldIdLst>
  <p:sldSz cx="9144000" cy="6858000" type="screen4x3"/>
  <p:notesSz cx="6858000" cy="9144000"/>
  <p:defaultText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84" autoAdjust="0"/>
    <p:restoredTop sz="68860" autoAdjust="0"/>
  </p:normalViewPr>
  <p:slideViewPr>
    <p:cSldViewPr>
      <p:cViewPr varScale="1">
        <p:scale>
          <a:sx n="73" d="100"/>
          <a:sy n="73" d="100"/>
        </p:scale>
        <p:origin x="-990" y="-102"/>
      </p:cViewPr>
      <p:guideLst>
        <p:guide orient="horz" pos="2160"/>
        <p:guide pos="2880"/>
      </p:guideLst>
    </p:cSldViewPr>
  </p:slideViewPr>
  <p:notesTextViewPr>
    <p:cViewPr>
      <p:scale>
        <a:sx n="1" d="1"/>
        <a:sy n="1" d="1"/>
      </p:scale>
      <p:origin x="0" y="0"/>
    </p:cViewPr>
  </p:notesTextViewPr>
  <p:sorterViewPr>
    <p:cViewPr>
      <p:scale>
        <a:sx n="100" d="100"/>
        <a:sy n="100" d="100"/>
      </p:scale>
      <p:origin x="0" y="108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머리글 개체 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ko-KR" altLang="en-US"/>
          </a:p>
        </p:txBody>
      </p:sp>
      <p:sp>
        <p:nvSpPr>
          <p:cNvPr id="3" name="날짜 개체 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E5B9B80-FDAF-4B31-BB24-0E4297CB4FAD}" type="datetimeFigureOut">
              <a:rPr lang="ko-KR" altLang="en-US" smtClean="0"/>
              <a:t>2016-01-12</a:t>
            </a:fld>
            <a:endParaRPr lang="ko-KR" altLang="en-US"/>
          </a:p>
        </p:txBody>
      </p:sp>
      <p:sp>
        <p:nvSpPr>
          <p:cNvPr id="4" name="슬라이드 이미지 개체 틀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ko-KR" altLang="en-US"/>
          </a:p>
        </p:txBody>
      </p:sp>
      <p:sp>
        <p:nvSpPr>
          <p:cNvPr id="5" name="슬라이드 노트 개체 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6" name="바닥글 개체 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ko-KR" altLang="en-US"/>
          </a:p>
        </p:txBody>
      </p:sp>
      <p:sp>
        <p:nvSpPr>
          <p:cNvPr id="7" name="슬라이드 번호 개체 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C59477-1607-456E-BE17-F916FFF36953}" type="slidenum">
              <a:rPr lang="ko-KR" altLang="en-US" smtClean="0"/>
              <a:t>‹#›</a:t>
            </a:fld>
            <a:endParaRPr lang="ko-KR" altLang="en-US"/>
          </a:p>
        </p:txBody>
      </p:sp>
    </p:spTree>
    <p:extLst>
      <p:ext uri="{BB962C8B-B14F-4D97-AF65-F5344CB8AC3E}">
        <p14:creationId xmlns:p14="http://schemas.microsoft.com/office/powerpoint/2010/main" val="4031749360"/>
      </p:ext>
    </p:extLst>
  </p:cSld>
  <p:clrMap bg1="lt1" tx1="dk1" bg2="lt2" tx2="dk2" accent1="accent1" accent2="accent2" accent3="accent3" accent4="accent4" accent5="accent5" accent6="accent6" hlink="hlink" folHlink="folHlink"/>
  <p:notesStyle>
    <a:lvl1pPr marL="0" algn="l" defTabSz="914400" rtl="0" eaLnBrk="1" latinLnBrk="1" hangingPunct="1">
      <a:defRPr sz="1200" kern="1200">
        <a:solidFill>
          <a:schemeClr val="tx1"/>
        </a:solidFill>
        <a:latin typeface="+mn-lt"/>
        <a:ea typeface="+mn-ea"/>
        <a:cs typeface="+mn-cs"/>
      </a:defRPr>
    </a:lvl1pPr>
    <a:lvl2pPr marL="457200" algn="l" defTabSz="914400" rtl="0" eaLnBrk="1" latinLnBrk="1" hangingPunct="1">
      <a:defRPr sz="1200" kern="1200">
        <a:solidFill>
          <a:schemeClr val="tx1"/>
        </a:solidFill>
        <a:latin typeface="+mn-lt"/>
        <a:ea typeface="+mn-ea"/>
        <a:cs typeface="+mn-cs"/>
      </a:defRPr>
    </a:lvl2pPr>
    <a:lvl3pPr marL="914400" algn="l" defTabSz="914400" rtl="0" eaLnBrk="1" latinLnBrk="1" hangingPunct="1">
      <a:defRPr sz="1200" kern="1200">
        <a:solidFill>
          <a:schemeClr val="tx1"/>
        </a:solidFill>
        <a:latin typeface="+mn-lt"/>
        <a:ea typeface="+mn-ea"/>
        <a:cs typeface="+mn-cs"/>
      </a:defRPr>
    </a:lvl3pPr>
    <a:lvl4pPr marL="1371600" algn="l" defTabSz="914400" rtl="0" eaLnBrk="1" latinLnBrk="1" hangingPunct="1">
      <a:defRPr sz="1200" kern="1200">
        <a:solidFill>
          <a:schemeClr val="tx1"/>
        </a:solidFill>
        <a:latin typeface="+mn-lt"/>
        <a:ea typeface="+mn-ea"/>
        <a:cs typeface="+mn-cs"/>
      </a:defRPr>
    </a:lvl4pPr>
    <a:lvl5pPr marL="1828800" algn="l" defTabSz="914400" rtl="0" eaLnBrk="1" latinLnBrk="1" hangingPunct="1">
      <a:defRPr sz="1200" kern="1200">
        <a:solidFill>
          <a:schemeClr val="tx1"/>
        </a:solidFill>
        <a:latin typeface="+mn-lt"/>
        <a:ea typeface="+mn-ea"/>
        <a:cs typeface="+mn-cs"/>
      </a:defRPr>
    </a:lvl5pPr>
    <a:lvl6pPr marL="2286000" algn="l" defTabSz="914400" rtl="0" eaLnBrk="1" latinLnBrk="1" hangingPunct="1">
      <a:defRPr sz="1200" kern="1200">
        <a:solidFill>
          <a:schemeClr val="tx1"/>
        </a:solidFill>
        <a:latin typeface="+mn-lt"/>
        <a:ea typeface="+mn-ea"/>
        <a:cs typeface="+mn-cs"/>
      </a:defRPr>
    </a:lvl6pPr>
    <a:lvl7pPr marL="2743200" algn="l" defTabSz="914400" rtl="0" eaLnBrk="1" latinLnBrk="1" hangingPunct="1">
      <a:defRPr sz="1200" kern="1200">
        <a:solidFill>
          <a:schemeClr val="tx1"/>
        </a:solidFill>
        <a:latin typeface="+mn-lt"/>
        <a:ea typeface="+mn-ea"/>
        <a:cs typeface="+mn-cs"/>
      </a:defRPr>
    </a:lvl7pPr>
    <a:lvl8pPr marL="3200400" algn="l" defTabSz="914400" rtl="0" eaLnBrk="1" latinLnBrk="1" hangingPunct="1">
      <a:defRPr sz="1200" kern="1200">
        <a:solidFill>
          <a:schemeClr val="tx1"/>
        </a:solidFill>
        <a:latin typeface="+mn-lt"/>
        <a:ea typeface="+mn-ea"/>
        <a:cs typeface="+mn-cs"/>
      </a:defRPr>
    </a:lvl8pPr>
    <a:lvl9pPr marL="3657600" algn="l" defTabSz="914400" rtl="0" eaLnBrk="1" latinLnBrk="1"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Multicenter randomized controlled trial of patients with beating hearts who were potential organ donors conducted at 12 European intensive care units from September 2004 to May 2009 in the Protective </a:t>
            </a:r>
            <a:r>
              <a:rPr lang="en-US" altLang="ko-KR" dirty="0" err="1" smtClean="0"/>
              <a:t>Ventilatory</a:t>
            </a:r>
            <a:r>
              <a:rPr lang="en-US" altLang="ko-KR" dirty="0" smtClean="0"/>
              <a:t> Strategy in Potential Lung Donors Study. Interventions Potential donors were randomized to the conventional </a:t>
            </a:r>
            <a:r>
              <a:rPr lang="en-US" altLang="ko-KR" dirty="0" err="1" smtClean="0"/>
              <a:t>ventilatory</a:t>
            </a:r>
            <a:r>
              <a:rPr lang="en-US" altLang="ko-KR" dirty="0" smtClean="0"/>
              <a:t> strategy (with tidal volumes of 10-12 mL/kg of predicted body weight, positive end-expiratory pressure [PEEP] of 3-5 cm H(2)O, apnea tests performed by disconnecting the ventilator, and open circuit for airway suction) or the protective </a:t>
            </a:r>
            <a:r>
              <a:rPr lang="en-US" altLang="ko-KR" dirty="0" err="1" smtClean="0"/>
              <a:t>ventilatory</a:t>
            </a:r>
            <a:r>
              <a:rPr lang="en-US" altLang="ko-KR" dirty="0" smtClean="0"/>
              <a:t> strategy (with tidal volumes of 6-8 mL/kg of predicted body weight, PEEP of 8-10 cm H(2)O, apnea tests performed by using continuous positive airway pressure, and closed circuit for airway suction).</a:t>
            </a:r>
            <a:endParaRPr lang="ko-KR" altLang="en-US" dirty="0"/>
          </a:p>
        </p:txBody>
      </p:sp>
      <p:sp>
        <p:nvSpPr>
          <p:cNvPr id="4" name="슬라이드 번호 개체 틀 3"/>
          <p:cNvSpPr>
            <a:spLocks noGrp="1"/>
          </p:cNvSpPr>
          <p:nvPr>
            <p:ph type="sldNum" sz="quarter" idx="10"/>
          </p:nvPr>
        </p:nvSpPr>
        <p:spPr/>
        <p:txBody>
          <a:bodyPr/>
          <a:lstStyle/>
          <a:p>
            <a:fld id="{29C59477-1607-456E-BE17-F916FFF36953}" type="slidenum">
              <a:rPr lang="ko-KR" altLang="en-US" smtClean="0"/>
              <a:t>11</a:t>
            </a:fld>
            <a:endParaRPr lang="ko-KR" altLang="en-US"/>
          </a:p>
        </p:txBody>
      </p:sp>
    </p:spTree>
    <p:extLst>
      <p:ext uri="{BB962C8B-B14F-4D97-AF65-F5344CB8AC3E}">
        <p14:creationId xmlns:p14="http://schemas.microsoft.com/office/powerpoint/2010/main" val="19061064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en-US" altLang="ko-KR" dirty="0" smtClean="0"/>
          </a:p>
          <a:p>
            <a:r>
              <a:rPr lang="en-US" altLang="ko-KR" dirty="0" smtClean="0"/>
              <a:t>Lung Recruitment Protocol</a:t>
            </a:r>
          </a:p>
          <a:p>
            <a:endParaRPr lang="en-US" altLang="ko-KR" dirty="0" smtClean="0"/>
          </a:p>
          <a:p>
            <a:r>
              <a:rPr lang="en-US" altLang="ko-KR" dirty="0" smtClean="0"/>
              <a:t>Optimize ventilator settings (tidal volume, rate, pressure) </a:t>
            </a:r>
          </a:p>
          <a:p>
            <a:r>
              <a:rPr lang="en-US" altLang="ko-KR" dirty="0" smtClean="0"/>
              <a:t>Baseline blood gas obtained with Fio2 100%; PEEP, 5 cm H2O </a:t>
            </a:r>
          </a:p>
          <a:p>
            <a:r>
              <a:rPr lang="en-US" altLang="ko-KR" dirty="0" smtClean="0"/>
              <a:t>Initiate recruitment maneuver </a:t>
            </a:r>
          </a:p>
          <a:p>
            <a:r>
              <a:rPr lang="en-US" altLang="ko-KR" dirty="0" smtClean="0"/>
              <a:t> 30 seconds of sustained inflation at 30 cm H2O </a:t>
            </a:r>
          </a:p>
          <a:p>
            <a:r>
              <a:rPr lang="en-US" altLang="ko-KR" dirty="0" smtClean="0"/>
              <a:t> Hemodynamics closely monitored to prevent hypotension or decreased organ perfusion </a:t>
            </a:r>
          </a:p>
          <a:p>
            <a:r>
              <a:rPr lang="en-US" altLang="ko-KR" dirty="0" smtClean="0"/>
              <a:t> 2 minutes of normal ventilation </a:t>
            </a:r>
          </a:p>
          <a:p>
            <a:r>
              <a:rPr lang="en-US" altLang="ko-KR" dirty="0" smtClean="0"/>
              <a:t> 30 seconds of sustained inflation at 30 cm H2O </a:t>
            </a:r>
          </a:p>
          <a:p>
            <a:r>
              <a:rPr lang="en-US" altLang="ko-KR" dirty="0" smtClean="0"/>
              <a:t> 1 hour of normal ventilation, Fio2 40%; PEEP, 10 cm H2O; peak pressure &lt;30 mm Hg </a:t>
            </a:r>
          </a:p>
          <a:p>
            <a:r>
              <a:rPr lang="en-US" altLang="ko-KR" dirty="0" smtClean="0"/>
              <a:t> Blood gas </a:t>
            </a:r>
            <a:r>
              <a:rPr lang="en-US" altLang="ko-KR" dirty="0" err="1" smtClean="0"/>
              <a:t>postrecruitment</a:t>
            </a:r>
            <a:r>
              <a:rPr lang="en-US" altLang="ko-KR" dirty="0" smtClean="0"/>
              <a:t> is obtained with Fio2 100%; PEEP, 5 cm H2O for 20 minutes </a:t>
            </a:r>
          </a:p>
          <a:p>
            <a:r>
              <a:rPr lang="en-US" altLang="ko-KR" dirty="0" smtClean="0"/>
              <a:t> After blood gases are assessed, Fio2 is decreased to &lt;50% </a:t>
            </a:r>
          </a:p>
          <a:p>
            <a:endParaRPr lang="ko-KR" altLang="en-US" dirty="0"/>
          </a:p>
        </p:txBody>
      </p:sp>
      <p:sp>
        <p:nvSpPr>
          <p:cNvPr id="4" name="슬라이드 번호 개체 틀 3"/>
          <p:cNvSpPr>
            <a:spLocks noGrp="1"/>
          </p:cNvSpPr>
          <p:nvPr>
            <p:ph type="sldNum" sz="quarter" idx="10"/>
          </p:nvPr>
        </p:nvSpPr>
        <p:spPr/>
        <p:txBody>
          <a:bodyPr/>
          <a:lstStyle/>
          <a:p>
            <a:fld id="{29C59477-1607-456E-BE17-F916FFF36953}" type="slidenum">
              <a:rPr lang="ko-KR" altLang="en-US" smtClean="0"/>
              <a:t>12</a:t>
            </a:fld>
            <a:endParaRPr lang="ko-KR" altLang="en-US"/>
          </a:p>
        </p:txBody>
      </p:sp>
    </p:spTree>
    <p:extLst>
      <p:ext uri="{BB962C8B-B14F-4D97-AF65-F5344CB8AC3E}">
        <p14:creationId xmlns:p14="http://schemas.microsoft.com/office/powerpoint/2010/main" val="39383137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recruitment </a:t>
            </a:r>
            <a:r>
              <a:rPr lang="en-US" altLang="ko-KR" sz="1200" b="0" i="0" u="none" strike="noStrike" kern="1200" baseline="0" dirty="0" err="1" smtClean="0">
                <a:solidFill>
                  <a:schemeClr val="tx1"/>
                </a:solidFill>
                <a:latin typeface="+mn-lt"/>
                <a:ea typeface="+mn-ea"/>
                <a:cs typeface="+mn-cs"/>
              </a:rPr>
              <a:t>manoeuvres</a:t>
            </a:r>
            <a:r>
              <a:rPr lang="en-US" altLang="ko-KR" sz="1200" b="0" i="0" u="none" strike="noStrike" kern="1200" baseline="0" dirty="0" smtClean="0">
                <a:solidFill>
                  <a:schemeClr val="tx1"/>
                </a:solidFill>
                <a:latin typeface="+mn-lt"/>
                <a:ea typeface="+mn-ea"/>
                <a:cs typeface="+mn-cs"/>
              </a:rPr>
              <a:t> during pressure- controlled ventilation, </a:t>
            </a:r>
          </a:p>
          <a:p>
            <a:r>
              <a:rPr lang="en-US" altLang="ko-KR" sz="1200" b="0" i="0" u="none" strike="noStrike" kern="1200" baseline="0" dirty="0" smtClean="0">
                <a:solidFill>
                  <a:schemeClr val="tx1"/>
                </a:solidFill>
                <a:latin typeface="+mn-lt"/>
                <a:ea typeface="+mn-ea"/>
                <a:cs typeface="+mn-cs"/>
              </a:rPr>
              <a:t>an inspiratory pressure of 25cmH2O followed by 15cmH2O of PEEP for 2 h (PaO2/FiO2 ratio should be higher than 300 and maintained</a:t>
            </a:r>
          </a:p>
          <a:p>
            <a:r>
              <a:rPr lang="en-US" altLang="ko-KR" sz="1200" b="0" i="0" u="none" strike="noStrike" kern="1200" baseline="0" dirty="0" smtClean="0">
                <a:solidFill>
                  <a:schemeClr val="tx1"/>
                </a:solidFill>
                <a:latin typeface="+mn-lt"/>
                <a:ea typeface="+mn-ea"/>
                <a:cs typeface="+mn-cs"/>
              </a:rPr>
              <a:t>for 30 min to be considered successful) and then</a:t>
            </a:r>
          </a:p>
          <a:p>
            <a:r>
              <a:rPr lang="en-US" altLang="ko-KR" sz="1200" b="0" i="0" u="none" strike="noStrike" kern="1200" baseline="0" dirty="0" smtClean="0">
                <a:solidFill>
                  <a:schemeClr val="tx1"/>
                </a:solidFill>
                <a:latin typeface="+mn-lt"/>
                <a:ea typeface="+mn-ea"/>
                <a:cs typeface="+mn-cs"/>
              </a:rPr>
              <a:t>switched to volume-control ventilation.</a:t>
            </a:r>
          </a:p>
          <a:p>
            <a:endParaRPr lang="en-US" altLang="ko-KR" sz="1200" b="0" i="0" u="none" strike="noStrike" kern="1200" baseline="0" dirty="0" smtClean="0">
              <a:solidFill>
                <a:schemeClr val="tx1"/>
              </a:solidFill>
              <a:latin typeface="+mn-lt"/>
              <a:ea typeface="+mn-ea"/>
              <a:cs typeface="+mn-cs"/>
            </a:endParaRPr>
          </a:p>
          <a:p>
            <a:r>
              <a:rPr lang="en-US" altLang="ko-KR" dirty="0" smtClean="0"/>
              <a:t>figure1. </a:t>
            </a:r>
            <a:r>
              <a:rPr lang="en-US" altLang="ko-KR" dirty="0" smtClean="0">
                <a:effectLst/>
              </a:rPr>
              <a:t>There was a clear and statistically significant (p = 0.037) increase in the number of actual lung donors during the SALT period. </a:t>
            </a:r>
            <a:r>
              <a:rPr lang="en-US" altLang="ko-KR" i="1" dirty="0" smtClean="0">
                <a:effectLst/>
              </a:rPr>
              <a:t>Dotted lines</a:t>
            </a:r>
            <a:r>
              <a:rPr lang="en-US" altLang="ko-KR" dirty="0" smtClean="0">
                <a:effectLst/>
              </a:rPr>
              <a:t> represent the predicted values from the fitted generalized estimating equation model. </a:t>
            </a:r>
            <a:r>
              <a:rPr lang="en-US" altLang="ko-KR" i="1" dirty="0" smtClean="0">
                <a:effectLst/>
              </a:rPr>
              <a:t>Solid circles</a:t>
            </a:r>
            <a:r>
              <a:rPr lang="en-US" altLang="ko-KR" dirty="0" smtClean="0">
                <a:effectLst/>
              </a:rPr>
              <a:t> represent the observed number of donors from whom lungs were procured.</a:t>
            </a:r>
          </a:p>
          <a:p>
            <a:endParaRPr lang="en-US" altLang="ko-KR" dirty="0">
              <a:effectLst/>
            </a:endParaRPr>
          </a:p>
          <a:p>
            <a:pPr marL="0" marR="0" indent="0" algn="l" defTabSz="914400" rtl="0" eaLnBrk="1" fontAlgn="auto" latinLnBrk="1" hangingPunct="1">
              <a:lnSpc>
                <a:spcPct val="100000"/>
              </a:lnSpc>
              <a:spcBef>
                <a:spcPts val="0"/>
              </a:spcBef>
              <a:spcAft>
                <a:spcPts val="0"/>
              </a:spcAft>
              <a:buClrTx/>
              <a:buSzTx/>
              <a:buFontTx/>
              <a:buNone/>
              <a:tabLst/>
              <a:defRPr/>
            </a:pPr>
            <a:r>
              <a:rPr lang="en-US" altLang="ko-KR" dirty="0" smtClean="0">
                <a:effectLst/>
              </a:rPr>
              <a:t>Figure2. </a:t>
            </a:r>
            <a:r>
              <a:rPr lang="en-US" altLang="ko-KR" dirty="0" smtClean="0"/>
              <a:t>114 lung transplantation procedures were performed at our institution, with a minimum follow-up of 1 yr. There was no significant difference in the underlying diagnosis of the recipients. The rate of bilateral lung transplantation increased from 19% during the pre-SALT period to 37% during the SALT period (p = 0.02). The 30-d survival rate (81% pre-SALT; 99% SALT; p = 0.005) and the 1-yr survival rate (76% pre-SALT; 85% SALT; p = 0.14) improved after implementation of the SALT protocol. No significant differences were found during the SALT period in 30-d and 1-yr survival rates between recipients of lungs from the donor groups (ideal, extended, poor to ideal, and poor to extended; </a:t>
            </a:r>
            <a:br>
              <a:rPr lang="en-US" altLang="ko-KR" dirty="0" smtClean="0"/>
            </a:br>
            <a:endParaRPr lang="en-US" altLang="ko-KR" dirty="0" smtClean="0">
              <a:effectLst/>
            </a:endParaRPr>
          </a:p>
        </p:txBody>
      </p:sp>
      <p:sp>
        <p:nvSpPr>
          <p:cNvPr id="4" name="슬라이드 번호 개체 틀 3"/>
          <p:cNvSpPr>
            <a:spLocks noGrp="1"/>
          </p:cNvSpPr>
          <p:nvPr>
            <p:ph type="sldNum" sz="quarter" idx="10"/>
          </p:nvPr>
        </p:nvSpPr>
        <p:spPr/>
        <p:txBody>
          <a:bodyPr/>
          <a:lstStyle/>
          <a:p>
            <a:fld id="{29C59477-1607-456E-BE17-F916FFF36953}" type="slidenum">
              <a:rPr lang="ko-KR" altLang="en-US" smtClean="0"/>
              <a:t>13</a:t>
            </a:fld>
            <a:endParaRPr lang="ko-KR" altLang="en-US"/>
          </a:p>
        </p:txBody>
      </p:sp>
    </p:spTree>
    <p:extLst>
      <p:ext uri="{BB962C8B-B14F-4D97-AF65-F5344CB8AC3E}">
        <p14:creationId xmlns:p14="http://schemas.microsoft.com/office/powerpoint/2010/main" val="253005720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High-risk donor lungs were defined by specific criteria, </a:t>
            </a:r>
          </a:p>
          <a:p>
            <a:r>
              <a:rPr lang="en-US" altLang="ko-KR" b="1" dirty="0" smtClean="0"/>
              <a:t>including pulmonary edema and </a:t>
            </a:r>
            <a:endParaRPr lang="en-US" altLang="ko-KR" b="1" dirty="0" smtClean="0"/>
          </a:p>
          <a:p>
            <a:r>
              <a:rPr lang="en-US" altLang="ko-KR" b="1" dirty="0" smtClean="0"/>
              <a:t>a </a:t>
            </a:r>
            <a:r>
              <a:rPr lang="en-US" altLang="ko-KR" b="1" dirty="0" smtClean="0"/>
              <a:t>ratio of the partial pressure of arterial oxygen to the fraction of inspired oxygen (PO</a:t>
            </a:r>
            <a:r>
              <a:rPr lang="en-US" altLang="ko-KR" b="1" baseline="-25000" dirty="0" smtClean="0"/>
              <a:t>2</a:t>
            </a:r>
            <a:r>
              <a:rPr lang="en-US" altLang="ko-KR" b="1" dirty="0" smtClean="0"/>
              <a:t>:FIO</a:t>
            </a:r>
            <a:r>
              <a:rPr lang="en-US" altLang="ko-KR" b="1" baseline="-25000" dirty="0" smtClean="0"/>
              <a:t>2</a:t>
            </a:r>
            <a:r>
              <a:rPr lang="en-US" altLang="ko-KR" b="1" dirty="0" smtClean="0"/>
              <a:t>) less than 300 mm Hg. </a:t>
            </a:r>
          </a:p>
          <a:p>
            <a:r>
              <a:rPr lang="en-US" altLang="ko-KR" b="1" dirty="0" smtClean="0"/>
              <a:t>Lungs with acceptable function were subsequently transplanted. </a:t>
            </a:r>
            <a:endParaRPr lang="ko-KR" altLang="en-US" b="1" dirty="0"/>
          </a:p>
        </p:txBody>
      </p:sp>
      <p:sp>
        <p:nvSpPr>
          <p:cNvPr id="4" name="슬라이드 번호 개체 틀 3"/>
          <p:cNvSpPr>
            <a:spLocks noGrp="1"/>
          </p:cNvSpPr>
          <p:nvPr>
            <p:ph type="sldNum" sz="quarter" idx="10"/>
          </p:nvPr>
        </p:nvSpPr>
        <p:spPr/>
        <p:txBody>
          <a:bodyPr/>
          <a:lstStyle/>
          <a:p>
            <a:fld id="{29C59477-1607-456E-BE17-F916FFF36953}" type="slidenum">
              <a:rPr lang="ko-KR" altLang="en-US" smtClean="0"/>
              <a:t>14</a:t>
            </a:fld>
            <a:endParaRPr lang="ko-KR" altLang="en-US"/>
          </a:p>
        </p:txBody>
      </p:sp>
    </p:spTree>
    <p:extLst>
      <p:ext uri="{BB962C8B-B14F-4D97-AF65-F5344CB8AC3E}">
        <p14:creationId xmlns:p14="http://schemas.microsoft.com/office/powerpoint/2010/main" val="221510945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dirty="0" smtClean="0"/>
              <a:t>Reperfusion</a:t>
            </a:r>
            <a:r>
              <a:rPr lang="en-US" altLang="ko-KR" baseline="0" dirty="0" smtClean="0"/>
              <a:t> </a:t>
            </a:r>
            <a:r>
              <a:rPr lang="ko-KR" altLang="en-US" baseline="0" dirty="0" smtClean="0"/>
              <a:t>시 </a:t>
            </a:r>
            <a:r>
              <a:rPr lang="en-US" altLang="ko-KR" baseline="0" dirty="0" smtClean="0"/>
              <a:t>1.o </a:t>
            </a:r>
            <a:r>
              <a:rPr lang="ko-KR" altLang="en-US" baseline="0" dirty="0" smtClean="0"/>
              <a:t>이 </a:t>
            </a:r>
            <a:r>
              <a:rPr lang="en-US" altLang="ko-KR" baseline="0" dirty="0" smtClean="0"/>
              <a:t>lung ventilation</a:t>
            </a:r>
            <a:r>
              <a:rPr lang="ko-KR" altLang="en-US" baseline="0" dirty="0" smtClean="0"/>
              <a:t>의 </a:t>
            </a:r>
            <a:r>
              <a:rPr lang="ko-KR" altLang="en-US" baseline="0" dirty="0" err="1" smtClean="0"/>
              <a:t>악형향</a:t>
            </a:r>
            <a:r>
              <a:rPr lang="en-US" altLang="ko-KR" baseline="0" dirty="0" smtClean="0"/>
              <a:t>, 2</a:t>
            </a:r>
            <a:r>
              <a:rPr lang="ko-KR" altLang="en-US" baseline="0" dirty="0" smtClean="0"/>
              <a:t>시간 이후에 </a:t>
            </a:r>
            <a:r>
              <a:rPr lang="en-US" altLang="ko-KR" baseline="0" dirty="0" smtClean="0"/>
              <a:t>1.0 </a:t>
            </a:r>
            <a:r>
              <a:rPr lang="ko-KR" altLang="en-US" baseline="0" dirty="0" smtClean="0"/>
              <a:t>는</a:t>
            </a:r>
            <a:r>
              <a:rPr lang="en-US" altLang="ko-KR" baseline="0" dirty="0" smtClean="0"/>
              <a:t> </a:t>
            </a:r>
            <a:r>
              <a:rPr lang="ko-KR" altLang="en-US" baseline="0" dirty="0" smtClean="0"/>
              <a:t>비슷한 결과 </a:t>
            </a:r>
            <a:endParaRPr lang="en-US" altLang="ko-KR" baseline="0" dirty="0" smtClean="0"/>
          </a:p>
          <a:p>
            <a:endParaRPr lang="en-US" altLang="ko-KR" baseline="0" dirty="0" smtClean="0">
              <a:sym typeface="Wingdings" pitchFamily="2" charset="2"/>
            </a:endParaRPr>
          </a:p>
          <a:p>
            <a:r>
              <a:rPr lang="en-US" altLang="ko-KR" dirty="0" smtClean="0"/>
              <a:t>Auto-positive end-expiratory pressure (auto-PEEP; AP) and dynamic hyperinflation (DH) may affect </a:t>
            </a:r>
            <a:r>
              <a:rPr lang="en-US" altLang="ko-KR" b="1" dirty="0" smtClean="0"/>
              <a:t>hemodynamics</a:t>
            </a:r>
            <a:r>
              <a:rPr lang="en-US" altLang="ko-KR" dirty="0" smtClean="0"/>
              <a:t>, predispose to </a:t>
            </a:r>
            <a:r>
              <a:rPr lang="en-US" altLang="ko-KR" b="1" dirty="0" smtClean="0"/>
              <a:t>barotrauma</a:t>
            </a:r>
            <a:r>
              <a:rPr lang="en-US" altLang="ko-KR" dirty="0" smtClean="0"/>
              <a:t>, </a:t>
            </a:r>
            <a:r>
              <a:rPr lang="en-US" altLang="ko-KR" b="1" dirty="0" smtClean="0"/>
              <a:t>increase work of breathing, cause dyspnea, disrupt patient-ventilator synchrony, confuse monitoring of hemodynamics and respiratory system mechanics, and interfere with the effectiveness of pressure-regulated ventilation</a:t>
            </a:r>
            <a:r>
              <a:rPr lang="en-US" altLang="ko-KR" dirty="0" smtClean="0"/>
              <a:t>. Although basic knowledge regarding the clinical physiology and management of AP during mechanical ventilation has evolved impressively over the 30 years since DH and AP were first brought to clinical attention, novel and clinically relevant characteristics of this complex phenomenon continue to be described. This discussion reviews some of the more important aspects of AP that bear on the care of the ventilated patient with critical illness</a:t>
            </a:r>
            <a:endParaRPr lang="en-US" altLang="ko-KR" baseline="0" dirty="0" smtClean="0">
              <a:sym typeface="Wingdings" pitchFamily="2" charset="2"/>
            </a:endParaRPr>
          </a:p>
          <a:p>
            <a:endParaRPr lang="en-US" altLang="ko-KR" baseline="0" dirty="0" smtClean="0">
              <a:sym typeface="Wingdings" pitchFamily="2" charset="2"/>
            </a:endParaRPr>
          </a:p>
          <a:p>
            <a:endParaRPr lang="ko-KR" altLang="en-US" dirty="0"/>
          </a:p>
        </p:txBody>
      </p:sp>
      <p:sp>
        <p:nvSpPr>
          <p:cNvPr id="4" name="슬라이드 번호 개체 틀 3"/>
          <p:cNvSpPr>
            <a:spLocks noGrp="1"/>
          </p:cNvSpPr>
          <p:nvPr>
            <p:ph type="sldNum" sz="quarter" idx="10"/>
          </p:nvPr>
        </p:nvSpPr>
        <p:spPr/>
        <p:txBody>
          <a:bodyPr/>
          <a:lstStyle/>
          <a:p>
            <a:fld id="{29C59477-1607-456E-BE17-F916FFF36953}" type="slidenum">
              <a:rPr lang="ko-KR" altLang="en-US" smtClean="0"/>
              <a:t>15</a:t>
            </a:fld>
            <a:endParaRPr lang="ko-KR" altLang="en-US"/>
          </a:p>
        </p:txBody>
      </p:sp>
    </p:spTree>
    <p:extLst>
      <p:ext uri="{BB962C8B-B14F-4D97-AF65-F5344CB8AC3E}">
        <p14:creationId xmlns:p14="http://schemas.microsoft.com/office/powerpoint/2010/main" val="192607444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endParaRPr lang="ko-KR" altLang="en-US" dirty="0"/>
          </a:p>
        </p:txBody>
      </p:sp>
      <p:sp>
        <p:nvSpPr>
          <p:cNvPr id="4" name="슬라이드 번호 개체 틀 3"/>
          <p:cNvSpPr>
            <a:spLocks noGrp="1"/>
          </p:cNvSpPr>
          <p:nvPr>
            <p:ph type="sldNum" sz="quarter" idx="10"/>
          </p:nvPr>
        </p:nvSpPr>
        <p:spPr/>
        <p:txBody>
          <a:bodyPr/>
          <a:lstStyle/>
          <a:p>
            <a:fld id="{29C59477-1607-456E-BE17-F916FFF36953}" type="slidenum">
              <a:rPr lang="ko-KR" altLang="en-US" smtClean="0"/>
              <a:t>16</a:t>
            </a:fld>
            <a:endParaRPr lang="ko-KR" altLang="en-US"/>
          </a:p>
        </p:txBody>
      </p:sp>
    </p:spTree>
    <p:extLst>
      <p:ext uri="{BB962C8B-B14F-4D97-AF65-F5344CB8AC3E}">
        <p14:creationId xmlns:p14="http://schemas.microsoft.com/office/powerpoint/2010/main" val="8754322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슬라이드 이미지 개체 틀 1"/>
          <p:cNvSpPr>
            <a:spLocks noGrp="1" noRot="1" noChangeAspect="1"/>
          </p:cNvSpPr>
          <p:nvPr>
            <p:ph type="sldImg"/>
          </p:nvPr>
        </p:nvSpPr>
        <p:spPr/>
      </p:sp>
      <p:sp>
        <p:nvSpPr>
          <p:cNvPr id="3" name="슬라이드 노트 개체 틀 2"/>
          <p:cNvSpPr>
            <a:spLocks noGrp="1"/>
          </p:cNvSpPr>
          <p:nvPr>
            <p:ph type="body" idx="1"/>
          </p:nvPr>
        </p:nvSpPr>
        <p:spPr/>
        <p:txBody>
          <a:bodyPr/>
          <a:lstStyle/>
          <a:p>
            <a:r>
              <a:rPr lang="en-US" altLang="ko-KR" sz="1200" b="0" i="0" u="none" strike="noStrike" kern="1200" baseline="0" dirty="0" smtClean="0">
                <a:solidFill>
                  <a:schemeClr val="tx1"/>
                </a:solidFill>
                <a:latin typeface="+mn-lt"/>
                <a:ea typeface="+mn-ea"/>
                <a:cs typeface="+mn-cs"/>
              </a:rPr>
              <a:t>The most common modes of ventilation were pressure assist/control (37%) and volume assist/control (35%).</a:t>
            </a:r>
          </a:p>
          <a:p>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Tidal volumes were most often determined by recipient characteristics.</a:t>
            </a:r>
          </a:p>
          <a:p>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Donor characteristics were rarely considered (35%) and were infrequently known by the team managing the ventilator (42%)</a:t>
            </a:r>
          </a:p>
          <a:p>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A majority of respondents selected 6 ml/kg recipient predicted body weight (58%), fewer selected 10ml/kg (21%), and none selected 15 ml/kg.</a:t>
            </a:r>
          </a:p>
          <a:p>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A majority preferred limiting the fraction of inspired oxygen rather than positive end-expiratory pressure (PEEP)</a:t>
            </a:r>
          </a:p>
          <a:p>
            <a:endParaRPr lang="en-US" altLang="ko-KR" sz="1200" b="0" i="0" u="none" strike="noStrike" kern="1200" baseline="0" dirty="0" smtClean="0">
              <a:solidFill>
                <a:schemeClr val="tx1"/>
              </a:solidFill>
              <a:latin typeface="+mn-lt"/>
              <a:ea typeface="+mn-ea"/>
              <a:cs typeface="+mn-cs"/>
            </a:endParaRPr>
          </a:p>
          <a:p>
            <a:r>
              <a:rPr lang="en-US" altLang="ko-KR" sz="1200" b="0" i="0" u="none" strike="noStrike" kern="1200" baseline="0" dirty="0" smtClean="0">
                <a:solidFill>
                  <a:schemeClr val="tx1"/>
                </a:solidFill>
                <a:latin typeface="+mn-lt"/>
                <a:ea typeface="+mn-ea"/>
                <a:cs typeface="+mn-cs"/>
              </a:rPr>
              <a:t>The median plateau pressure limit perceived as a threshold triggering reduction in tidal volume was 30 cm H2O</a:t>
            </a:r>
            <a:endParaRPr lang="ko-KR" altLang="en-US" dirty="0"/>
          </a:p>
        </p:txBody>
      </p:sp>
      <p:sp>
        <p:nvSpPr>
          <p:cNvPr id="4" name="슬라이드 번호 개체 틀 3"/>
          <p:cNvSpPr>
            <a:spLocks noGrp="1"/>
          </p:cNvSpPr>
          <p:nvPr>
            <p:ph type="sldNum" sz="quarter" idx="10"/>
          </p:nvPr>
        </p:nvSpPr>
        <p:spPr/>
        <p:txBody>
          <a:bodyPr/>
          <a:lstStyle/>
          <a:p>
            <a:fld id="{29C59477-1607-456E-BE17-F916FFF36953}" type="slidenum">
              <a:rPr lang="ko-KR" altLang="en-US" smtClean="0"/>
              <a:t>19</a:t>
            </a:fld>
            <a:endParaRPr lang="ko-KR" altLang="en-US"/>
          </a:p>
        </p:txBody>
      </p:sp>
    </p:spTree>
    <p:extLst>
      <p:ext uri="{BB962C8B-B14F-4D97-AF65-F5344CB8AC3E}">
        <p14:creationId xmlns:p14="http://schemas.microsoft.com/office/powerpoint/2010/main" val="71493209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제목 슬라이드">
    <p:spTree>
      <p:nvGrpSpPr>
        <p:cNvPr id="1" name=""/>
        <p:cNvGrpSpPr/>
        <p:nvPr/>
      </p:nvGrpSpPr>
      <p:grpSpPr>
        <a:xfrm>
          <a:off x="0" y="0"/>
          <a:ext cx="0" cy="0"/>
          <a:chOff x="0" y="0"/>
          <a:chExt cx="0" cy="0"/>
        </a:xfrm>
      </p:grpSpPr>
      <p:sp>
        <p:nvSpPr>
          <p:cNvPr id="2" name="제목 1"/>
          <p:cNvSpPr>
            <a:spLocks noGrp="1"/>
          </p:cNvSpPr>
          <p:nvPr>
            <p:ph type="ctrTitle"/>
          </p:nvPr>
        </p:nvSpPr>
        <p:spPr>
          <a:xfrm>
            <a:off x="685800" y="2130425"/>
            <a:ext cx="7772400" cy="1470025"/>
          </a:xfrm>
        </p:spPr>
        <p:txBody>
          <a:bodyPr/>
          <a:lstStyle/>
          <a:p>
            <a:r>
              <a:rPr lang="ko-KR" altLang="en-US" smtClean="0"/>
              <a:t>마스터 제목 스타일 편집</a:t>
            </a:r>
            <a:endParaRPr lang="ko-KR" altLang="en-US"/>
          </a:p>
        </p:txBody>
      </p:sp>
      <p:sp>
        <p:nvSpPr>
          <p:cNvPr id="3" name="부제목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ko-KR" altLang="en-US" smtClean="0"/>
              <a:t>마스터 부제목 스타일 편집</a:t>
            </a:r>
            <a:endParaRPr lang="ko-KR" altLang="en-US"/>
          </a:p>
        </p:txBody>
      </p:sp>
      <p:sp>
        <p:nvSpPr>
          <p:cNvPr id="4" name="날짜 개체 틀 3"/>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263AB9-54D4-4E86-8A02-143F898719CA}" type="slidenum">
              <a:rPr lang="ko-KR" altLang="en-US" smtClean="0"/>
              <a:t>‹#›</a:t>
            </a:fld>
            <a:endParaRPr lang="ko-KR" altLang="en-US"/>
          </a:p>
        </p:txBody>
      </p:sp>
      <p:pic>
        <p:nvPicPr>
          <p:cNvPr id="7"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제목 및 세로 텍스트">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세로 제목 및 텍스트">
    <p:spTree>
      <p:nvGrpSpPr>
        <p:cNvPr id="1" name=""/>
        <p:cNvGrpSpPr/>
        <p:nvPr/>
      </p:nvGrpSpPr>
      <p:grpSpPr>
        <a:xfrm>
          <a:off x="0" y="0"/>
          <a:ext cx="0" cy="0"/>
          <a:chOff x="0" y="0"/>
          <a:chExt cx="0" cy="0"/>
        </a:xfrm>
      </p:grpSpPr>
      <p:sp>
        <p:nvSpPr>
          <p:cNvPr id="2" name="세로 제목 1"/>
          <p:cNvSpPr>
            <a:spLocks noGrp="1"/>
          </p:cNvSpPr>
          <p:nvPr>
            <p:ph type="title" orient="vert"/>
          </p:nvPr>
        </p:nvSpPr>
        <p:spPr>
          <a:xfrm>
            <a:off x="6629400" y="274638"/>
            <a:ext cx="2057400" cy="5851525"/>
          </a:xfrm>
        </p:spPr>
        <p:txBody>
          <a:bodyPr vert="eaVert"/>
          <a:lstStyle/>
          <a:p>
            <a:r>
              <a:rPr lang="ko-KR" altLang="en-US" smtClean="0"/>
              <a:t>마스터 제목 스타일 편집</a:t>
            </a:r>
            <a:endParaRPr lang="ko-KR" altLang="en-US"/>
          </a:p>
        </p:txBody>
      </p:sp>
      <p:sp>
        <p:nvSpPr>
          <p:cNvPr id="3" name="세로 텍스트 개체 틀 2"/>
          <p:cNvSpPr>
            <a:spLocks noGrp="1"/>
          </p:cNvSpPr>
          <p:nvPr>
            <p:ph type="body" orient="vert" idx="1"/>
          </p:nvPr>
        </p:nvSpPr>
        <p:spPr>
          <a:xfrm>
            <a:off x="457200" y="274638"/>
            <a:ext cx="6019800" cy="5851525"/>
          </a:xfrm>
        </p:spPr>
        <p:txBody>
          <a:bodyPr vert="eaVert"/>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제목 및 내용">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idx="1"/>
          </p:nvPr>
        </p:nvSpPr>
        <p:spPr/>
        <p:txBody>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구역 머리글">
    <p:spTree>
      <p:nvGrpSpPr>
        <p:cNvPr id="1" name=""/>
        <p:cNvGrpSpPr/>
        <p:nvPr/>
      </p:nvGrpSpPr>
      <p:grpSpPr>
        <a:xfrm>
          <a:off x="0" y="0"/>
          <a:ext cx="0" cy="0"/>
          <a:chOff x="0" y="0"/>
          <a:chExt cx="0" cy="0"/>
        </a:xfrm>
      </p:grpSpPr>
      <p:sp>
        <p:nvSpPr>
          <p:cNvPr id="2" name="제목 1"/>
          <p:cNvSpPr>
            <a:spLocks noGrp="1"/>
          </p:cNvSpPr>
          <p:nvPr>
            <p:ph type="title"/>
          </p:nvPr>
        </p:nvSpPr>
        <p:spPr>
          <a:xfrm>
            <a:off x="722313" y="4406900"/>
            <a:ext cx="7772400" cy="1362075"/>
          </a:xfrm>
        </p:spPr>
        <p:txBody>
          <a:bodyPr anchor="t"/>
          <a:lstStyle>
            <a:lvl1pPr algn="l">
              <a:defRPr sz="4000" b="1" cap="all"/>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ko-KR" altLang="en-US" smtClean="0"/>
              <a:t>마스터 텍스트 스타일을 편집합니다</a:t>
            </a:r>
          </a:p>
        </p:txBody>
      </p:sp>
      <p:sp>
        <p:nvSpPr>
          <p:cNvPr id="4" name="날짜 개체 틀 3"/>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5" name="바닥글 개체 틀 4"/>
          <p:cNvSpPr>
            <a:spLocks noGrp="1"/>
          </p:cNvSpPr>
          <p:nvPr>
            <p:ph type="ftr" sz="quarter" idx="11"/>
          </p:nvPr>
        </p:nvSpPr>
        <p:spPr/>
        <p:txBody>
          <a:bodyPr/>
          <a:lstStyle/>
          <a:p>
            <a:endParaRPr lang="ko-KR" altLang="en-US"/>
          </a:p>
        </p:txBody>
      </p:sp>
      <p:sp>
        <p:nvSpPr>
          <p:cNvPr id="6" name="슬라이드 번호 개체 틀 5"/>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콘텐츠 2개">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내용 개체 틀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내용 개체 틀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날짜 개체 틀 4"/>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비교">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lvl1pPr>
              <a:defRPr/>
            </a:lvl1p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4" name="내용 개체 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5" name="텍스트 개체 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ko-KR" altLang="en-US" smtClean="0"/>
              <a:t>마스터 텍스트 스타일을 편집합니다</a:t>
            </a:r>
          </a:p>
        </p:txBody>
      </p:sp>
      <p:sp>
        <p:nvSpPr>
          <p:cNvPr id="6" name="내용 개체 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7" name="날짜 개체 틀 6"/>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8" name="바닥글 개체 틀 7"/>
          <p:cNvSpPr>
            <a:spLocks noGrp="1"/>
          </p:cNvSpPr>
          <p:nvPr>
            <p:ph type="ftr" sz="quarter" idx="11"/>
          </p:nvPr>
        </p:nvSpPr>
        <p:spPr/>
        <p:txBody>
          <a:bodyPr/>
          <a:lstStyle/>
          <a:p>
            <a:endParaRPr lang="ko-KR" altLang="en-US"/>
          </a:p>
        </p:txBody>
      </p:sp>
      <p:sp>
        <p:nvSpPr>
          <p:cNvPr id="9" name="슬라이드 번호 개체 틀 8"/>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제목만">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ko-KR" altLang="en-US" smtClean="0"/>
              <a:t>마스터 제목 스타일 편집</a:t>
            </a:r>
            <a:endParaRPr lang="ko-KR" altLang="en-US"/>
          </a:p>
        </p:txBody>
      </p:sp>
      <p:sp>
        <p:nvSpPr>
          <p:cNvPr id="3" name="날짜 개체 틀 2"/>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4" name="바닥글 개체 틀 3"/>
          <p:cNvSpPr>
            <a:spLocks noGrp="1"/>
          </p:cNvSpPr>
          <p:nvPr>
            <p:ph type="ftr" sz="quarter" idx="11"/>
          </p:nvPr>
        </p:nvSpPr>
        <p:spPr/>
        <p:txBody>
          <a:bodyPr/>
          <a:lstStyle/>
          <a:p>
            <a:endParaRPr lang="ko-KR" altLang="en-US"/>
          </a:p>
        </p:txBody>
      </p:sp>
      <p:sp>
        <p:nvSpPr>
          <p:cNvPr id="5" name="슬라이드 번호 개체 틀 4"/>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날짜 개체 틀 1"/>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3" name="바닥글 개체 틀 2"/>
          <p:cNvSpPr>
            <a:spLocks noGrp="1"/>
          </p:cNvSpPr>
          <p:nvPr>
            <p:ph type="ftr" sz="quarter" idx="11"/>
          </p:nvPr>
        </p:nvSpPr>
        <p:spPr/>
        <p:txBody>
          <a:bodyPr/>
          <a:lstStyle/>
          <a:p>
            <a:endParaRPr lang="ko-KR" altLang="en-US"/>
          </a:p>
        </p:txBody>
      </p:sp>
      <p:sp>
        <p:nvSpPr>
          <p:cNvPr id="4" name="슬라이드 번호 개체 틀 3"/>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캡션 있는 콘텐츠">
    <p:spTree>
      <p:nvGrpSpPr>
        <p:cNvPr id="1" name=""/>
        <p:cNvGrpSpPr/>
        <p:nvPr/>
      </p:nvGrpSpPr>
      <p:grpSpPr>
        <a:xfrm>
          <a:off x="0" y="0"/>
          <a:ext cx="0" cy="0"/>
          <a:chOff x="0" y="0"/>
          <a:chExt cx="0" cy="0"/>
        </a:xfrm>
      </p:grpSpPr>
      <p:sp>
        <p:nvSpPr>
          <p:cNvPr id="2" name="제목 1"/>
          <p:cNvSpPr>
            <a:spLocks noGrp="1"/>
          </p:cNvSpPr>
          <p:nvPr>
            <p:ph type="title"/>
          </p:nvPr>
        </p:nvSpPr>
        <p:spPr>
          <a:xfrm>
            <a:off x="457200" y="273050"/>
            <a:ext cx="3008313" cy="1162050"/>
          </a:xfrm>
        </p:spPr>
        <p:txBody>
          <a:bodyPr anchor="b"/>
          <a:lstStyle>
            <a:lvl1pPr algn="l">
              <a:defRPr sz="2000" b="1"/>
            </a:lvl1pPr>
          </a:lstStyle>
          <a:p>
            <a:r>
              <a:rPr lang="ko-KR" altLang="en-US" smtClean="0"/>
              <a:t>마스터 제목 스타일 편집</a:t>
            </a:r>
            <a:endParaRPr lang="ko-KR" altLang="en-US"/>
          </a:p>
        </p:txBody>
      </p:sp>
      <p:sp>
        <p:nvSpPr>
          <p:cNvPr id="3" name="내용 개체 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텍스트 개체 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캡션 있는 그림">
    <p:spTree>
      <p:nvGrpSpPr>
        <p:cNvPr id="1" name=""/>
        <p:cNvGrpSpPr/>
        <p:nvPr/>
      </p:nvGrpSpPr>
      <p:grpSpPr>
        <a:xfrm>
          <a:off x="0" y="0"/>
          <a:ext cx="0" cy="0"/>
          <a:chOff x="0" y="0"/>
          <a:chExt cx="0" cy="0"/>
        </a:xfrm>
      </p:grpSpPr>
      <p:sp>
        <p:nvSpPr>
          <p:cNvPr id="2" name="제목 1"/>
          <p:cNvSpPr>
            <a:spLocks noGrp="1"/>
          </p:cNvSpPr>
          <p:nvPr>
            <p:ph type="title"/>
          </p:nvPr>
        </p:nvSpPr>
        <p:spPr>
          <a:xfrm>
            <a:off x="1792288" y="4800600"/>
            <a:ext cx="5486400" cy="566738"/>
          </a:xfrm>
        </p:spPr>
        <p:txBody>
          <a:bodyPr anchor="b"/>
          <a:lstStyle>
            <a:lvl1pPr algn="l">
              <a:defRPr sz="2000" b="1"/>
            </a:lvl1pPr>
          </a:lstStyle>
          <a:p>
            <a:r>
              <a:rPr lang="ko-KR" altLang="en-US" smtClean="0"/>
              <a:t>마스터 제목 스타일 편집</a:t>
            </a:r>
            <a:endParaRPr lang="ko-KR" altLang="en-US"/>
          </a:p>
        </p:txBody>
      </p:sp>
      <p:sp>
        <p:nvSpPr>
          <p:cNvPr id="3" name="그림 개체 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ko-KR" altLang="en-US" smtClean="0"/>
              <a:t>그림을 추가하려면 아이콘을 클릭하십시오</a:t>
            </a:r>
            <a:endParaRPr lang="ko-KR" altLang="en-US" dirty="0"/>
          </a:p>
        </p:txBody>
      </p:sp>
      <p:sp>
        <p:nvSpPr>
          <p:cNvPr id="4" name="텍스트 개체 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ko-KR" altLang="en-US" smtClean="0"/>
              <a:t>마스터 텍스트 스타일을 편집합니다</a:t>
            </a:r>
          </a:p>
        </p:txBody>
      </p:sp>
      <p:sp>
        <p:nvSpPr>
          <p:cNvPr id="5" name="날짜 개체 틀 4"/>
          <p:cNvSpPr>
            <a:spLocks noGrp="1"/>
          </p:cNvSpPr>
          <p:nvPr>
            <p:ph type="dt" sz="half" idx="10"/>
          </p:nvPr>
        </p:nvSpPr>
        <p:spPr/>
        <p:txBody>
          <a:bodyPr/>
          <a:lstStyle/>
          <a:p>
            <a:fld id="{5583400C-2C68-4250-8BF3-F6911B85811B}" type="datetimeFigureOut">
              <a:rPr lang="ko-KR" altLang="en-US" smtClean="0"/>
              <a:t>2016-01-12</a:t>
            </a:fld>
            <a:endParaRPr lang="ko-KR" altLang="en-US"/>
          </a:p>
        </p:txBody>
      </p:sp>
      <p:sp>
        <p:nvSpPr>
          <p:cNvPr id="6" name="바닥글 개체 틀 5"/>
          <p:cNvSpPr>
            <a:spLocks noGrp="1"/>
          </p:cNvSpPr>
          <p:nvPr>
            <p:ph type="ftr" sz="quarter" idx="11"/>
          </p:nvPr>
        </p:nvSpPr>
        <p:spPr/>
        <p:txBody>
          <a:bodyPr/>
          <a:lstStyle/>
          <a:p>
            <a:endParaRPr lang="ko-KR" altLang="en-US"/>
          </a:p>
        </p:txBody>
      </p:sp>
      <p:sp>
        <p:nvSpPr>
          <p:cNvPr id="7" name="슬라이드 번호 개체 틀 6"/>
          <p:cNvSpPr>
            <a:spLocks noGrp="1"/>
          </p:cNvSpPr>
          <p:nvPr>
            <p:ph type="sldNum" sz="quarter" idx="12"/>
          </p:nvPr>
        </p:nvSpPr>
        <p:spPr/>
        <p:txBody>
          <a:bodyPr/>
          <a:lstStyle/>
          <a:p>
            <a:fld id="{7E263AB9-54D4-4E86-8A02-143F898719CA}" type="slidenum">
              <a:rPr lang="ko-KR" altLang="en-US" smtClean="0"/>
              <a:t>‹#›</a:t>
            </a:fld>
            <a:endParaRPr lang="ko-KR" alt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제목 개체 틀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ko-KR" altLang="en-US" smtClean="0"/>
              <a:t>마스터 제목 스타일 편집</a:t>
            </a:r>
            <a:endParaRPr lang="ko-KR" altLang="en-US"/>
          </a:p>
        </p:txBody>
      </p:sp>
      <p:sp>
        <p:nvSpPr>
          <p:cNvPr id="3" name="텍스트 개체 틀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ko-KR" altLang="en-US" smtClean="0"/>
              <a:t>마스터 텍스트 스타일을 편집합니다</a:t>
            </a:r>
          </a:p>
          <a:p>
            <a:pPr lvl="1"/>
            <a:r>
              <a:rPr lang="ko-KR" altLang="en-US" smtClean="0"/>
              <a:t>둘째 수준</a:t>
            </a:r>
          </a:p>
          <a:p>
            <a:pPr lvl="2"/>
            <a:r>
              <a:rPr lang="ko-KR" altLang="en-US" smtClean="0"/>
              <a:t>셋째 수준</a:t>
            </a:r>
          </a:p>
          <a:p>
            <a:pPr lvl="3"/>
            <a:r>
              <a:rPr lang="ko-KR" altLang="en-US" smtClean="0"/>
              <a:t>넷째 수준</a:t>
            </a:r>
          </a:p>
          <a:p>
            <a:pPr lvl="4"/>
            <a:r>
              <a:rPr lang="ko-KR" altLang="en-US" smtClean="0"/>
              <a:t>다섯째 수준</a:t>
            </a:r>
            <a:endParaRPr lang="ko-KR" altLang="en-US"/>
          </a:p>
        </p:txBody>
      </p:sp>
      <p:sp>
        <p:nvSpPr>
          <p:cNvPr id="4" name="날짜 개체 틀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83400C-2C68-4250-8BF3-F6911B85811B}" type="datetimeFigureOut">
              <a:rPr lang="ko-KR" altLang="en-US" smtClean="0"/>
              <a:t>2016-01-12</a:t>
            </a:fld>
            <a:endParaRPr lang="ko-KR" altLang="en-US"/>
          </a:p>
        </p:txBody>
      </p:sp>
      <p:sp>
        <p:nvSpPr>
          <p:cNvPr id="5" name="바닥글 개체 틀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ko-KR" altLang="en-US"/>
          </a:p>
        </p:txBody>
      </p:sp>
      <p:sp>
        <p:nvSpPr>
          <p:cNvPr id="6" name="슬라이드 번호 개체 틀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E263AB9-54D4-4E86-8A02-143F898719CA}" type="slidenum">
              <a:rPr lang="ko-KR" altLang="en-US" smtClean="0"/>
              <a:t>‹#›</a:t>
            </a:fld>
            <a:endParaRPr lang="ko-KR" altLang="en-US"/>
          </a:p>
        </p:txBody>
      </p:sp>
      <p:pic>
        <p:nvPicPr>
          <p:cNvPr id="7" name="Picture 2"/>
          <p:cNvPicPr>
            <a:picLocks noChangeAspect="1" noChangeArrowheads="1"/>
          </p:cNvPicPr>
          <p:nvPr/>
        </p:nvPicPr>
        <p:blipFill>
          <a:blip r:embed="rId13" cstate="print"/>
          <a:srcRect/>
          <a:stretch>
            <a:fillRect/>
          </a:stretch>
        </p:blipFill>
        <p:spPr bwMode="auto">
          <a:xfrm>
            <a:off x="0" y="0"/>
            <a:ext cx="9143999" cy="6857999"/>
          </a:xfrm>
          <a:prstGeom prst="rect">
            <a:avLst/>
          </a:prstGeom>
          <a:noFill/>
          <a:ln w="9525">
            <a:noFill/>
            <a:miter lim="800000"/>
            <a:headEnd/>
            <a:tailEnd/>
          </a:ln>
          <a:effectLst/>
        </p:spPr>
      </p:pic>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1"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ko-KR"/>
      </a:defPPr>
      <a:lvl1pPr marL="0" algn="l" defTabSz="914400" rtl="0" eaLnBrk="1" latinLnBrk="1" hangingPunct="1">
        <a:defRPr sz="1800" kern="1200">
          <a:solidFill>
            <a:schemeClr val="tx1"/>
          </a:solidFill>
          <a:latin typeface="+mn-lt"/>
          <a:ea typeface="+mn-ea"/>
          <a:cs typeface="+mn-cs"/>
        </a:defRPr>
      </a:lvl1pPr>
      <a:lvl2pPr marL="457200" algn="l" defTabSz="914400" rtl="0" eaLnBrk="1" latinLnBrk="1" hangingPunct="1">
        <a:defRPr sz="1800" kern="1200">
          <a:solidFill>
            <a:schemeClr val="tx1"/>
          </a:solidFill>
          <a:latin typeface="+mn-lt"/>
          <a:ea typeface="+mn-ea"/>
          <a:cs typeface="+mn-cs"/>
        </a:defRPr>
      </a:lvl2pPr>
      <a:lvl3pPr marL="914400" algn="l" defTabSz="914400" rtl="0" eaLnBrk="1" latinLnBrk="1" hangingPunct="1">
        <a:defRPr sz="1800" kern="1200">
          <a:solidFill>
            <a:schemeClr val="tx1"/>
          </a:solidFill>
          <a:latin typeface="+mn-lt"/>
          <a:ea typeface="+mn-ea"/>
          <a:cs typeface="+mn-cs"/>
        </a:defRPr>
      </a:lvl3pPr>
      <a:lvl4pPr marL="1371600" algn="l" defTabSz="914400" rtl="0" eaLnBrk="1" latinLnBrk="1" hangingPunct="1">
        <a:defRPr sz="1800" kern="1200">
          <a:solidFill>
            <a:schemeClr val="tx1"/>
          </a:solidFill>
          <a:latin typeface="+mn-lt"/>
          <a:ea typeface="+mn-ea"/>
          <a:cs typeface="+mn-cs"/>
        </a:defRPr>
      </a:lvl4pPr>
      <a:lvl5pPr marL="1828800" algn="l" defTabSz="914400" rtl="0" eaLnBrk="1" latinLnBrk="1" hangingPunct="1">
        <a:defRPr sz="1800" kern="1200">
          <a:solidFill>
            <a:schemeClr val="tx1"/>
          </a:solidFill>
          <a:latin typeface="+mn-lt"/>
          <a:ea typeface="+mn-ea"/>
          <a:cs typeface="+mn-cs"/>
        </a:defRPr>
      </a:lvl5pPr>
      <a:lvl6pPr marL="2286000" algn="l" defTabSz="914400" rtl="0" eaLnBrk="1" latinLnBrk="1" hangingPunct="1">
        <a:defRPr sz="1800" kern="1200">
          <a:solidFill>
            <a:schemeClr val="tx1"/>
          </a:solidFill>
          <a:latin typeface="+mn-lt"/>
          <a:ea typeface="+mn-ea"/>
          <a:cs typeface="+mn-cs"/>
        </a:defRPr>
      </a:lvl6pPr>
      <a:lvl7pPr marL="2743200" algn="l" defTabSz="914400" rtl="0" eaLnBrk="1" latinLnBrk="1" hangingPunct="1">
        <a:defRPr sz="1800" kern="1200">
          <a:solidFill>
            <a:schemeClr val="tx1"/>
          </a:solidFill>
          <a:latin typeface="+mn-lt"/>
          <a:ea typeface="+mn-ea"/>
          <a:cs typeface="+mn-cs"/>
        </a:defRPr>
      </a:lvl7pPr>
      <a:lvl8pPr marL="3200400" algn="l" defTabSz="914400" rtl="0" eaLnBrk="1" latinLnBrk="1" hangingPunct="1">
        <a:defRPr sz="1800" kern="1200">
          <a:solidFill>
            <a:schemeClr val="tx1"/>
          </a:solidFill>
          <a:latin typeface="+mn-lt"/>
          <a:ea typeface="+mn-ea"/>
          <a:cs typeface="+mn-cs"/>
        </a:defRPr>
      </a:lvl8pPr>
      <a:lvl9pPr marL="3657600" algn="l" defTabSz="914400" rtl="0" eaLnBrk="1" latinLnBrk="1"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emf"/><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 Id="rId4" Type="http://schemas.openxmlformats.org/officeDocument/2006/relationships/image" Target="../media/image21.png"/></Relationships>
</file>

<file path=ppt/slides/_rels/slide2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ctrTitle"/>
          </p:nvPr>
        </p:nvSpPr>
        <p:spPr>
          <a:xfrm>
            <a:off x="683568" y="1628800"/>
            <a:ext cx="7772400" cy="1470025"/>
          </a:xfrm>
        </p:spPr>
        <p:txBody>
          <a:bodyPr/>
          <a:lstStyle/>
          <a:p>
            <a:r>
              <a:rPr lang="en-US" altLang="ko-KR" dirty="0" smtClean="0">
                <a:solidFill>
                  <a:schemeClr val="bg1"/>
                </a:solidFill>
              </a:rPr>
              <a:t>Mechanical ventilation after lung transplantation </a:t>
            </a:r>
            <a:endParaRPr lang="ko-KR" altLang="en-US" dirty="0">
              <a:solidFill>
                <a:schemeClr val="bg1"/>
              </a:solidFill>
            </a:endParaRPr>
          </a:p>
        </p:txBody>
      </p:sp>
      <p:sp>
        <p:nvSpPr>
          <p:cNvPr id="3" name="부제목 2"/>
          <p:cNvSpPr>
            <a:spLocks noGrp="1"/>
          </p:cNvSpPr>
          <p:nvPr>
            <p:ph type="subTitle" idx="1"/>
          </p:nvPr>
        </p:nvSpPr>
        <p:spPr>
          <a:xfrm>
            <a:off x="107504" y="5877272"/>
            <a:ext cx="4032448" cy="816496"/>
          </a:xfrm>
        </p:spPr>
        <p:txBody>
          <a:bodyPr>
            <a:normAutofit/>
          </a:bodyPr>
          <a:lstStyle/>
          <a:p>
            <a:r>
              <a:rPr lang="ko-KR" altLang="en-US" sz="2400" dirty="0" smtClean="0"/>
              <a:t>호흡기내과 강사 이수환 </a:t>
            </a:r>
            <a:endParaRPr lang="ko-KR" altLang="en-US" sz="2400" dirty="0"/>
          </a:p>
        </p:txBody>
      </p:sp>
      <p:sp>
        <p:nvSpPr>
          <p:cNvPr id="4" name="TextBox 3"/>
          <p:cNvSpPr txBox="1"/>
          <p:nvPr/>
        </p:nvSpPr>
        <p:spPr>
          <a:xfrm>
            <a:off x="323528" y="332656"/>
            <a:ext cx="2160240" cy="369332"/>
          </a:xfrm>
          <a:prstGeom prst="rect">
            <a:avLst/>
          </a:prstGeom>
          <a:noFill/>
        </p:spPr>
        <p:txBody>
          <a:bodyPr wrap="square" rtlCol="0">
            <a:spAutoFit/>
          </a:bodyPr>
          <a:lstStyle/>
          <a:p>
            <a:r>
              <a:rPr lang="en-US" altLang="ko-KR" dirty="0" smtClean="0">
                <a:solidFill>
                  <a:schemeClr val="bg1"/>
                </a:solidFill>
              </a:rPr>
              <a:t>In depth review</a:t>
            </a:r>
            <a:endParaRPr lang="ko-KR" altLang="en-US" dirty="0">
              <a:solidFill>
                <a:schemeClr val="bg1"/>
              </a:solidFill>
            </a:endParaRPr>
          </a:p>
        </p:txBody>
      </p:sp>
    </p:spTree>
    <p:extLst>
      <p:ext uri="{BB962C8B-B14F-4D97-AF65-F5344CB8AC3E}">
        <p14:creationId xmlns:p14="http://schemas.microsoft.com/office/powerpoint/2010/main" val="310168716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4860032" y="6437412"/>
            <a:ext cx="4196983" cy="369332"/>
          </a:xfrm>
          <a:prstGeom prst="rect">
            <a:avLst/>
          </a:prstGeom>
        </p:spPr>
        <p:txBody>
          <a:bodyPr wrap="none">
            <a:spAutoFit/>
          </a:bodyPr>
          <a:lstStyle/>
          <a:p>
            <a:r>
              <a:rPr lang="en-US" altLang="ko-KR" dirty="0" err="1"/>
              <a:t>Eur</a:t>
            </a:r>
            <a:r>
              <a:rPr lang="en-US" altLang="ko-KR" dirty="0"/>
              <a:t> J </a:t>
            </a:r>
            <a:r>
              <a:rPr lang="en-US" altLang="ko-KR" dirty="0" err="1"/>
              <a:t>Anaesthesiol</a:t>
            </a:r>
            <a:r>
              <a:rPr lang="en-US" altLang="ko-KR" dirty="0"/>
              <a:t> 2015;32(12):828-36.</a:t>
            </a:r>
            <a:endParaRPr lang="ko-KR" altLang="ko-KR" dirty="0"/>
          </a:p>
        </p:txBody>
      </p:sp>
      <p:pic>
        <p:nvPicPr>
          <p:cNvPr id="5123"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188640"/>
            <a:ext cx="8136904" cy="10843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576" y="1844824"/>
            <a:ext cx="7488832" cy="4556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9992876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7504" y="274638"/>
            <a:ext cx="8929652" cy="1143000"/>
          </a:xfrm>
        </p:spPr>
        <p:txBody>
          <a:bodyPr>
            <a:noAutofit/>
          </a:bodyPr>
          <a:lstStyle/>
          <a:p>
            <a:r>
              <a:rPr lang="en-US" altLang="ko-KR" sz="3600" dirty="0" smtClean="0"/>
              <a:t>Ventilating the donor lungs </a:t>
            </a:r>
            <a:r>
              <a:rPr lang="en-US" altLang="ko-KR" sz="3600" dirty="0" smtClean="0"/>
              <a:t/>
            </a:r>
            <a:br>
              <a:rPr lang="en-US" altLang="ko-KR" sz="3600" dirty="0" smtClean="0"/>
            </a:br>
            <a:r>
              <a:rPr lang="en-US" altLang="ko-KR" sz="3600" dirty="0" smtClean="0"/>
              <a:t>and </a:t>
            </a:r>
            <a:r>
              <a:rPr lang="en-US" altLang="ko-KR" sz="3600" dirty="0" smtClean="0"/>
              <a:t>preoperative care</a:t>
            </a:r>
            <a:endParaRPr lang="ko-KR" altLang="en-US" sz="3600" dirty="0"/>
          </a:p>
        </p:txBody>
      </p:sp>
      <p:sp>
        <p:nvSpPr>
          <p:cNvPr id="3" name="내용 개체 틀 2"/>
          <p:cNvSpPr>
            <a:spLocks noGrp="1"/>
          </p:cNvSpPr>
          <p:nvPr>
            <p:ph idx="1"/>
          </p:nvPr>
        </p:nvSpPr>
        <p:spPr>
          <a:xfrm>
            <a:off x="457200" y="1600201"/>
            <a:ext cx="8229600" cy="1180728"/>
          </a:xfrm>
        </p:spPr>
        <p:txBody>
          <a:bodyPr/>
          <a:lstStyle/>
          <a:p>
            <a:r>
              <a:rPr lang="en-US" altLang="ko-KR" dirty="0" smtClean="0"/>
              <a:t>Ventilation </a:t>
            </a:r>
            <a:r>
              <a:rPr lang="en-US" altLang="ko-KR" dirty="0"/>
              <a:t>with a VT </a:t>
            </a:r>
            <a:r>
              <a:rPr lang="en-US" altLang="ko-KR" dirty="0" smtClean="0"/>
              <a:t>of 5 </a:t>
            </a:r>
            <a:r>
              <a:rPr lang="en-US" altLang="ko-KR" dirty="0"/>
              <a:t>to 6 ml </a:t>
            </a:r>
            <a:r>
              <a:rPr lang="en-US" altLang="ko-KR" dirty="0" smtClean="0"/>
              <a:t>/kg </a:t>
            </a:r>
            <a:r>
              <a:rPr lang="en-US" altLang="ko-KR" dirty="0"/>
              <a:t>and PEEP of 8 to </a:t>
            </a:r>
            <a:r>
              <a:rPr lang="en-US" altLang="ko-KR" dirty="0" smtClean="0"/>
              <a:t>10cmH2O (RCT)</a:t>
            </a:r>
          </a:p>
        </p:txBody>
      </p:sp>
      <p:sp>
        <p:nvSpPr>
          <p:cNvPr id="4" name="직사각형 3"/>
          <p:cNvSpPr/>
          <p:nvPr/>
        </p:nvSpPr>
        <p:spPr>
          <a:xfrm>
            <a:off x="6084168" y="6381328"/>
            <a:ext cx="2952988" cy="369332"/>
          </a:xfrm>
          <a:prstGeom prst="rect">
            <a:avLst/>
          </a:prstGeom>
        </p:spPr>
        <p:txBody>
          <a:bodyPr wrap="none">
            <a:spAutoFit/>
          </a:bodyPr>
          <a:lstStyle/>
          <a:p>
            <a:r>
              <a:rPr lang="en-US" altLang="ko-KR" dirty="0" err="1"/>
              <a:t>Jama</a:t>
            </a:r>
            <a:r>
              <a:rPr lang="en-US" altLang="ko-KR" dirty="0"/>
              <a:t> 2010;304(23):2620-7.</a:t>
            </a:r>
            <a:endParaRPr lang="ko-KR" altLang="en-US"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2780928"/>
            <a:ext cx="8785638"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직사각형 5"/>
          <p:cNvSpPr/>
          <p:nvPr/>
        </p:nvSpPr>
        <p:spPr>
          <a:xfrm>
            <a:off x="3491880" y="5085184"/>
            <a:ext cx="5401262" cy="28803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7" name="직사각형 6"/>
          <p:cNvSpPr/>
          <p:nvPr/>
        </p:nvSpPr>
        <p:spPr>
          <a:xfrm>
            <a:off x="3491880" y="5733256"/>
            <a:ext cx="5401262" cy="648072"/>
          </a:xfrm>
          <a:prstGeom prst="rect">
            <a:avLst/>
          </a:prstGeom>
          <a:noFill/>
          <a:ln w="317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23205248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107504" y="274638"/>
            <a:ext cx="8928992" cy="1143000"/>
          </a:xfrm>
        </p:spPr>
        <p:txBody>
          <a:bodyPr>
            <a:noAutofit/>
          </a:bodyPr>
          <a:lstStyle/>
          <a:p>
            <a:r>
              <a:rPr lang="en-US" altLang="ko-KR" sz="3600" dirty="0" smtClean="0"/>
              <a:t>Ventilating the donor lungs </a:t>
            </a:r>
            <a:r>
              <a:rPr lang="en-US" altLang="ko-KR" sz="3600" dirty="0" smtClean="0"/>
              <a:t/>
            </a:r>
            <a:br>
              <a:rPr lang="en-US" altLang="ko-KR" sz="3600" dirty="0" smtClean="0"/>
            </a:br>
            <a:r>
              <a:rPr lang="en-US" altLang="ko-KR" sz="3600" dirty="0" smtClean="0"/>
              <a:t>and </a:t>
            </a:r>
            <a:r>
              <a:rPr lang="en-US" altLang="ko-KR" sz="3600" dirty="0" smtClean="0"/>
              <a:t>preoperative care</a:t>
            </a:r>
            <a:endParaRPr lang="ko-KR" altLang="en-US" sz="3600" dirty="0"/>
          </a:p>
        </p:txBody>
      </p:sp>
      <p:sp>
        <p:nvSpPr>
          <p:cNvPr id="3" name="내용 개체 틀 2"/>
          <p:cNvSpPr>
            <a:spLocks noGrp="1"/>
          </p:cNvSpPr>
          <p:nvPr>
            <p:ph idx="1"/>
          </p:nvPr>
        </p:nvSpPr>
        <p:spPr/>
        <p:txBody>
          <a:bodyPr/>
          <a:lstStyle/>
          <a:p>
            <a:r>
              <a:rPr lang="en-US" altLang="ko-KR" b="1" dirty="0" smtClean="0"/>
              <a:t>Recruitment protocol for organ donors </a:t>
            </a:r>
            <a:r>
              <a:rPr lang="en-US" altLang="ko-KR" b="1" dirty="0" smtClean="0">
                <a:sym typeface="Wingdings" pitchFamily="2" charset="2"/>
              </a:rPr>
              <a:t></a:t>
            </a:r>
            <a:r>
              <a:rPr lang="en-US" altLang="ko-KR" b="1" dirty="0" smtClean="0"/>
              <a:t>improve the rate of lung utilization</a:t>
            </a:r>
            <a:endParaRPr lang="ko-KR" altLang="en-US" dirty="0"/>
          </a:p>
        </p:txBody>
      </p:sp>
      <p:sp>
        <p:nvSpPr>
          <p:cNvPr id="5" name="직사각형 4"/>
          <p:cNvSpPr/>
          <p:nvPr/>
        </p:nvSpPr>
        <p:spPr>
          <a:xfrm>
            <a:off x="5366299" y="6488668"/>
            <a:ext cx="3777701" cy="369332"/>
          </a:xfrm>
          <a:prstGeom prst="rect">
            <a:avLst/>
          </a:prstGeom>
        </p:spPr>
        <p:txBody>
          <a:bodyPr wrap="none">
            <a:spAutoFit/>
          </a:bodyPr>
          <a:lstStyle/>
          <a:p>
            <a:r>
              <a:rPr lang="en-US" altLang="ko-KR" dirty="0"/>
              <a:t>Transplant </a:t>
            </a:r>
            <a:r>
              <a:rPr lang="en-US" altLang="ko-KR" dirty="0" err="1"/>
              <a:t>Proc</a:t>
            </a:r>
            <a:r>
              <a:rPr lang="en-US" altLang="ko-KR" dirty="0"/>
              <a:t> 2009;41(8):3284-9.</a:t>
            </a:r>
            <a:endParaRPr lang="ko-KR" altLang="en-US" dirty="0"/>
          </a:p>
        </p:txBody>
      </p:sp>
      <p:pic>
        <p:nvPicPr>
          <p:cNvPr id="6153"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27584" y="2564904"/>
            <a:ext cx="7704856" cy="39237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27" name="그룹 26"/>
          <p:cNvGrpSpPr/>
          <p:nvPr/>
        </p:nvGrpSpPr>
        <p:grpSpPr>
          <a:xfrm>
            <a:off x="0" y="3284984"/>
            <a:ext cx="9168386" cy="2016224"/>
            <a:chOff x="0" y="3284984"/>
            <a:chExt cx="9168386" cy="2016224"/>
          </a:xfrm>
        </p:grpSpPr>
        <p:pic>
          <p:nvPicPr>
            <p:cNvPr id="6154" name="Picture 1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3284984"/>
              <a:ext cx="9168386" cy="20162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6" name="직선 연결선 5"/>
            <p:cNvCxnSpPr/>
            <p:nvPr/>
          </p:nvCxnSpPr>
          <p:spPr>
            <a:xfrm>
              <a:off x="5724128" y="3645024"/>
              <a:ext cx="331236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 name="직선 연결선 7"/>
            <p:cNvCxnSpPr/>
            <p:nvPr/>
          </p:nvCxnSpPr>
          <p:spPr>
            <a:xfrm flipV="1">
              <a:off x="179512" y="4100831"/>
              <a:ext cx="8856984" cy="72008"/>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0" name="직선 연결선 9"/>
            <p:cNvCxnSpPr/>
            <p:nvPr/>
          </p:nvCxnSpPr>
          <p:spPr>
            <a:xfrm>
              <a:off x="179512" y="4653136"/>
              <a:ext cx="8856984"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4" name="직선 연결선 13"/>
            <p:cNvCxnSpPr/>
            <p:nvPr/>
          </p:nvCxnSpPr>
          <p:spPr>
            <a:xfrm>
              <a:off x="179512" y="5157192"/>
              <a:ext cx="2592288" cy="0"/>
            </a:xfrm>
            <a:prstGeom prst="line">
              <a:avLst/>
            </a:prstGeom>
            <a:ln w="25400">
              <a:solidFill>
                <a:srgbClr val="FF0000"/>
              </a:solidFill>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40731896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p:txBody>
          <a:bodyPr>
            <a:normAutofit/>
          </a:bodyPr>
          <a:lstStyle/>
          <a:p>
            <a:r>
              <a:rPr lang="en-US" altLang="ko-KR" sz="2400" dirty="0" smtClean="0"/>
              <a:t>lung donor–management protocol </a:t>
            </a:r>
            <a:r>
              <a:rPr lang="en-US" altLang="ko-KR" sz="2400" dirty="0" smtClean="0">
                <a:sym typeface="Wingdings" pitchFamily="2" charset="2"/>
              </a:rPr>
              <a:t> </a:t>
            </a:r>
            <a:r>
              <a:rPr lang="en-US" altLang="ko-KR" sz="2400" dirty="0" smtClean="0"/>
              <a:t>increase in the number of lung donors and transplant procedures</a:t>
            </a:r>
          </a:p>
        </p:txBody>
      </p:sp>
      <p:sp>
        <p:nvSpPr>
          <p:cNvPr id="4" name="직사각형 3"/>
          <p:cNvSpPr/>
          <p:nvPr/>
        </p:nvSpPr>
        <p:spPr>
          <a:xfrm>
            <a:off x="3911715" y="6309320"/>
            <a:ext cx="5238328" cy="369332"/>
          </a:xfrm>
          <a:prstGeom prst="rect">
            <a:avLst/>
          </a:prstGeom>
        </p:spPr>
        <p:txBody>
          <a:bodyPr wrap="square">
            <a:spAutoFit/>
          </a:bodyPr>
          <a:lstStyle/>
          <a:p>
            <a:r>
              <a:rPr lang="en-US" altLang="ko-KR" dirty="0" smtClean="0"/>
              <a:t>Am </a:t>
            </a:r>
            <a:r>
              <a:rPr lang="en-US" altLang="ko-KR" dirty="0"/>
              <a:t>J </a:t>
            </a:r>
            <a:r>
              <a:rPr lang="en-US" altLang="ko-KR" dirty="0" err="1"/>
              <a:t>Respir</a:t>
            </a:r>
            <a:r>
              <a:rPr lang="en-US" altLang="ko-KR" dirty="0"/>
              <a:t> </a:t>
            </a:r>
            <a:r>
              <a:rPr lang="en-US" altLang="ko-KR" dirty="0" err="1"/>
              <a:t>Crit</a:t>
            </a:r>
            <a:r>
              <a:rPr lang="en-US" altLang="ko-KR" dirty="0"/>
              <a:t> Care Med 2006;174(6):710-6.</a:t>
            </a:r>
            <a:endParaRPr lang="ko-KR" altLang="en-US" dirty="0"/>
          </a:p>
        </p:txBody>
      </p:sp>
      <p:sp>
        <p:nvSpPr>
          <p:cNvPr id="7" name="제목 1"/>
          <p:cNvSpPr txBox="1">
            <a:spLocks/>
          </p:cNvSpPr>
          <p:nvPr/>
        </p:nvSpPr>
        <p:spPr>
          <a:xfrm>
            <a:off x="107504" y="274638"/>
            <a:ext cx="8928992" cy="1143000"/>
          </a:xfrm>
          <a:prstGeom prst="rect">
            <a:avLst/>
          </a:prstGeom>
        </p:spPr>
        <p:txBody>
          <a:bodyPr vert="horz" lIns="91440" tIns="45720" rIns="91440" bIns="45720" rtlCol="0" anchor="ctr">
            <a:noAutofit/>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en-US" altLang="ko-KR" sz="3600" dirty="0" smtClean="0"/>
              <a:t>Ventilating the donor lungs </a:t>
            </a:r>
            <a:endParaRPr lang="en-US" altLang="ko-KR" sz="3600" dirty="0" smtClean="0"/>
          </a:p>
          <a:p>
            <a:r>
              <a:rPr lang="en-US" altLang="ko-KR" sz="3600" dirty="0" smtClean="0"/>
              <a:t>and </a:t>
            </a:r>
            <a:r>
              <a:rPr lang="en-US" altLang="ko-KR" sz="3600" dirty="0" smtClean="0"/>
              <a:t>preoperative care</a:t>
            </a:r>
            <a:endParaRPr lang="ko-KR" altLang="en-US" sz="3600" dirty="0"/>
          </a:p>
        </p:txBody>
      </p:sp>
      <p:pic>
        <p:nvPicPr>
          <p:cNvPr id="8"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79712" y="2427312"/>
            <a:ext cx="4930775" cy="3810000"/>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9"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2473635"/>
            <a:ext cx="6120680" cy="3763677"/>
          </a:xfrm>
          <a:prstGeom prst="rect">
            <a:avLst/>
          </a:prstGeom>
          <a:noFill/>
          <a:ln>
            <a:noFill/>
          </a:ln>
          <a:effectLst/>
          <a:extLst>
            <a:ext uri="{909E8E84-426E-40DD-AFC4-6F175D3DCCD1}">
              <a14:hiddenFill xmlns:a14="http://schemas.microsoft.com/office/drawing/2010/main">
                <a:blipFill dpi="0" rotWithShape="0">
                  <a:blip/>
                  <a:srcRect/>
                  <a:stretch>
                    <a:fillRect/>
                  </a:stretch>
                </a:blipFill>
              </a14:hiddenFill>
            </a:ext>
            <a:ext uri="{91240B29-F687-4F45-9708-019B960494DF}">
              <a14:hiddenLine xmlns:a14="http://schemas.microsoft.com/office/drawing/2010/main" w="9525" cap="flat">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val="381938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395536" y="2420888"/>
            <a:ext cx="8229600" cy="2332856"/>
          </a:xfrm>
        </p:spPr>
        <p:txBody>
          <a:bodyPr>
            <a:normAutofit/>
          </a:bodyPr>
          <a:lstStyle/>
          <a:p>
            <a:r>
              <a:rPr lang="en-US" altLang="ko-KR" sz="2400" b="1" dirty="0" smtClean="0"/>
              <a:t>Ex Vivo Lung Perfusion</a:t>
            </a:r>
          </a:p>
          <a:p>
            <a:pPr marL="0" indent="0">
              <a:buNone/>
            </a:pPr>
            <a:r>
              <a:rPr lang="en-US" altLang="ko-KR" sz="2400" dirty="0" smtClean="0"/>
              <a:t>Transplantation of high-risk donor lungs that were physiologically stable during 4 hours of ex vivo perfusion led to results similar to those obtained with conventionally selected lungs</a:t>
            </a:r>
            <a:r>
              <a:rPr lang="en-US" altLang="ko-KR" sz="2400" b="1" dirty="0" smtClean="0"/>
              <a:t> </a:t>
            </a:r>
            <a:endParaRPr lang="ko-KR" altLang="en-US" sz="2400" dirty="0"/>
          </a:p>
        </p:txBody>
      </p:sp>
      <p:sp>
        <p:nvSpPr>
          <p:cNvPr id="4" name="직사각형 3"/>
          <p:cNvSpPr/>
          <p:nvPr/>
        </p:nvSpPr>
        <p:spPr>
          <a:xfrm>
            <a:off x="5004048" y="6381328"/>
            <a:ext cx="3982180" cy="369332"/>
          </a:xfrm>
          <a:prstGeom prst="rect">
            <a:avLst/>
          </a:prstGeom>
        </p:spPr>
        <p:txBody>
          <a:bodyPr wrap="none">
            <a:spAutoFit/>
          </a:bodyPr>
          <a:lstStyle/>
          <a:p>
            <a:r>
              <a:rPr lang="en-US" altLang="ko-KR" dirty="0"/>
              <a:t>N </a:t>
            </a:r>
            <a:r>
              <a:rPr lang="en-US" altLang="ko-KR" dirty="0" err="1"/>
              <a:t>Engl</a:t>
            </a:r>
            <a:r>
              <a:rPr lang="en-US" altLang="ko-KR" dirty="0"/>
              <a:t> J Med 2011;364(15):</a:t>
            </a:r>
            <a:r>
              <a:rPr lang="en-US" altLang="ko-KR" dirty="0" smtClean="0"/>
              <a:t>1431-40</a:t>
            </a:r>
            <a:endParaRPr lang="ko-KR" altLang="en-US" dirty="0"/>
          </a:p>
        </p:txBody>
      </p:sp>
      <p:sp>
        <p:nvSpPr>
          <p:cNvPr id="6" name="제목 1"/>
          <p:cNvSpPr txBox="1">
            <a:spLocks noGrp="1"/>
          </p:cNvSpPr>
          <p:nvPr>
            <p:ph type="title"/>
          </p:nvPr>
        </p:nvSpPr>
        <p:spPr>
          <a:prstGeom prst="rect">
            <a:avLst/>
          </a:prstGeom>
        </p:spPr>
        <p:txBody>
          <a:bodyPr vert="horz" lIns="91440" tIns="45720" rIns="91440" bIns="45720" rtlCol="0" anchor="ctr">
            <a:noAutofit/>
          </a:bodyPr>
          <a:lstStyle>
            <a:lvl1pPr algn="ctr" defTabSz="914400" rtl="0" eaLnBrk="1" latinLnBrk="1" hangingPunct="1">
              <a:spcBef>
                <a:spcPct val="0"/>
              </a:spcBef>
              <a:buNone/>
              <a:defRPr sz="4400" kern="1200">
                <a:solidFill>
                  <a:schemeClr val="tx1"/>
                </a:solidFill>
                <a:latin typeface="+mj-lt"/>
                <a:ea typeface="+mj-ea"/>
                <a:cs typeface="+mj-cs"/>
              </a:defRPr>
            </a:lvl1pPr>
          </a:lstStyle>
          <a:p>
            <a:r>
              <a:rPr lang="en-US" altLang="ko-KR" sz="3600" dirty="0" smtClean="0"/>
              <a:t>Ventilating the donor lungs and preoperative care</a:t>
            </a:r>
            <a:endParaRPr lang="ko-KR" altLang="en-US" sz="3600" dirty="0"/>
          </a:p>
        </p:txBody>
      </p:sp>
      <p:grpSp>
        <p:nvGrpSpPr>
          <p:cNvPr id="10" name="그룹 9"/>
          <p:cNvGrpSpPr/>
          <p:nvPr/>
        </p:nvGrpSpPr>
        <p:grpSpPr>
          <a:xfrm>
            <a:off x="467544" y="260648"/>
            <a:ext cx="8064896" cy="6305346"/>
            <a:chOff x="666762" y="501334"/>
            <a:chExt cx="7484980" cy="6075494"/>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66762" y="528156"/>
              <a:ext cx="7484979" cy="60486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직사각형 8"/>
            <p:cNvSpPr/>
            <p:nvPr/>
          </p:nvSpPr>
          <p:spPr>
            <a:xfrm>
              <a:off x="7380312" y="501334"/>
              <a:ext cx="771430" cy="6048672"/>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grpSp>
    </p:spTree>
    <p:extLst>
      <p:ext uri="{BB962C8B-B14F-4D97-AF65-F5344CB8AC3E}">
        <p14:creationId xmlns:p14="http://schemas.microsoft.com/office/powerpoint/2010/main" val="31236173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600" dirty="0"/>
              <a:t>Intraoperative mechanical ventilation</a:t>
            </a:r>
            <a:endParaRPr lang="ko-KR" altLang="en-US" sz="3600" dirty="0"/>
          </a:p>
        </p:txBody>
      </p:sp>
      <p:sp>
        <p:nvSpPr>
          <p:cNvPr id="3" name="내용 개체 틀 2"/>
          <p:cNvSpPr>
            <a:spLocks noGrp="1"/>
          </p:cNvSpPr>
          <p:nvPr>
            <p:ph idx="1"/>
          </p:nvPr>
        </p:nvSpPr>
        <p:spPr/>
        <p:txBody>
          <a:bodyPr/>
          <a:lstStyle/>
          <a:p>
            <a:r>
              <a:rPr lang="en-US" altLang="ko-KR" sz="2800" dirty="0" smtClean="0"/>
              <a:t>ECMO </a:t>
            </a:r>
            <a:r>
              <a:rPr lang="en-US" altLang="ko-KR" sz="2800" dirty="0" smtClean="0">
                <a:sym typeface="Wingdings" pitchFamily="2" charset="2"/>
              </a:rPr>
              <a:t></a:t>
            </a:r>
            <a:r>
              <a:rPr lang="en-US" altLang="ko-KR" sz="2800" dirty="0" smtClean="0"/>
              <a:t>stabilize hemodynamic </a:t>
            </a:r>
            <a:r>
              <a:rPr lang="en-US" altLang="ko-KR" sz="2800" dirty="0"/>
              <a:t>variables and </a:t>
            </a:r>
            <a:r>
              <a:rPr lang="en-US" altLang="ko-KR" sz="2800" dirty="0" smtClean="0"/>
              <a:t>prevent ‘first </a:t>
            </a:r>
            <a:r>
              <a:rPr lang="en-US" altLang="ko-KR" sz="2800" dirty="0"/>
              <a:t>lung syndrome’ (</a:t>
            </a:r>
            <a:r>
              <a:rPr lang="en-US" altLang="ko-KR" sz="2800" dirty="0" err="1"/>
              <a:t>hyperperfusion</a:t>
            </a:r>
            <a:r>
              <a:rPr lang="en-US" altLang="ko-KR" sz="2800" dirty="0"/>
              <a:t> of the </a:t>
            </a:r>
            <a:r>
              <a:rPr lang="en-US" altLang="ko-KR" sz="2800" dirty="0" smtClean="0"/>
              <a:t>first implanted </a:t>
            </a:r>
            <a:r>
              <a:rPr lang="en-US" altLang="ko-KR" sz="2800" dirty="0"/>
              <a:t>lung during implantation of the second lung</a:t>
            </a:r>
            <a:r>
              <a:rPr lang="en-US" altLang="ko-KR" sz="2800" dirty="0" smtClean="0"/>
              <a:t>)</a:t>
            </a:r>
          </a:p>
          <a:p>
            <a:endParaRPr lang="en-US" altLang="ko-KR" dirty="0" smtClean="0"/>
          </a:p>
          <a:p>
            <a:r>
              <a:rPr lang="en-US" altLang="ko-KR" sz="2800" dirty="0"/>
              <a:t>Do not use </a:t>
            </a:r>
            <a:r>
              <a:rPr lang="en-US" altLang="ko-KR" sz="2800" dirty="0" smtClean="0"/>
              <a:t>1.0 </a:t>
            </a:r>
            <a:r>
              <a:rPr lang="en-US" altLang="ko-KR" sz="2800" dirty="0" smtClean="0"/>
              <a:t>FiO2</a:t>
            </a:r>
          </a:p>
          <a:p>
            <a:endParaRPr lang="en-US" altLang="ko-KR" sz="2800" dirty="0"/>
          </a:p>
          <a:p>
            <a:r>
              <a:rPr lang="en-US" altLang="ko-KR" sz="2800" dirty="0"/>
              <a:t>Measure </a:t>
            </a:r>
            <a:r>
              <a:rPr lang="en-US" altLang="ko-KR" sz="2800" dirty="0" smtClean="0"/>
              <a:t>auto-PEEP</a:t>
            </a:r>
            <a:endParaRPr lang="ko-KR" altLang="en-US" sz="2800" dirty="0"/>
          </a:p>
        </p:txBody>
      </p:sp>
      <p:sp>
        <p:nvSpPr>
          <p:cNvPr id="4" name="직사각형 3"/>
          <p:cNvSpPr/>
          <p:nvPr/>
        </p:nvSpPr>
        <p:spPr>
          <a:xfrm>
            <a:off x="4463391" y="3075057"/>
            <a:ext cx="4680609" cy="338554"/>
          </a:xfrm>
          <a:prstGeom prst="rect">
            <a:avLst/>
          </a:prstGeom>
        </p:spPr>
        <p:txBody>
          <a:bodyPr wrap="square">
            <a:spAutoFit/>
          </a:bodyPr>
          <a:lstStyle/>
          <a:p>
            <a:r>
              <a:rPr lang="en-US" altLang="ko-KR" sz="1600" dirty="0"/>
              <a:t> J </a:t>
            </a:r>
            <a:r>
              <a:rPr lang="en-US" altLang="ko-KR" sz="1600" dirty="0" err="1"/>
              <a:t>Thorac</a:t>
            </a:r>
            <a:r>
              <a:rPr lang="en-US" altLang="ko-KR" sz="1600" dirty="0"/>
              <a:t> </a:t>
            </a:r>
            <a:r>
              <a:rPr lang="en-US" altLang="ko-KR" sz="1600" dirty="0" err="1"/>
              <a:t>Cardiovasc</a:t>
            </a:r>
            <a:r>
              <a:rPr lang="en-US" altLang="ko-KR" sz="1600" dirty="0"/>
              <a:t> </a:t>
            </a:r>
            <a:r>
              <a:rPr lang="en-US" altLang="ko-KR" sz="1600" dirty="0" err="1"/>
              <a:t>Surg</a:t>
            </a:r>
            <a:r>
              <a:rPr lang="en-US" altLang="ko-KR" sz="1600" dirty="0"/>
              <a:t> 2002;124(6):</a:t>
            </a:r>
            <a:r>
              <a:rPr lang="en-US" altLang="ko-KR" sz="1600" dirty="0" smtClean="0"/>
              <a:t>1137-44</a:t>
            </a:r>
            <a:endParaRPr lang="ko-KR" altLang="en-US" sz="1600" dirty="0"/>
          </a:p>
        </p:txBody>
      </p:sp>
      <p:sp>
        <p:nvSpPr>
          <p:cNvPr id="5" name="직사각형 4"/>
          <p:cNvSpPr/>
          <p:nvPr/>
        </p:nvSpPr>
        <p:spPr>
          <a:xfrm>
            <a:off x="4625951" y="4339334"/>
            <a:ext cx="4355488" cy="338554"/>
          </a:xfrm>
          <a:prstGeom prst="rect">
            <a:avLst/>
          </a:prstGeom>
        </p:spPr>
        <p:txBody>
          <a:bodyPr wrap="square">
            <a:spAutoFit/>
          </a:bodyPr>
          <a:lstStyle/>
          <a:p>
            <a:r>
              <a:rPr lang="en-US" altLang="ko-KR" sz="1600" dirty="0"/>
              <a:t> J </a:t>
            </a:r>
            <a:r>
              <a:rPr lang="en-US" altLang="ko-KR" sz="1600" dirty="0" err="1"/>
              <a:t>Thorac</a:t>
            </a:r>
            <a:r>
              <a:rPr lang="en-US" altLang="ko-KR" sz="1600" dirty="0"/>
              <a:t> </a:t>
            </a:r>
            <a:r>
              <a:rPr lang="en-US" altLang="ko-KR" sz="1600" dirty="0" err="1"/>
              <a:t>Cardiovasc</a:t>
            </a:r>
            <a:r>
              <a:rPr lang="en-US" altLang="ko-KR" sz="1600" dirty="0"/>
              <a:t> </a:t>
            </a:r>
            <a:r>
              <a:rPr lang="en-US" altLang="ko-KR" sz="1600" dirty="0" err="1"/>
              <a:t>Surg</a:t>
            </a:r>
            <a:r>
              <a:rPr lang="en-US" altLang="ko-KR" sz="1600" dirty="0"/>
              <a:t> 2005;130(5):</a:t>
            </a:r>
            <a:r>
              <a:rPr lang="en-US" altLang="ko-KR" sz="1600" dirty="0" smtClean="0"/>
              <a:t>1440</a:t>
            </a:r>
            <a:endParaRPr lang="ko-KR" altLang="en-US" sz="1600" dirty="0"/>
          </a:p>
        </p:txBody>
      </p:sp>
      <p:sp>
        <p:nvSpPr>
          <p:cNvPr id="6" name="직사각형 5"/>
          <p:cNvSpPr/>
          <p:nvPr/>
        </p:nvSpPr>
        <p:spPr>
          <a:xfrm>
            <a:off x="4139952" y="5282044"/>
            <a:ext cx="5076056" cy="338554"/>
          </a:xfrm>
          <a:prstGeom prst="rect">
            <a:avLst/>
          </a:prstGeom>
        </p:spPr>
        <p:txBody>
          <a:bodyPr wrap="square">
            <a:spAutoFit/>
          </a:bodyPr>
          <a:lstStyle/>
          <a:p>
            <a:r>
              <a:rPr lang="en-US" altLang="ko-KR" sz="1600" dirty="0"/>
              <a:t>Am J </a:t>
            </a:r>
            <a:r>
              <a:rPr lang="en-US" altLang="ko-KR" sz="1600" dirty="0" err="1"/>
              <a:t>Respir</a:t>
            </a:r>
            <a:r>
              <a:rPr lang="en-US" altLang="ko-KR" sz="1600" dirty="0"/>
              <a:t> </a:t>
            </a:r>
            <a:r>
              <a:rPr lang="en-US" altLang="ko-KR" sz="1600" dirty="0" err="1"/>
              <a:t>Crit</a:t>
            </a:r>
            <a:r>
              <a:rPr lang="en-US" altLang="ko-KR" sz="1600" dirty="0"/>
              <a:t> Care Med 2011;184(7):756-62.</a:t>
            </a:r>
            <a:endParaRPr lang="ko-KR" altLang="ko-KR" sz="1600" dirty="0"/>
          </a:p>
        </p:txBody>
      </p:sp>
    </p:spTree>
    <p:extLst>
      <p:ext uri="{BB962C8B-B14F-4D97-AF65-F5344CB8AC3E}">
        <p14:creationId xmlns:p14="http://schemas.microsoft.com/office/powerpoint/2010/main" val="370758196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600" dirty="0"/>
              <a:t>Postoperative mechanical ventilation</a:t>
            </a:r>
            <a:endParaRPr lang="ko-KR" altLang="en-US" sz="3600" dirty="0"/>
          </a:p>
        </p:txBody>
      </p:sp>
      <p:sp>
        <p:nvSpPr>
          <p:cNvPr id="3" name="내용 개체 틀 2"/>
          <p:cNvSpPr>
            <a:spLocks noGrp="1"/>
          </p:cNvSpPr>
          <p:nvPr>
            <p:ph idx="1"/>
          </p:nvPr>
        </p:nvSpPr>
        <p:spPr/>
        <p:txBody>
          <a:bodyPr>
            <a:normAutofit fontScale="92500" lnSpcReduction="20000"/>
          </a:bodyPr>
          <a:lstStyle/>
          <a:p>
            <a:r>
              <a:rPr lang="en-US" altLang="ko-KR" dirty="0"/>
              <a:t>Evaluate PGD and </a:t>
            </a:r>
            <a:r>
              <a:rPr lang="en-US" altLang="ko-KR" dirty="0" smtClean="0"/>
              <a:t>BOS </a:t>
            </a:r>
            <a:r>
              <a:rPr lang="en-US" altLang="ko-KR" dirty="0" smtClean="0">
                <a:sym typeface="Wingdings" pitchFamily="2" charset="2"/>
              </a:rPr>
              <a:t> early intensive care of lung </a:t>
            </a:r>
            <a:endParaRPr lang="en-US" altLang="ko-KR" dirty="0" smtClean="0"/>
          </a:p>
          <a:p>
            <a:endParaRPr lang="en-US" altLang="ko-KR" dirty="0"/>
          </a:p>
          <a:p>
            <a:r>
              <a:rPr lang="en-US" altLang="ko-KR" dirty="0"/>
              <a:t>Low </a:t>
            </a:r>
            <a:r>
              <a:rPr lang="en-US" altLang="ko-KR" dirty="0" err="1" smtClean="0"/>
              <a:t>Vt</a:t>
            </a:r>
            <a:r>
              <a:rPr lang="en-US" altLang="ko-KR" dirty="0" smtClean="0"/>
              <a:t> (&lt;6ml/kg </a:t>
            </a:r>
            <a:r>
              <a:rPr lang="en-US" altLang="ko-KR" dirty="0" smtClean="0"/>
              <a:t>PBW), </a:t>
            </a:r>
            <a:r>
              <a:rPr lang="en-US" altLang="ko-KR" dirty="0"/>
              <a:t>adequate PEEP </a:t>
            </a:r>
            <a:r>
              <a:rPr lang="en-US" altLang="ko-KR" dirty="0" smtClean="0"/>
              <a:t>levels (low to moderate)</a:t>
            </a:r>
            <a:endParaRPr lang="en-US" altLang="ko-KR" dirty="0" smtClean="0"/>
          </a:p>
          <a:p>
            <a:endParaRPr lang="en-US" altLang="ko-KR" dirty="0"/>
          </a:p>
          <a:p>
            <a:r>
              <a:rPr lang="en-US" altLang="ko-KR" dirty="0"/>
              <a:t>Rapid </a:t>
            </a:r>
            <a:r>
              <a:rPr lang="en-US" altLang="ko-KR" dirty="0" err="1" smtClean="0"/>
              <a:t>extubation</a:t>
            </a:r>
            <a:r>
              <a:rPr lang="en-US" altLang="ko-KR" dirty="0" smtClean="0"/>
              <a:t> &amp; </a:t>
            </a:r>
            <a:r>
              <a:rPr lang="en-US" altLang="ko-KR" dirty="0"/>
              <a:t>Noninvasive positive </a:t>
            </a:r>
            <a:r>
              <a:rPr lang="en-US" altLang="ko-KR" dirty="0" smtClean="0"/>
              <a:t>pressure ventilation</a:t>
            </a:r>
          </a:p>
          <a:p>
            <a:endParaRPr lang="en-US" altLang="ko-KR" dirty="0"/>
          </a:p>
          <a:p>
            <a:r>
              <a:rPr lang="en-US" altLang="ko-KR" dirty="0"/>
              <a:t>Active pulmonary </a:t>
            </a:r>
            <a:r>
              <a:rPr lang="en-US" altLang="ko-KR" dirty="0" smtClean="0"/>
              <a:t>rehabilitation</a:t>
            </a:r>
            <a:endParaRPr lang="ko-KR" altLang="en-US" dirty="0"/>
          </a:p>
        </p:txBody>
      </p:sp>
      <p:sp>
        <p:nvSpPr>
          <p:cNvPr id="4" name="직사각형 3"/>
          <p:cNvSpPr/>
          <p:nvPr/>
        </p:nvSpPr>
        <p:spPr>
          <a:xfrm>
            <a:off x="4788024" y="3573016"/>
            <a:ext cx="4176464" cy="338554"/>
          </a:xfrm>
          <a:prstGeom prst="rect">
            <a:avLst/>
          </a:prstGeom>
        </p:spPr>
        <p:txBody>
          <a:bodyPr wrap="square">
            <a:spAutoFit/>
          </a:bodyPr>
          <a:lstStyle/>
          <a:p>
            <a:r>
              <a:rPr lang="en-US" altLang="ko-KR" sz="1600" dirty="0"/>
              <a:t>Am J </a:t>
            </a:r>
            <a:r>
              <a:rPr lang="en-US" altLang="ko-KR" sz="1600" dirty="0" err="1"/>
              <a:t>Respir</a:t>
            </a:r>
            <a:r>
              <a:rPr lang="en-US" altLang="ko-KR" sz="1600" dirty="0"/>
              <a:t> </a:t>
            </a:r>
            <a:r>
              <a:rPr lang="en-US" altLang="ko-KR" sz="1600" dirty="0" err="1"/>
              <a:t>Crit</a:t>
            </a:r>
            <a:r>
              <a:rPr lang="en-US" altLang="ko-KR" sz="1600" dirty="0"/>
              <a:t> Care Med 184(7): 756-762.</a:t>
            </a:r>
            <a:endParaRPr lang="ko-KR" altLang="ko-KR" sz="1600" dirty="0"/>
          </a:p>
        </p:txBody>
      </p:sp>
      <p:sp>
        <p:nvSpPr>
          <p:cNvPr id="5" name="직사각형 4"/>
          <p:cNvSpPr/>
          <p:nvPr/>
        </p:nvSpPr>
        <p:spPr>
          <a:xfrm>
            <a:off x="5077012" y="3861048"/>
            <a:ext cx="3815468" cy="338554"/>
          </a:xfrm>
          <a:prstGeom prst="rect">
            <a:avLst/>
          </a:prstGeom>
        </p:spPr>
        <p:txBody>
          <a:bodyPr wrap="none">
            <a:spAutoFit/>
          </a:bodyPr>
          <a:lstStyle/>
          <a:p>
            <a:r>
              <a:rPr lang="en-US" altLang="ko-KR" sz="1600" dirty="0" err="1"/>
              <a:t>Curr</a:t>
            </a:r>
            <a:r>
              <a:rPr lang="en-US" altLang="ko-KR" sz="1600" dirty="0"/>
              <a:t> </a:t>
            </a:r>
            <a:r>
              <a:rPr lang="en-US" altLang="ko-KR" sz="1600" dirty="0" err="1"/>
              <a:t>Opin</a:t>
            </a:r>
            <a:r>
              <a:rPr lang="en-US" altLang="ko-KR" sz="1600" dirty="0"/>
              <a:t> </a:t>
            </a:r>
            <a:r>
              <a:rPr lang="en-US" altLang="ko-KR" sz="1600" dirty="0" err="1"/>
              <a:t>Anaesthesiol</a:t>
            </a:r>
            <a:r>
              <a:rPr lang="en-US" altLang="ko-KR" sz="1600" dirty="0"/>
              <a:t> 25(2): 170-174.</a:t>
            </a:r>
            <a:endParaRPr lang="ko-KR" altLang="en-US" sz="1600" dirty="0"/>
          </a:p>
        </p:txBody>
      </p:sp>
      <p:sp>
        <p:nvSpPr>
          <p:cNvPr id="6" name="직사각형 5"/>
          <p:cNvSpPr/>
          <p:nvPr/>
        </p:nvSpPr>
        <p:spPr>
          <a:xfrm>
            <a:off x="5431209" y="4725144"/>
            <a:ext cx="3307637" cy="338554"/>
          </a:xfrm>
          <a:prstGeom prst="rect">
            <a:avLst/>
          </a:prstGeom>
        </p:spPr>
        <p:txBody>
          <a:bodyPr wrap="none">
            <a:spAutoFit/>
          </a:bodyPr>
          <a:lstStyle/>
          <a:p>
            <a:r>
              <a:rPr lang="en-US" altLang="ko-KR" sz="1600" dirty="0"/>
              <a:t>Transplant </a:t>
            </a:r>
            <a:r>
              <a:rPr lang="en-US" altLang="ko-KR" sz="1600" dirty="0" err="1"/>
              <a:t>Proc</a:t>
            </a:r>
            <a:r>
              <a:rPr lang="en-US" altLang="ko-KR" sz="1600" dirty="0"/>
              <a:t> 44(7): 2016-2021.</a:t>
            </a:r>
            <a:endParaRPr lang="ko-KR" altLang="ko-KR" sz="1600" dirty="0"/>
          </a:p>
        </p:txBody>
      </p:sp>
      <p:sp>
        <p:nvSpPr>
          <p:cNvPr id="7" name="직사각형 6"/>
          <p:cNvSpPr/>
          <p:nvPr/>
        </p:nvSpPr>
        <p:spPr>
          <a:xfrm>
            <a:off x="5197086" y="5949280"/>
            <a:ext cx="3937296" cy="338554"/>
          </a:xfrm>
          <a:prstGeom prst="rect">
            <a:avLst/>
          </a:prstGeom>
        </p:spPr>
        <p:txBody>
          <a:bodyPr wrap="none">
            <a:spAutoFit/>
          </a:bodyPr>
          <a:lstStyle/>
          <a:p>
            <a:r>
              <a:rPr lang="ko-KR" altLang="ko-KR" sz="1600" dirty="0"/>
              <a:t> </a:t>
            </a:r>
            <a:r>
              <a:rPr lang="en-US" altLang="ko-KR" sz="1600" dirty="0"/>
              <a:t>J Heart Lung Transplant 31(9): 934-941.</a:t>
            </a:r>
            <a:endParaRPr lang="ko-KR" altLang="ko-KR" sz="1600" dirty="0"/>
          </a:p>
        </p:txBody>
      </p:sp>
    </p:spTree>
    <p:extLst>
      <p:ext uri="{BB962C8B-B14F-4D97-AF65-F5344CB8AC3E}">
        <p14:creationId xmlns:p14="http://schemas.microsoft.com/office/powerpoint/2010/main" val="421192859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제목 1"/>
          <p:cNvSpPr>
            <a:spLocks noGrp="1"/>
          </p:cNvSpPr>
          <p:nvPr>
            <p:ph type="title"/>
          </p:nvPr>
        </p:nvSpPr>
        <p:spPr/>
        <p:txBody>
          <a:bodyPr>
            <a:normAutofit/>
          </a:bodyPr>
          <a:lstStyle/>
          <a:p>
            <a:r>
              <a:rPr lang="en-US" altLang="ko-KR" sz="3600" dirty="0"/>
              <a:t>Postoperative mechanical ventilation</a:t>
            </a:r>
            <a:endParaRPr lang="ko-KR" altLang="en-US" sz="3600" dirty="0"/>
          </a:p>
        </p:txBody>
      </p:sp>
      <p:sp>
        <p:nvSpPr>
          <p:cNvPr id="5" name="TextBox 4"/>
          <p:cNvSpPr txBox="1"/>
          <p:nvPr/>
        </p:nvSpPr>
        <p:spPr>
          <a:xfrm>
            <a:off x="683568" y="1896991"/>
            <a:ext cx="2232248" cy="523220"/>
          </a:xfrm>
          <a:prstGeom prst="rect">
            <a:avLst/>
          </a:prstGeom>
          <a:noFill/>
        </p:spPr>
        <p:txBody>
          <a:bodyPr wrap="square" rtlCol="0">
            <a:spAutoFit/>
          </a:bodyPr>
          <a:lstStyle/>
          <a:p>
            <a:pPr marL="457200" indent="-457200">
              <a:buFont typeface="Arial" pitchFamily="34" charset="0"/>
              <a:buChar char="•"/>
            </a:pPr>
            <a:r>
              <a:rPr lang="en-US" altLang="ko-KR" sz="2800" dirty="0" smtClean="0"/>
              <a:t>ECMO </a:t>
            </a:r>
            <a:endParaRPr lang="ko-KR" altLang="en-US" sz="2800" dirty="0"/>
          </a:p>
        </p:txBody>
      </p:sp>
      <p:sp>
        <p:nvSpPr>
          <p:cNvPr id="9" name="내용 개체 틀 2"/>
          <p:cNvSpPr txBox="1">
            <a:spLocks/>
          </p:cNvSpPr>
          <p:nvPr/>
        </p:nvSpPr>
        <p:spPr>
          <a:xfrm>
            <a:off x="539552" y="2764315"/>
            <a:ext cx="8229600" cy="2016224"/>
          </a:xfrm>
          <a:prstGeom prst="rect">
            <a:avLst/>
          </a:prstGeom>
        </p:spPr>
        <p:txBody>
          <a:bodyPr vert="horz" lIns="91440" tIns="45720" rIns="91440" bIns="45720" rtlCol="0">
            <a:normAutofit lnSpcReduction="10000"/>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smtClean="0"/>
              <a:t>1.0 FiO2 with PIP 40cmH2O and continued deterioration – PEEP 12-15cmH2O </a:t>
            </a:r>
          </a:p>
          <a:p>
            <a:r>
              <a:rPr lang="en-US" altLang="ko-KR" dirty="0" smtClean="0"/>
              <a:t>PIP 35 cmH2O or 0.6 FiO2 </a:t>
            </a:r>
            <a:endParaRPr lang="en-US" altLang="ko-KR" dirty="0"/>
          </a:p>
          <a:p>
            <a:endParaRPr lang="en-US" altLang="ko-KR" dirty="0" smtClean="0"/>
          </a:p>
          <a:p>
            <a:endParaRPr lang="ko-KR" altLang="en-US" dirty="0"/>
          </a:p>
        </p:txBody>
      </p:sp>
      <p:pic>
        <p:nvPicPr>
          <p:cNvPr id="11"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1560" y="2669575"/>
            <a:ext cx="7488832" cy="261329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직사각형 9"/>
          <p:cNvSpPr/>
          <p:nvPr/>
        </p:nvSpPr>
        <p:spPr>
          <a:xfrm>
            <a:off x="5814460" y="6072971"/>
            <a:ext cx="3300873" cy="276999"/>
          </a:xfrm>
          <a:prstGeom prst="rect">
            <a:avLst/>
          </a:prstGeom>
        </p:spPr>
        <p:txBody>
          <a:bodyPr wrap="square">
            <a:spAutoFit/>
          </a:bodyPr>
          <a:lstStyle/>
          <a:p>
            <a:r>
              <a:rPr lang="en-US" altLang="ko-KR" sz="1200" dirty="0"/>
              <a:t>J </a:t>
            </a:r>
            <a:r>
              <a:rPr lang="en-US" altLang="ko-KR" sz="1200" dirty="0" err="1" smtClean="0"/>
              <a:t>Thorac</a:t>
            </a:r>
            <a:r>
              <a:rPr lang="en-US" altLang="ko-KR" sz="1200" dirty="0" smtClean="0"/>
              <a:t> </a:t>
            </a:r>
            <a:r>
              <a:rPr lang="en-US" altLang="ko-KR" sz="1200" dirty="0" err="1" smtClean="0"/>
              <a:t>Cardiovasc</a:t>
            </a:r>
            <a:r>
              <a:rPr lang="en-US" altLang="ko-KR" sz="1200" dirty="0" smtClean="0"/>
              <a:t> </a:t>
            </a:r>
            <a:r>
              <a:rPr lang="en-US" altLang="ko-KR" sz="1200" dirty="0" err="1"/>
              <a:t>Surg</a:t>
            </a:r>
            <a:r>
              <a:rPr lang="en-US" altLang="ko-KR" sz="1200" dirty="0"/>
              <a:t> 2000; 120:20–26</a:t>
            </a:r>
            <a:endParaRPr lang="ko-KR" altLang="en-US" sz="1200" dirty="0"/>
          </a:p>
        </p:txBody>
      </p:sp>
      <p:sp>
        <p:nvSpPr>
          <p:cNvPr id="12" name="직사각형 11"/>
          <p:cNvSpPr/>
          <p:nvPr/>
        </p:nvSpPr>
        <p:spPr>
          <a:xfrm>
            <a:off x="6801947" y="5795972"/>
            <a:ext cx="1967205" cy="276999"/>
          </a:xfrm>
          <a:prstGeom prst="rect">
            <a:avLst/>
          </a:prstGeom>
        </p:spPr>
        <p:txBody>
          <a:bodyPr wrap="none">
            <a:spAutoFit/>
          </a:bodyPr>
          <a:lstStyle/>
          <a:p>
            <a:r>
              <a:rPr lang="en-US" altLang="ko-KR" sz="1200" dirty="0"/>
              <a:t>Chest 2008; 134:179–184.</a:t>
            </a:r>
            <a:endParaRPr lang="ko-KR" altLang="en-US" sz="1200" dirty="0"/>
          </a:p>
        </p:txBody>
      </p:sp>
      <p:sp>
        <p:nvSpPr>
          <p:cNvPr id="13" name="직사각형 12"/>
          <p:cNvSpPr/>
          <p:nvPr/>
        </p:nvSpPr>
        <p:spPr>
          <a:xfrm>
            <a:off x="6097555" y="5518973"/>
            <a:ext cx="3071462" cy="276999"/>
          </a:xfrm>
          <a:prstGeom prst="rect">
            <a:avLst/>
          </a:prstGeom>
        </p:spPr>
        <p:txBody>
          <a:bodyPr wrap="square">
            <a:spAutoFit/>
          </a:bodyPr>
          <a:lstStyle/>
          <a:p>
            <a:r>
              <a:rPr lang="en-US" altLang="ko-KR" sz="1200" dirty="0" smtClean="0"/>
              <a:t>Ann </a:t>
            </a:r>
            <a:r>
              <a:rPr lang="en-US" altLang="ko-KR" sz="1200" dirty="0" err="1" smtClean="0"/>
              <a:t>Thorac</a:t>
            </a:r>
            <a:r>
              <a:rPr lang="en-US" altLang="ko-KR" sz="1200" dirty="0" smtClean="0"/>
              <a:t> </a:t>
            </a:r>
            <a:r>
              <a:rPr lang="en-US" altLang="ko-KR" sz="1200" dirty="0" err="1" smtClean="0"/>
              <a:t>Surg</a:t>
            </a:r>
            <a:r>
              <a:rPr lang="en-US" altLang="ko-KR" sz="1200" dirty="0" smtClean="0"/>
              <a:t> </a:t>
            </a:r>
            <a:r>
              <a:rPr lang="en-US" altLang="ko-KR" sz="1200" dirty="0"/>
              <a:t>2004; 78:1230–1235.</a:t>
            </a:r>
            <a:endParaRPr lang="ko-KR" altLang="en-US" sz="1200" dirty="0"/>
          </a:p>
        </p:txBody>
      </p:sp>
    </p:spTree>
    <p:extLst>
      <p:ext uri="{BB962C8B-B14F-4D97-AF65-F5344CB8AC3E}">
        <p14:creationId xmlns:p14="http://schemas.microsoft.com/office/powerpoint/2010/main" val="22847069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9512" y="908720"/>
            <a:ext cx="8496944" cy="8915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직사각형 5"/>
          <p:cNvSpPr/>
          <p:nvPr/>
        </p:nvSpPr>
        <p:spPr>
          <a:xfrm>
            <a:off x="4788024" y="5949280"/>
            <a:ext cx="4272323" cy="369332"/>
          </a:xfrm>
          <a:prstGeom prst="rect">
            <a:avLst/>
          </a:prstGeom>
        </p:spPr>
        <p:txBody>
          <a:bodyPr wrap="none">
            <a:spAutoFit/>
          </a:bodyPr>
          <a:lstStyle/>
          <a:p>
            <a:r>
              <a:rPr lang="en-US" altLang="ko-KR" dirty="0"/>
              <a:t>Ann Am </a:t>
            </a:r>
            <a:r>
              <a:rPr lang="en-US" altLang="ko-KR" dirty="0" err="1"/>
              <a:t>Thorac</a:t>
            </a:r>
            <a:r>
              <a:rPr lang="en-US" altLang="ko-KR" dirty="0"/>
              <a:t> </a:t>
            </a:r>
            <a:r>
              <a:rPr lang="en-US" altLang="ko-KR" dirty="0" err="1"/>
              <a:t>Soc</a:t>
            </a:r>
            <a:r>
              <a:rPr lang="en-US" altLang="ko-KR" dirty="0"/>
              <a:t> 2014;11(4):546-53.</a:t>
            </a:r>
            <a:endParaRPr lang="ko-KR" altLang="en-US" dirty="0"/>
          </a:p>
        </p:txBody>
      </p:sp>
      <p:sp>
        <p:nvSpPr>
          <p:cNvPr id="7" name="내용 개체 틀 2"/>
          <p:cNvSpPr txBox="1">
            <a:spLocks/>
          </p:cNvSpPr>
          <p:nvPr/>
        </p:nvSpPr>
        <p:spPr>
          <a:xfrm>
            <a:off x="323528" y="1916832"/>
            <a:ext cx="8496944" cy="4032448"/>
          </a:xfrm>
          <a:prstGeom prst="rect">
            <a:avLst/>
          </a:prstGeom>
        </p:spPr>
        <p:txBody>
          <a:bodyPr vert="horz" lIns="91440" tIns="45720" rIns="91440" bIns="45720" rtlCol="0">
            <a:normAutofit lnSpcReduction="10000"/>
          </a:bodyPr>
          <a:lstStyle>
            <a:lvl1pPr marL="342900" indent="-342900" algn="l" defTabSz="914400" rtl="0" eaLnBrk="1" latinLnBrk="1"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1"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1"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1" hangingPunct="1">
              <a:spcBef>
                <a:spcPct val="20000"/>
              </a:spcBef>
              <a:buFont typeface="Arial" pitchFamily="34" charset="0"/>
              <a:buChar char="•"/>
              <a:defRPr sz="2000" kern="1200">
                <a:solidFill>
                  <a:schemeClr val="tx1"/>
                </a:solidFill>
                <a:latin typeface="+mn-lt"/>
                <a:ea typeface="+mn-ea"/>
                <a:cs typeface="+mn-cs"/>
              </a:defRPr>
            </a:lvl9pPr>
          </a:lstStyle>
          <a:p>
            <a:r>
              <a:rPr lang="en-US" altLang="ko-KR" dirty="0" smtClean="0"/>
              <a:t>Method: </a:t>
            </a:r>
          </a:p>
          <a:p>
            <a:pPr lvl="1"/>
            <a:r>
              <a:rPr lang="en-US" altLang="ko-KR" dirty="0" smtClean="0"/>
              <a:t>Electronic survey</a:t>
            </a:r>
          </a:p>
          <a:p>
            <a:pPr lvl="1"/>
            <a:r>
              <a:rPr lang="en-US" altLang="ko-KR" dirty="0" smtClean="0"/>
              <a:t>Medical and surgical directors </a:t>
            </a:r>
          </a:p>
          <a:p>
            <a:pPr lvl="1"/>
            <a:r>
              <a:rPr lang="en-US" altLang="ko-KR" dirty="0" smtClean="0"/>
              <a:t>US </a:t>
            </a:r>
            <a:r>
              <a:rPr lang="en-US" altLang="ko-KR" dirty="0" err="1" smtClean="0"/>
              <a:t>LTx</a:t>
            </a:r>
            <a:r>
              <a:rPr lang="en-US" altLang="ko-KR" dirty="0" smtClean="0"/>
              <a:t> programs (N=111) &amp; Members of the pulmonary council of international society for heart and lung </a:t>
            </a:r>
            <a:r>
              <a:rPr lang="en-US" altLang="ko-KR" dirty="0" err="1" smtClean="0"/>
              <a:t>trasnsplantation</a:t>
            </a:r>
            <a:r>
              <a:rPr lang="en-US" altLang="ko-KR" dirty="0" smtClean="0"/>
              <a:t> (N=470) </a:t>
            </a:r>
          </a:p>
          <a:p>
            <a:r>
              <a:rPr lang="en-US" altLang="ko-KR" dirty="0" smtClean="0"/>
              <a:t>Total 149 individuals from 18 countries responded</a:t>
            </a:r>
            <a:endParaRPr lang="ko-KR" altLang="en-US" dirty="0"/>
          </a:p>
        </p:txBody>
      </p:sp>
    </p:spTree>
    <p:extLst>
      <p:ext uri="{BB962C8B-B14F-4D97-AF65-F5344CB8AC3E}">
        <p14:creationId xmlns:p14="http://schemas.microsoft.com/office/powerpoint/2010/main" val="176961846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7"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243" y="692696"/>
            <a:ext cx="9082601" cy="27363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8" name="Picture 6"/>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9356" y="4077072"/>
            <a:ext cx="8964488" cy="18817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직사각형 9"/>
          <p:cNvSpPr/>
          <p:nvPr/>
        </p:nvSpPr>
        <p:spPr>
          <a:xfrm>
            <a:off x="4788024" y="6316442"/>
            <a:ext cx="4272323" cy="369332"/>
          </a:xfrm>
          <a:prstGeom prst="rect">
            <a:avLst/>
          </a:prstGeom>
        </p:spPr>
        <p:txBody>
          <a:bodyPr wrap="none">
            <a:spAutoFit/>
          </a:bodyPr>
          <a:lstStyle/>
          <a:p>
            <a:r>
              <a:rPr lang="en-US" altLang="ko-KR" dirty="0"/>
              <a:t>Ann Am </a:t>
            </a:r>
            <a:r>
              <a:rPr lang="en-US" altLang="ko-KR" dirty="0" err="1"/>
              <a:t>Thorac</a:t>
            </a:r>
            <a:r>
              <a:rPr lang="en-US" altLang="ko-KR" dirty="0"/>
              <a:t> </a:t>
            </a:r>
            <a:r>
              <a:rPr lang="en-US" altLang="ko-KR" dirty="0" err="1"/>
              <a:t>Soc</a:t>
            </a:r>
            <a:r>
              <a:rPr lang="en-US" altLang="ko-KR" dirty="0"/>
              <a:t> 2014;11(4):546-53.</a:t>
            </a:r>
            <a:endParaRPr lang="ko-KR" altLang="en-US" dirty="0"/>
          </a:p>
        </p:txBody>
      </p:sp>
      <p:sp>
        <p:nvSpPr>
          <p:cNvPr id="2" name="타원 1"/>
          <p:cNvSpPr/>
          <p:nvPr/>
        </p:nvSpPr>
        <p:spPr>
          <a:xfrm>
            <a:off x="3131840" y="836712"/>
            <a:ext cx="1440703"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6" name="타원 5"/>
          <p:cNvSpPr/>
          <p:nvPr/>
        </p:nvSpPr>
        <p:spPr>
          <a:xfrm>
            <a:off x="4788024" y="847929"/>
            <a:ext cx="1440703" cy="64807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
        <p:nvSpPr>
          <p:cNvPr id="3" name="타원 2"/>
          <p:cNvSpPr/>
          <p:nvPr/>
        </p:nvSpPr>
        <p:spPr>
          <a:xfrm>
            <a:off x="2843808" y="4581128"/>
            <a:ext cx="1296144" cy="1735314"/>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ko-KR" altLang="en-US"/>
          </a:p>
        </p:txBody>
      </p:sp>
    </p:spTree>
    <p:extLst>
      <p:ext uri="{BB962C8B-B14F-4D97-AF65-F5344CB8AC3E}">
        <p14:creationId xmlns:p14="http://schemas.microsoft.com/office/powerpoint/2010/main" val="356752752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smtClean="0"/>
              <a:t>Lung</a:t>
            </a:r>
            <a:r>
              <a:rPr lang="ko-KR" altLang="en-US" dirty="0" smtClean="0"/>
              <a:t> </a:t>
            </a:r>
            <a:r>
              <a:rPr lang="en-US" altLang="ko-KR" dirty="0" smtClean="0"/>
              <a:t>transplantation </a:t>
            </a:r>
            <a:endParaRPr lang="ko-KR" altLang="en-US" dirty="0"/>
          </a:p>
        </p:txBody>
      </p:sp>
      <p:sp>
        <p:nvSpPr>
          <p:cNvPr id="3" name="내용 개체 틀 2"/>
          <p:cNvSpPr>
            <a:spLocks noGrp="1"/>
          </p:cNvSpPr>
          <p:nvPr>
            <p:ph idx="1"/>
          </p:nvPr>
        </p:nvSpPr>
        <p:spPr>
          <a:xfrm>
            <a:off x="457199" y="1600200"/>
            <a:ext cx="8579297" cy="4525963"/>
          </a:xfrm>
        </p:spPr>
        <p:txBody>
          <a:bodyPr/>
          <a:lstStyle/>
          <a:p>
            <a:pPr marL="0" indent="0">
              <a:buNone/>
            </a:pPr>
            <a:r>
              <a:rPr lang="en-US" altLang="ko-KR" dirty="0" smtClean="0"/>
              <a:t>Treatment option for end-stage lung disease</a:t>
            </a:r>
          </a:p>
          <a:p>
            <a:pPr marL="0" indent="0">
              <a:buNone/>
            </a:pPr>
            <a:endParaRPr lang="en-US" altLang="ko-KR" dirty="0" smtClean="0"/>
          </a:p>
          <a:p>
            <a:pPr marL="0" indent="0">
              <a:buNone/>
            </a:pPr>
            <a:r>
              <a:rPr lang="en-US" altLang="ko-KR" dirty="0" smtClean="0"/>
              <a:t>Median survival is only 5.5 years </a:t>
            </a:r>
            <a:endParaRPr lang="en-US" altLang="ko-KR" dirty="0"/>
          </a:p>
          <a:p>
            <a:pPr marL="0" indent="0">
              <a:buNone/>
            </a:pPr>
            <a:endParaRPr lang="en-US" altLang="ko-KR" dirty="0" smtClean="0"/>
          </a:p>
          <a:p>
            <a:pPr marL="0" indent="0">
              <a:buNone/>
            </a:pPr>
            <a:endParaRPr lang="en-US" altLang="ko-KR" dirty="0"/>
          </a:p>
          <a:p>
            <a:pPr marL="0" indent="0">
              <a:buNone/>
            </a:pPr>
            <a:r>
              <a:rPr lang="en-US" altLang="ko-KR" dirty="0" smtClean="0"/>
              <a:t>Primary graft dysfunction (PGD) is the most common postoperative complication (~25%)</a:t>
            </a:r>
          </a:p>
        </p:txBody>
      </p:sp>
      <p:sp>
        <p:nvSpPr>
          <p:cNvPr id="4" name="직사각형 3"/>
          <p:cNvSpPr/>
          <p:nvPr/>
        </p:nvSpPr>
        <p:spPr>
          <a:xfrm>
            <a:off x="4580718" y="5861925"/>
            <a:ext cx="4543231" cy="369332"/>
          </a:xfrm>
          <a:prstGeom prst="rect">
            <a:avLst/>
          </a:prstGeom>
        </p:spPr>
        <p:txBody>
          <a:bodyPr wrap="none">
            <a:spAutoFit/>
          </a:bodyPr>
          <a:lstStyle/>
          <a:p>
            <a:r>
              <a:rPr lang="en-US" altLang="ko-KR" dirty="0" smtClean="0"/>
              <a:t>J Heart </a:t>
            </a:r>
            <a:r>
              <a:rPr lang="en-US" altLang="ko-KR" dirty="0"/>
              <a:t>Lung Transplant 2007;26:1004–11.</a:t>
            </a:r>
            <a:endParaRPr lang="ko-KR" altLang="en-US" dirty="0"/>
          </a:p>
        </p:txBody>
      </p:sp>
      <p:sp>
        <p:nvSpPr>
          <p:cNvPr id="5" name="직사각형 4"/>
          <p:cNvSpPr/>
          <p:nvPr/>
        </p:nvSpPr>
        <p:spPr>
          <a:xfrm>
            <a:off x="4353732" y="6231257"/>
            <a:ext cx="4770217" cy="369332"/>
          </a:xfrm>
          <a:prstGeom prst="rect">
            <a:avLst/>
          </a:prstGeom>
        </p:spPr>
        <p:txBody>
          <a:bodyPr wrap="none">
            <a:spAutoFit/>
          </a:bodyPr>
          <a:lstStyle/>
          <a:p>
            <a:r>
              <a:rPr lang="en-US" altLang="ko-KR" dirty="0"/>
              <a:t>Am J </a:t>
            </a:r>
            <a:r>
              <a:rPr lang="en-US" altLang="ko-KR" dirty="0" err="1"/>
              <a:t>Respir</a:t>
            </a:r>
            <a:r>
              <a:rPr lang="en-US" altLang="ko-KR" dirty="0"/>
              <a:t> </a:t>
            </a:r>
            <a:r>
              <a:rPr lang="en-US" altLang="ko-KR" dirty="0" err="1"/>
              <a:t>Crit</a:t>
            </a:r>
            <a:r>
              <a:rPr lang="en-US" altLang="ko-KR" dirty="0"/>
              <a:t> Care Med </a:t>
            </a:r>
            <a:r>
              <a:rPr lang="en-US" altLang="ko-KR" dirty="0" smtClean="0"/>
              <a:t>2005;171:1312-6</a:t>
            </a:r>
            <a:endParaRPr lang="ko-KR" altLang="en-US" dirty="0"/>
          </a:p>
        </p:txBody>
      </p:sp>
      <p:sp>
        <p:nvSpPr>
          <p:cNvPr id="6" name="직사각형 5"/>
          <p:cNvSpPr/>
          <p:nvPr/>
        </p:nvSpPr>
        <p:spPr>
          <a:xfrm>
            <a:off x="2987824" y="3501008"/>
            <a:ext cx="5958408" cy="369332"/>
          </a:xfrm>
          <a:prstGeom prst="rect">
            <a:avLst/>
          </a:prstGeom>
        </p:spPr>
        <p:txBody>
          <a:bodyPr wrap="square">
            <a:spAutoFit/>
          </a:bodyPr>
          <a:lstStyle/>
          <a:p>
            <a:r>
              <a:rPr lang="en-US" altLang="ko-KR" dirty="0" smtClean="0">
                <a:effectLst/>
              </a:rPr>
              <a:t>J Heart Lung Transplant, 30 (2011), pp. 1104–1122</a:t>
            </a:r>
            <a:endParaRPr lang="ko-KR" altLang="en-US" dirty="0"/>
          </a:p>
        </p:txBody>
      </p:sp>
    </p:spTree>
    <p:extLst>
      <p:ext uri="{BB962C8B-B14F-4D97-AF65-F5344CB8AC3E}">
        <p14:creationId xmlns:p14="http://schemas.microsoft.com/office/powerpoint/2010/main" val="1438778314"/>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413183" y="1484784"/>
            <a:ext cx="8335281" cy="2232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611560" y="4077072"/>
            <a:ext cx="7992888" cy="1569660"/>
          </a:xfrm>
          <a:prstGeom prst="rect">
            <a:avLst/>
          </a:prstGeom>
        </p:spPr>
        <p:txBody>
          <a:bodyPr wrap="square">
            <a:spAutoFit/>
          </a:bodyPr>
          <a:lstStyle/>
          <a:p>
            <a:r>
              <a:rPr lang="en-US" altLang="ko-KR" sz="2400" dirty="0"/>
              <a:t>A large percentage of respondents (65</a:t>
            </a:r>
            <a:r>
              <a:rPr lang="en-US" altLang="ko-KR" sz="2400" dirty="0" smtClean="0"/>
              <a:t>%) answered </a:t>
            </a:r>
            <a:r>
              <a:rPr lang="en-US" altLang="ko-KR" sz="2400" dirty="0"/>
              <a:t>that they did not consider </a:t>
            </a:r>
            <a:r>
              <a:rPr lang="en-US" altLang="ko-KR" sz="2400" dirty="0" smtClean="0"/>
              <a:t>donor characteristics </a:t>
            </a:r>
            <a:r>
              <a:rPr lang="en-US" altLang="ko-KR" sz="2400" dirty="0"/>
              <a:t>such as height, sex, </a:t>
            </a:r>
            <a:r>
              <a:rPr lang="en-US" altLang="ko-KR" sz="2400" dirty="0" smtClean="0"/>
              <a:t>PBW, or </a:t>
            </a:r>
            <a:r>
              <a:rPr lang="en-US" altLang="ko-KR" sz="2400" dirty="0"/>
              <a:t>predicted lung size when setting </a:t>
            </a:r>
            <a:r>
              <a:rPr lang="en-US" altLang="ko-KR" sz="2400" dirty="0" smtClean="0"/>
              <a:t>the ventilator</a:t>
            </a:r>
            <a:r>
              <a:rPr lang="en-US" altLang="ko-KR" sz="2400" dirty="0"/>
              <a:t>.</a:t>
            </a:r>
            <a:endParaRPr lang="ko-KR" altLang="en-US" sz="2400" dirty="0"/>
          </a:p>
        </p:txBody>
      </p:sp>
      <p:sp>
        <p:nvSpPr>
          <p:cNvPr id="5" name="직사각형 4"/>
          <p:cNvSpPr/>
          <p:nvPr/>
        </p:nvSpPr>
        <p:spPr>
          <a:xfrm>
            <a:off x="4788024" y="5949280"/>
            <a:ext cx="4272323" cy="369332"/>
          </a:xfrm>
          <a:prstGeom prst="rect">
            <a:avLst/>
          </a:prstGeom>
        </p:spPr>
        <p:txBody>
          <a:bodyPr wrap="none">
            <a:spAutoFit/>
          </a:bodyPr>
          <a:lstStyle/>
          <a:p>
            <a:r>
              <a:rPr lang="en-US" altLang="ko-KR" dirty="0"/>
              <a:t>Ann Am </a:t>
            </a:r>
            <a:r>
              <a:rPr lang="en-US" altLang="ko-KR" dirty="0" err="1"/>
              <a:t>Thorac</a:t>
            </a:r>
            <a:r>
              <a:rPr lang="en-US" altLang="ko-KR" dirty="0"/>
              <a:t> </a:t>
            </a:r>
            <a:r>
              <a:rPr lang="en-US" altLang="ko-KR" dirty="0" err="1"/>
              <a:t>Soc</a:t>
            </a:r>
            <a:r>
              <a:rPr lang="en-US" altLang="ko-KR" dirty="0"/>
              <a:t> 2014;11(4):546-53.</a:t>
            </a:r>
            <a:endParaRPr lang="ko-KR" altLang="en-US" dirty="0"/>
          </a:p>
        </p:txBody>
      </p:sp>
    </p:spTree>
    <p:extLst>
      <p:ext uri="{BB962C8B-B14F-4D97-AF65-F5344CB8AC3E}">
        <p14:creationId xmlns:p14="http://schemas.microsoft.com/office/powerpoint/2010/main" val="140315998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dirty="0"/>
              <a:t>For lung </a:t>
            </a:r>
            <a:r>
              <a:rPr lang="en-US" altLang="ko-KR" dirty="0">
                <a:sym typeface="Wingdings" pitchFamily="2" charset="2"/>
              </a:rPr>
              <a:t> </a:t>
            </a:r>
            <a:endParaRPr lang="ko-KR" altLang="en-US" dirty="0"/>
          </a:p>
        </p:txBody>
      </p:sp>
      <p:sp>
        <p:nvSpPr>
          <p:cNvPr id="3" name="내용 개체 틀 2"/>
          <p:cNvSpPr>
            <a:spLocks noGrp="1"/>
          </p:cNvSpPr>
          <p:nvPr>
            <p:ph idx="1"/>
          </p:nvPr>
        </p:nvSpPr>
        <p:spPr>
          <a:xfrm>
            <a:off x="179512" y="2348880"/>
            <a:ext cx="8964488" cy="2232248"/>
          </a:xfrm>
        </p:spPr>
        <p:txBody>
          <a:bodyPr>
            <a:normAutofit/>
          </a:bodyPr>
          <a:lstStyle/>
          <a:p>
            <a:pPr marL="0" indent="0">
              <a:buNone/>
            </a:pPr>
            <a:r>
              <a:rPr lang="en-US" altLang="ko-KR" sz="4000" dirty="0" smtClean="0"/>
              <a:t>Protective ventilation, should ventilator settings be based on donor or recipients characteristics ? </a:t>
            </a:r>
            <a:endParaRPr lang="ko-KR" altLang="en-US" sz="4000" dirty="0"/>
          </a:p>
        </p:txBody>
      </p:sp>
    </p:spTree>
    <p:extLst>
      <p:ext uri="{BB962C8B-B14F-4D97-AF65-F5344CB8AC3E}">
        <p14:creationId xmlns:p14="http://schemas.microsoft.com/office/powerpoint/2010/main" val="292970265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5868144" y="6381328"/>
            <a:ext cx="2962606" cy="369332"/>
          </a:xfrm>
          <a:prstGeom prst="rect">
            <a:avLst/>
          </a:prstGeom>
        </p:spPr>
        <p:txBody>
          <a:bodyPr wrap="none">
            <a:spAutoFit/>
          </a:bodyPr>
          <a:lstStyle/>
          <a:p>
            <a:r>
              <a:rPr lang="en-US" altLang="ko-KR" dirty="0" err="1"/>
              <a:t>Crit</a:t>
            </a:r>
            <a:r>
              <a:rPr lang="en-US" altLang="ko-KR" dirty="0"/>
              <a:t> Care 2016;31(1):110-8.</a:t>
            </a:r>
            <a:endParaRPr lang="ko-KR" altLang="en-US" dirty="0"/>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536" y="566240"/>
            <a:ext cx="8323925" cy="5758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9" name="직선 연결선 8"/>
          <p:cNvCxnSpPr/>
          <p:nvPr/>
        </p:nvCxnSpPr>
        <p:spPr>
          <a:xfrm>
            <a:off x="8604448" y="2276872"/>
            <a:ext cx="46754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nvGrpSpPr>
          <p:cNvPr id="20" name="그룹 19"/>
          <p:cNvGrpSpPr/>
          <p:nvPr/>
        </p:nvGrpSpPr>
        <p:grpSpPr>
          <a:xfrm>
            <a:off x="107504" y="1340768"/>
            <a:ext cx="8964488" cy="4680520"/>
            <a:chOff x="107504" y="1340768"/>
            <a:chExt cx="8964488" cy="4680520"/>
          </a:xfrm>
        </p:grpSpPr>
        <p:grpSp>
          <p:nvGrpSpPr>
            <p:cNvPr id="7" name="그룹 6"/>
            <p:cNvGrpSpPr/>
            <p:nvPr/>
          </p:nvGrpSpPr>
          <p:grpSpPr>
            <a:xfrm>
              <a:off x="107504" y="1340768"/>
              <a:ext cx="8964488" cy="4680520"/>
              <a:chOff x="107504" y="1340768"/>
              <a:chExt cx="8964488" cy="4680520"/>
            </a:xfrm>
          </p:grpSpPr>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7504" y="1340768"/>
                <a:ext cx="8964488" cy="46805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cxnSp>
            <p:nvCxnSpPr>
              <p:cNvPr id="5" name="직선 연결선 4"/>
              <p:cNvCxnSpPr/>
              <p:nvPr/>
            </p:nvCxnSpPr>
            <p:spPr>
              <a:xfrm>
                <a:off x="5497826" y="1966000"/>
                <a:ext cx="339465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cxnSp>
          <p:nvCxnSpPr>
            <p:cNvPr id="12" name="직선 연결선 11"/>
            <p:cNvCxnSpPr/>
            <p:nvPr/>
          </p:nvCxnSpPr>
          <p:spPr>
            <a:xfrm>
              <a:off x="107504" y="2636912"/>
              <a:ext cx="5390322"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6" name="직선 연결선 15"/>
            <p:cNvCxnSpPr/>
            <p:nvPr/>
          </p:nvCxnSpPr>
          <p:spPr>
            <a:xfrm>
              <a:off x="2627784" y="2924944"/>
              <a:ext cx="6336704"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19" name="직선 연결선 18"/>
            <p:cNvCxnSpPr/>
            <p:nvPr/>
          </p:nvCxnSpPr>
          <p:spPr>
            <a:xfrm>
              <a:off x="107504" y="3284984"/>
              <a:ext cx="2952328" cy="0"/>
            </a:xfrm>
            <a:prstGeom prst="line">
              <a:avLst/>
            </a:prstGeom>
            <a:ln w="31750">
              <a:solidFill>
                <a:srgbClr val="FF0000"/>
              </a:solidFill>
            </a:ln>
          </p:spPr>
          <p:style>
            <a:lnRef idx="1">
              <a:schemeClr val="accent1"/>
            </a:lnRef>
            <a:fillRef idx="0">
              <a:schemeClr val="accent1"/>
            </a:fillRef>
            <a:effectRef idx="0">
              <a:schemeClr val="accent1"/>
            </a:effectRef>
            <a:fontRef idx="minor">
              <a:schemeClr val="tx1"/>
            </a:fontRef>
          </p:style>
        </p:cxnSp>
      </p:grpSp>
      <p:pic>
        <p:nvPicPr>
          <p:cNvPr id="24"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5147" y="1808820"/>
            <a:ext cx="8851237" cy="37444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24116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67544" y="548680"/>
            <a:ext cx="8229600" cy="1143000"/>
          </a:xfrm>
        </p:spPr>
        <p:txBody>
          <a:bodyPr>
            <a:noAutofit/>
          </a:bodyPr>
          <a:lstStyle/>
          <a:p>
            <a:r>
              <a:rPr lang="en-US" altLang="ko-KR" sz="2800" dirty="0"/>
              <a:t>The effect of lung-size mismatch </a:t>
            </a:r>
            <a:r>
              <a:rPr lang="en-US" altLang="ko-KR" sz="2800" dirty="0" smtClean="0"/>
              <a:t>on</a:t>
            </a:r>
            <a:br>
              <a:rPr lang="en-US" altLang="ko-KR" sz="2800" dirty="0" smtClean="0"/>
            </a:br>
            <a:r>
              <a:rPr lang="en-US" altLang="ko-KR" sz="2800" dirty="0" smtClean="0"/>
              <a:t> </a:t>
            </a:r>
            <a:r>
              <a:rPr lang="en-US" altLang="ko-KR" sz="2800" dirty="0"/>
              <a:t>mechanical ventilation tidal</a:t>
            </a:r>
            <a:br>
              <a:rPr lang="en-US" altLang="ko-KR" sz="2800" dirty="0"/>
            </a:br>
            <a:r>
              <a:rPr lang="en-US" altLang="ko-KR" sz="2800" dirty="0"/>
              <a:t>volumes after bilateral lung transplantation</a:t>
            </a:r>
            <a:endParaRPr lang="ko-KR" altLang="en-US" sz="2800" dirty="0"/>
          </a:p>
        </p:txBody>
      </p:sp>
      <p:sp>
        <p:nvSpPr>
          <p:cNvPr id="4" name="직사각형 3"/>
          <p:cNvSpPr/>
          <p:nvPr/>
        </p:nvSpPr>
        <p:spPr>
          <a:xfrm>
            <a:off x="3599384" y="6309320"/>
            <a:ext cx="5544616" cy="369332"/>
          </a:xfrm>
          <a:prstGeom prst="rect">
            <a:avLst/>
          </a:prstGeom>
        </p:spPr>
        <p:txBody>
          <a:bodyPr wrap="square">
            <a:spAutoFit/>
          </a:bodyPr>
          <a:lstStyle/>
          <a:p>
            <a:r>
              <a:rPr lang="en-US" altLang="ko-KR" dirty="0"/>
              <a:t>Interact </a:t>
            </a:r>
            <a:r>
              <a:rPr lang="en-US" altLang="ko-KR" dirty="0" err="1"/>
              <a:t>Cardiovasc</a:t>
            </a:r>
            <a:r>
              <a:rPr lang="en-US" altLang="ko-KR" dirty="0"/>
              <a:t> </a:t>
            </a:r>
            <a:r>
              <a:rPr lang="en-US" altLang="ko-KR" dirty="0" err="1"/>
              <a:t>Thorac</a:t>
            </a:r>
            <a:r>
              <a:rPr lang="en-US" altLang="ko-KR" dirty="0"/>
              <a:t> </a:t>
            </a:r>
            <a:r>
              <a:rPr lang="en-US" altLang="ko-KR" dirty="0" err="1"/>
              <a:t>Surg</a:t>
            </a:r>
            <a:r>
              <a:rPr lang="en-US" altLang="ko-KR" dirty="0"/>
              <a:t> 2013;16(3):275-81.</a:t>
            </a:r>
            <a:endParaRPr lang="ko-KR" alt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63688" y="1844824"/>
            <a:ext cx="5719189" cy="43250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7088829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3171326" y="6309320"/>
            <a:ext cx="5721154" cy="369332"/>
          </a:xfrm>
          <a:prstGeom prst="rect">
            <a:avLst/>
          </a:prstGeom>
        </p:spPr>
        <p:txBody>
          <a:bodyPr wrap="square">
            <a:spAutoFit/>
          </a:bodyPr>
          <a:lstStyle/>
          <a:p>
            <a:r>
              <a:rPr lang="en-US" altLang="ko-KR" dirty="0"/>
              <a:t>Interact </a:t>
            </a:r>
            <a:r>
              <a:rPr lang="en-US" altLang="ko-KR" dirty="0" err="1"/>
              <a:t>Cardiovasc</a:t>
            </a:r>
            <a:r>
              <a:rPr lang="en-US" altLang="ko-KR" dirty="0"/>
              <a:t> </a:t>
            </a:r>
            <a:r>
              <a:rPr lang="en-US" altLang="ko-KR" dirty="0" err="1"/>
              <a:t>Thorac</a:t>
            </a:r>
            <a:r>
              <a:rPr lang="en-US" altLang="ko-KR" dirty="0"/>
              <a:t> </a:t>
            </a:r>
            <a:r>
              <a:rPr lang="en-US" altLang="ko-KR" dirty="0" err="1"/>
              <a:t>Surg</a:t>
            </a:r>
            <a:r>
              <a:rPr lang="en-US" altLang="ko-KR" dirty="0"/>
              <a:t> 2013;16(3):275-81.</a:t>
            </a:r>
            <a:endParaRPr lang="ko-KR" alt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496" y="457547"/>
            <a:ext cx="9077325" cy="5419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4659563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04" y="620688"/>
            <a:ext cx="9077325" cy="3600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56804" y="4509120"/>
            <a:ext cx="8763668" cy="1200329"/>
          </a:xfrm>
          <a:prstGeom prst="rect">
            <a:avLst/>
          </a:prstGeom>
        </p:spPr>
        <p:txBody>
          <a:bodyPr wrap="square">
            <a:spAutoFit/>
          </a:bodyPr>
          <a:lstStyle/>
          <a:p>
            <a:r>
              <a:rPr lang="en-US" altLang="ko-KR" dirty="0"/>
              <a:t>Lungs smaller than the recipient size </a:t>
            </a:r>
            <a:r>
              <a:rPr lang="en-US" altLang="ko-KR" dirty="0" smtClean="0"/>
              <a:t>were ventilated </a:t>
            </a:r>
            <a:r>
              <a:rPr lang="en-US" altLang="ko-KR" dirty="0"/>
              <a:t>with a VT greater than that predicted for </a:t>
            </a:r>
            <a:r>
              <a:rPr lang="en-US" altLang="ko-KR" dirty="0" smtClean="0"/>
              <a:t>donor weight</a:t>
            </a:r>
            <a:r>
              <a:rPr lang="en-US" altLang="ko-KR" dirty="0"/>
              <a:t>, which could induce </a:t>
            </a:r>
            <a:r>
              <a:rPr lang="en-US" altLang="ko-KR" dirty="0" err="1"/>
              <a:t>volutrauma</a:t>
            </a:r>
            <a:r>
              <a:rPr lang="en-US" altLang="ko-KR" dirty="0"/>
              <a:t>. Nevertheless, in</a:t>
            </a:r>
          </a:p>
          <a:p>
            <a:r>
              <a:rPr lang="en-US" altLang="ko-KR" dirty="0"/>
              <a:t>comparison with patients who received adequately </a:t>
            </a:r>
            <a:r>
              <a:rPr lang="en-US" altLang="ko-KR" dirty="0" smtClean="0"/>
              <a:t>sized lungs</a:t>
            </a:r>
            <a:r>
              <a:rPr lang="en-US" altLang="ko-KR" dirty="0"/>
              <a:t>, there was no significant difference in in-hospital </a:t>
            </a:r>
            <a:r>
              <a:rPr lang="en-US" altLang="ko-KR" dirty="0" smtClean="0"/>
              <a:t>or 1-year </a:t>
            </a:r>
            <a:r>
              <a:rPr lang="en-US" altLang="ko-KR" dirty="0"/>
              <a:t>mortality.</a:t>
            </a:r>
            <a:endParaRPr lang="ko-KR" altLang="en-US" dirty="0"/>
          </a:p>
        </p:txBody>
      </p:sp>
      <p:sp>
        <p:nvSpPr>
          <p:cNvPr id="6" name="직사각형 5"/>
          <p:cNvSpPr/>
          <p:nvPr/>
        </p:nvSpPr>
        <p:spPr>
          <a:xfrm>
            <a:off x="3509120" y="6124654"/>
            <a:ext cx="5634880" cy="369332"/>
          </a:xfrm>
          <a:prstGeom prst="rect">
            <a:avLst/>
          </a:prstGeom>
        </p:spPr>
        <p:txBody>
          <a:bodyPr wrap="square">
            <a:spAutoFit/>
          </a:bodyPr>
          <a:lstStyle/>
          <a:p>
            <a:r>
              <a:rPr lang="en-US" altLang="ko-KR" dirty="0"/>
              <a:t>Interact </a:t>
            </a:r>
            <a:r>
              <a:rPr lang="en-US" altLang="ko-KR" dirty="0" err="1"/>
              <a:t>Cardiovasc</a:t>
            </a:r>
            <a:r>
              <a:rPr lang="en-US" altLang="ko-KR" dirty="0"/>
              <a:t> </a:t>
            </a:r>
            <a:r>
              <a:rPr lang="en-US" altLang="ko-KR" dirty="0" err="1"/>
              <a:t>Thorac</a:t>
            </a:r>
            <a:r>
              <a:rPr lang="en-US" altLang="ko-KR" dirty="0"/>
              <a:t> </a:t>
            </a:r>
            <a:r>
              <a:rPr lang="en-US" altLang="ko-KR" dirty="0" err="1"/>
              <a:t>Surg</a:t>
            </a:r>
            <a:r>
              <a:rPr lang="en-US" altLang="ko-KR" dirty="0"/>
              <a:t> 2013;16(3):275-81.</a:t>
            </a:r>
            <a:endParaRPr lang="ko-KR" altLang="en-US" dirty="0"/>
          </a:p>
        </p:txBody>
      </p:sp>
    </p:spTree>
    <p:extLst>
      <p:ext uri="{BB962C8B-B14F-4D97-AF65-F5344CB8AC3E}">
        <p14:creationId xmlns:p14="http://schemas.microsoft.com/office/powerpoint/2010/main" val="18210155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en-US" altLang="ko-KR" sz="3200" dirty="0"/>
              <a:t>MECHANICAL VENTILATION FOR THE LUNG TRANSPLANT RECIPIENT</a:t>
            </a:r>
            <a:r>
              <a:rPr lang="en-US" altLang="ko-KR" sz="3200" dirty="0" smtClean="0"/>
              <a:t>.</a:t>
            </a:r>
            <a:endParaRPr lang="ko-KR" altLang="en-US" sz="3200" dirty="0"/>
          </a:p>
        </p:txBody>
      </p:sp>
      <p:sp>
        <p:nvSpPr>
          <p:cNvPr id="3" name="내용 개체 틀 2"/>
          <p:cNvSpPr>
            <a:spLocks noGrp="1"/>
          </p:cNvSpPr>
          <p:nvPr>
            <p:ph idx="1"/>
          </p:nvPr>
        </p:nvSpPr>
        <p:spPr>
          <a:xfrm>
            <a:off x="457200" y="1398401"/>
            <a:ext cx="8301704" cy="5047674"/>
          </a:xfrm>
        </p:spPr>
        <p:txBody>
          <a:bodyPr>
            <a:noAutofit/>
          </a:bodyPr>
          <a:lstStyle/>
          <a:p>
            <a:pPr marL="0" indent="0" algn="just">
              <a:buNone/>
            </a:pPr>
            <a:r>
              <a:rPr lang="en-US" altLang="ko-KR" sz="1950" dirty="0" smtClean="0"/>
              <a:t>Mechanical </a:t>
            </a:r>
            <a:r>
              <a:rPr lang="en-US" altLang="ko-KR" sz="1950" dirty="0"/>
              <a:t>ventilation (MV) is an important aspect in the intraoperative </a:t>
            </a:r>
            <a:r>
              <a:rPr lang="en-US" altLang="ko-KR" sz="1950" dirty="0" smtClean="0"/>
              <a:t>and early </a:t>
            </a:r>
            <a:r>
              <a:rPr lang="en-US" altLang="ko-KR" sz="1950" dirty="0"/>
              <a:t>postoperative management of lung transplant (</a:t>
            </a:r>
            <a:r>
              <a:rPr lang="en-US" altLang="ko-KR" sz="1950" dirty="0" err="1"/>
              <a:t>LTx</a:t>
            </a:r>
            <a:r>
              <a:rPr lang="en-US" altLang="ko-KR" sz="1950" dirty="0"/>
              <a:t>)-recipients. There are no </a:t>
            </a:r>
            <a:r>
              <a:rPr lang="en-US" altLang="ko-KR" sz="1950" dirty="0" smtClean="0"/>
              <a:t>randomized-controlled </a:t>
            </a:r>
            <a:r>
              <a:rPr lang="en-US" altLang="ko-KR" sz="1950" dirty="0"/>
              <a:t>trials of </a:t>
            </a:r>
            <a:r>
              <a:rPr lang="en-US" altLang="ko-KR" sz="1950" dirty="0" err="1"/>
              <a:t>LTx</a:t>
            </a:r>
            <a:r>
              <a:rPr lang="en-US" altLang="ko-KR" sz="1950" dirty="0"/>
              <a:t>-recipient MV strategies; however there </a:t>
            </a:r>
            <a:r>
              <a:rPr lang="en-US" altLang="ko-KR" sz="1950" dirty="0" smtClean="0"/>
              <a:t>are </a:t>
            </a:r>
            <a:r>
              <a:rPr lang="en-US" altLang="ko-KR" sz="1950" dirty="0" err="1" smtClean="0"/>
              <a:t>LTx</a:t>
            </a:r>
            <a:r>
              <a:rPr lang="en-US" altLang="ko-KR" sz="1950" dirty="0" smtClean="0"/>
              <a:t> </a:t>
            </a:r>
            <a:r>
              <a:rPr lang="en-US" altLang="ko-KR" sz="1950" dirty="0"/>
              <a:t>center experiences and international survey studies reported. The main early </a:t>
            </a:r>
            <a:r>
              <a:rPr lang="en-US" altLang="ko-KR" sz="1950" dirty="0" smtClean="0"/>
              <a:t>complication </a:t>
            </a:r>
            <a:r>
              <a:rPr lang="en-US" altLang="ko-KR" sz="1950" dirty="0"/>
              <a:t>of </a:t>
            </a:r>
            <a:r>
              <a:rPr lang="en-US" altLang="ko-KR" sz="1950" dirty="0" err="1"/>
              <a:t>LTx</a:t>
            </a:r>
            <a:r>
              <a:rPr lang="en-US" altLang="ko-KR" sz="1950" dirty="0"/>
              <a:t> is primary graft dysfunction (PGD), which is similar to </a:t>
            </a:r>
            <a:r>
              <a:rPr lang="en-US" altLang="ko-KR" sz="1950" dirty="0" smtClean="0"/>
              <a:t>the adult </a:t>
            </a:r>
            <a:r>
              <a:rPr lang="en-US" altLang="ko-KR" sz="1950" dirty="0"/>
              <a:t>respiratory distress syndrome (ARDS). We aim to summarize </a:t>
            </a:r>
            <a:r>
              <a:rPr lang="en-US" altLang="ko-KR" sz="1950" dirty="0" smtClean="0"/>
              <a:t>information pertinent </a:t>
            </a:r>
            <a:r>
              <a:rPr lang="en-US" altLang="ko-KR" sz="1950" dirty="0"/>
              <a:t>to </a:t>
            </a:r>
            <a:r>
              <a:rPr lang="en-US" altLang="ko-KR" sz="1950" dirty="0" err="1"/>
              <a:t>LTx</a:t>
            </a:r>
            <a:r>
              <a:rPr lang="en-US" altLang="ko-KR" sz="1950" dirty="0"/>
              <a:t>-MV, as well as PGD, ARDS, and intraoperative MV and </a:t>
            </a:r>
            <a:r>
              <a:rPr lang="en-US" altLang="ko-KR" sz="1950" dirty="0" smtClean="0"/>
              <a:t>to synthesize </a:t>
            </a:r>
            <a:r>
              <a:rPr lang="en-US" altLang="ko-KR" sz="1950" dirty="0"/>
              <a:t>these available data into recommendations. Based on the </a:t>
            </a:r>
            <a:r>
              <a:rPr lang="en-US" altLang="ko-KR" sz="1950" dirty="0" smtClean="0"/>
              <a:t>available evidence</a:t>
            </a:r>
            <a:r>
              <a:rPr lang="en-US" altLang="ko-KR" sz="1950" dirty="0"/>
              <a:t>, we recommend lung-protective MV with low-tidal-volumes (≤6 </a:t>
            </a:r>
            <a:r>
              <a:rPr lang="en-US" altLang="ko-KR" sz="1950" dirty="0" smtClean="0"/>
              <a:t>mL/kg predicted </a:t>
            </a:r>
            <a:r>
              <a:rPr lang="en-US" altLang="ko-KR" sz="1950" dirty="0"/>
              <a:t>body weight [PBW]) and positive end-expiratory pressure for </a:t>
            </a:r>
            <a:r>
              <a:rPr lang="en-US" altLang="ko-KR" sz="1950" dirty="0" smtClean="0"/>
              <a:t>the </a:t>
            </a:r>
            <a:r>
              <a:rPr lang="en-US" altLang="ko-KR" sz="1950" dirty="0" err="1" smtClean="0"/>
              <a:t>LTx</a:t>
            </a:r>
            <a:r>
              <a:rPr lang="en-US" altLang="ko-KR" sz="1950" dirty="0" smtClean="0"/>
              <a:t>-recipient</a:t>
            </a:r>
            <a:r>
              <a:rPr lang="en-US" altLang="ko-KR" sz="1950" dirty="0"/>
              <a:t>. In our opinion, </a:t>
            </a:r>
            <a:r>
              <a:rPr lang="en-US" altLang="ko-KR" sz="1950" b="1" dirty="0"/>
              <a:t>the MV strategy should be based on </a:t>
            </a:r>
            <a:r>
              <a:rPr lang="en-US" altLang="ko-KR" sz="1950" b="1" dirty="0" smtClean="0"/>
              <a:t>donor characteristics </a:t>
            </a:r>
            <a:r>
              <a:rPr lang="en-US" altLang="ko-KR" sz="1950" b="1" dirty="0"/>
              <a:t>(donor PBW as a parameter of actual allograft size), rather </a:t>
            </a:r>
            <a:r>
              <a:rPr lang="en-US" altLang="ko-KR" sz="1950" b="1" dirty="0" smtClean="0"/>
              <a:t>than based </a:t>
            </a:r>
            <a:r>
              <a:rPr lang="en-US" altLang="ko-KR" sz="1950" b="1" dirty="0"/>
              <a:t>on recipient characteristics; however this </a:t>
            </a:r>
            <a:r>
              <a:rPr lang="en-US" altLang="ko-KR" sz="1950" b="1" dirty="0" smtClean="0"/>
              <a:t>donor-characteristics-based protective </a:t>
            </a:r>
            <a:r>
              <a:rPr lang="en-US" altLang="ko-KR" sz="1950" b="1" dirty="0"/>
              <a:t>MV is based on indirect evidence and requires validation </a:t>
            </a:r>
            <a:r>
              <a:rPr lang="en-US" altLang="ko-KR" sz="1950" b="1" dirty="0" smtClean="0"/>
              <a:t>in prospective </a:t>
            </a:r>
            <a:r>
              <a:rPr lang="en-US" altLang="ko-KR" sz="1950" b="1" dirty="0"/>
              <a:t>clinical studies.</a:t>
            </a:r>
          </a:p>
        </p:txBody>
      </p:sp>
      <p:sp>
        <p:nvSpPr>
          <p:cNvPr id="4" name="직사각형 3"/>
          <p:cNvSpPr/>
          <p:nvPr/>
        </p:nvSpPr>
        <p:spPr>
          <a:xfrm>
            <a:off x="6094218" y="6474203"/>
            <a:ext cx="3086294" cy="338554"/>
          </a:xfrm>
          <a:prstGeom prst="rect">
            <a:avLst/>
          </a:prstGeom>
        </p:spPr>
        <p:txBody>
          <a:bodyPr wrap="none">
            <a:spAutoFit/>
          </a:bodyPr>
          <a:lstStyle/>
          <a:p>
            <a:r>
              <a:rPr lang="en-US" altLang="ko-KR" sz="1600" dirty="0" err="1"/>
              <a:t>Curr</a:t>
            </a:r>
            <a:r>
              <a:rPr lang="en-US" altLang="ko-KR" sz="1600" dirty="0"/>
              <a:t> </a:t>
            </a:r>
            <a:r>
              <a:rPr lang="en-US" altLang="ko-KR" sz="1600" dirty="0" err="1"/>
              <a:t>Pulmonol</a:t>
            </a:r>
            <a:r>
              <a:rPr lang="en-US" altLang="ko-KR" sz="1600" dirty="0"/>
              <a:t> Rep 4(2): 88-96.</a:t>
            </a:r>
            <a:endParaRPr lang="ko-KR" altLang="ko-KR" sz="1600" dirty="0"/>
          </a:p>
        </p:txBody>
      </p:sp>
    </p:spTree>
    <p:extLst>
      <p:ext uri="{BB962C8B-B14F-4D97-AF65-F5344CB8AC3E}">
        <p14:creationId xmlns:p14="http://schemas.microsoft.com/office/powerpoint/2010/main" val="296306908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Autofit/>
          </a:bodyPr>
          <a:lstStyle/>
          <a:p>
            <a:r>
              <a:rPr lang="ko-KR" altLang="en-US" sz="3600" dirty="0"/>
              <a:t>본원 </a:t>
            </a:r>
            <a:r>
              <a:rPr lang="en-US" altLang="ko-KR" sz="3600" dirty="0"/>
              <a:t>data </a:t>
            </a:r>
            <a:r>
              <a:rPr lang="ko-KR" altLang="en-US" sz="3600" dirty="0" smtClean="0"/>
              <a:t>정리 </a:t>
            </a:r>
            <a:r>
              <a:rPr lang="en-US" altLang="ko-KR" sz="3600" dirty="0" smtClean="0"/>
              <a:t/>
            </a:r>
            <a:br>
              <a:rPr lang="en-US" altLang="ko-KR" sz="3600" dirty="0" smtClean="0"/>
            </a:br>
            <a:r>
              <a:rPr lang="en-US" altLang="ko-KR" sz="3200" dirty="0" smtClean="0"/>
              <a:t>(from 2010-01-22 to 2014-03-21)</a:t>
            </a:r>
            <a:endParaRPr lang="ko-KR" altLang="en-US" sz="3200" dirty="0"/>
          </a:p>
        </p:txBody>
      </p:sp>
      <p:graphicFrame>
        <p:nvGraphicFramePr>
          <p:cNvPr id="4" name="내용 개체 틀 3"/>
          <p:cNvGraphicFramePr>
            <a:graphicFrameLocks noGrp="1"/>
          </p:cNvGraphicFramePr>
          <p:nvPr>
            <p:ph idx="1"/>
            <p:extLst>
              <p:ext uri="{D42A27DB-BD31-4B8C-83A1-F6EECF244321}">
                <p14:modId xmlns:p14="http://schemas.microsoft.com/office/powerpoint/2010/main" val="1595191519"/>
              </p:ext>
            </p:extLst>
          </p:nvPr>
        </p:nvGraphicFramePr>
        <p:xfrm>
          <a:off x="251520" y="1412776"/>
          <a:ext cx="8352928" cy="5362956"/>
        </p:xfrm>
        <a:graphic>
          <a:graphicData uri="http://schemas.openxmlformats.org/drawingml/2006/table">
            <a:tbl>
              <a:tblPr firstRow="1" firstCol="1" bandRow="1">
                <a:tableStyleId>{5C22544A-7EE6-4342-B048-85BDC9FD1C3A}</a:tableStyleId>
              </a:tblPr>
              <a:tblGrid>
                <a:gridCol w="3096344"/>
                <a:gridCol w="2304256"/>
                <a:gridCol w="1772894"/>
                <a:gridCol w="1179434"/>
              </a:tblGrid>
              <a:tr h="283796">
                <a:tc>
                  <a:txBody>
                    <a:bodyPr/>
                    <a:lstStyle/>
                    <a:p>
                      <a:pPr algn="just" latinLnBrk="0">
                        <a:lnSpc>
                          <a:spcPct val="115000"/>
                        </a:lnSpc>
                        <a:spcAft>
                          <a:spcPts val="0"/>
                        </a:spcAft>
                      </a:pPr>
                      <a:r>
                        <a:rPr lang="en-US" sz="1800" kern="0" dirty="0">
                          <a:effectLst/>
                        </a:rPr>
                        <a:t>Variables</a:t>
                      </a:r>
                      <a:endParaRPr lang="ko-KR" sz="1400" kern="100" dirty="0">
                        <a:effectLst/>
                        <a:latin typeface="맑은 고딕"/>
                        <a:ea typeface="맑은 고딕"/>
                        <a:cs typeface="Times New Roman"/>
                      </a:endParaRPr>
                    </a:p>
                  </a:txBody>
                  <a:tcPr marL="62865" marR="62865" marT="0" marB="0"/>
                </a:tc>
                <a:tc>
                  <a:txBody>
                    <a:bodyPr/>
                    <a:lstStyle/>
                    <a:p>
                      <a:pPr algn="just" latinLnBrk="0">
                        <a:lnSpc>
                          <a:spcPct val="115000"/>
                        </a:lnSpc>
                        <a:spcAft>
                          <a:spcPts val="0"/>
                        </a:spcAft>
                      </a:pPr>
                      <a:r>
                        <a:rPr lang="en-US" sz="1800" kern="0" dirty="0">
                          <a:effectLst/>
                        </a:rPr>
                        <a:t>Over or best match</a:t>
                      </a:r>
                      <a:endParaRPr lang="ko-KR" sz="1400" kern="100" dirty="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dirty="0">
                          <a:effectLst/>
                        </a:rPr>
                        <a:t>Under match</a:t>
                      </a:r>
                      <a:endParaRPr lang="ko-KR" sz="1400" kern="100" dirty="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100" dirty="0">
                          <a:effectLst/>
                        </a:rPr>
                        <a:t>P-value</a:t>
                      </a:r>
                      <a:endParaRPr lang="ko-KR" sz="1400" kern="100" dirty="0">
                        <a:effectLst/>
                        <a:latin typeface="맑은 고딕"/>
                        <a:ea typeface="맑은 고딕"/>
                        <a:cs typeface="Times New Roman"/>
                      </a:endParaRPr>
                    </a:p>
                  </a:txBody>
                  <a:tcPr marL="62865" marR="62865" marT="0" marB="0"/>
                </a:tc>
              </a:tr>
              <a:tr h="283796">
                <a:tc>
                  <a:txBody>
                    <a:bodyPr/>
                    <a:lstStyle/>
                    <a:p>
                      <a:pPr algn="just" latinLnBrk="0">
                        <a:lnSpc>
                          <a:spcPct val="115000"/>
                        </a:lnSpc>
                        <a:spcAft>
                          <a:spcPts val="0"/>
                        </a:spcAft>
                      </a:pPr>
                      <a:r>
                        <a:rPr lang="en-US" sz="1800" kern="0">
                          <a:effectLst/>
                        </a:rPr>
                        <a:t>Subject number, N (%)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dirty="0">
                          <a:effectLst/>
                        </a:rPr>
                        <a:t>38</a:t>
                      </a:r>
                      <a:endParaRPr lang="ko-KR" sz="1400" kern="100" dirty="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23 </a:t>
                      </a:r>
                      <a:endParaRPr lang="ko-KR" sz="1400" kern="100">
                        <a:effectLst/>
                        <a:latin typeface="맑은 고딕"/>
                        <a:ea typeface="맑은 고딕"/>
                        <a:cs typeface="Times New Roman"/>
                      </a:endParaRPr>
                    </a:p>
                  </a:txBody>
                  <a:tcPr marL="62865" marR="62865" marT="0" marB="0"/>
                </a:tc>
                <a:tc>
                  <a:txBody>
                    <a:bodyPr/>
                    <a:lstStyle/>
                    <a:p>
                      <a:pPr algn="l">
                        <a:lnSpc>
                          <a:spcPct val="115000"/>
                        </a:lnSpc>
                      </a:pPr>
                      <a:endParaRPr lang="ko-KR" sz="1400" kern="100">
                        <a:effectLst/>
                        <a:latin typeface="맑은 고딕"/>
                        <a:ea typeface="맑은 고딕"/>
                      </a:endParaRPr>
                    </a:p>
                  </a:txBody>
                  <a:tcPr marL="62865" marR="62865" marT="0" marB="0" anchor="ctr"/>
                </a:tc>
              </a:tr>
              <a:tr h="283796">
                <a:tc>
                  <a:txBody>
                    <a:bodyPr/>
                    <a:lstStyle/>
                    <a:p>
                      <a:pPr algn="just" latinLnBrk="0">
                        <a:lnSpc>
                          <a:spcPct val="115000"/>
                        </a:lnSpc>
                        <a:spcAft>
                          <a:spcPts val="0"/>
                        </a:spcAft>
                      </a:pPr>
                      <a:r>
                        <a:rPr lang="en-US" sz="1800" kern="0" dirty="0">
                          <a:effectLst/>
                        </a:rPr>
                        <a:t>Age, years (median, IQR)</a:t>
                      </a:r>
                      <a:endParaRPr lang="ko-KR" sz="1400" kern="100" dirty="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49.5(38.7-62.3)</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55(49.5-60)</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0.337</a:t>
                      </a:r>
                      <a:endParaRPr lang="ko-KR" sz="1400" kern="100">
                        <a:effectLst/>
                        <a:latin typeface="맑은 고딕"/>
                        <a:ea typeface="맑은 고딕"/>
                        <a:cs typeface="Times New Roman"/>
                      </a:endParaRPr>
                    </a:p>
                  </a:txBody>
                  <a:tcPr marL="62865" marR="62865" marT="0" marB="0" anchor="ctr"/>
                </a:tc>
              </a:tr>
              <a:tr h="283796">
                <a:tc>
                  <a:txBody>
                    <a:bodyPr/>
                    <a:lstStyle/>
                    <a:p>
                      <a:pPr algn="just" latinLnBrk="0">
                        <a:lnSpc>
                          <a:spcPct val="115000"/>
                        </a:lnSpc>
                        <a:spcAft>
                          <a:spcPts val="0"/>
                        </a:spcAft>
                      </a:pPr>
                      <a:r>
                        <a:rPr lang="en-US" sz="1800" kern="0">
                          <a:effectLst/>
                        </a:rPr>
                        <a:t>Sex, N (%) </a:t>
                      </a:r>
                      <a:endParaRPr lang="ko-KR" sz="1400" kern="100">
                        <a:effectLst/>
                        <a:latin typeface="맑은 고딕"/>
                        <a:ea typeface="맑은 고딕"/>
                        <a:cs typeface="Times New Roman"/>
                      </a:endParaRPr>
                    </a:p>
                  </a:txBody>
                  <a:tcPr marL="62865" marR="62865" marT="0" marB="0"/>
                </a:tc>
                <a:tc>
                  <a:txBody>
                    <a:bodyPr/>
                    <a:lstStyle/>
                    <a:p>
                      <a:pPr algn="l">
                        <a:lnSpc>
                          <a:spcPct val="115000"/>
                        </a:lnSpc>
                      </a:pPr>
                      <a:endParaRPr lang="ko-KR" sz="1400" kern="100">
                        <a:effectLst/>
                        <a:latin typeface="맑은 고딕"/>
                        <a:ea typeface="맑은 고딕"/>
                      </a:endParaRPr>
                    </a:p>
                  </a:txBody>
                  <a:tcPr marL="62865" marR="62865" marT="0" marB="0"/>
                </a:tc>
                <a:tc>
                  <a:txBody>
                    <a:bodyPr/>
                    <a:lstStyle/>
                    <a:p>
                      <a:pPr algn="ctr" latinLnBrk="0">
                        <a:lnSpc>
                          <a:spcPct val="115000"/>
                        </a:lnSpc>
                        <a:spcAft>
                          <a:spcPts val="0"/>
                        </a:spcAft>
                      </a:pPr>
                      <a:r>
                        <a:rPr lang="en-US" sz="1800" kern="0">
                          <a:effectLst/>
                        </a:rPr>
                        <a:t>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&lt;0.001</a:t>
                      </a:r>
                      <a:endParaRPr lang="ko-KR" sz="1400" kern="100">
                        <a:effectLst/>
                        <a:latin typeface="맑은 고딕"/>
                        <a:ea typeface="맑은 고딕"/>
                        <a:cs typeface="Times New Roman"/>
                      </a:endParaRPr>
                    </a:p>
                  </a:txBody>
                  <a:tcPr marL="62865" marR="62865" marT="0" marB="0" anchor="ctr"/>
                </a:tc>
              </a:tr>
              <a:tr h="283796">
                <a:tc>
                  <a:txBody>
                    <a:bodyPr/>
                    <a:lstStyle/>
                    <a:p>
                      <a:pPr marL="127000" algn="just" latinLnBrk="0">
                        <a:lnSpc>
                          <a:spcPct val="115000"/>
                        </a:lnSpc>
                        <a:spcAft>
                          <a:spcPts val="0"/>
                        </a:spcAft>
                      </a:pPr>
                      <a:r>
                        <a:rPr lang="en-US" sz="1800" kern="0">
                          <a:effectLst/>
                        </a:rPr>
                        <a:t>Men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34 (89.5)</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dirty="0">
                          <a:effectLst/>
                        </a:rPr>
                        <a:t>11 (47.8)</a:t>
                      </a:r>
                      <a:endParaRPr lang="ko-KR" sz="1400" kern="100" dirty="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 </a:t>
                      </a:r>
                      <a:endParaRPr lang="ko-KR" sz="1400" kern="100">
                        <a:effectLst/>
                        <a:latin typeface="맑은 고딕"/>
                        <a:ea typeface="맑은 고딕"/>
                        <a:cs typeface="Times New Roman"/>
                      </a:endParaRPr>
                    </a:p>
                  </a:txBody>
                  <a:tcPr marL="62865" marR="62865" marT="0" marB="0" anchor="ctr"/>
                </a:tc>
              </a:tr>
              <a:tr h="283796">
                <a:tc>
                  <a:txBody>
                    <a:bodyPr/>
                    <a:lstStyle/>
                    <a:p>
                      <a:pPr marL="127000" algn="just" latinLnBrk="0">
                        <a:lnSpc>
                          <a:spcPct val="115000"/>
                        </a:lnSpc>
                        <a:spcAft>
                          <a:spcPts val="0"/>
                        </a:spcAft>
                      </a:pPr>
                      <a:r>
                        <a:rPr lang="en-US" sz="1800" kern="0">
                          <a:effectLst/>
                        </a:rPr>
                        <a:t>Women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4 (10.5)</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12 (52.2)</a:t>
                      </a:r>
                      <a:endParaRPr lang="ko-KR" sz="1400" kern="100">
                        <a:effectLst/>
                        <a:latin typeface="맑은 고딕"/>
                        <a:ea typeface="맑은 고딕"/>
                        <a:cs typeface="Times New Roman"/>
                      </a:endParaRPr>
                    </a:p>
                  </a:txBody>
                  <a:tcPr marL="62865" marR="62865" marT="0" marB="0"/>
                </a:tc>
                <a:tc>
                  <a:txBody>
                    <a:bodyPr/>
                    <a:lstStyle/>
                    <a:p>
                      <a:pPr algn="l">
                        <a:lnSpc>
                          <a:spcPct val="115000"/>
                        </a:lnSpc>
                      </a:pPr>
                      <a:endParaRPr lang="ko-KR" sz="1400" kern="100">
                        <a:effectLst/>
                        <a:latin typeface="맑은 고딕"/>
                        <a:ea typeface="맑은 고딕"/>
                      </a:endParaRPr>
                    </a:p>
                  </a:txBody>
                  <a:tcPr marL="62865" marR="62865" marT="0" marB="0" anchor="ctr"/>
                </a:tc>
              </a:tr>
              <a:tr h="283796">
                <a:tc>
                  <a:txBody>
                    <a:bodyPr/>
                    <a:lstStyle/>
                    <a:p>
                      <a:pPr algn="just" latinLnBrk="0">
                        <a:lnSpc>
                          <a:spcPct val="115000"/>
                        </a:lnSpc>
                        <a:spcAft>
                          <a:spcPts val="0"/>
                        </a:spcAft>
                      </a:pPr>
                      <a:r>
                        <a:rPr lang="en-US" sz="1800" kern="0">
                          <a:effectLst/>
                        </a:rPr>
                        <a:t>BMI, kg/m2 ( median, IQR)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19.9 (17.1-23)</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20.5 (19.0-22.9)</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0.352</a:t>
                      </a:r>
                      <a:endParaRPr lang="ko-KR" sz="1400" kern="100">
                        <a:effectLst/>
                        <a:latin typeface="맑은 고딕"/>
                        <a:ea typeface="맑은 고딕"/>
                        <a:cs typeface="Times New Roman"/>
                      </a:endParaRPr>
                    </a:p>
                  </a:txBody>
                  <a:tcPr marL="62865" marR="62865" marT="0" marB="0" anchor="ctr"/>
                </a:tc>
              </a:tr>
              <a:tr h="283796">
                <a:tc>
                  <a:txBody>
                    <a:bodyPr/>
                    <a:lstStyle/>
                    <a:p>
                      <a:pPr algn="just" latinLnBrk="0">
                        <a:lnSpc>
                          <a:spcPct val="115000"/>
                        </a:lnSpc>
                        <a:spcAft>
                          <a:spcPts val="0"/>
                        </a:spcAft>
                      </a:pPr>
                      <a:r>
                        <a:rPr lang="en-US" sz="1800" kern="0">
                          <a:effectLst/>
                        </a:rPr>
                        <a:t>LT type, N (%) </a:t>
                      </a:r>
                      <a:endParaRPr lang="ko-KR" sz="1400" kern="100">
                        <a:effectLst/>
                        <a:latin typeface="맑은 고딕"/>
                        <a:ea typeface="맑은 고딕"/>
                        <a:cs typeface="Times New Roman"/>
                      </a:endParaRPr>
                    </a:p>
                  </a:txBody>
                  <a:tcPr marL="62865" marR="62865" marT="0" marB="0"/>
                </a:tc>
                <a:tc>
                  <a:txBody>
                    <a:bodyPr/>
                    <a:lstStyle/>
                    <a:p>
                      <a:pPr algn="l">
                        <a:lnSpc>
                          <a:spcPct val="115000"/>
                        </a:lnSpc>
                      </a:pPr>
                      <a:endParaRPr lang="ko-KR" sz="1400" kern="100">
                        <a:effectLst/>
                        <a:latin typeface="맑은 고딕"/>
                        <a:ea typeface="맑은 고딕"/>
                      </a:endParaRPr>
                    </a:p>
                  </a:txBody>
                  <a:tcPr marL="62865" marR="62865" marT="0" marB="0"/>
                </a:tc>
                <a:tc>
                  <a:txBody>
                    <a:bodyPr/>
                    <a:lstStyle/>
                    <a:p>
                      <a:pPr algn="ctr" latinLnBrk="0">
                        <a:lnSpc>
                          <a:spcPct val="115000"/>
                        </a:lnSpc>
                        <a:spcAft>
                          <a:spcPts val="0"/>
                        </a:spcAft>
                      </a:pPr>
                      <a:r>
                        <a:rPr lang="en-US" sz="1800" kern="0">
                          <a:effectLst/>
                        </a:rPr>
                        <a:t> </a:t>
                      </a:r>
                      <a:endParaRPr lang="ko-KR" sz="1400" kern="100">
                        <a:effectLst/>
                        <a:latin typeface="맑은 고딕"/>
                        <a:ea typeface="맑은 고딕"/>
                        <a:cs typeface="Times New Roman"/>
                      </a:endParaRPr>
                    </a:p>
                  </a:txBody>
                  <a:tcPr marL="62865" marR="62865" marT="0" marB="0"/>
                </a:tc>
                <a:tc>
                  <a:txBody>
                    <a:bodyPr/>
                    <a:lstStyle/>
                    <a:p>
                      <a:pPr algn="l">
                        <a:lnSpc>
                          <a:spcPct val="115000"/>
                        </a:lnSpc>
                      </a:pPr>
                      <a:endParaRPr lang="ko-KR" sz="1400" kern="100" dirty="0">
                        <a:effectLst/>
                        <a:latin typeface="맑은 고딕"/>
                        <a:ea typeface="맑은 고딕"/>
                      </a:endParaRPr>
                    </a:p>
                  </a:txBody>
                  <a:tcPr marL="62865" marR="62865" marT="0" marB="0" anchor="ctr"/>
                </a:tc>
              </a:tr>
              <a:tr h="283796">
                <a:tc>
                  <a:txBody>
                    <a:bodyPr/>
                    <a:lstStyle/>
                    <a:p>
                      <a:pPr marL="127000" algn="just" latinLnBrk="0">
                        <a:lnSpc>
                          <a:spcPct val="115000"/>
                        </a:lnSpc>
                        <a:spcAft>
                          <a:spcPts val="0"/>
                        </a:spcAft>
                      </a:pPr>
                      <a:r>
                        <a:rPr lang="en-US" sz="1800" kern="0">
                          <a:effectLst/>
                        </a:rPr>
                        <a:t>Bilateral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34</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21</a:t>
                      </a:r>
                      <a:endParaRPr lang="ko-KR" sz="1400" kern="100">
                        <a:effectLst/>
                        <a:latin typeface="맑은 고딕"/>
                        <a:ea typeface="맑은 고딕"/>
                        <a:cs typeface="Times New Roman"/>
                      </a:endParaRPr>
                    </a:p>
                  </a:txBody>
                  <a:tcPr marL="62865" marR="62865" marT="0" marB="0"/>
                </a:tc>
                <a:tc>
                  <a:txBody>
                    <a:bodyPr/>
                    <a:lstStyle/>
                    <a:p>
                      <a:pPr algn="l">
                        <a:lnSpc>
                          <a:spcPct val="115000"/>
                        </a:lnSpc>
                      </a:pPr>
                      <a:endParaRPr lang="ko-KR" sz="1400" kern="100" dirty="0">
                        <a:effectLst/>
                        <a:latin typeface="맑은 고딕"/>
                        <a:ea typeface="맑은 고딕"/>
                      </a:endParaRPr>
                    </a:p>
                  </a:txBody>
                  <a:tcPr marL="62865" marR="62865" marT="0" marB="0"/>
                </a:tc>
              </a:tr>
              <a:tr h="283796">
                <a:tc>
                  <a:txBody>
                    <a:bodyPr/>
                    <a:lstStyle/>
                    <a:p>
                      <a:pPr marL="127000" algn="just" latinLnBrk="0">
                        <a:lnSpc>
                          <a:spcPct val="115000"/>
                        </a:lnSpc>
                        <a:spcAft>
                          <a:spcPts val="0"/>
                        </a:spcAft>
                      </a:pPr>
                      <a:r>
                        <a:rPr lang="en-US" sz="1800" kern="0">
                          <a:effectLst/>
                        </a:rPr>
                        <a:t>Unilateral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4</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2</a:t>
                      </a:r>
                      <a:endParaRPr lang="ko-KR" sz="1400" kern="100">
                        <a:effectLst/>
                        <a:latin typeface="맑은 고딕"/>
                        <a:ea typeface="맑은 고딕"/>
                        <a:cs typeface="Times New Roman"/>
                      </a:endParaRPr>
                    </a:p>
                  </a:txBody>
                  <a:tcPr marL="62865" marR="62865" marT="0" marB="0"/>
                </a:tc>
                <a:tc>
                  <a:txBody>
                    <a:bodyPr/>
                    <a:lstStyle/>
                    <a:p>
                      <a:pPr algn="l">
                        <a:lnSpc>
                          <a:spcPct val="115000"/>
                        </a:lnSpc>
                      </a:pPr>
                      <a:endParaRPr lang="ko-KR" sz="1400" kern="100">
                        <a:effectLst/>
                        <a:latin typeface="맑은 고딕"/>
                        <a:ea typeface="맑은 고딕"/>
                      </a:endParaRPr>
                    </a:p>
                  </a:txBody>
                  <a:tcPr marL="62865" marR="62865" marT="0" marB="0"/>
                </a:tc>
              </a:tr>
              <a:tr h="283796">
                <a:tc>
                  <a:txBody>
                    <a:bodyPr/>
                    <a:lstStyle/>
                    <a:p>
                      <a:pPr algn="just" latinLnBrk="0">
                        <a:lnSpc>
                          <a:spcPct val="115000"/>
                        </a:lnSpc>
                        <a:spcAft>
                          <a:spcPts val="0"/>
                        </a:spcAft>
                      </a:pPr>
                      <a:r>
                        <a:rPr lang="en-US" sz="1800" kern="0">
                          <a:effectLst/>
                        </a:rPr>
                        <a:t>Ever smoker, N (%)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12 (31.3)</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8 (34.8)</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0.796</a:t>
                      </a:r>
                      <a:endParaRPr lang="ko-KR" sz="1400" kern="100">
                        <a:effectLst/>
                        <a:latin typeface="맑은 고딕"/>
                        <a:ea typeface="맑은 고딕"/>
                        <a:cs typeface="Times New Roman"/>
                      </a:endParaRPr>
                    </a:p>
                  </a:txBody>
                  <a:tcPr marL="62865" marR="62865" marT="0" marB="0"/>
                </a:tc>
              </a:tr>
              <a:tr h="283796">
                <a:tc>
                  <a:txBody>
                    <a:bodyPr/>
                    <a:lstStyle/>
                    <a:p>
                      <a:pPr algn="just" latinLnBrk="0">
                        <a:lnSpc>
                          <a:spcPct val="115000"/>
                        </a:lnSpc>
                        <a:spcAft>
                          <a:spcPts val="0"/>
                        </a:spcAft>
                      </a:pPr>
                      <a:r>
                        <a:rPr lang="en-US" sz="1800" kern="0">
                          <a:effectLst/>
                        </a:rPr>
                        <a:t>Post op Vt/kg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5.3(4.8-5.6)</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6.7(6.4-7.3)</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&lt;0.001</a:t>
                      </a:r>
                      <a:endParaRPr lang="ko-KR" sz="1400" kern="100">
                        <a:effectLst/>
                        <a:latin typeface="맑은 고딕"/>
                        <a:ea typeface="맑은 고딕"/>
                        <a:cs typeface="Times New Roman"/>
                      </a:endParaRPr>
                    </a:p>
                  </a:txBody>
                  <a:tcPr marL="62865" marR="62865" marT="0" marB="0"/>
                </a:tc>
              </a:tr>
              <a:tr h="283796">
                <a:tc>
                  <a:txBody>
                    <a:bodyPr/>
                    <a:lstStyle/>
                    <a:p>
                      <a:pPr algn="just" latinLnBrk="0">
                        <a:lnSpc>
                          <a:spcPct val="115000"/>
                        </a:lnSpc>
                        <a:spcAft>
                          <a:spcPts val="0"/>
                        </a:spcAft>
                      </a:pPr>
                      <a:r>
                        <a:rPr lang="en-US" sz="1800" kern="0">
                          <a:effectLst/>
                        </a:rPr>
                        <a:t>PGD, N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36 (94.7)</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20 (87.0)</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0.356</a:t>
                      </a:r>
                      <a:endParaRPr lang="ko-KR" sz="1400" kern="100">
                        <a:effectLst/>
                        <a:latin typeface="맑은 고딕"/>
                        <a:ea typeface="맑은 고딕"/>
                        <a:cs typeface="Times New Roman"/>
                      </a:endParaRPr>
                    </a:p>
                  </a:txBody>
                  <a:tcPr marL="62865" marR="62865" marT="0" marB="0"/>
                </a:tc>
              </a:tr>
              <a:tr h="283796">
                <a:tc>
                  <a:txBody>
                    <a:bodyPr/>
                    <a:lstStyle/>
                    <a:p>
                      <a:pPr algn="just" latinLnBrk="0">
                        <a:lnSpc>
                          <a:spcPct val="115000"/>
                        </a:lnSpc>
                        <a:spcAft>
                          <a:spcPts val="0"/>
                        </a:spcAft>
                      </a:pPr>
                      <a:r>
                        <a:rPr lang="en-US" sz="1800" kern="0">
                          <a:effectLst/>
                        </a:rPr>
                        <a:t>PGD0,1 vs PGD 2,3 , N(%)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21 (55.3)</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11 (47.8 )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0.573</a:t>
                      </a:r>
                      <a:endParaRPr lang="ko-KR" sz="1400" kern="100">
                        <a:effectLst/>
                        <a:latin typeface="맑은 고딕"/>
                        <a:ea typeface="맑은 고딕"/>
                        <a:cs typeface="Times New Roman"/>
                      </a:endParaRPr>
                    </a:p>
                  </a:txBody>
                  <a:tcPr marL="62865" marR="62865" marT="0" marB="0"/>
                </a:tc>
              </a:tr>
              <a:tr h="283796">
                <a:tc>
                  <a:txBody>
                    <a:bodyPr/>
                    <a:lstStyle/>
                    <a:p>
                      <a:pPr algn="just" latinLnBrk="0">
                        <a:lnSpc>
                          <a:spcPct val="115000"/>
                        </a:lnSpc>
                        <a:spcAft>
                          <a:spcPts val="0"/>
                        </a:spcAft>
                      </a:pPr>
                      <a:r>
                        <a:rPr lang="en-US" sz="1800" kern="0">
                          <a:effectLst/>
                        </a:rPr>
                        <a:t>PGD 0,1,2 vs PGD 3, N(%)</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11 (28.9)</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5 (21.7)</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0.535</a:t>
                      </a:r>
                      <a:endParaRPr lang="ko-KR" sz="1400" kern="100">
                        <a:effectLst/>
                        <a:latin typeface="맑은 고딕"/>
                        <a:ea typeface="맑은 고딕"/>
                        <a:cs typeface="Times New Roman"/>
                      </a:endParaRPr>
                    </a:p>
                  </a:txBody>
                  <a:tcPr marL="62865" marR="62865" marT="0" marB="0"/>
                </a:tc>
              </a:tr>
              <a:tr h="283796">
                <a:tc>
                  <a:txBody>
                    <a:bodyPr/>
                    <a:lstStyle/>
                    <a:p>
                      <a:pPr algn="just" latinLnBrk="0">
                        <a:lnSpc>
                          <a:spcPct val="115000"/>
                        </a:lnSpc>
                        <a:spcAft>
                          <a:spcPts val="0"/>
                        </a:spcAft>
                      </a:pPr>
                      <a:r>
                        <a:rPr lang="en-US" sz="1800" kern="0">
                          <a:effectLst/>
                        </a:rPr>
                        <a:t>30 days survivals, N (%)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33 (86.8)</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18 (78.3)</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0.481</a:t>
                      </a:r>
                      <a:endParaRPr lang="ko-KR" sz="1400" kern="100">
                        <a:effectLst/>
                        <a:latin typeface="맑은 고딕"/>
                        <a:ea typeface="맑은 고딕"/>
                        <a:cs typeface="Times New Roman"/>
                      </a:endParaRPr>
                    </a:p>
                  </a:txBody>
                  <a:tcPr marL="62865" marR="62865" marT="0" marB="0"/>
                </a:tc>
              </a:tr>
              <a:tr h="283796">
                <a:tc>
                  <a:txBody>
                    <a:bodyPr/>
                    <a:lstStyle/>
                    <a:p>
                      <a:pPr algn="just" latinLnBrk="0">
                        <a:lnSpc>
                          <a:spcPct val="115000"/>
                        </a:lnSpc>
                        <a:spcAft>
                          <a:spcPts val="0"/>
                        </a:spcAft>
                      </a:pPr>
                      <a:r>
                        <a:rPr lang="en-US" sz="1800" kern="0">
                          <a:effectLst/>
                        </a:rPr>
                        <a:t>90 days survivals, N (%)</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30 (78.9)</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a:effectLst/>
                        </a:rPr>
                        <a:t>16 (69.6)</a:t>
                      </a:r>
                      <a:endParaRPr lang="ko-KR" sz="14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800" kern="0" dirty="0" smtClean="0">
                          <a:effectLst/>
                        </a:rPr>
                        <a:t>0.410</a:t>
                      </a:r>
                      <a:endParaRPr lang="ko-KR" sz="1400" kern="100" dirty="0">
                        <a:effectLst/>
                        <a:latin typeface="맑은 고딕"/>
                        <a:ea typeface="맑은 고딕"/>
                        <a:cs typeface="Times New Roman"/>
                      </a:endParaRPr>
                    </a:p>
                  </a:txBody>
                  <a:tcPr marL="62865" marR="62865" marT="0" marB="0"/>
                </a:tc>
              </a:tr>
            </a:tbl>
          </a:graphicData>
        </a:graphic>
      </p:graphicFrame>
    </p:spTree>
    <p:extLst>
      <p:ext uri="{BB962C8B-B14F-4D97-AF65-F5344CB8AC3E}">
        <p14:creationId xmlns:p14="http://schemas.microsoft.com/office/powerpoint/2010/main" val="231730169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내용 개체 틀 3"/>
          <p:cNvGraphicFramePr>
            <a:graphicFrameLocks noGrp="1"/>
          </p:cNvGraphicFramePr>
          <p:nvPr>
            <p:ph idx="1"/>
            <p:extLst>
              <p:ext uri="{D42A27DB-BD31-4B8C-83A1-F6EECF244321}">
                <p14:modId xmlns:p14="http://schemas.microsoft.com/office/powerpoint/2010/main" val="1848908780"/>
              </p:ext>
            </p:extLst>
          </p:nvPr>
        </p:nvGraphicFramePr>
        <p:xfrm>
          <a:off x="179512" y="1196752"/>
          <a:ext cx="8640960" cy="5216132"/>
        </p:xfrm>
        <a:graphic>
          <a:graphicData uri="http://schemas.openxmlformats.org/drawingml/2006/table">
            <a:tbl>
              <a:tblPr firstRow="1" firstCol="1" bandRow="1">
                <a:tableStyleId>{5C22544A-7EE6-4342-B048-85BDC9FD1C3A}</a:tableStyleId>
              </a:tblPr>
              <a:tblGrid>
                <a:gridCol w="3468482"/>
                <a:gridCol w="2018528"/>
                <a:gridCol w="2073830"/>
                <a:gridCol w="1080120"/>
              </a:tblGrid>
              <a:tr h="542484">
                <a:tc>
                  <a:txBody>
                    <a:bodyPr/>
                    <a:lstStyle/>
                    <a:p>
                      <a:pPr algn="just" latinLnBrk="0">
                        <a:lnSpc>
                          <a:spcPct val="115000"/>
                        </a:lnSpc>
                        <a:spcAft>
                          <a:spcPts val="0"/>
                        </a:spcAft>
                      </a:pPr>
                      <a:r>
                        <a:rPr lang="en-US" sz="1600" kern="0" dirty="0">
                          <a:effectLst/>
                        </a:rPr>
                        <a:t>Variables</a:t>
                      </a:r>
                      <a:endParaRPr lang="ko-KR" sz="1200" kern="100" dirty="0">
                        <a:effectLst/>
                        <a:latin typeface="맑은 고딕"/>
                        <a:ea typeface="맑은 고딕"/>
                        <a:cs typeface="Times New Roman"/>
                      </a:endParaRPr>
                    </a:p>
                  </a:txBody>
                  <a:tcPr marL="62865" marR="62865" marT="0" marB="0"/>
                </a:tc>
                <a:tc>
                  <a:txBody>
                    <a:bodyPr/>
                    <a:lstStyle/>
                    <a:p>
                      <a:pPr algn="just" latinLnBrk="0">
                        <a:lnSpc>
                          <a:spcPct val="115000"/>
                        </a:lnSpc>
                        <a:spcAft>
                          <a:spcPts val="0"/>
                        </a:spcAft>
                      </a:pPr>
                      <a:r>
                        <a:rPr lang="en-US" altLang="ko-KR" sz="1800" kern="100" dirty="0" smtClean="0">
                          <a:effectLst/>
                          <a:latin typeface="맑은 고딕"/>
                          <a:ea typeface="맑은 고딕"/>
                          <a:cs typeface="Times New Roman"/>
                        </a:rPr>
                        <a:t>Post</a:t>
                      </a:r>
                      <a:r>
                        <a:rPr lang="en-US" altLang="ko-KR" sz="1800" kern="100" baseline="0" dirty="0" smtClean="0">
                          <a:effectLst/>
                          <a:latin typeface="맑은 고딕"/>
                          <a:ea typeface="맑은 고딕"/>
                          <a:cs typeface="Times New Roman"/>
                        </a:rPr>
                        <a:t> </a:t>
                      </a:r>
                      <a:r>
                        <a:rPr lang="en-US" altLang="ko-KR" sz="1800" kern="100" baseline="0" dirty="0" err="1" smtClean="0">
                          <a:effectLst/>
                          <a:latin typeface="맑은 고딕"/>
                          <a:ea typeface="맑은 고딕"/>
                          <a:cs typeface="Times New Roman"/>
                        </a:rPr>
                        <a:t>Vt</a:t>
                      </a:r>
                      <a:r>
                        <a:rPr lang="en-US" altLang="ko-KR" sz="1800" kern="100" baseline="0" dirty="0" smtClean="0">
                          <a:effectLst/>
                          <a:latin typeface="+mn-lt"/>
                          <a:ea typeface="+mn-ea"/>
                          <a:cs typeface="Times New Roman"/>
                        </a:rPr>
                        <a:t>  ≤6ml/kg</a:t>
                      </a:r>
                      <a:endParaRPr lang="ko-KR" sz="1800" kern="100" dirty="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altLang="ko-KR" sz="1800" kern="100" dirty="0" smtClean="0">
                          <a:effectLst/>
                          <a:latin typeface="맑은 고딕"/>
                          <a:ea typeface="맑은 고딕"/>
                          <a:cs typeface="Times New Roman"/>
                        </a:rPr>
                        <a:t>Post </a:t>
                      </a:r>
                      <a:r>
                        <a:rPr lang="en-US" altLang="ko-KR" sz="1800" kern="100" dirty="0" err="1" smtClean="0">
                          <a:effectLst/>
                          <a:latin typeface="맑은 고딕"/>
                          <a:ea typeface="맑은 고딕"/>
                          <a:cs typeface="Times New Roman"/>
                        </a:rPr>
                        <a:t>Vt</a:t>
                      </a:r>
                      <a:r>
                        <a:rPr lang="en-US" altLang="ko-KR" sz="1800" kern="100" dirty="0" smtClean="0">
                          <a:effectLst/>
                          <a:latin typeface="맑은 고딕"/>
                          <a:ea typeface="맑은 고딕"/>
                          <a:cs typeface="Times New Roman"/>
                        </a:rPr>
                        <a:t> &gt;6ml/kg</a:t>
                      </a:r>
                      <a:endParaRPr lang="ko-KR" sz="1800" kern="100" dirty="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100" dirty="0">
                          <a:effectLst/>
                        </a:rPr>
                        <a:t>P-value</a:t>
                      </a:r>
                      <a:endParaRPr lang="ko-KR" sz="1200" kern="100" dirty="0">
                        <a:effectLst/>
                        <a:latin typeface="맑은 고딕"/>
                        <a:ea typeface="맑은 고딕"/>
                        <a:cs typeface="Times New Roman"/>
                      </a:endParaRPr>
                    </a:p>
                  </a:txBody>
                  <a:tcPr marL="62865" marR="62865" marT="0" marB="0"/>
                </a:tc>
              </a:tr>
              <a:tr h="292103">
                <a:tc>
                  <a:txBody>
                    <a:bodyPr/>
                    <a:lstStyle/>
                    <a:p>
                      <a:pPr algn="just" latinLnBrk="0">
                        <a:lnSpc>
                          <a:spcPct val="115000"/>
                        </a:lnSpc>
                        <a:spcAft>
                          <a:spcPts val="0"/>
                        </a:spcAft>
                      </a:pPr>
                      <a:r>
                        <a:rPr lang="en-US" sz="1600" kern="0">
                          <a:effectLst/>
                        </a:rPr>
                        <a:t>Subject number, N (%) </a:t>
                      </a:r>
                      <a:endParaRPr lang="ko-KR" sz="1200" kern="100">
                        <a:effectLst/>
                        <a:latin typeface="맑은 고딕"/>
                        <a:ea typeface="맑은 고딕"/>
                        <a:cs typeface="Times New Roman"/>
                      </a:endParaRPr>
                    </a:p>
                  </a:txBody>
                  <a:tcPr marL="62865" marR="62865" marT="0" marB="0"/>
                </a:tc>
                <a:tc>
                  <a:txBody>
                    <a:bodyPr/>
                    <a:lstStyle/>
                    <a:p>
                      <a:pPr algn="just" latinLnBrk="0">
                        <a:lnSpc>
                          <a:spcPct val="115000"/>
                        </a:lnSpc>
                        <a:spcAft>
                          <a:spcPts val="0"/>
                        </a:spcAft>
                      </a:pPr>
                      <a:r>
                        <a:rPr lang="en-US" sz="1600" kern="0">
                          <a:effectLst/>
                        </a:rPr>
                        <a:t>36</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25</a:t>
                      </a:r>
                      <a:endParaRPr lang="ko-KR" sz="1200" kern="100">
                        <a:effectLst/>
                        <a:latin typeface="맑은 고딕"/>
                        <a:ea typeface="맑은 고딕"/>
                        <a:cs typeface="Times New Roman"/>
                      </a:endParaRPr>
                    </a:p>
                  </a:txBody>
                  <a:tcPr marL="62865" marR="62865" marT="0" marB="0"/>
                </a:tc>
                <a:tc>
                  <a:txBody>
                    <a:bodyPr/>
                    <a:lstStyle/>
                    <a:p>
                      <a:pPr algn="l">
                        <a:lnSpc>
                          <a:spcPct val="115000"/>
                        </a:lnSpc>
                      </a:pPr>
                      <a:endParaRPr lang="ko-KR" sz="1200" kern="100">
                        <a:effectLst/>
                        <a:latin typeface="맑은 고딕"/>
                        <a:ea typeface="맑은 고딕"/>
                      </a:endParaRPr>
                    </a:p>
                  </a:txBody>
                  <a:tcPr marL="62865" marR="62865" marT="0" marB="0" anchor="ctr"/>
                </a:tc>
              </a:tr>
              <a:tr h="292103">
                <a:tc>
                  <a:txBody>
                    <a:bodyPr/>
                    <a:lstStyle/>
                    <a:p>
                      <a:pPr algn="just" latinLnBrk="0">
                        <a:lnSpc>
                          <a:spcPct val="115000"/>
                        </a:lnSpc>
                        <a:spcAft>
                          <a:spcPts val="0"/>
                        </a:spcAft>
                      </a:pPr>
                      <a:r>
                        <a:rPr lang="en-US" sz="1600" kern="0">
                          <a:effectLst/>
                        </a:rPr>
                        <a:t>Age, years (median, IQR)</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49(38.3-62.8)</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55(49.5-59.0)</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0.252</a:t>
                      </a:r>
                      <a:endParaRPr lang="ko-KR" sz="1200" kern="100">
                        <a:effectLst/>
                        <a:latin typeface="맑은 고딕"/>
                        <a:ea typeface="맑은 고딕"/>
                        <a:cs typeface="Times New Roman"/>
                      </a:endParaRPr>
                    </a:p>
                  </a:txBody>
                  <a:tcPr marL="62865" marR="62865" marT="0" marB="0" anchor="ctr"/>
                </a:tc>
              </a:tr>
              <a:tr h="292103">
                <a:tc>
                  <a:txBody>
                    <a:bodyPr/>
                    <a:lstStyle/>
                    <a:p>
                      <a:pPr algn="just" latinLnBrk="0">
                        <a:lnSpc>
                          <a:spcPct val="115000"/>
                        </a:lnSpc>
                        <a:spcAft>
                          <a:spcPts val="0"/>
                        </a:spcAft>
                      </a:pPr>
                      <a:r>
                        <a:rPr lang="en-US" sz="1600" kern="0">
                          <a:effectLst/>
                        </a:rPr>
                        <a:t>Sex, N (%) </a:t>
                      </a:r>
                      <a:endParaRPr lang="ko-KR" sz="1200" kern="100">
                        <a:effectLst/>
                        <a:latin typeface="맑은 고딕"/>
                        <a:ea typeface="맑은 고딕"/>
                        <a:cs typeface="Times New Roman"/>
                      </a:endParaRPr>
                    </a:p>
                  </a:txBody>
                  <a:tcPr marL="62865" marR="62865" marT="0" marB="0"/>
                </a:tc>
                <a:tc>
                  <a:txBody>
                    <a:bodyPr/>
                    <a:lstStyle/>
                    <a:p>
                      <a:pPr algn="l">
                        <a:lnSpc>
                          <a:spcPct val="115000"/>
                        </a:lnSpc>
                      </a:pPr>
                      <a:endParaRPr lang="ko-KR" sz="1200" kern="100">
                        <a:effectLst/>
                        <a:latin typeface="맑은 고딕"/>
                        <a:ea typeface="맑은 고딕"/>
                      </a:endParaRPr>
                    </a:p>
                  </a:txBody>
                  <a:tcPr marL="62865" marR="62865" marT="0" marB="0"/>
                </a:tc>
                <a:tc>
                  <a:txBody>
                    <a:bodyPr/>
                    <a:lstStyle/>
                    <a:p>
                      <a:pPr algn="ctr" latinLnBrk="0">
                        <a:lnSpc>
                          <a:spcPct val="115000"/>
                        </a:lnSpc>
                        <a:spcAft>
                          <a:spcPts val="0"/>
                        </a:spcAft>
                      </a:pPr>
                      <a:r>
                        <a:rPr lang="en-US" sz="1600" kern="0">
                          <a:effectLst/>
                        </a:rPr>
                        <a:t>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0.008</a:t>
                      </a:r>
                      <a:endParaRPr lang="ko-KR" sz="1200" kern="100">
                        <a:effectLst/>
                        <a:latin typeface="맑은 고딕"/>
                        <a:ea typeface="맑은 고딕"/>
                        <a:cs typeface="Times New Roman"/>
                      </a:endParaRPr>
                    </a:p>
                  </a:txBody>
                  <a:tcPr marL="62865" marR="62865" marT="0" marB="0" anchor="ctr"/>
                </a:tc>
              </a:tr>
              <a:tr h="292103">
                <a:tc>
                  <a:txBody>
                    <a:bodyPr/>
                    <a:lstStyle/>
                    <a:p>
                      <a:pPr marL="127000" algn="just" latinLnBrk="0">
                        <a:lnSpc>
                          <a:spcPct val="115000"/>
                        </a:lnSpc>
                        <a:spcAft>
                          <a:spcPts val="0"/>
                        </a:spcAft>
                      </a:pPr>
                      <a:r>
                        <a:rPr lang="en-US" sz="1600" kern="0">
                          <a:effectLst/>
                        </a:rPr>
                        <a:t>Men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15(41.7)</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19(76)</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 </a:t>
                      </a:r>
                      <a:endParaRPr lang="ko-KR" sz="1200" kern="100">
                        <a:effectLst/>
                        <a:latin typeface="맑은 고딕"/>
                        <a:ea typeface="맑은 고딕"/>
                        <a:cs typeface="Times New Roman"/>
                      </a:endParaRPr>
                    </a:p>
                  </a:txBody>
                  <a:tcPr marL="62865" marR="62865" marT="0" marB="0" anchor="ctr"/>
                </a:tc>
              </a:tr>
              <a:tr h="292103">
                <a:tc>
                  <a:txBody>
                    <a:bodyPr/>
                    <a:lstStyle/>
                    <a:p>
                      <a:pPr marL="127000" algn="just" latinLnBrk="0">
                        <a:lnSpc>
                          <a:spcPct val="115000"/>
                        </a:lnSpc>
                        <a:spcAft>
                          <a:spcPts val="0"/>
                        </a:spcAft>
                      </a:pPr>
                      <a:r>
                        <a:rPr lang="en-US" sz="1600" kern="0">
                          <a:effectLst/>
                        </a:rPr>
                        <a:t>Women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21(58.3)</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6(24)</a:t>
                      </a:r>
                      <a:endParaRPr lang="ko-KR" sz="1200" kern="100">
                        <a:effectLst/>
                        <a:latin typeface="맑은 고딕"/>
                        <a:ea typeface="맑은 고딕"/>
                        <a:cs typeface="Times New Roman"/>
                      </a:endParaRPr>
                    </a:p>
                  </a:txBody>
                  <a:tcPr marL="62865" marR="62865" marT="0" marB="0"/>
                </a:tc>
                <a:tc>
                  <a:txBody>
                    <a:bodyPr/>
                    <a:lstStyle/>
                    <a:p>
                      <a:pPr algn="l">
                        <a:lnSpc>
                          <a:spcPct val="115000"/>
                        </a:lnSpc>
                      </a:pPr>
                      <a:endParaRPr lang="ko-KR" sz="1200" kern="100">
                        <a:effectLst/>
                        <a:latin typeface="맑은 고딕"/>
                        <a:ea typeface="맑은 고딕"/>
                      </a:endParaRPr>
                    </a:p>
                  </a:txBody>
                  <a:tcPr marL="62865" marR="62865" marT="0" marB="0" anchor="ctr"/>
                </a:tc>
              </a:tr>
              <a:tr h="292103">
                <a:tc>
                  <a:txBody>
                    <a:bodyPr/>
                    <a:lstStyle/>
                    <a:p>
                      <a:pPr algn="just" latinLnBrk="0">
                        <a:lnSpc>
                          <a:spcPct val="115000"/>
                        </a:lnSpc>
                        <a:spcAft>
                          <a:spcPts val="0"/>
                        </a:spcAft>
                      </a:pPr>
                      <a:r>
                        <a:rPr lang="en-US" sz="1600" kern="0">
                          <a:effectLst/>
                        </a:rPr>
                        <a:t>BMI, kg/m2 ( median, IQR)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20.3(16.9-23.0)</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20.4(18.6-22.9)</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0.687</a:t>
                      </a:r>
                      <a:endParaRPr lang="ko-KR" sz="1200" kern="100">
                        <a:effectLst/>
                        <a:latin typeface="맑은 고딕"/>
                        <a:ea typeface="맑은 고딕"/>
                        <a:cs typeface="Times New Roman"/>
                      </a:endParaRPr>
                    </a:p>
                  </a:txBody>
                  <a:tcPr marL="62865" marR="62865" marT="0" marB="0" anchor="ctr"/>
                </a:tc>
              </a:tr>
              <a:tr h="292103">
                <a:tc>
                  <a:txBody>
                    <a:bodyPr/>
                    <a:lstStyle/>
                    <a:p>
                      <a:pPr algn="just" latinLnBrk="0">
                        <a:lnSpc>
                          <a:spcPct val="115000"/>
                        </a:lnSpc>
                        <a:spcAft>
                          <a:spcPts val="0"/>
                        </a:spcAft>
                      </a:pPr>
                      <a:r>
                        <a:rPr lang="en-US" sz="1600" kern="0">
                          <a:effectLst/>
                        </a:rPr>
                        <a:t>LT type, N (%) </a:t>
                      </a:r>
                      <a:endParaRPr lang="ko-KR" sz="1200" kern="100">
                        <a:effectLst/>
                        <a:latin typeface="맑은 고딕"/>
                        <a:ea typeface="맑은 고딕"/>
                        <a:cs typeface="Times New Roman"/>
                      </a:endParaRPr>
                    </a:p>
                  </a:txBody>
                  <a:tcPr marL="62865" marR="62865" marT="0" marB="0"/>
                </a:tc>
                <a:tc>
                  <a:txBody>
                    <a:bodyPr/>
                    <a:lstStyle/>
                    <a:p>
                      <a:pPr algn="l">
                        <a:lnSpc>
                          <a:spcPct val="115000"/>
                        </a:lnSpc>
                      </a:pPr>
                      <a:endParaRPr lang="ko-KR" sz="1200" kern="100">
                        <a:effectLst/>
                        <a:latin typeface="맑은 고딕"/>
                        <a:ea typeface="맑은 고딕"/>
                      </a:endParaRPr>
                    </a:p>
                  </a:txBody>
                  <a:tcPr marL="62865" marR="62865" marT="0" marB="0"/>
                </a:tc>
                <a:tc>
                  <a:txBody>
                    <a:bodyPr/>
                    <a:lstStyle/>
                    <a:p>
                      <a:pPr algn="ctr" latinLnBrk="0">
                        <a:lnSpc>
                          <a:spcPct val="115000"/>
                        </a:lnSpc>
                        <a:spcAft>
                          <a:spcPts val="0"/>
                        </a:spcAft>
                      </a:pPr>
                      <a:r>
                        <a:rPr lang="en-US" sz="1600" kern="0">
                          <a:effectLst/>
                        </a:rPr>
                        <a:t> </a:t>
                      </a:r>
                      <a:endParaRPr lang="ko-KR" sz="1200" kern="100">
                        <a:effectLst/>
                        <a:latin typeface="맑은 고딕"/>
                        <a:ea typeface="맑은 고딕"/>
                        <a:cs typeface="Times New Roman"/>
                      </a:endParaRPr>
                    </a:p>
                  </a:txBody>
                  <a:tcPr marL="62865" marR="62865" marT="0" marB="0"/>
                </a:tc>
                <a:tc>
                  <a:txBody>
                    <a:bodyPr/>
                    <a:lstStyle/>
                    <a:p>
                      <a:pPr algn="l">
                        <a:lnSpc>
                          <a:spcPct val="115000"/>
                        </a:lnSpc>
                      </a:pPr>
                      <a:endParaRPr lang="ko-KR" sz="1200" kern="100">
                        <a:effectLst/>
                        <a:latin typeface="맑은 고딕"/>
                        <a:ea typeface="맑은 고딕"/>
                      </a:endParaRPr>
                    </a:p>
                  </a:txBody>
                  <a:tcPr marL="62865" marR="62865" marT="0" marB="0" anchor="ctr"/>
                </a:tc>
              </a:tr>
              <a:tr h="292103">
                <a:tc>
                  <a:txBody>
                    <a:bodyPr/>
                    <a:lstStyle/>
                    <a:p>
                      <a:pPr marL="127000" algn="just" latinLnBrk="0">
                        <a:lnSpc>
                          <a:spcPct val="115000"/>
                        </a:lnSpc>
                        <a:spcAft>
                          <a:spcPts val="0"/>
                        </a:spcAft>
                      </a:pPr>
                      <a:r>
                        <a:rPr lang="en-US" sz="1600" kern="0">
                          <a:effectLst/>
                        </a:rPr>
                        <a:t>Bilateral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 </a:t>
                      </a:r>
                      <a:endParaRPr lang="ko-KR" sz="1200" kern="100">
                        <a:effectLst/>
                        <a:latin typeface="맑은 고딕"/>
                        <a:ea typeface="맑은 고딕"/>
                        <a:cs typeface="Times New Roman"/>
                      </a:endParaRPr>
                    </a:p>
                  </a:txBody>
                  <a:tcPr marL="62865" marR="62865" marT="0" marB="0"/>
                </a:tc>
                <a:tc>
                  <a:txBody>
                    <a:bodyPr/>
                    <a:lstStyle/>
                    <a:p>
                      <a:pPr algn="l">
                        <a:lnSpc>
                          <a:spcPct val="115000"/>
                        </a:lnSpc>
                      </a:pPr>
                      <a:endParaRPr lang="ko-KR" sz="1200" kern="100">
                        <a:effectLst/>
                        <a:latin typeface="맑은 고딕"/>
                        <a:ea typeface="맑은 고딕"/>
                      </a:endParaRPr>
                    </a:p>
                  </a:txBody>
                  <a:tcPr marL="62865" marR="62865" marT="0" marB="0"/>
                </a:tc>
              </a:tr>
              <a:tr h="292103">
                <a:tc>
                  <a:txBody>
                    <a:bodyPr/>
                    <a:lstStyle/>
                    <a:p>
                      <a:pPr marL="127000" algn="just" latinLnBrk="0">
                        <a:lnSpc>
                          <a:spcPct val="115000"/>
                        </a:lnSpc>
                        <a:spcAft>
                          <a:spcPts val="0"/>
                        </a:spcAft>
                      </a:pPr>
                      <a:r>
                        <a:rPr lang="en-US" sz="1600" kern="0">
                          <a:effectLst/>
                        </a:rPr>
                        <a:t>Unilateral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 </a:t>
                      </a:r>
                      <a:endParaRPr lang="ko-KR" sz="1200" kern="100">
                        <a:effectLst/>
                        <a:latin typeface="맑은 고딕"/>
                        <a:ea typeface="맑은 고딕"/>
                        <a:cs typeface="Times New Roman"/>
                      </a:endParaRPr>
                    </a:p>
                  </a:txBody>
                  <a:tcPr marL="62865" marR="62865" marT="0" marB="0"/>
                </a:tc>
                <a:tc>
                  <a:txBody>
                    <a:bodyPr/>
                    <a:lstStyle/>
                    <a:p>
                      <a:pPr algn="l">
                        <a:lnSpc>
                          <a:spcPct val="115000"/>
                        </a:lnSpc>
                      </a:pPr>
                      <a:endParaRPr lang="ko-KR" sz="1200" kern="100">
                        <a:effectLst/>
                        <a:latin typeface="맑은 고딕"/>
                        <a:ea typeface="맑은 고딕"/>
                      </a:endParaRPr>
                    </a:p>
                  </a:txBody>
                  <a:tcPr marL="62865" marR="62865" marT="0" marB="0"/>
                </a:tc>
              </a:tr>
              <a:tr h="292103">
                <a:tc>
                  <a:txBody>
                    <a:bodyPr/>
                    <a:lstStyle/>
                    <a:p>
                      <a:pPr algn="just" latinLnBrk="0">
                        <a:lnSpc>
                          <a:spcPct val="115000"/>
                        </a:lnSpc>
                        <a:spcAft>
                          <a:spcPts val="0"/>
                        </a:spcAft>
                      </a:pPr>
                      <a:r>
                        <a:rPr lang="en-US" sz="1600" kern="0">
                          <a:effectLst/>
                        </a:rPr>
                        <a:t>Ever smoker, N (%)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11(30.6)</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9(36)</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0.656</a:t>
                      </a:r>
                      <a:endParaRPr lang="ko-KR" sz="1200" kern="100">
                        <a:effectLst/>
                        <a:latin typeface="맑은 고딕"/>
                        <a:ea typeface="맑은 고딕"/>
                        <a:cs typeface="Times New Roman"/>
                      </a:endParaRPr>
                    </a:p>
                  </a:txBody>
                  <a:tcPr marL="62865" marR="62865" marT="0" marB="0"/>
                </a:tc>
              </a:tr>
              <a:tr h="292103">
                <a:tc>
                  <a:txBody>
                    <a:bodyPr/>
                    <a:lstStyle/>
                    <a:p>
                      <a:pPr algn="just" latinLnBrk="0">
                        <a:lnSpc>
                          <a:spcPct val="115000"/>
                        </a:lnSpc>
                        <a:spcAft>
                          <a:spcPts val="0"/>
                        </a:spcAft>
                      </a:pPr>
                      <a:r>
                        <a:rPr lang="en-US" sz="1600" kern="0">
                          <a:effectLst/>
                        </a:rPr>
                        <a:t>Post op Vt/kg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5.2(4.8-5.9)</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6.8(4.8-7.3)</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&lt;0.001</a:t>
                      </a:r>
                      <a:endParaRPr lang="ko-KR" sz="1200" kern="100">
                        <a:effectLst/>
                        <a:latin typeface="맑은 고딕"/>
                        <a:ea typeface="맑은 고딕"/>
                        <a:cs typeface="Times New Roman"/>
                      </a:endParaRPr>
                    </a:p>
                  </a:txBody>
                  <a:tcPr marL="62865" marR="62865" marT="0" marB="0"/>
                </a:tc>
              </a:tr>
              <a:tr h="292103">
                <a:tc>
                  <a:txBody>
                    <a:bodyPr/>
                    <a:lstStyle/>
                    <a:p>
                      <a:pPr algn="just" latinLnBrk="0">
                        <a:lnSpc>
                          <a:spcPct val="115000"/>
                        </a:lnSpc>
                        <a:spcAft>
                          <a:spcPts val="0"/>
                        </a:spcAft>
                      </a:pPr>
                      <a:r>
                        <a:rPr lang="en-US" sz="1600" kern="0">
                          <a:effectLst/>
                        </a:rPr>
                        <a:t>PGD, N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35(97.2)</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21(84)</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0.149</a:t>
                      </a:r>
                      <a:endParaRPr lang="ko-KR" sz="1200" kern="100">
                        <a:effectLst/>
                        <a:latin typeface="맑은 고딕"/>
                        <a:ea typeface="맑은 고딕"/>
                        <a:cs typeface="Times New Roman"/>
                      </a:endParaRPr>
                    </a:p>
                  </a:txBody>
                  <a:tcPr marL="62865" marR="62865" marT="0" marB="0"/>
                </a:tc>
              </a:tr>
              <a:tr h="292103">
                <a:tc>
                  <a:txBody>
                    <a:bodyPr/>
                    <a:lstStyle/>
                    <a:p>
                      <a:pPr algn="just" latinLnBrk="0">
                        <a:lnSpc>
                          <a:spcPct val="115000"/>
                        </a:lnSpc>
                        <a:spcAft>
                          <a:spcPts val="0"/>
                        </a:spcAft>
                      </a:pPr>
                      <a:r>
                        <a:rPr lang="en-US" sz="1600" kern="0">
                          <a:effectLst/>
                        </a:rPr>
                        <a:t>PGD0,1 vs PGD 2,3 , N(%)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20(55.6)</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12(48)</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0.561</a:t>
                      </a:r>
                      <a:endParaRPr lang="ko-KR" sz="1200" kern="100">
                        <a:effectLst/>
                        <a:latin typeface="맑은 고딕"/>
                        <a:ea typeface="맑은 고딕"/>
                        <a:cs typeface="Times New Roman"/>
                      </a:endParaRPr>
                    </a:p>
                  </a:txBody>
                  <a:tcPr marL="62865" marR="62865" marT="0" marB="0"/>
                </a:tc>
              </a:tr>
              <a:tr h="292103">
                <a:tc>
                  <a:txBody>
                    <a:bodyPr/>
                    <a:lstStyle/>
                    <a:p>
                      <a:pPr algn="just" latinLnBrk="0">
                        <a:lnSpc>
                          <a:spcPct val="115000"/>
                        </a:lnSpc>
                        <a:spcAft>
                          <a:spcPts val="0"/>
                        </a:spcAft>
                      </a:pPr>
                      <a:r>
                        <a:rPr lang="en-US" sz="1600" kern="0">
                          <a:effectLst/>
                        </a:rPr>
                        <a:t>PGD 0,1,2 vs PGD 3, N(%)</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11(68.8)</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5(20)</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0.357</a:t>
                      </a:r>
                      <a:endParaRPr lang="ko-KR" sz="1200" kern="100">
                        <a:effectLst/>
                        <a:latin typeface="맑은 고딕"/>
                        <a:ea typeface="맑은 고딕"/>
                        <a:cs typeface="Times New Roman"/>
                      </a:endParaRPr>
                    </a:p>
                  </a:txBody>
                  <a:tcPr marL="62865" marR="62865" marT="0" marB="0"/>
                </a:tc>
              </a:tr>
              <a:tr h="292103">
                <a:tc>
                  <a:txBody>
                    <a:bodyPr/>
                    <a:lstStyle/>
                    <a:p>
                      <a:pPr algn="just" latinLnBrk="0">
                        <a:lnSpc>
                          <a:spcPct val="115000"/>
                        </a:lnSpc>
                        <a:spcAft>
                          <a:spcPts val="0"/>
                        </a:spcAft>
                      </a:pPr>
                      <a:r>
                        <a:rPr lang="en-US" sz="1600" kern="0">
                          <a:effectLst/>
                        </a:rPr>
                        <a:t>30 days survivals, N (%)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31(86.1)</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20(80)</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0.727</a:t>
                      </a:r>
                      <a:endParaRPr lang="ko-KR" sz="1200" kern="100">
                        <a:effectLst/>
                        <a:latin typeface="맑은 고딕"/>
                        <a:ea typeface="맑은 고딕"/>
                        <a:cs typeface="Times New Roman"/>
                      </a:endParaRPr>
                    </a:p>
                  </a:txBody>
                  <a:tcPr marL="62865" marR="62865" marT="0" marB="0"/>
                </a:tc>
              </a:tr>
              <a:tr h="292103">
                <a:tc>
                  <a:txBody>
                    <a:bodyPr/>
                    <a:lstStyle/>
                    <a:p>
                      <a:pPr algn="just" latinLnBrk="0">
                        <a:lnSpc>
                          <a:spcPct val="115000"/>
                        </a:lnSpc>
                        <a:spcAft>
                          <a:spcPts val="0"/>
                        </a:spcAft>
                      </a:pPr>
                      <a:r>
                        <a:rPr lang="en-US" sz="1600" kern="0">
                          <a:effectLst/>
                        </a:rPr>
                        <a:t>90 days survivals, N (%)</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28(77.8)</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a:effectLst/>
                        </a:rPr>
                        <a:t>18(72)</a:t>
                      </a:r>
                      <a:endParaRPr lang="ko-KR" sz="1200" kern="100">
                        <a:effectLst/>
                        <a:latin typeface="맑은 고딕"/>
                        <a:ea typeface="맑은 고딕"/>
                        <a:cs typeface="Times New Roman"/>
                      </a:endParaRPr>
                    </a:p>
                  </a:txBody>
                  <a:tcPr marL="62865" marR="62865" marT="0" marB="0"/>
                </a:tc>
                <a:tc>
                  <a:txBody>
                    <a:bodyPr/>
                    <a:lstStyle/>
                    <a:p>
                      <a:pPr algn="ctr" latinLnBrk="0">
                        <a:lnSpc>
                          <a:spcPct val="115000"/>
                        </a:lnSpc>
                        <a:spcAft>
                          <a:spcPts val="0"/>
                        </a:spcAft>
                      </a:pPr>
                      <a:r>
                        <a:rPr lang="en-US" sz="1600" kern="0" dirty="0">
                          <a:effectLst/>
                        </a:rPr>
                        <a:t>0.606</a:t>
                      </a:r>
                      <a:endParaRPr lang="ko-KR" sz="1200" kern="100" dirty="0">
                        <a:effectLst/>
                        <a:latin typeface="맑은 고딕"/>
                        <a:ea typeface="맑은 고딕"/>
                        <a:cs typeface="Times New Roman"/>
                      </a:endParaRPr>
                    </a:p>
                  </a:txBody>
                  <a:tcPr marL="62865" marR="62865" marT="0" marB="0"/>
                </a:tc>
              </a:tr>
            </a:tbl>
          </a:graphicData>
        </a:graphic>
      </p:graphicFrame>
    </p:spTree>
    <p:extLst>
      <p:ext uri="{BB962C8B-B14F-4D97-AF65-F5344CB8AC3E}">
        <p14:creationId xmlns:p14="http://schemas.microsoft.com/office/powerpoint/2010/main" val="286267162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lstStyle/>
          <a:p>
            <a:r>
              <a:rPr lang="en-US" altLang="ko-KR" dirty="0"/>
              <a:t>Primary graft dysfunction</a:t>
            </a:r>
            <a:endParaRPr lang="ko-KR" altLang="en-US" dirty="0"/>
          </a:p>
        </p:txBody>
      </p:sp>
      <p:sp>
        <p:nvSpPr>
          <p:cNvPr id="3" name="내용 개체 틀 2"/>
          <p:cNvSpPr>
            <a:spLocks noGrp="1"/>
          </p:cNvSpPr>
          <p:nvPr>
            <p:ph idx="1"/>
          </p:nvPr>
        </p:nvSpPr>
        <p:spPr>
          <a:xfrm>
            <a:off x="457200" y="1600200"/>
            <a:ext cx="8435280" cy="4525963"/>
          </a:xfrm>
        </p:spPr>
        <p:txBody>
          <a:bodyPr>
            <a:normAutofit/>
          </a:bodyPr>
          <a:lstStyle/>
          <a:p>
            <a:r>
              <a:rPr lang="en-US" altLang="ko-KR" dirty="0" smtClean="0"/>
              <a:t>Within 72 h following lung transplantation</a:t>
            </a:r>
          </a:p>
          <a:p>
            <a:r>
              <a:rPr lang="en-US" altLang="ko-KR" dirty="0" smtClean="0"/>
              <a:t>Ischemia–reperfusion injury </a:t>
            </a:r>
          </a:p>
          <a:p>
            <a:r>
              <a:rPr lang="en-US" altLang="ko-KR" dirty="0" smtClean="0"/>
              <a:t>Pulmonary edema and diffuse alveolar damage</a:t>
            </a:r>
          </a:p>
          <a:p>
            <a:pPr>
              <a:buFont typeface="Wingdings"/>
              <a:buChar char="à"/>
            </a:pPr>
            <a:r>
              <a:rPr lang="en-US" altLang="ko-KR" dirty="0" smtClean="0"/>
              <a:t>Impaired </a:t>
            </a:r>
            <a:r>
              <a:rPr lang="en-US" altLang="ko-KR" dirty="0"/>
              <a:t>lung function </a:t>
            </a:r>
          </a:p>
          <a:p>
            <a:pPr>
              <a:buFont typeface="Wingdings"/>
              <a:buChar char="à"/>
            </a:pPr>
            <a:r>
              <a:rPr lang="en-US" altLang="ko-KR" dirty="0" smtClean="0"/>
              <a:t>Higher </a:t>
            </a:r>
            <a:r>
              <a:rPr lang="en-US" altLang="ko-KR" dirty="0"/>
              <a:t>risk of developing bronchiolitis </a:t>
            </a:r>
            <a:r>
              <a:rPr lang="en-US" altLang="ko-KR" dirty="0" err="1"/>
              <a:t>obliterans</a:t>
            </a:r>
            <a:r>
              <a:rPr lang="en-US" altLang="ko-KR" dirty="0"/>
              <a:t> </a:t>
            </a:r>
            <a:r>
              <a:rPr lang="en-US" altLang="ko-KR" dirty="0" smtClean="0"/>
              <a:t>syndrome (BOS</a:t>
            </a:r>
            <a:r>
              <a:rPr lang="en-US" altLang="ko-KR" dirty="0"/>
              <a:t>)</a:t>
            </a:r>
            <a:endParaRPr lang="en-US" altLang="ko-KR" dirty="0" smtClean="0"/>
          </a:p>
          <a:p>
            <a:endParaRPr lang="ko-KR" altLang="en-US" dirty="0"/>
          </a:p>
        </p:txBody>
      </p:sp>
      <p:sp>
        <p:nvSpPr>
          <p:cNvPr id="4" name="직사각형 3"/>
          <p:cNvSpPr/>
          <p:nvPr/>
        </p:nvSpPr>
        <p:spPr>
          <a:xfrm>
            <a:off x="5248824" y="6168535"/>
            <a:ext cx="3841886" cy="369332"/>
          </a:xfrm>
          <a:prstGeom prst="rect">
            <a:avLst/>
          </a:prstGeom>
        </p:spPr>
        <p:txBody>
          <a:bodyPr wrap="none">
            <a:spAutoFit/>
          </a:bodyPr>
          <a:lstStyle/>
          <a:p>
            <a:r>
              <a:rPr lang="en-US" altLang="ko-KR" dirty="0"/>
              <a:t>Am J Transplant 2007;7(11):2573-8.</a:t>
            </a:r>
            <a:endParaRPr lang="ko-KR" altLang="en-US" dirty="0"/>
          </a:p>
        </p:txBody>
      </p:sp>
    </p:spTree>
    <p:extLst>
      <p:ext uri="{BB962C8B-B14F-4D97-AF65-F5344CB8AC3E}">
        <p14:creationId xmlns:p14="http://schemas.microsoft.com/office/powerpoint/2010/main" val="367390830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67544" y="980729"/>
            <a:ext cx="8229600" cy="4680520"/>
          </a:xfrm>
        </p:spPr>
        <p:txBody>
          <a:bodyPr>
            <a:normAutofit/>
          </a:bodyPr>
          <a:lstStyle/>
          <a:p>
            <a:r>
              <a:rPr lang="en-US" altLang="ko-KR" dirty="0" smtClean="0"/>
              <a:t>PGD is a form of ischemia–reperfusion injury </a:t>
            </a:r>
          </a:p>
          <a:p>
            <a:pPr lvl="1"/>
            <a:r>
              <a:rPr lang="en-US" altLang="ko-KR" dirty="0" smtClean="0"/>
              <a:t>Grade 1 — PaO</a:t>
            </a:r>
            <a:r>
              <a:rPr lang="en-US" altLang="ko-KR" baseline="-25000" dirty="0" smtClean="0"/>
              <a:t>2</a:t>
            </a:r>
            <a:r>
              <a:rPr lang="en-US" altLang="ko-KR" dirty="0" smtClean="0"/>
              <a:t>/FiO</a:t>
            </a:r>
            <a:r>
              <a:rPr lang="en-US" altLang="ko-KR" baseline="-25000" dirty="0" smtClean="0"/>
              <a:t>2</a:t>
            </a:r>
            <a:r>
              <a:rPr lang="en-US" altLang="ko-KR" dirty="0" smtClean="0"/>
              <a:t> ratio &gt; 300 mmHg accompanied by chest infiltrates on x-ray</a:t>
            </a:r>
          </a:p>
          <a:p>
            <a:pPr lvl="1"/>
            <a:r>
              <a:rPr lang="en-US" altLang="ko-KR" dirty="0" smtClean="0"/>
              <a:t>Grade 2 — PaO</a:t>
            </a:r>
            <a:r>
              <a:rPr lang="en-US" altLang="ko-KR" baseline="-25000" dirty="0" smtClean="0"/>
              <a:t>2</a:t>
            </a:r>
            <a:r>
              <a:rPr lang="en-US" altLang="ko-KR" dirty="0" smtClean="0"/>
              <a:t>/FiO</a:t>
            </a:r>
            <a:r>
              <a:rPr lang="en-US" altLang="ko-KR" baseline="-25000" dirty="0" smtClean="0"/>
              <a:t>2</a:t>
            </a:r>
            <a:r>
              <a:rPr lang="en-US" altLang="ko-KR" dirty="0" smtClean="0"/>
              <a:t> ratio 200–300 mmHg accompanied by chest infiltrates on x-ray</a:t>
            </a:r>
          </a:p>
          <a:p>
            <a:pPr lvl="1"/>
            <a:r>
              <a:rPr lang="en-US" altLang="ko-KR" dirty="0" smtClean="0"/>
              <a:t>Grade 3 — PaO</a:t>
            </a:r>
            <a:r>
              <a:rPr lang="en-US" altLang="ko-KR" baseline="-25000" dirty="0" smtClean="0"/>
              <a:t>2</a:t>
            </a:r>
            <a:r>
              <a:rPr lang="en-US" altLang="ko-KR" dirty="0" smtClean="0"/>
              <a:t>/FiO</a:t>
            </a:r>
            <a:r>
              <a:rPr lang="en-US" altLang="ko-KR" baseline="-25000" dirty="0" smtClean="0"/>
              <a:t>2</a:t>
            </a:r>
            <a:r>
              <a:rPr lang="en-US" altLang="ko-KR" dirty="0" smtClean="0"/>
              <a:t> ratio &lt; 200 mmHg accompanied by chest infiltrates on x-ray</a:t>
            </a:r>
            <a:endParaRPr lang="ko-KR" altLang="en-US" dirty="0"/>
          </a:p>
        </p:txBody>
      </p:sp>
      <p:sp>
        <p:nvSpPr>
          <p:cNvPr id="4" name="직사각형 3"/>
          <p:cNvSpPr/>
          <p:nvPr/>
        </p:nvSpPr>
        <p:spPr>
          <a:xfrm>
            <a:off x="3275856" y="5589240"/>
            <a:ext cx="5868144" cy="369332"/>
          </a:xfrm>
          <a:prstGeom prst="rect">
            <a:avLst/>
          </a:prstGeom>
        </p:spPr>
        <p:txBody>
          <a:bodyPr wrap="square">
            <a:spAutoFit/>
          </a:bodyPr>
          <a:lstStyle/>
          <a:p>
            <a:r>
              <a:rPr lang="en-US" altLang="ko-KR" dirty="0" err="1" smtClean="0">
                <a:effectLst/>
              </a:rPr>
              <a:t>Semin</a:t>
            </a:r>
            <a:r>
              <a:rPr lang="en-US" altLang="ko-KR" dirty="0" smtClean="0">
                <a:effectLst/>
              </a:rPr>
              <a:t> </a:t>
            </a:r>
            <a:r>
              <a:rPr lang="en-US" altLang="ko-KR" dirty="0" err="1" smtClean="0">
                <a:effectLst/>
              </a:rPr>
              <a:t>Respir</a:t>
            </a:r>
            <a:r>
              <a:rPr lang="en-US" altLang="ko-KR" dirty="0" smtClean="0">
                <a:effectLst/>
              </a:rPr>
              <a:t> </a:t>
            </a:r>
            <a:r>
              <a:rPr lang="en-US" altLang="ko-KR" dirty="0" err="1" smtClean="0">
                <a:effectLst/>
              </a:rPr>
              <a:t>Crit</a:t>
            </a:r>
            <a:r>
              <a:rPr lang="en-US" altLang="ko-KR" dirty="0" smtClean="0">
                <a:effectLst/>
              </a:rPr>
              <a:t> Care Med, 31 (2010), pp. 161–171</a:t>
            </a:r>
            <a:endParaRPr lang="ko-KR" altLang="en-US" dirty="0"/>
          </a:p>
        </p:txBody>
      </p:sp>
      <p:sp>
        <p:nvSpPr>
          <p:cNvPr id="5" name="직사각형 4"/>
          <p:cNvSpPr/>
          <p:nvPr/>
        </p:nvSpPr>
        <p:spPr>
          <a:xfrm>
            <a:off x="3275856" y="5958572"/>
            <a:ext cx="5886400" cy="369332"/>
          </a:xfrm>
          <a:prstGeom prst="rect">
            <a:avLst/>
          </a:prstGeom>
        </p:spPr>
        <p:txBody>
          <a:bodyPr wrap="square">
            <a:spAutoFit/>
          </a:bodyPr>
          <a:lstStyle/>
          <a:p>
            <a:r>
              <a:rPr lang="en-US" altLang="ko-KR" dirty="0" smtClean="0">
                <a:effectLst/>
              </a:rPr>
              <a:t>J Heart Lung Transplant, 24 (2005), pp. 1454–1459</a:t>
            </a:r>
            <a:endParaRPr lang="ko-KR" altLang="en-US" dirty="0"/>
          </a:p>
        </p:txBody>
      </p:sp>
    </p:spTree>
    <p:extLst>
      <p:ext uri="{BB962C8B-B14F-4D97-AF65-F5344CB8AC3E}">
        <p14:creationId xmlns:p14="http://schemas.microsoft.com/office/powerpoint/2010/main" val="173821165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a:xfrm>
            <a:off x="457200" y="274638"/>
            <a:ext cx="8229600" cy="922114"/>
          </a:xfrm>
        </p:spPr>
        <p:txBody>
          <a:bodyPr>
            <a:normAutofit/>
          </a:bodyPr>
          <a:lstStyle/>
          <a:p>
            <a:r>
              <a:rPr lang="en-US" altLang="ko-KR" sz="3600" dirty="0" smtClean="0"/>
              <a:t>Prevention</a:t>
            </a:r>
            <a:r>
              <a:rPr lang="ko-KR" altLang="en-US" sz="3600" dirty="0" smtClean="0"/>
              <a:t> </a:t>
            </a:r>
            <a:r>
              <a:rPr lang="en-US" altLang="ko-KR" sz="3600" dirty="0" smtClean="0"/>
              <a:t>of PGD </a:t>
            </a:r>
            <a:endParaRPr lang="ko-KR" altLang="en-US" sz="3600"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760" y="1052736"/>
            <a:ext cx="9018240"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직사각형 3"/>
          <p:cNvSpPr/>
          <p:nvPr/>
        </p:nvSpPr>
        <p:spPr>
          <a:xfrm>
            <a:off x="5666117" y="5142692"/>
            <a:ext cx="3312368" cy="261610"/>
          </a:xfrm>
          <a:prstGeom prst="rect">
            <a:avLst/>
          </a:prstGeom>
        </p:spPr>
        <p:txBody>
          <a:bodyPr wrap="square">
            <a:spAutoFit/>
          </a:bodyPr>
          <a:lstStyle/>
          <a:p>
            <a:r>
              <a:rPr lang="en-US" altLang="ko-KR" sz="1100" dirty="0"/>
              <a:t>Am </a:t>
            </a:r>
            <a:r>
              <a:rPr lang="en-US" altLang="ko-KR" sz="1100" dirty="0" smtClean="0"/>
              <a:t>J </a:t>
            </a:r>
            <a:r>
              <a:rPr lang="en-US" altLang="ko-KR" sz="1100" dirty="0" err="1" smtClean="0"/>
              <a:t>Respir</a:t>
            </a:r>
            <a:r>
              <a:rPr lang="en-US" altLang="ko-KR" sz="1100" dirty="0" smtClean="0"/>
              <a:t> </a:t>
            </a:r>
            <a:r>
              <a:rPr lang="en-US" altLang="ko-KR" sz="1100" dirty="0" err="1"/>
              <a:t>Crit</a:t>
            </a:r>
            <a:r>
              <a:rPr lang="en-US" altLang="ko-KR" sz="1100" dirty="0"/>
              <a:t> Care Med 2003;167:1483–1489.</a:t>
            </a:r>
            <a:endParaRPr lang="ko-KR" altLang="en-US" sz="1100" dirty="0"/>
          </a:p>
        </p:txBody>
      </p:sp>
      <p:sp>
        <p:nvSpPr>
          <p:cNvPr id="5" name="직사각형 4"/>
          <p:cNvSpPr/>
          <p:nvPr/>
        </p:nvSpPr>
        <p:spPr>
          <a:xfrm>
            <a:off x="5918653" y="5390954"/>
            <a:ext cx="3347864" cy="261610"/>
          </a:xfrm>
          <a:prstGeom prst="rect">
            <a:avLst/>
          </a:prstGeom>
        </p:spPr>
        <p:txBody>
          <a:bodyPr wrap="square">
            <a:spAutoFit/>
          </a:bodyPr>
          <a:lstStyle/>
          <a:p>
            <a:r>
              <a:rPr lang="en-US" altLang="ko-KR" sz="1100" dirty="0"/>
              <a:t>J Heart Lung Transplant 2007;26:1199–1205.</a:t>
            </a:r>
            <a:endParaRPr lang="ko-KR" altLang="en-US" sz="1100" dirty="0"/>
          </a:p>
        </p:txBody>
      </p:sp>
      <p:sp>
        <p:nvSpPr>
          <p:cNvPr id="6" name="직사각형 5"/>
          <p:cNvSpPr/>
          <p:nvPr/>
        </p:nvSpPr>
        <p:spPr>
          <a:xfrm>
            <a:off x="7322301" y="5652564"/>
            <a:ext cx="1451038" cy="261610"/>
          </a:xfrm>
          <a:prstGeom prst="rect">
            <a:avLst/>
          </a:prstGeom>
        </p:spPr>
        <p:txBody>
          <a:bodyPr wrap="none">
            <a:spAutoFit/>
          </a:bodyPr>
          <a:lstStyle/>
          <a:p>
            <a:r>
              <a:rPr lang="en-US" altLang="ko-KR" sz="1100" dirty="0"/>
              <a:t>Chest 1999;116:46S.</a:t>
            </a:r>
            <a:endParaRPr lang="ko-KR" altLang="en-US" sz="1100" dirty="0"/>
          </a:p>
        </p:txBody>
      </p:sp>
      <p:sp>
        <p:nvSpPr>
          <p:cNvPr id="7" name="직사각형 6"/>
          <p:cNvSpPr/>
          <p:nvPr/>
        </p:nvSpPr>
        <p:spPr>
          <a:xfrm>
            <a:off x="6044413" y="5916709"/>
            <a:ext cx="3006080" cy="261610"/>
          </a:xfrm>
          <a:prstGeom prst="rect">
            <a:avLst/>
          </a:prstGeom>
        </p:spPr>
        <p:txBody>
          <a:bodyPr wrap="square">
            <a:spAutoFit/>
          </a:bodyPr>
          <a:lstStyle/>
          <a:p>
            <a:r>
              <a:rPr lang="en-US" altLang="ko-KR" sz="1100" dirty="0"/>
              <a:t>J Heart Lung </a:t>
            </a:r>
            <a:r>
              <a:rPr lang="en-US" altLang="ko-KR" sz="1100" dirty="0" smtClean="0"/>
              <a:t>Transplant 2001;20:358–363</a:t>
            </a:r>
            <a:r>
              <a:rPr lang="en-US" altLang="ko-KR" sz="1100" dirty="0"/>
              <a:t>.</a:t>
            </a:r>
            <a:endParaRPr lang="ko-KR" altLang="en-US" sz="1100" dirty="0"/>
          </a:p>
        </p:txBody>
      </p:sp>
      <p:sp>
        <p:nvSpPr>
          <p:cNvPr id="8" name="직사각형 7"/>
          <p:cNvSpPr/>
          <p:nvPr/>
        </p:nvSpPr>
        <p:spPr>
          <a:xfrm>
            <a:off x="6349367" y="6178319"/>
            <a:ext cx="2557110" cy="261610"/>
          </a:xfrm>
          <a:prstGeom prst="rect">
            <a:avLst/>
          </a:prstGeom>
        </p:spPr>
        <p:txBody>
          <a:bodyPr wrap="none">
            <a:spAutoFit/>
          </a:bodyPr>
          <a:lstStyle/>
          <a:p>
            <a:r>
              <a:rPr lang="en-US" altLang="ko-KR" sz="1100" dirty="0"/>
              <a:t>Ann </a:t>
            </a:r>
            <a:r>
              <a:rPr lang="en-US" altLang="ko-KR" sz="1100" dirty="0" err="1"/>
              <a:t>Thorac</a:t>
            </a:r>
            <a:r>
              <a:rPr lang="en-US" altLang="ko-KR" sz="1100" dirty="0"/>
              <a:t> </a:t>
            </a:r>
            <a:r>
              <a:rPr lang="en-US" altLang="ko-KR" sz="1100" dirty="0" err="1"/>
              <a:t>Surg</a:t>
            </a:r>
            <a:r>
              <a:rPr lang="en-US" altLang="ko-KR" sz="1100" dirty="0"/>
              <a:t> 2006;82:1842–1848.</a:t>
            </a:r>
            <a:endParaRPr lang="ko-KR" altLang="en-US" sz="1100" dirty="0"/>
          </a:p>
        </p:txBody>
      </p:sp>
      <p:sp>
        <p:nvSpPr>
          <p:cNvPr id="9" name="직사각형 8"/>
          <p:cNvSpPr/>
          <p:nvPr/>
        </p:nvSpPr>
        <p:spPr>
          <a:xfrm>
            <a:off x="5882141" y="6439929"/>
            <a:ext cx="3113584" cy="261610"/>
          </a:xfrm>
          <a:prstGeom prst="rect">
            <a:avLst/>
          </a:prstGeom>
        </p:spPr>
        <p:txBody>
          <a:bodyPr wrap="square">
            <a:spAutoFit/>
          </a:bodyPr>
          <a:lstStyle/>
          <a:p>
            <a:r>
              <a:rPr lang="en-US" altLang="ko-KR" sz="1100" dirty="0"/>
              <a:t>J </a:t>
            </a:r>
            <a:r>
              <a:rPr lang="en-US" altLang="ko-KR" sz="1100" dirty="0" err="1" smtClean="0"/>
              <a:t>Thorac</a:t>
            </a:r>
            <a:r>
              <a:rPr lang="en-US" altLang="ko-KR" sz="1100" dirty="0" smtClean="0"/>
              <a:t> </a:t>
            </a:r>
            <a:r>
              <a:rPr lang="en-US" altLang="ko-KR" sz="1100" dirty="0" err="1" smtClean="0"/>
              <a:t>Cardiovasc</a:t>
            </a:r>
            <a:r>
              <a:rPr lang="en-US" altLang="ko-KR" sz="1100" dirty="0" smtClean="0"/>
              <a:t> </a:t>
            </a:r>
            <a:r>
              <a:rPr lang="en-US" altLang="ko-KR" sz="1100" dirty="0" err="1"/>
              <a:t>Surg</a:t>
            </a:r>
            <a:r>
              <a:rPr lang="en-US" altLang="ko-KR" sz="1100" dirty="0"/>
              <a:t> 2006;131:218–223</a:t>
            </a:r>
            <a:endParaRPr lang="ko-KR" altLang="en-US" sz="1100" dirty="0"/>
          </a:p>
        </p:txBody>
      </p:sp>
    </p:spTree>
    <p:extLst>
      <p:ext uri="{BB962C8B-B14F-4D97-AF65-F5344CB8AC3E}">
        <p14:creationId xmlns:p14="http://schemas.microsoft.com/office/powerpoint/2010/main" val="117667840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제목 1"/>
          <p:cNvSpPr>
            <a:spLocks noGrp="1"/>
          </p:cNvSpPr>
          <p:nvPr>
            <p:ph type="title"/>
          </p:nvPr>
        </p:nvSpPr>
        <p:spPr/>
        <p:txBody>
          <a:bodyPr>
            <a:normAutofit/>
          </a:bodyPr>
          <a:lstStyle/>
          <a:p>
            <a:r>
              <a:rPr lang="en-US" altLang="ko-KR" sz="3600" dirty="0" smtClean="0"/>
              <a:t>Management of PGD </a:t>
            </a:r>
            <a:endParaRPr lang="ko-KR" altLang="en-US" sz="3600" dirty="0"/>
          </a:p>
        </p:txBody>
      </p:sp>
      <p:sp>
        <p:nvSpPr>
          <p:cNvPr id="3" name="내용 개체 틀 2"/>
          <p:cNvSpPr>
            <a:spLocks noGrp="1"/>
          </p:cNvSpPr>
          <p:nvPr>
            <p:ph idx="1"/>
          </p:nvPr>
        </p:nvSpPr>
        <p:spPr/>
        <p:txBody>
          <a:bodyPr/>
          <a:lstStyle/>
          <a:p>
            <a:r>
              <a:rPr lang="en-US" altLang="ko-KR" dirty="0"/>
              <a:t>Treatment of established PGD largely remains </a:t>
            </a:r>
            <a:r>
              <a:rPr lang="en-US" altLang="ko-KR" dirty="0" smtClean="0"/>
              <a:t>supportive</a:t>
            </a:r>
          </a:p>
          <a:p>
            <a:endParaRPr lang="en-US" altLang="ko-KR" dirty="0"/>
          </a:p>
          <a:p>
            <a:r>
              <a:rPr lang="en-US" altLang="ko-KR" dirty="0" smtClean="0"/>
              <a:t>Treatment </a:t>
            </a:r>
            <a:r>
              <a:rPr lang="en-US" altLang="ko-KR" dirty="0"/>
              <a:t>strategies are similar to those </a:t>
            </a:r>
            <a:r>
              <a:rPr lang="en-US" altLang="ko-KR" dirty="0" smtClean="0"/>
              <a:t>for </a:t>
            </a:r>
            <a:r>
              <a:rPr lang="en-US" altLang="ko-KR" dirty="0"/>
              <a:t>patients with </a:t>
            </a:r>
            <a:r>
              <a:rPr lang="en-US" altLang="ko-KR" dirty="0" smtClean="0"/>
              <a:t>ARDS</a:t>
            </a:r>
            <a:endParaRPr lang="ko-KR" altLang="en-US" dirty="0"/>
          </a:p>
        </p:txBody>
      </p:sp>
      <p:sp>
        <p:nvSpPr>
          <p:cNvPr id="4" name="직사각형 3"/>
          <p:cNvSpPr/>
          <p:nvPr/>
        </p:nvSpPr>
        <p:spPr>
          <a:xfrm>
            <a:off x="3131840" y="4797152"/>
            <a:ext cx="5868144" cy="369332"/>
          </a:xfrm>
          <a:prstGeom prst="rect">
            <a:avLst/>
          </a:prstGeom>
        </p:spPr>
        <p:txBody>
          <a:bodyPr wrap="square">
            <a:spAutoFit/>
          </a:bodyPr>
          <a:lstStyle/>
          <a:p>
            <a:r>
              <a:rPr lang="en-US" altLang="ko-KR" dirty="0"/>
              <a:t>J Heart Lung Transplant 2005;24:1489–1500.</a:t>
            </a:r>
            <a:endParaRPr lang="ko-KR" altLang="en-US" dirty="0"/>
          </a:p>
        </p:txBody>
      </p:sp>
    </p:spTree>
    <p:extLst>
      <p:ext uri="{BB962C8B-B14F-4D97-AF65-F5344CB8AC3E}">
        <p14:creationId xmlns:p14="http://schemas.microsoft.com/office/powerpoint/2010/main" val="260523444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449855" y="1456653"/>
            <a:ext cx="8229600" cy="4968552"/>
          </a:xfrm>
        </p:spPr>
        <p:txBody>
          <a:bodyPr>
            <a:normAutofit fontScale="85000" lnSpcReduction="20000"/>
          </a:bodyPr>
          <a:lstStyle/>
          <a:p>
            <a:r>
              <a:rPr lang="en-US" altLang="ko-KR" dirty="0" smtClean="0"/>
              <a:t>Treated with mechanical ventilation</a:t>
            </a:r>
          </a:p>
          <a:p>
            <a:r>
              <a:rPr lang="en-US" altLang="ko-KR" dirty="0" smtClean="0"/>
              <a:t>Low tidal volumes</a:t>
            </a:r>
          </a:p>
          <a:p>
            <a:endParaRPr lang="en-US" altLang="ko-KR" dirty="0" smtClean="0"/>
          </a:p>
          <a:p>
            <a:r>
              <a:rPr lang="en-US" altLang="ko-KR" dirty="0" smtClean="0"/>
              <a:t>Positive end expiratory pressure (PEEP)</a:t>
            </a:r>
          </a:p>
          <a:p>
            <a:endParaRPr lang="en-US" altLang="ko-KR" dirty="0" smtClean="0"/>
          </a:p>
          <a:p>
            <a:pPr marL="0" indent="0">
              <a:buNone/>
            </a:pPr>
            <a:endParaRPr lang="en-US" altLang="ko-KR" dirty="0" smtClean="0"/>
          </a:p>
          <a:p>
            <a:r>
              <a:rPr lang="en-US" altLang="ko-KR" dirty="0" smtClean="0"/>
              <a:t>Plateau pressure (&lt; 30 cmH2O) </a:t>
            </a:r>
          </a:p>
          <a:p>
            <a:endParaRPr lang="en-US" altLang="ko-KR" dirty="0" smtClean="0"/>
          </a:p>
          <a:p>
            <a:r>
              <a:rPr lang="en-US" altLang="ko-KR" dirty="0" smtClean="0"/>
              <a:t>High-frequency oscillatory ventilation </a:t>
            </a:r>
          </a:p>
          <a:p>
            <a:endParaRPr lang="en-US" altLang="ko-KR" dirty="0" smtClean="0"/>
          </a:p>
          <a:p>
            <a:r>
              <a:rPr lang="en-US" altLang="ko-KR" dirty="0" smtClean="0"/>
              <a:t>ECMO</a:t>
            </a:r>
            <a:endParaRPr lang="ko-KR" altLang="en-US" dirty="0"/>
          </a:p>
        </p:txBody>
      </p:sp>
      <p:sp>
        <p:nvSpPr>
          <p:cNvPr id="4" name="직사각형 3"/>
          <p:cNvSpPr/>
          <p:nvPr/>
        </p:nvSpPr>
        <p:spPr>
          <a:xfrm>
            <a:off x="6262803" y="2341899"/>
            <a:ext cx="2831224" cy="261610"/>
          </a:xfrm>
          <a:prstGeom prst="rect">
            <a:avLst/>
          </a:prstGeom>
        </p:spPr>
        <p:txBody>
          <a:bodyPr wrap="none">
            <a:spAutoFit/>
          </a:bodyPr>
          <a:lstStyle/>
          <a:p>
            <a:r>
              <a:rPr lang="en-US" altLang="ko-KR" sz="1100" dirty="0" smtClean="0">
                <a:effectLst/>
              </a:rPr>
              <a:t>N </a:t>
            </a:r>
            <a:r>
              <a:rPr lang="en-US" altLang="ko-KR" sz="1100" dirty="0" err="1" smtClean="0">
                <a:effectLst/>
              </a:rPr>
              <a:t>Engl</a:t>
            </a:r>
            <a:r>
              <a:rPr lang="en-US" altLang="ko-KR" sz="1100" dirty="0" smtClean="0">
                <a:effectLst/>
              </a:rPr>
              <a:t> J Med, 342 (2000), pp. 1301–1308</a:t>
            </a:r>
            <a:endParaRPr lang="ko-KR" altLang="en-US" sz="1100" dirty="0"/>
          </a:p>
        </p:txBody>
      </p:sp>
      <p:sp>
        <p:nvSpPr>
          <p:cNvPr id="5" name="직사각형 4"/>
          <p:cNvSpPr/>
          <p:nvPr/>
        </p:nvSpPr>
        <p:spPr>
          <a:xfrm>
            <a:off x="6416691" y="2099949"/>
            <a:ext cx="2677336" cy="261610"/>
          </a:xfrm>
          <a:prstGeom prst="rect">
            <a:avLst/>
          </a:prstGeom>
        </p:spPr>
        <p:txBody>
          <a:bodyPr wrap="none">
            <a:spAutoFit/>
          </a:bodyPr>
          <a:lstStyle/>
          <a:p>
            <a:r>
              <a:rPr lang="en-US" altLang="ko-KR" sz="1100" dirty="0" smtClean="0">
                <a:effectLst/>
              </a:rPr>
              <a:t>N </a:t>
            </a:r>
            <a:r>
              <a:rPr lang="en-US" altLang="ko-KR" sz="1100" dirty="0" err="1" smtClean="0">
                <a:effectLst/>
              </a:rPr>
              <a:t>Engl</a:t>
            </a:r>
            <a:r>
              <a:rPr lang="en-US" altLang="ko-KR" sz="1100" dirty="0" smtClean="0">
                <a:effectLst/>
              </a:rPr>
              <a:t> J Med, 338 (1998), pp. 347–354</a:t>
            </a:r>
            <a:endParaRPr lang="ko-KR" altLang="en-US" sz="1100" dirty="0"/>
          </a:p>
        </p:txBody>
      </p:sp>
      <p:sp>
        <p:nvSpPr>
          <p:cNvPr id="6" name="직사각형 5"/>
          <p:cNvSpPr/>
          <p:nvPr/>
        </p:nvSpPr>
        <p:spPr>
          <a:xfrm>
            <a:off x="6466664" y="3044881"/>
            <a:ext cx="2677336" cy="261610"/>
          </a:xfrm>
          <a:prstGeom prst="rect">
            <a:avLst/>
          </a:prstGeom>
        </p:spPr>
        <p:txBody>
          <a:bodyPr wrap="none">
            <a:spAutoFit/>
          </a:bodyPr>
          <a:lstStyle/>
          <a:p>
            <a:r>
              <a:rPr lang="en-US" altLang="ko-KR" sz="1100" dirty="0" smtClean="0">
                <a:effectLst/>
              </a:rPr>
              <a:t>N </a:t>
            </a:r>
            <a:r>
              <a:rPr lang="en-US" altLang="ko-KR" sz="1100" dirty="0" err="1" smtClean="0">
                <a:effectLst/>
              </a:rPr>
              <a:t>Engl</a:t>
            </a:r>
            <a:r>
              <a:rPr lang="en-US" altLang="ko-KR" sz="1100" dirty="0" smtClean="0">
                <a:effectLst/>
              </a:rPr>
              <a:t> J Med, 351 (2004), pp. 327–336</a:t>
            </a:r>
            <a:endParaRPr lang="ko-KR" altLang="en-US" sz="1100" dirty="0"/>
          </a:p>
        </p:txBody>
      </p:sp>
      <p:sp>
        <p:nvSpPr>
          <p:cNvPr id="7" name="직사각형 6"/>
          <p:cNvSpPr/>
          <p:nvPr/>
        </p:nvSpPr>
        <p:spPr>
          <a:xfrm>
            <a:off x="6973213" y="3356352"/>
            <a:ext cx="2170787" cy="261610"/>
          </a:xfrm>
          <a:prstGeom prst="rect">
            <a:avLst/>
          </a:prstGeom>
        </p:spPr>
        <p:txBody>
          <a:bodyPr wrap="none">
            <a:spAutoFit/>
          </a:bodyPr>
          <a:lstStyle/>
          <a:p>
            <a:r>
              <a:rPr lang="en-US" altLang="ko-KR" sz="1100" dirty="0" smtClean="0">
                <a:effectLst/>
              </a:rPr>
              <a:t>JAMA, 303 (2010), pp. 865–873</a:t>
            </a:r>
            <a:endParaRPr lang="ko-KR" altLang="en-US" sz="1100" dirty="0"/>
          </a:p>
        </p:txBody>
      </p:sp>
      <p:sp>
        <p:nvSpPr>
          <p:cNvPr id="8" name="직사각형 7"/>
          <p:cNvSpPr/>
          <p:nvPr/>
        </p:nvSpPr>
        <p:spPr>
          <a:xfrm>
            <a:off x="7006324" y="3206352"/>
            <a:ext cx="2170787" cy="261610"/>
          </a:xfrm>
          <a:prstGeom prst="rect">
            <a:avLst/>
          </a:prstGeom>
        </p:spPr>
        <p:txBody>
          <a:bodyPr wrap="none">
            <a:spAutoFit/>
          </a:bodyPr>
          <a:lstStyle/>
          <a:p>
            <a:r>
              <a:rPr lang="en-US" altLang="ko-KR" sz="1100" dirty="0" smtClean="0">
                <a:effectLst/>
              </a:rPr>
              <a:t>JAMA, 299 (2008), pp. 646–655</a:t>
            </a:r>
            <a:endParaRPr lang="ko-KR" altLang="en-US" sz="1100" dirty="0"/>
          </a:p>
        </p:txBody>
      </p:sp>
      <p:sp>
        <p:nvSpPr>
          <p:cNvPr id="9" name="직사각형 8"/>
          <p:cNvSpPr/>
          <p:nvPr/>
        </p:nvSpPr>
        <p:spPr>
          <a:xfrm>
            <a:off x="6361917" y="5111606"/>
            <a:ext cx="2815194" cy="261610"/>
          </a:xfrm>
          <a:prstGeom prst="rect">
            <a:avLst/>
          </a:prstGeom>
        </p:spPr>
        <p:txBody>
          <a:bodyPr wrap="none">
            <a:spAutoFit/>
          </a:bodyPr>
          <a:lstStyle/>
          <a:p>
            <a:r>
              <a:rPr lang="en-US" altLang="ko-KR" sz="1100" dirty="0" err="1" smtClean="0">
                <a:effectLst/>
              </a:rPr>
              <a:t>Curr</a:t>
            </a:r>
            <a:r>
              <a:rPr lang="en-US" altLang="ko-KR" sz="1100" dirty="0" smtClean="0">
                <a:effectLst/>
              </a:rPr>
              <a:t> </a:t>
            </a:r>
            <a:r>
              <a:rPr lang="en-US" altLang="ko-KR" sz="1100" dirty="0" err="1" smtClean="0">
                <a:effectLst/>
              </a:rPr>
              <a:t>Opin</a:t>
            </a:r>
            <a:r>
              <a:rPr lang="en-US" altLang="ko-KR" sz="1100" dirty="0" smtClean="0">
                <a:effectLst/>
              </a:rPr>
              <a:t> </a:t>
            </a:r>
            <a:r>
              <a:rPr lang="en-US" altLang="ko-KR" sz="1100" dirty="0" err="1" smtClean="0">
                <a:effectLst/>
              </a:rPr>
              <a:t>Crit</a:t>
            </a:r>
            <a:r>
              <a:rPr lang="en-US" altLang="ko-KR" sz="1100" dirty="0" smtClean="0">
                <a:effectLst/>
              </a:rPr>
              <a:t> Care, 18 (2012), pp. 70–79</a:t>
            </a:r>
            <a:endParaRPr lang="ko-KR" altLang="en-US" sz="1100" dirty="0"/>
          </a:p>
        </p:txBody>
      </p:sp>
      <p:sp>
        <p:nvSpPr>
          <p:cNvPr id="10" name="직사각형 9"/>
          <p:cNvSpPr/>
          <p:nvPr/>
        </p:nvSpPr>
        <p:spPr>
          <a:xfrm rot="10800000" flipV="1">
            <a:off x="5478623" y="4298452"/>
            <a:ext cx="3642044" cy="261610"/>
          </a:xfrm>
          <a:prstGeom prst="rect">
            <a:avLst/>
          </a:prstGeom>
        </p:spPr>
        <p:txBody>
          <a:bodyPr wrap="square">
            <a:spAutoFit/>
          </a:bodyPr>
          <a:lstStyle/>
          <a:p>
            <a:r>
              <a:rPr lang="en-US" altLang="ko-KR" sz="1100" dirty="0" smtClean="0">
                <a:effectLst/>
              </a:rPr>
              <a:t>Am J </a:t>
            </a:r>
            <a:r>
              <a:rPr lang="en-US" altLang="ko-KR" sz="1100" dirty="0" err="1" smtClean="0">
                <a:effectLst/>
              </a:rPr>
              <a:t>Respir</a:t>
            </a:r>
            <a:r>
              <a:rPr lang="en-US" altLang="ko-KR" sz="1100" dirty="0" smtClean="0">
                <a:effectLst/>
              </a:rPr>
              <a:t> </a:t>
            </a:r>
            <a:r>
              <a:rPr lang="en-US" altLang="ko-KR" sz="1100" dirty="0" err="1" smtClean="0">
                <a:effectLst/>
              </a:rPr>
              <a:t>Crit</a:t>
            </a:r>
            <a:r>
              <a:rPr lang="en-US" altLang="ko-KR" sz="1100" dirty="0" smtClean="0">
                <a:effectLst/>
              </a:rPr>
              <a:t> Care Med, 166 (2002), pp. 1510–1514</a:t>
            </a:r>
            <a:endParaRPr lang="ko-KR" altLang="en-US" sz="1100" dirty="0"/>
          </a:p>
        </p:txBody>
      </p:sp>
      <p:sp>
        <p:nvSpPr>
          <p:cNvPr id="11" name="제목 1"/>
          <p:cNvSpPr>
            <a:spLocks noGrp="1"/>
          </p:cNvSpPr>
          <p:nvPr>
            <p:ph type="title"/>
          </p:nvPr>
        </p:nvSpPr>
        <p:spPr>
          <a:xfrm>
            <a:off x="457200" y="274638"/>
            <a:ext cx="8229600" cy="1143000"/>
          </a:xfrm>
        </p:spPr>
        <p:txBody>
          <a:bodyPr/>
          <a:lstStyle/>
          <a:p>
            <a:r>
              <a:rPr lang="en-US" altLang="ko-KR" dirty="0" smtClean="0"/>
              <a:t>Management of ARDS</a:t>
            </a:r>
            <a:endParaRPr lang="ko-KR" altLang="en-US" dirty="0"/>
          </a:p>
        </p:txBody>
      </p:sp>
    </p:spTree>
    <p:extLst>
      <p:ext uri="{BB962C8B-B14F-4D97-AF65-F5344CB8AC3E}">
        <p14:creationId xmlns:p14="http://schemas.microsoft.com/office/powerpoint/2010/main" val="409347638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직사각형 3"/>
          <p:cNvSpPr/>
          <p:nvPr/>
        </p:nvSpPr>
        <p:spPr>
          <a:xfrm>
            <a:off x="6084168" y="6309320"/>
            <a:ext cx="2710935" cy="369332"/>
          </a:xfrm>
          <a:prstGeom prst="rect">
            <a:avLst/>
          </a:prstGeom>
        </p:spPr>
        <p:txBody>
          <a:bodyPr wrap="none">
            <a:spAutoFit/>
          </a:bodyPr>
          <a:lstStyle/>
          <a:p>
            <a:r>
              <a:rPr lang="en-US" altLang="ko-KR" dirty="0"/>
              <a:t> </a:t>
            </a:r>
            <a:r>
              <a:rPr lang="en-US" altLang="ko-KR" dirty="0" err="1"/>
              <a:t>Crit</a:t>
            </a:r>
            <a:r>
              <a:rPr lang="en-US" altLang="ko-KR" dirty="0"/>
              <a:t> Care 2010;14(1):R1.</a:t>
            </a:r>
            <a:endParaRPr lang="ko-KR" altLang="en-US" dirty="0"/>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7544" y="188640"/>
            <a:ext cx="8064896" cy="2286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1520" y="2708920"/>
            <a:ext cx="8892480" cy="3600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90215399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내용 개체 틀 2"/>
          <p:cNvSpPr>
            <a:spLocks noGrp="1"/>
          </p:cNvSpPr>
          <p:nvPr>
            <p:ph idx="1"/>
          </p:nvPr>
        </p:nvSpPr>
        <p:spPr>
          <a:xfrm>
            <a:off x="179512" y="1772816"/>
            <a:ext cx="8733656" cy="3600400"/>
          </a:xfrm>
        </p:spPr>
        <p:txBody>
          <a:bodyPr/>
          <a:lstStyle/>
          <a:p>
            <a:r>
              <a:rPr lang="en-US" altLang="ko-KR" dirty="0" smtClean="0"/>
              <a:t>There </a:t>
            </a:r>
            <a:r>
              <a:rPr lang="en-US" altLang="ko-KR" dirty="0"/>
              <a:t>are</a:t>
            </a:r>
            <a:r>
              <a:rPr lang="en-US" altLang="ko-KR" b="1" dirty="0"/>
              <a:t> no </a:t>
            </a:r>
            <a:r>
              <a:rPr lang="en-US" altLang="ko-KR" dirty="0" smtClean="0"/>
              <a:t>international practice </a:t>
            </a:r>
            <a:r>
              <a:rPr lang="en-US" altLang="ko-KR" dirty="0"/>
              <a:t>guidelines or consensus statements for the perioperative </a:t>
            </a:r>
            <a:r>
              <a:rPr lang="en-US" altLang="ko-KR" dirty="0" smtClean="0"/>
              <a:t>management of </a:t>
            </a:r>
            <a:r>
              <a:rPr lang="en-US" altLang="ko-KR" dirty="0"/>
              <a:t>lung transplantation, and anesthetic management is </a:t>
            </a:r>
            <a:r>
              <a:rPr lang="en-US" altLang="ko-KR" dirty="0" smtClean="0"/>
              <a:t>not currently </a:t>
            </a:r>
            <a:r>
              <a:rPr lang="en-US" altLang="ko-KR" dirty="0"/>
              <a:t>standardized</a:t>
            </a:r>
            <a:endParaRPr lang="ko-KR" altLang="en-US" dirty="0"/>
          </a:p>
        </p:txBody>
      </p:sp>
      <p:sp>
        <p:nvSpPr>
          <p:cNvPr id="4" name="직사각형 3"/>
          <p:cNvSpPr/>
          <p:nvPr/>
        </p:nvSpPr>
        <p:spPr>
          <a:xfrm>
            <a:off x="5364088" y="5949280"/>
            <a:ext cx="3193695" cy="369332"/>
          </a:xfrm>
          <a:prstGeom prst="rect">
            <a:avLst/>
          </a:prstGeom>
        </p:spPr>
        <p:txBody>
          <a:bodyPr wrap="none">
            <a:spAutoFit/>
          </a:bodyPr>
          <a:lstStyle/>
          <a:p>
            <a:r>
              <a:rPr lang="en-US" altLang="ko-KR" dirty="0"/>
              <a:t>Transplant Rev 2013;27:30–5.</a:t>
            </a:r>
            <a:endParaRPr lang="ko-KR" altLang="en-US" dirty="0"/>
          </a:p>
        </p:txBody>
      </p:sp>
    </p:spTree>
    <p:extLst>
      <p:ext uri="{BB962C8B-B14F-4D97-AF65-F5344CB8AC3E}">
        <p14:creationId xmlns:p14="http://schemas.microsoft.com/office/powerpoint/2010/main" val="2498909459"/>
      </p:ext>
    </p:extLst>
  </p:cSld>
  <p:clrMapOvr>
    <a:masterClrMapping/>
  </p:clrMapOvr>
  <p:timing>
    <p:tnLst>
      <p:par>
        <p:cTn id="1" dur="indefinite" restart="never" nodeType="tmRoot"/>
      </p:par>
    </p:tnLst>
  </p:timing>
</p:sld>
</file>

<file path=ppt/theme/theme1.xml><?xml version="1.0" encoding="utf-8"?>
<a:theme xmlns:a="http://schemas.openxmlformats.org/drawingml/2006/main" name="테마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테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맑은 고딕"/>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맑은 고딕"/>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552</TotalTime>
  <Words>2127</Words>
  <Application>Microsoft Office PowerPoint</Application>
  <PresentationFormat>화면 슬라이드 쇼(4:3)</PresentationFormat>
  <Paragraphs>294</Paragraphs>
  <Slides>28</Slides>
  <Notes>7</Notes>
  <HiddenSlides>0</HiddenSlides>
  <MMClips>0</MMClips>
  <ScaleCrop>false</ScaleCrop>
  <HeadingPairs>
    <vt:vector size="4" baseType="variant">
      <vt:variant>
        <vt:lpstr>테마</vt:lpstr>
      </vt:variant>
      <vt:variant>
        <vt:i4>1</vt:i4>
      </vt:variant>
      <vt:variant>
        <vt:lpstr>슬라이드 제목</vt:lpstr>
      </vt:variant>
      <vt:variant>
        <vt:i4>28</vt:i4>
      </vt:variant>
    </vt:vector>
  </HeadingPairs>
  <TitlesOfParts>
    <vt:vector size="29" baseType="lpstr">
      <vt:lpstr>테마1</vt:lpstr>
      <vt:lpstr>Mechanical ventilation after lung transplantation </vt:lpstr>
      <vt:lpstr>Lung transplantation </vt:lpstr>
      <vt:lpstr>Primary graft dysfunction</vt:lpstr>
      <vt:lpstr>PowerPoint 프레젠테이션</vt:lpstr>
      <vt:lpstr>Prevention of PGD </vt:lpstr>
      <vt:lpstr>Management of PGD </vt:lpstr>
      <vt:lpstr>Management of ARDS</vt:lpstr>
      <vt:lpstr>PowerPoint 프레젠테이션</vt:lpstr>
      <vt:lpstr>PowerPoint 프레젠테이션</vt:lpstr>
      <vt:lpstr>PowerPoint 프레젠테이션</vt:lpstr>
      <vt:lpstr>Ventilating the donor lungs  and preoperative care</vt:lpstr>
      <vt:lpstr>Ventilating the donor lungs  and preoperative care</vt:lpstr>
      <vt:lpstr>PowerPoint 프레젠테이션</vt:lpstr>
      <vt:lpstr>Ventilating the donor lungs and preoperative care</vt:lpstr>
      <vt:lpstr>Intraoperative mechanical ventilation</vt:lpstr>
      <vt:lpstr>Postoperative mechanical ventilation</vt:lpstr>
      <vt:lpstr>Postoperative mechanical ventilation</vt:lpstr>
      <vt:lpstr>PowerPoint 프레젠테이션</vt:lpstr>
      <vt:lpstr>PowerPoint 프레젠테이션</vt:lpstr>
      <vt:lpstr>PowerPoint 프레젠테이션</vt:lpstr>
      <vt:lpstr>For lung  </vt:lpstr>
      <vt:lpstr>PowerPoint 프레젠테이션</vt:lpstr>
      <vt:lpstr>The effect of lung-size mismatch on  mechanical ventilation tidal volumes after bilateral lung transplantation</vt:lpstr>
      <vt:lpstr>PowerPoint 프레젠테이션</vt:lpstr>
      <vt:lpstr>PowerPoint 프레젠테이션</vt:lpstr>
      <vt:lpstr>MECHANICAL VENTILATION FOR THE LUNG TRANSPLANT RECIPIENT.</vt:lpstr>
      <vt:lpstr>본원 data 정리  (from 2010-01-22 to 2014-03-21)</vt:lpstr>
      <vt:lpstr>PowerPoint 프레젠테이션</vt:lpstr>
    </vt:vector>
  </TitlesOfParts>
  <Company>연세의료원</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Mechanical ventilation after lung transplantation</dc:title>
  <dc:creator>이수환</dc:creator>
  <cp:lastModifiedBy>이수환</cp:lastModifiedBy>
  <cp:revision>47</cp:revision>
  <dcterms:created xsi:type="dcterms:W3CDTF">2016-01-03T09:09:47Z</dcterms:created>
  <dcterms:modified xsi:type="dcterms:W3CDTF">2016-01-11T22:15:22Z</dcterms:modified>
</cp:coreProperties>
</file>