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24"/>
  </p:notesMasterIdLst>
  <p:sldIdLst>
    <p:sldId id="257" r:id="rId3"/>
    <p:sldId id="340" r:id="rId4"/>
    <p:sldId id="341" r:id="rId5"/>
    <p:sldId id="307" r:id="rId6"/>
    <p:sldId id="334" r:id="rId7"/>
    <p:sldId id="329" r:id="rId8"/>
    <p:sldId id="328" r:id="rId9"/>
    <p:sldId id="322" r:id="rId10"/>
    <p:sldId id="327" r:id="rId11"/>
    <p:sldId id="331" r:id="rId12"/>
    <p:sldId id="336" r:id="rId13"/>
    <p:sldId id="339" r:id="rId14"/>
    <p:sldId id="323" r:id="rId15"/>
    <p:sldId id="324" r:id="rId16"/>
    <p:sldId id="325" r:id="rId17"/>
    <p:sldId id="326" r:id="rId18"/>
    <p:sldId id="338" r:id="rId19"/>
    <p:sldId id="264" r:id="rId20"/>
    <p:sldId id="333" r:id="rId21"/>
    <p:sldId id="313" r:id="rId22"/>
    <p:sldId id="316" r:id="rId2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3AAF"/>
    <a:srgbClr val="000066"/>
    <a:srgbClr val="F8F8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2" autoAdjust="0"/>
    <p:restoredTop sz="65774" autoAdjust="0"/>
  </p:normalViewPr>
  <p:slideViewPr>
    <p:cSldViewPr snapToGrid="0" snapToObjects="1" showGuides="1">
      <p:cViewPr varScale="1">
        <p:scale>
          <a:sx n="75" d="100"/>
          <a:sy n="75" d="100"/>
        </p:scale>
        <p:origin x="2328" y="78"/>
      </p:cViewPr>
      <p:guideLst>
        <p:guide orient="horz" pos="2160"/>
        <p:guide pos="3840"/>
        <p:guide pos="5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1CB1D-3241-4B16-8AEE-F9D53719E46B}" type="datetimeFigureOut">
              <a:rPr lang="ko-KR" altLang="en-US" smtClean="0"/>
              <a:t>2022-05-23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8AFE7-797C-4B86-845B-7B5EF23600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38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>
                <a:effectLst/>
              </a:rPr>
              <a:t>저는 오늘 </a:t>
            </a:r>
            <a:r>
              <a:rPr lang="en-US" altLang="ko-KR" baseline="0" dirty="0" smtClean="0">
                <a:effectLst/>
              </a:rPr>
              <a:t>immune checkpoint inhibitor related pneumonitis </a:t>
            </a:r>
            <a:r>
              <a:rPr lang="ko-KR" altLang="en-US" baseline="0" dirty="0" smtClean="0">
                <a:effectLst/>
              </a:rPr>
              <a:t>에 대하여 준비하였습니다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baseline="0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0266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 : multifocal peripheral and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subpleural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mid- and lower-lung airspace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consolida-tions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(arrows),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NSIP : bilateral lower lobe ground-glass and reticular opacities (black arrows), with regions of immediate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subpleural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sparing (white arrows)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HP: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diffuse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ground-glass nodules (arrows).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AIP-ARDS: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multifocal ground-glass opacities (black arrows), with interval enlargement of several pulmonary masses (white arrows).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Bronchiolitis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solid and ground-glass nodularity (black arrows)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Radiation recall : a focal region of ground-glass opacities within the posterior and medial left lower lobe (arrow), with a well-defined linear demarcation from the adjacent normal lung.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547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IL‑17A were positively correlated with the percentages of Th1 and Th17 cells as well as the ratio of Th17 to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but negatively associated with the frequency of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CIP. Serum levels of IL‑35 were positively correlated with the percentages of Th1 and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with the ratio of Th1 to Th2 cells in CIP. A higher frequency of Th1 and Th17 cells, as well as higher ratios of Th17 to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Th1 to Th2 cells were detected upon development of CIP comparing with the baseline. These data suggested that the activation of Th1 and Th17 cells, as well as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inhibition contributed to the imbalanced ratios of Th1 to Th2 and Th17 to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resulted in increased secretion of IL‑17A and IL‑35 in the plasma and BALF;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ONCOLOGY LETTERS 20: 611-622, 2020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085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IL‑17A were positively correlated with the percentages of Th1 and Th17 cells as well as the ratio of Th17 to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but negatively associated with the frequency of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CIP. Serum levels of IL‑35 were positively correlated with the percentages of Th1 and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with the ratio of Th1 to Th2 cells in CIP. A higher frequency of Th1 and Th17 cells, as well as higher ratios of Th17 to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Th1 to Th2 cells were detected upon development of CIP comparing with the baseline. These data suggested that the activation of Th1 and Th17 cells, as well as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inhibition contributed to the imbalanced ratios of Th1 to Th2 and Th17 to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resulted in increased secretion of IL‑17A and IL‑35 in the plasma and BALF;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ONCOLOGY LETTERS 20: 611-622, 2020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93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DILD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치료목적은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염증반응을 억제하고 조직의 섬유화 진행을 늦추는 것이다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DILD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치료의 첫 걸음은 의심되는 약물을 즉각 중단하는 것이다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약물 투여의 최초 목적과 효과보다 약물의 부작용이 더 심각할 경우 바로 중단해야한다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코티코스테로이드는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DILD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치료에서 가장 흔히 동원하고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원인 약물의 투여를 중단했음에도 경과가 악화하는 경우 사용을 고려한다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955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Incidence of All-Grade Pneumonitis During Monotherapy for NSCLC, Melanoma, and RCC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078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Incidence of All-Grade Pneumonitis During Monotherapy for NSCLC, Melanoma, and RCC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405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Incidence of All-Grade Pneumonitis During Monotherapy for NSCLC, Melanoma, and RCC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707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22013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Thank</a:t>
            </a:r>
            <a:r>
              <a:rPr kumimoji="1" lang="en-US" altLang="ko-KR" baseline="0" dirty="0" smtClean="0"/>
              <a:t> you for your attention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537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930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약물유발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사이질폐질환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(drug-induced interstitial lung diseases, DILD)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ko-KR" altLang="en-US" dirty="0" smtClean="0"/>
              <a:t>평균적으로 전체 </a:t>
            </a:r>
            <a:r>
              <a:rPr lang="en-US" altLang="ko-KR" dirty="0" smtClean="0"/>
              <a:t>ILD </a:t>
            </a:r>
            <a:r>
              <a:rPr lang="ko-KR" altLang="en-US" dirty="0" smtClean="0"/>
              <a:t>의 약 </a:t>
            </a:r>
            <a:r>
              <a:rPr lang="en-US" altLang="ko-KR" dirty="0" smtClean="0"/>
              <a:t>3-5%</a:t>
            </a:r>
            <a:r>
              <a:rPr lang="ko-KR" altLang="en-US" dirty="0" smtClean="0"/>
              <a:t>를 차지하고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다음과 같이 다양한 질환에 대한 약물들에 의해 발생할 수 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폐실질의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염증이 해소되지 않고 비가역적인 섬유화로 진행되며 심각한 후유증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발생할 수 있어 주의가 필요합니다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오늘 리뷰는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immune checkpoint inhibitor related pneumonitis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위주로 준비하였습니다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programmed cell death-1 (PD-1)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대한 단일클론항체인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pembrolizumab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등과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programmed cell death-ligand 1 (PD-L1)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대한 단일클론항체인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atezolizumab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avelumab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durvalumab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ko-KR" altLang="en-US" dirty="0" smtClean="0"/>
          </a:p>
        </p:txBody>
      </p:sp>
      <p:sp>
        <p:nvSpPr>
          <p:cNvPr id="153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C1EE75-8E6C-4853-8AB1-61C7C1005FE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0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(immune checkpoint inhibitor)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암세포와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세포의 결합 부위에 결합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암세포가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세포의 면역 공격을 회피하지 못하도록 함으로써 항암효과를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나타내는 약제로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전이된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흑색종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비소세포폐암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호지킨림프종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등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종류의 서로 다른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암종에서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FDA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승인된 다양한 약제들이 있고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최근에는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neoadjuvant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adjuvant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maintenance setting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 그 사용 범위도 점차 넓어지고 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Incidence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평균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2.7%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정도로 알려져 있고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grade 3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이상의 심각한 정도의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pneumonitis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0.8%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정도로 알려져 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중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0.2%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정도는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pneumonitis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인해 사망할 정도로 심각하게 나타나는 것으로 알려져 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수치는 모두 통제된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population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대상으로 한 대규모 임상 연구를 기반으로 한 수치이고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world data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기반으로한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analaysis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보면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all-grade incidence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19%,  grade 3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이상의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high-grade incidence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훨씬 더 흔한 것으로 확인되고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immune checkpoint inhibitor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관련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adverse effects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전신에서 나타날 수 있으며 다른 장기에서 나타날 경우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efficacy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survival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측면에서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benefit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있는 것으로 알려져 있으나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Pneumonitis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같은 경우에는 그 자체가 치명적일 수 있기 때문에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실제로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checkpoint inhibitor pneumonitis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자체와 암 치료 성적에서의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benefit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직접적으로 확인한 연구는 없는 상황입니다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404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ko-KR" altLang="en-US" sz="1200" dirty="0" smtClean="0">
                <a:latin typeface="Myriad Pro"/>
              </a:rPr>
              <a:t>약제 마다 </a:t>
            </a:r>
            <a:r>
              <a:rPr lang="en-US" altLang="ko-KR" sz="1200" dirty="0" smtClean="0">
                <a:latin typeface="Myriad Pro"/>
              </a:rPr>
              <a:t>onset </a:t>
            </a:r>
            <a:r>
              <a:rPr lang="ko-KR" altLang="en-US" sz="1200" dirty="0" smtClean="0">
                <a:latin typeface="Myriad Pro"/>
              </a:rPr>
              <a:t>및 </a:t>
            </a:r>
            <a:r>
              <a:rPr lang="en-US" altLang="ko-KR" sz="1200" dirty="0" smtClean="0">
                <a:latin typeface="Myriad Pro"/>
              </a:rPr>
              <a:t>duration </a:t>
            </a:r>
            <a:r>
              <a:rPr lang="ko-KR" altLang="en-US" sz="1200" dirty="0" smtClean="0">
                <a:latin typeface="Myriad Pro"/>
              </a:rPr>
              <a:t>에 차이는 있겠으나 </a:t>
            </a:r>
            <a:r>
              <a:rPr lang="en-US" altLang="ko-KR" sz="1200" dirty="0" smtClean="0">
                <a:latin typeface="Myriad Pro"/>
              </a:rPr>
              <a:t>median</a:t>
            </a:r>
            <a:r>
              <a:rPr lang="en-US" altLang="ko-KR" sz="1200" baseline="0" dirty="0" smtClean="0">
                <a:latin typeface="Myriad Pro"/>
              </a:rPr>
              <a:t> onset time </a:t>
            </a:r>
            <a:r>
              <a:rPr lang="ko-KR" altLang="en-US" sz="1200" baseline="0" dirty="0" smtClean="0">
                <a:latin typeface="Myriad Pro"/>
              </a:rPr>
              <a:t>은 약제 </a:t>
            </a:r>
            <a:r>
              <a:rPr lang="ko-KR" altLang="en-US" sz="1200" baseline="0" dirty="0" err="1" smtClean="0">
                <a:latin typeface="Myriad Pro"/>
              </a:rPr>
              <a:t>시작후</a:t>
            </a:r>
            <a:r>
              <a:rPr lang="ko-KR" altLang="en-US" sz="1200" baseline="0" dirty="0" smtClean="0">
                <a:latin typeface="Myriad Pro"/>
              </a:rPr>
              <a:t> 약 </a:t>
            </a:r>
            <a:r>
              <a:rPr lang="en-US" altLang="ko-KR" sz="1200" baseline="0" dirty="0" smtClean="0">
                <a:latin typeface="Myriad Pro"/>
              </a:rPr>
              <a:t>3</a:t>
            </a:r>
            <a:r>
              <a:rPr lang="ko-KR" altLang="en-US" sz="1200" baseline="0" dirty="0" smtClean="0">
                <a:latin typeface="Myriad Pro"/>
              </a:rPr>
              <a:t>개월 정도 이고</a:t>
            </a:r>
            <a:r>
              <a:rPr lang="en-US" altLang="ko-KR" sz="1200" baseline="0" dirty="0" smtClean="0">
                <a:latin typeface="Myriad Pro"/>
              </a:rPr>
              <a:t>, </a:t>
            </a:r>
            <a:r>
              <a:rPr lang="ko-KR" altLang="en-US" sz="1200" baseline="0" dirty="0" smtClean="0">
                <a:latin typeface="Myriad Pro"/>
              </a:rPr>
              <a:t>빠르면 </a:t>
            </a:r>
            <a:r>
              <a:rPr lang="en-US" altLang="ko-KR" sz="1200" baseline="0" dirty="0" smtClean="0">
                <a:latin typeface="Myriad Pro"/>
              </a:rPr>
              <a:t>9</a:t>
            </a:r>
            <a:r>
              <a:rPr lang="ko-KR" altLang="en-US" sz="1200" baseline="0" dirty="0" smtClean="0">
                <a:latin typeface="Myriad Pro"/>
              </a:rPr>
              <a:t>일</a:t>
            </a:r>
            <a:r>
              <a:rPr lang="en-US" altLang="ko-KR" sz="1200" baseline="0" dirty="0" smtClean="0">
                <a:latin typeface="Myriad Pro"/>
              </a:rPr>
              <a:t>, </a:t>
            </a:r>
            <a:r>
              <a:rPr lang="ko-KR" altLang="en-US" sz="1200" baseline="0" dirty="0" smtClean="0">
                <a:latin typeface="Myriad Pro"/>
              </a:rPr>
              <a:t>늦게는 </a:t>
            </a:r>
            <a:r>
              <a:rPr lang="en-US" altLang="ko-KR" sz="1200" baseline="0" dirty="0" smtClean="0">
                <a:latin typeface="Myriad Pro"/>
              </a:rPr>
              <a:t>2</a:t>
            </a:r>
            <a:r>
              <a:rPr lang="ko-KR" altLang="en-US" sz="1200" baseline="0" dirty="0" smtClean="0">
                <a:latin typeface="Myriad Pro"/>
              </a:rPr>
              <a:t>년 이상 지난 후에도 나타나기도 합니다</a:t>
            </a:r>
            <a:r>
              <a:rPr lang="en-US" altLang="ko-KR" sz="1200" baseline="0" dirty="0" smtClean="0">
                <a:latin typeface="Myriad Pro"/>
              </a:rPr>
              <a:t>.</a:t>
            </a:r>
          </a:p>
          <a:p>
            <a:pPr marL="0" indent="0" algn="just">
              <a:buFont typeface="Wingdings" pitchFamily="2" charset="2"/>
              <a:buNone/>
            </a:pPr>
            <a:r>
              <a:rPr lang="ko-KR" altLang="en-US" sz="1200" dirty="0" smtClean="0">
                <a:latin typeface="Myriad Pro"/>
              </a:rPr>
              <a:t>일반적으로 </a:t>
            </a:r>
            <a:r>
              <a:rPr lang="en-US" altLang="ko-KR" sz="1200" dirty="0" smtClean="0">
                <a:latin typeface="Myriad Pro"/>
              </a:rPr>
              <a:t>monotherapy</a:t>
            </a:r>
            <a:r>
              <a:rPr lang="en-US" altLang="ko-KR" sz="1200" baseline="0" dirty="0" smtClean="0">
                <a:latin typeface="Myriad Pro"/>
              </a:rPr>
              <a:t> </a:t>
            </a:r>
            <a:r>
              <a:rPr lang="ko-KR" altLang="en-US" sz="1200" baseline="0" dirty="0" smtClean="0">
                <a:latin typeface="Myriad Pro"/>
              </a:rPr>
              <a:t>보다는 </a:t>
            </a:r>
            <a:r>
              <a:rPr lang="en-US" altLang="ko-KR" sz="1200" baseline="0" dirty="0" smtClean="0">
                <a:latin typeface="Myriad Pro"/>
              </a:rPr>
              <a:t>combination therapy </a:t>
            </a:r>
            <a:r>
              <a:rPr lang="ko-KR" altLang="en-US" sz="1200" baseline="0" dirty="0" smtClean="0">
                <a:latin typeface="Myriad Pro"/>
              </a:rPr>
              <a:t>를 했을 때 </a:t>
            </a:r>
            <a:r>
              <a:rPr lang="en-US" altLang="ko-KR" sz="1200" baseline="0" dirty="0" smtClean="0">
                <a:latin typeface="Myriad Pro"/>
              </a:rPr>
              <a:t>pneumonitis </a:t>
            </a:r>
            <a:r>
              <a:rPr lang="ko-KR" altLang="en-US" sz="1200" baseline="0" dirty="0" smtClean="0">
                <a:latin typeface="Myriad Pro"/>
              </a:rPr>
              <a:t>가 더 일찍 나타나며</a:t>
            </a:r>
            <a:r>
              <a:rPr lang="en-US" altLang="ko-KR" sz="1200" baseline="0" dirty="0" smtClean="0">
                <a:latin typeface="Myriad Pro"/>
              </a:rPr>
              <a:t>,</a:t>
            </a:r>
          </a:p>
          <a:p>
            <a:pPr marL="0" indent="0" algn="just">
              <a:buFont typeface="Wingdings" pitchFamily="2" charset="2"/>
              <a:buNone/>
            </a:pPr>
            <a:r>
              <a:rPr lang="ko-KR" altLang="en-US" sz="1200" baseline="0" dirty="0" err="1" smtClean="0">
                <a:latin typeface="Myriad Pro"/>
              </a:rPr>
              <a:t>암종에</a:t>
            </a:r>
            <a:r>
              <a:rPr lang="ko-KR" altLang="en-US" sz="1200" baseline="0" dirty="0" smtClean="0">
                <a:latin typeface="Myriad Pro"/>
              </a:rPr>
              <a:t> 따라 비소세포폐암 환자에서 악성 </a:t>
            </a:r>
            <a:r>
              <a:rPr lang="ko-KR" altLang="en-US" sz="1200" baseline="0" dirty="0" err="1" smtClean="0">
                <a:latin typeface="Myriad Pro"/>
              </a:rPr>
              <a:t>흑색종</a:t>
            </a:r>
            <a:r>
              <a:rPr lang="ko-KR" altLang="en-US" sz="1200" baseline="0" dirty="0" smtClean="0">
                <a:latin typeface="Myriad Pro"/>
              </a:rPr>
              <a:t> 환자보다 </a:t>
            </a:r>
            <a:r>
              <a:rPr lang="en-US" altLang="ko-KR" sz="1200" baseline="0" dirty="0" smtClean="0">
                <a:latin typeface="Myriad Pro"/>
              </a:rPr>
              <a:t>median onset time </a:t>
            </a:r>
            <a:r>
              <a:rPr lang="ko-KR" altLang="en-US" sz="1200" baseline="0" dirty="0" smtClean="0">
                <a:latin typeface="Myriad Pro"/>
              </a:rPr>
              <a:t>이 더 짧았습니다</a:t>
            </a:r>
            <a:r>
              <a:rPr lang="en-US" altLang="ko-KR" sz="1200" baseline="0" dirty="0" smtClean="0">
                <a:latin typeface="Myriad Pro"/>
              </a:rPr>
              <a:t>.</a:t>
            </a:r>
          </a:p>
          <a:p>
            <a:pPr marL="0" indent="0" algn="just">
              <a:buFont typeface="Wingdings" pitchFamily="2" charset="2"/>
              <a:buNone/>
            </a:pPr>
            <a:endParaRPr lang="en-US" altLang="ko-KR" sz="1200" dirty="0" smtClean="0">
              <a:latin typeface="Myriad Pro"/>
            </a:endParaRPr>
          </a:p>
          <a:p>
            <a:pPr marL="285750" marR="0" lvl="0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Chronic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CIP: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developed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chronic ICI pneumonitis that warrants ≥12 weeks of immunosuppression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.; Most cases of ICI pneumonitis improve or resolve with 4–6 weeks of corticosteroid therapy. 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1200" dirty="0" smtClean="0">
              <a:latin typeface="Myriad Pro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5864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암세포의 표면에 있는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면역관문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분자들을 억제함으로써 암세포에 대한 면역반응 및 암세포의 사멸을 유도하는 약물의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항암기전을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고려했을 때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0" indent="0" algn="just">
              <a:buFont typeface="Wingdings" pitchFamily="2" charset="2"/>
              <a:buNone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면역관문억제제에 의한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DILD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기전은 아래와 같이 면역세포의 활성화에 따른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면역계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부작용으로 추정하고 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 algn="just">
              <a:buFont typeface="Wingdings" pitchFamily="2" charset="2"/>
              <a:buNone/>
            </a:pPr>
            <a:endParaRPr lang="en-US" altLang="ko-KR" sz="12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dirty="0" smtClean="0">
                <a:latin typeface="Myriad Pro"/>
              </a:rPr>
              <a:t> Disordered T Cell Subsets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n-US" altLang="ko-KR" sz="1200" dirty="0" smtClean="0">
                <a:latin typeface="Myriad Pro"/>
              </a:rPr>
              <a:t>↑ </a:t>
            </a:r>
            <a:r>
              <a:rPr lang="en-US" altLang="ko-KR" sz="1200" dirty="0" smtClean="0">
                <a:latin typeface="Myriad Pro"/>
              </a:rPr>
              <a:t>Th1 and Th17 cells and ↓Th2 cells and </a:t>
            </a:r>
            <a:r>
              <a:rPr lang="en-US" altLang="ko-KR" sz="1200" dirty="0" err="1" smtClean="0">
                <a:latin typeface="Myriad Pro"/>
              </a:rPr>
              <a:t>Tregs</a:t>
            </a:r>
            <a:r>
              <a:rPr lang="en-US" altLang="ko-KR" sz="1200" dirty="0" smtClean="0">
                <a:latin typeface="Myriad Pro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n-US" altLang="ko-KR" sz="1200" dirty="0" err="1" smtClean="0">
                <a:latin typeface="Myriad Pro"/>
              </a:rPr>
              <a:t>Proinflammatory</a:t>
            </a:r>
            <a:r>
              <a:rPr lang="en-US" altLang="ko-KR" sz="1200" dirty="0" smtClean="0">
                <a:latin typeface="Myriad Pro"/>
              </a:rPr>
              <a:t> cytokines → infiltration of inflammatory cells.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dirty="0" smtClean="0">
                <a:latin typeface="Myriad Pro"/>
              </a:rPr>
              <a:t>Increased Preexisting and Emerging Autoantibodies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Without immunosuppression of Th2 cells and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Tregs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excessive immune responses and cytokine secretion of Th1 and Th17 cells will cause autoimmune damage in normal tissues such as the lung.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addition, autoantibodies increased after PD-1/PD-L1 blockade can also cause normal tissue lesions.</a:t>
            </a:r>
            <a:endParaRPr lang="en-US" altLang="ko-KR" sz="12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dirty="0" smtClean="0">
                <a:latin typeface="Myriad Pro"/>
              </a:rPr>
              <a:t>Unbalanced Inflammatory Cytokines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Proinflammatory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cytokines secreted by activated T cells promote the infiltration of inflammatory cells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the stimulation of IL-6, CRP produced by the liver will promote inflammation and strengthen autoimmunity. </a:t>
            </a:r>
          </a:p>
          <a:p>
            <a:pPr marL="171450" indent="-171450" algn="just">
              <a:buFont typeface="Wingdings" panose="05000000000000000000" pitchFamily="2" charset="2"/>
              <a:buChar char="l"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“gut-lung axis”, gut microbiomes can regulate the immune microenvironment in the lung.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600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Wingdings" pitchFamily="2" charset="2"/>
              <a:buNone/>
            </a:pP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0644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Incidence of All-Grade Pneumonitis During Monotherapy for NSCLC, Melanoma, and RCC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270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약물에 의한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폐손상은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담당 의사의 주의 깊은 관찰과 의심에서 출발한다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원인으로 추정되는 약물에의 노출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과거력이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중요하며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필요시 시행된 조직병리진단을 확인하고 다른 원인으로 인한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폐손상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가능성을 배제해야 한다</a:t>
            </a:r>
            <a:r>
              <a:rPr lang="en-US" altLang="ko-KR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항암화학요법 약물에 의한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DILD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단일의 질병 특유의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진단검사나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조직병리진단은 없는 것이 현실이다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900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발생기전과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임상양상이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일정치 않고 진단과 치료에 있어 어려움이 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GB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Lung biopsy</a:t>
            </a:r>
            <a:endParaRPr lang="ko-KR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GB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Generally not required for patient management, unless there is doubt as to the aetiology of pulmonary infiltrates, when a VATS biopsy is the method of choice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TBLB : cellular interstitial pneumonitis, organizing pneumonia, diffuse alveolar damage and no abnormalities identified :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다양하게 나타난다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endParaRPr lang="en-US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endParaRPr lang="ko-KR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GB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Bronchoscopy with BAL </a:t>
            </a:r>
            <a:endParaRPr lang="ko-KR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GB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Supports the identification of infections and is recommended in any symptomatic pneumonia</a:t>
            </a:r>
            <a:endParaRPr lang="ko-KR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701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37CCF-636E-4E45-90E9-8EC184B59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03708A-F7D1-8944-8689-F9F4C9DEC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8EDDD5-E8F8-994D-80DB-F2F48828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2E3056-233B-CB4C-8D4E-DB743F56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F0922E-938E-9940-BF75-1BA9ADD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5440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D39E-FE05-BB4D-958D-C482760D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0C43BD-17B8-674C-8260-DB02599F5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672B2B-0F15-4D4C-BA46-480EA50B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8D813A-9A6A-0F47-A443-BE46DDD3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E6BC-FCE1-0944-9A82-AA08D33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4976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0B5C05-0A0D-1B4E-ABEC-A0D8D3FDA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33F4D8-DFAB-AC4D-B7CA-2F8CC3C2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CF687-47D2-AF42-AD6E-8694335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7AD2A8-F8B4-7D43-93F6-B7D7D120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70721-44FE-7C41-B461-908C1C4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02606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1372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6013F-721C-4932-A74D-3C78F2E51AC4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92A45-8AB4-408C-A696-8B4E5BF8C44F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099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6"/>
          <p:cNvGrpSpPr>
            <a:grpSpLocks/>
          </p:cNvGrpSpPr>
          <p:nvPr/>
        </p:nvGrpSpPr>
        <p:grpSpPr bwMode="auto">
          <a:xfrm>
            <a:off x="0" y="1"/>
            <a:ext cx="12192000" cy="536575"/>
            <a:chOff x="0" y="0"/>
            <a:chExt cx="9144000" cy="535858"/>
          </a:xfrm>
        </p:grpSpPr>
        <p:sp>
          <p:nvSpPr>
            <p:cNvPr id="5" name="직사각형 4"/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ko-KR" altLang="en-US" sz="1800"/>
            </a:p>
          </p:txBody>
        </p:sp>
        <p:sp>
          <p:nvSpPr>
            <p:cNvPr id="6" name="그림 8"/>
            <p:cNvSpPr>
              <a:spLocks noChangeAspect="1"/>
            </p:cNvSpPr>
            <p:nvPr/>
          </p:nvSpPr>
          <p:spPr bwMode="auto">
            <a:xfrm>
              <a:off x="250825" y="107806"/>
              <a:ext cx="1044575" cy="32024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맑은 고딕" panose="020B0503020000020004" pitchFamily="50" charset="-127"/>
                </a:defRPr>
              </a:lvl9pPr>
            </a:lstStyle>
            <a:p>
              <a:pPr>
                <a:defRPr/>
              </a:pPr>
              <a:endParaRPr lang="ko-KR" altLang="en-US" sz="1800"/>
            </a:p>
          </p:txBody>
        </p:sp>
      </p:grpSp>
      <p:pic>
        <p:nvPicPr>
          <p:cNvPr id="7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7" y="53976"/>
            <a:ext cx="27686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ko-KR" altLang="en-US" sz="5000" b="1" kern="1200" spc="-150">
                <a:solidFill>
                  <a:schemeClr val="tx1"/>
                </a:solidFill>
                <a:latin typeface="Myriad Pro" pitchFamily="34" charset="0"/>
                <a:ea typeface="+mj-ea"/>
                <a:cs typeface="Myriad Hebrew" pitchFamily="50" charset="-79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4AD33-C3D4-421A-9436-49E668BCB7BC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2E18F-9173-448F-BB9B-5372F05914BA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7728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8F545-DABC-430B-A405-B3C5306F4690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56534-78AB-4315-BCFD-940BE21FDF1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7847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266B9-EB9D-4BD7-82A6-7C82931C520E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96A4D-BE18-4C3B-81EF-67570599771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199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F3934-B930-4A6B-831B-A4647450BFBA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09AA9-0F18-40F3-B371-337544CD664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870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2493E-CE10-4F86-974D-EB56EB83DE10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029D7-D281-4411-9D00-9F2EA43B5DBD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769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AE175-D9CE-463F-9402-F19E50E2DE59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C7EC5-B674-456A-84ED-1C48C6B992B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9377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7BA1F0-1A8E-544F-82C4-EB0A1F96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CF8325-EEAF-6947-8BFB-4CF757703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C9664-008C-C246-BABC-5016720B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4CF33-F7FA-A54E-AF4A-A782DE01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F88B0B-C3B0-E64B-92F5-8B07439C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4687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DBECE-5F74-4A86-B6F7-68EEAC730EB5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12907E-9F60-4051-B71A-18C00D4B56A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755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656C9-CCA7-4311-87B0-686F88D3C526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C3926-AF99-4065-AD7C-F7AB6D73E77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9108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411F8-EAF5-437B-A36A-C4F083CD0B0C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39A7B-ABB1-408A-A5F1-93B564CF6B9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03549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A8ECF-8478-45B2-9F9E-0DDC3950665E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1E931-A001-4ADF-9B73-8DBCD2C244E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500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20F00-77EE-4D60-8235-8F6B9304C6F4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999F0-CC94-4536-B5B9-9741D7EE0244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800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20AC-51DD-DB47-AD8E-ED8D28409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C7A311-2A6B-AC41-9EB3-99F4510A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2F9199-65C6-F746-86A1-492F7DA8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B9B12D-5FEA-0248-992A-F3A4140F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007EC0-8EB8-784E-BD30-281873CF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842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D0F58-FF4C-2A47-8674-E5893F3A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AAD0BE-E4F2-1D4D-AF6E-8B3AE5B4C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334F0EE-E353-9C4B-9781-E8F09BA94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F4CCE-44DC-1D4B-99C5-F9B041E5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2CBEDA-584E-2040-84C0-3B21938C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3774DB-4023-6F4B-86B9-7123622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071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BCEEE5-4307-F14F-8B4C-4DBDCAD09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EA1CAE-CA88-C748-9F51-F710CBB8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26F5AC-D50B-2243-84D8-62B85171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6E04543-10DE-4845-91FD-D0B24F103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2930C33-C04E-A044-85E0-3B6FC8AF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2DB50B-6036-1D49-922C-016BD5CF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99D245-55DD-4646-9893-78C9434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7EC97AA-BC8E-C041-91FF-5660312F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2802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B22C0-8B1C-194E-A0EF-754FE64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6F9A118-0C4D-5345-BA23-A3D39F91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E0367C-1ABE-D64A-AFD4-1534D585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E1DFD-C2F6-9B41-A91E-0BE14194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55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A1A8F2-BFBB-FA4D-BDDF-031FD6A1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8CC93F7-E252-4347-84C0-A4203F3C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999FD-EF32-FF4D-BB70-0ACB2000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3786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EE3C4-90BB-2143-93F7-AB587B03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4264E4-DE20-334E-9036-5E348B083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4476C3-2B70-724B-96E0-B6978B3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00D39B0-A2A8-3348-AB8A-B7B0C91E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28E22B-C39E-6441-BF8C-9D0D436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50FFFC-5861-1A4D-947B-495FE68B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3193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86F707-C106-C749-BC37-FA59F30D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C515B6-9C88-654E-B8E0-F3AC0644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717FF4-5387-8447-AAC8-3F71CE80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E1FC3-D0DE-E74F-8A66-DFD32A02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C5E787-5DB4-4749-99D2-65EB6FBD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4C5E32-026C-DC41-86CE-33FD285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92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547A82-6FB6-0748-81DE-846A65A8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CAE4D2-C164-D341-BBAD-02C2C852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EE0A3-3994-EC48-AE7A-DDC0B526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A6DB-3D5B-6C4F-AB69-F4CB5F804EE4}" type="datetimeFigureOut">
              <a:rPr kumimoji="1" lang="ko-KR" altLang="en-US" smtClean="0"/>
              <a:t>2022-05-23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C4F0DE-26C1-3A49-8376-C9D04EF02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317F29-AC18-1741-9F0E-7F32B68E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70901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E2077C-078A-4B3C-B7D4-9620C41548F8}" type="datetimeFigureOut">
              <a:rPr lang="ko-KR" altLang="en-US"/>
              <a:pPr>
                <a:defRPr/>
              </a:pPr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1" sz="1200">
                <a:solidFill>
                  <a:srgbClr val="898989"/>
                </a:solidFill>
              </a:defRPr>
            </a:lvl1pPr>
          </a:lstStyle>
          <a:p>
            <a:fld id="{2274AC6D-4C3B-4E15-87D1-2B255F34423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66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2">
            <a:extLst>
              <a:ext uri="{FF2B5EF4-FFF2-40B4-BE49-F238E27FC236}">
                <a16:creationId xmlns:a16="http://schemas.microsoft.com/office/drawing/2014/main" id="{3A2BAB2D-F0FD-6841-816A-154991DE5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9850" y="3927713"/>
            <a:ext cx="11265058" cy="1118242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kumimoji="1" lang="en" altLang="ko-KR" sz="40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Hye Ran Gwon</a:t>
            </a:r>
            <a:endParaRPr kumimoji="1" lang="en" altLang="ko-KR" sz="4000" baseline="300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B97220F7-354E-9440-827A-C7B622AD4E1F}"/>
              </a:ext>
            </a:extLst>
          </p:cNvPr>
          <p:cNvSpPr txBox="1">
            <a:spLocks/>
          </p:cNvSpPr>
          <p:nvPr/>
        </p:nvSpPr>
        <p:spPr>
          <a:xfrm>
            <a:off x="807897" y="2025150"/>
            <a:ext cx="10669223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6600" b="1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Immune checkpoint inhibitor related pneumonitis</a:t>
            </a:r>
            <a:endParaRPr kumimoji="1" lang="ko-KR" altLang="en-US" sz="6600" b="1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85F1EFD-BDF9-0E4F-88E4-708CAB6CB1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46644"/>
            <a:ext cx="4561476" cy="100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6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588279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</p:txBody>
      </p:sp>
      <p:pic>
        <p:nvPicPr>
          <p:cNvPr id="21" name="Picture 2" descr="Table 3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396" y="18386"/>
            <a:ext cx="8886244" cy="656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9482260" y="6564453"/>
            <a:ext cx="26452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RadioGraphics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 2019; 39:1923–1937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95" y="1612645"/>
            <a:ext cx="3389023" cy="226128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3427619" cy="1962733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06" y="2877720"/>
            <a:ext cx="3360413" cy="1936249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59" y="3668752"/>
            <a:ext cx="3406059" cy="2423543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9" y="4564436"/>
            <a:ext cx="3282020" cy="223009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0825" y="4443129"/>
            <a:ext cx="3251999" cy="231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7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688936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BAL and TBLB in Differential diagnosis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0" y="1508026"/>
            <a:ext cx="12206461" cy="501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No clinical </a:t>
            </a:r>
            <a:r>
              <a:rPr lang="en-US" altLang="ko-KR" sz="2000" dirty="0">
                <a:latin typeface="Myriad Pro"/>
              </a:rPr>
              <a:t>improvement </a:t>
            </a:r>
            <a:r>
              <a:rPr lang="en-US" altLang="ko-KR" sz="2000" dirty="0" smtClean="0">
                <a:latin typeface="Myriad Pro"/>
              </a:rPr>
              <a:t>despite ICI withdrawal &amp; steroid therapy </a:t>
            </a:r>
            <a:r>
              <a:rPr lang="en-US" altLang="ko-KR" sz="2000" dirty="0">
                <a:latin typeface="Myriad Pro"/>
              </a:rPr>
              <a:t>or </a:t>
            </a:r>
            <a:r>
              <a:rPr lang="en-US" altLang="ko-KR" sz="2000" dirty="0" smtClean="0">
                <a:latin typeface="Myriad Pro"/>
              </a:rPr>
              <a:t>inconclusive differential diagnosis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1800" b="1" u="sng" dirty="0" smtClean="0">
                <a:latin typeface="Myriad Pro"/>
              </a:rPr>
              <a:t>exclusion </a:t>
            </a:r>
            <a:r>
              <a:rPr lang="en-US" altLang="ko-KR" sz="1800" b="1" u="sng" dirty="0">
                <a:latin typeface="Myriad Pro"/>
              </a:rPr>
              <a:t>of other diseases</a:t>
            </a:r>
            <a:r>
              <a:rPr lang="en-US" altLang="ko-KR" sz="1800" dirty="0">
                <a:latin typeface="Myriad Pro"/>
              </a:rPr>
              <a:t>, such as </a:t>
            </a:r>
            <a:r>
              <a:rPr lang="en-US" altLang="ko-KR" sz="1800" dirty="0" smtClean="0">
                <a:latin typeface="Myriad Pro"/>
              </a:rPr>
              <a:t>infection, alveolar hemorrhage and tumor progression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altLang="ko-KR" sz="800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BAL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altLang="ko-KR" sz="1800" b="1" dirty="0" smtClean="0">
                <a:latin typeface="Myriad Pro"/>
              </a:rPr>
              <a:t>Lymphocytosis (&gt;30</a:t>
            </a:r>
            <a:r>
              <a:rPr lang="en-US" altLang="ko-KR" sz="1800" b="1" dirty="0" smtClean="0">
                <a:latin typeface="Myriad Pro"/>
              </a:rPr>
              <a:t>%)</a:t>
            </a:r>
            <a:endParaRPr lang="en-US" altLang="ko-KR" sz="1800" b="1" dirty="0" smtClean="0">
              <a:latin typeface="Myriad Pro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↑ IL-17A (</a:t>
            </a:r>
            <a:r>
              <a:rPr lang="en-US" altLang="ko-KR" sz="1800" dirty="0">
                <a:latin typeface="Myriad Pro"/>
              </a:rPr>
              <a:t>Th1, Th17, </a:t>
            </a:r>
            <a:r>
              <a:rPr lang="en-US" altLang="ko-KR" sz="1800" dirty="0" smtClean="0">
                <a:latin typeface="Myriad Pro"/>
              </a:rPr>
              <a:t>Th17/</a:t>
            </a:r>
            <a:r>
              <a:rPr lang="en-US" altLang="ko-KR" sz="1800" dirty="0" err="1" smtClean="0">
                <a:latin typeface="Myriad Pro"/>
              </a:rPr>
              <a:t>Treg</a:t>
            </a:r>
            <a:r>
              <a:rPr lang="en-US" altLang="ko-KR" sz="1800" dirty="0" smtClean="0">
                <a:latin typeface="Myriad Pro"/>
              </a:rPr>
              <a:t>) </a:t>
            </a:r>
            <a:r>
              <a:rPr lang="en-US" altLang="ko-KR" sz="1800" dirty="0">
                <a:latin typeface="Myriad Pro"/>
              </a:rPr>
              <a:t>and IL-35 </a:t>
            </a:r>
            <a:r>
              <a:rPr lang="en-US" altLang="ko-KR" sz="1800" dirty="0" smtClean="0">
                <a:latin typeface="Myriad Pro"/>
              </a:rPr>
              <a:t>(</a:t>
            </a:r>
            <a:r>
              <a:rPr lang="en-US" altLang="ko-KR" sz="1800" dirty="0">
                <a:latin typeface="Myriad Pro"/>
              </a:rPr>
              <a:t>Th1, </a:t>
            </a:r>
            <a:r>
              <a:rPr lang="en-US" altLang="ko-KR" sz="1800" dirty="0" smtClean="0">
                <a:latin typeface="Myriad Pro"/>
              </a:rPr>
              <a:t>Th17, Th1/Th2) in serum </a:t>
            </a:r>
            <a:r>
              <a:rPr lang="en-US" altLang="ko-KR" sz="1800" dirty="0">
                <a:latin typeface="Myriad Pro"/>
              </a:rPr>
              <a:t>and </a:t>
            </a:r>
            <a:r>
              <a:rPr lang="en-US" altLang="ko-KR" sz="1800" dirty="0" smtClean="0">
                <a:latin typeface="Myriad Pro"/>
              </a:rPr>
              <a:t>BALF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US" altLang="ko-KR" sz="8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TBLB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 smtClean="0">
                <a:latin typeface="Myriad Pro"/>
              </a:rPr>
              <a:t>interstitial </a:t>
            </a:r>
            <a:r>
              <a:rPr lang="en-US" altLang="ko-KR" sz="2000" dirty="0">
                <a:latin typeface="Myriad Pro"/>
              </a:rPr>
              <a:t>pneumonitis, organizing pneumonia, diffuse alveolar damage and no abnormalities </a:t>
            </a:r>
            <a:r>
              <a:rPr lang="en-US" altLang="ko-KR" sz="2000" dirty="0" smtClean="0">
                <a:latin typeface="Myriad Pro"/>
              </a:rPr>
              <a:t>identified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altLang="ko-KR" sz="8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BAL </a:t>
            </a:r>
            <a:r>
              <a:rPr lang="en-US" altLang="ko-KR" sz="2000" dirty="0">
                <a:latin typeface="Myriad Pro"/>
              </a:rPr>
              <a:t>and pathological </a:t>
            </a:r>
            <a:r>
              <a:rPr lang="en-US" altLang="ko-KR" sz="2000" dirty="0" smtClean="0">
                <a:latin typeface="Myriad Pro"/>
              </a:rPr>
              <a:t>results consistent </a:t>
            </a:r>
            <a:r>
              <a:rPr lang="en-US" altLang="ko-KR" sz="2000" dirty="0">
                <a:latin typeface="Myriad Pro"/>
              </a:rPr>
              <a:t>with CT scan </a:t>
            </a:r>
            <a:r>
              <a:rPr lang="en-US" altLang="ko-KR" sz="2000" dirty="0" smtClean="0">
                <a:latin typeface="Myriad Pro"/>
              </a:rPr>
              <a:t>findings (</a:t>
            </a:r>
            <a:r>
              <a:rPr lang="en-US" altLang="ko-KR" sz="2000" dirty="0" err="1" smtClean="0">
                <a:latin typeface="Myriad Pro"/>
              </a:rPr>
              <a:t>i.g</a:t>
            </a:r>
            <a:r>
              <a:rPr lang="en-US" altLang="ko-KR" sz="2000" dirty="0" smtClean="0">
                <a:latin typeface="Myriad Pro"/>
              </a:rPr>
              <a:t>. </a:t>
            </a:r>
            <a:r>
              <a:rPr lang="en-US" altLang="ko-KR" sz="2000" b="1" dirty="0">
                <a:latin typeface="Myriad Pro"/>
              </a:rPr>
              <a:t>OP and </a:t>
            </a:r>
            <a:r>
              <a:rPr lang="en-US" altLang="ko-KR" sz="2000" b="1" dirty="0" smtClean="0">
                <a:latin typeface="Myriad Pro"/>
              </a:rPr>
              <a:t>NSIP) → good </a:t>
            </a:r>
            <a:r>
              <a:rPr lang="en-US" altLang="ko-KR" sz="2000" b="1" dirty="0">
                <a:latin typeface="Myriad Pro"/>
              </a:rPr>
              <a:t>response to corticosteroid therapy after discontinuing </a:t>
            </a:r>
            <a:r>
              <a:rPr lang="en-US" altLang="ko-KR" sz="2000" b="1" dirty="0" smtClean="0">
                <a:latin typeface="Myriad Pro"/>
              </a:rPr>
              <a:t>ICI</a:t>
            </a:r>
          </a:p>
          <a:p>
            <a:pPr lvl="1" algn="just"/>
            <a:endParaRPr lang="en-US" altLang="ko-KR" sz="1800" dirty="0" smtClean="0">
              <a:latin typeface="Myriad Pro"/>
            </a:endParaRPr>
          </a:p>
          <a:p>
            <a:pPr lvl="1" algn="just"/>
            <a:endParaRPr lang="en-US" altLang="ko-KR" sz="18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704281" y="6617274"/>
            <a:ext cx="35021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International </a:t>
            </a:r>
            <a:r>
              <a:rPr lang="en-US" altLang="ko-KR" sz="1200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Immunology (2020), 32(8), 547–557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731717" y="6340275"/>
            <a:ext cx="25571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Front. </a:t>
            </a:r>
            <a:r>
              <a:rPr lang="en-US" altLang="ko-KR" sz="1200" i="1" dirty="0" err="1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Immunol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 (2022). 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13:830631.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115701" y="6076166"/>
            <a:ext cx="31424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ONCOLOGY 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LETTERS (2020) 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20: 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611-622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42252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550450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Potential predictive biomarkers of CIP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0" y="1508026"/>
            <a:ext cx="12206461" cy="501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800" dirty="0" smtClean="0">
                <a:latin typeface="Myriad Pro"/>
              </a:rPr>
              <a:t>Susceptible genetic loci likely to be related to </a:t>
            </a:r>
            <a:r>
              <a:rPr lang="en-US" altLang="ko-KR" sz="1800" dirty="0" err="1" smtClean="0">
                <a:latin typeface="Myriad Pro"/>
              </a:rPr>
              <a:t>irAEs</a:t>
            </a:r>
            <a:r>
              <a:rPr lang="en-US" altLang="ko-KR" sz="1800" dirty="0" smtClean="0">
                <a:latin typeface="Myriad Pro"/>
              </a:rPr>
              <a:t> </a:t>
            </a:r>
            <a:r>
              <a:rPr lang="en-US" altLang="ko-KR" sz="1800" dirty="0">
                <a:latin typeface="Myriad Pro"/>
              </a:rPr>
              <a:t>might contribute to predicting the development of CIP</a:t>
            </a:r>
            <a:endParaRPr lang="en-US" altLang="ko-KR" sz="1800" dirty="0" smtClean="0">
              <a:latin typeface="Myriad Pro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surfactant protein C (SP-C), autoimmune regulator (AIRE), telomerase reverse transcriptase (TERT) and mucin 5B </a:t>
            </a:r>
            <a:r>
              <a:rPr lang="en-US" altLang="ko-KR" sz="1800" dirty="0" err="1" smtClean="0">
                <a:latin typeface="Myriad Pro"/>
              </a:rPr>
              <a:t>oligomeric</a:t>
            </a:r>
            <a:r>
              <a:rPr lang="en-US" altLang="ko-KR" sz="1800" dirty="0" smtClean="0">
                <a:latin typeface="Myriad Pro"/>
              </a:rPr>
              <a:t> mucus/gel forming (MUC5B)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altLang="ko-KR" sz="8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1800" dirty="0" smtClean="0">
                <a:latin typeface="Myriad Pro"/>
              </a:rPr>
              <a:t>as biomarkers for the early diagnosis of CIP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↑ IL-6, IL-10, neutrophil/lymphocyte, platelet/lymphocyte, and LDH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↓ absolute lymphocyte count and albumin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altLang="ko-KR" sz="800" dirty="0" smtClean="0">
              <a:latin typeface="Myriad Pro"/>
            </a:endParaRPr>
          </a:p>
          <a:p>
            <a:pPr marL="285750" indent="-285750" algn="just">
              <a:buFont typeface="Wingdings" panose="05000000000000000000" pitchFamily="2" charset="2"/>
              <a:buChar char="l"/>
            </a:pPr>
            <a:r>
              <a:rPr lang="en-US" altLang="ko-KR" sz="1800" dirty="0" smtClean="0">
                <a:latin typeface="Myriad Pro"/>
              </a:rPr>
              <a:t>predictive of severe grade and poor prognosis of CIP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↑ IL-6 with ↓ albumin at the onset of CIP were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altLang="ko-KR" sz="800" dirty="0" smtClean="0">
              <a:latin typeface="Myriad Pro"/>
            </a:endParaRPr>
          </a:p>
          <a:p>
            <a:pPr lvl="1" algn="just"/>
            <a:endParaRPr lang="en-US" altLang="ko-KR" sz="18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934877" y="6581001"/>
            <a:ext cx="22715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Front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Oncol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 (2021) 11:698832.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91159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14461" y="610338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spc="-150" dirty="0" smtClean="0">
                <a:latin typeface="Myriad Pro" pitchFamily="34" charset="0"/>
                <a:cs typeface="Myriad Hebrew" pitchFamily="50" charset="-79"/>
              </a:rPr>
              <a:t>Management – Grade 1</a:t>
            </a:r>
            <a:endParaRPr lang="en-US" altLang="ko-KR" sz="3600" b="1" spc="-150" dirty="0">
              <a:latin typeface="Myriad Pro" pitchFamily="34" charset="0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14461" y="1585632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932025" y="6596461"/>
            <a:ext cx="22599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ESMO open 2022;7 (2) 1-15</a:t>
            </a:r>
          </a:p>
        </p:txBody>
      </p:sp>
      <p:pic>
        <p:nvPicPr>
          <p:cNvPr id="15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46" y="1303805"/>
            <a:ext cx="8986838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80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14461" y="610338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spc="-150" dirty="0" smtClean="0">
                <a:latin typeface="Myriad Pro" pitchFamily="34" charset="0"/>
                <a:cs typeface="Myriad Hebrew" pitchFamily="50" charset="-79"/>
              </a:rPr>
              <a:t>Management – Grade 2</a:t>
            </a:r>
            <a:endParaRPr lang="en-US" altLang="ko-KR" sz="3600" b="1" spc="-150" dirty="0">
              <a:latin typeface="Myriad Pro" pitchFamily="34" charset="0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14461" y="1585632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932025" y="6596461"/>
            <a:ext cx="22599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ESMO open 2022;7 (2) 1-15</a:t>
            </a:r>
          </a:p>
        </p:txBody>
      </p:sp>
      <p:pic>
        <p:nvPicPr>
          <p:cNvPr id="8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26" y="1291036"/>
            <a:ext cx="895350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76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14461" y="610338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spc="-150" dirty="0" smtClean="0">
                <a:latin typeface="Myriad Pro" pitchFamily="34" charset="0"/>
                <a:cs typeface="Myriad Hebrew" pitchFamily="50" charset="-79"/>
              </a:rPr>
              <a:t>Management – Grade 3</a:t>
            </a:r>
            <a:endParaRPr lang="en-US" altLang="ko-KR" sz="3600" b="1" spc="-150" dirty="0">
              <a:latin typeface="Myriad Pro" pitchFamily="34" charset="0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14461" y="1585632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932025" y="6596461"/>
            <a:ext cx="22599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ESMO open 2022;7 (2) 1-15</a:t>
            </a:r>
          </a:p>
        </p:txBody>
      </p:sp>
      <p:pic>
        <p:nvPicPr>
          <p:cNvPr id="8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38373"/>
            <a:ext cx="8888413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19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14461" y="610338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spc="-150" dirty="0" smtClean="0">
                <a:latin typeface="Myriad Pro" pitchFamily="34" charset="0"/>
                <a:cs typeface="Myriad Hebrew" pitchFamily="50" charset="-79"/>
              </a:rPr>
              <a:t>Management – Grade 4</a:t>
            </a:r>
            <a:endParaRPr lang="en-US" altLang="ko-KR" sz="3600" b="1" spc="-150" dirty="0">
              <a:latin typeface="Myriad Pro" pitchFamily="34" charset="0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14461" y="1585632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932025" y="6596461"/>
            <a:ext cx="22599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ESMO open 2022;7 (2) 1-15</a:t>
            </a:r>
          </a:p>
        </p:txBody>
      </p:sp>
      <p:pic>
        <p:nvPicPr>
          <p:cNvPr id="8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81" y="1303805"/>
            <a:ext cx="9048750" cy="515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84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550450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err="1" smtClean="0">
                <a:latin typeface="Myriad Pro" pitchFamily="34" charset="0"/>
                <a:cs typeface="Myriad Hebrew" pitchFamily="50" charset="-79"/>
              </a:rPr>
              <a:t>Rechallenge</a:t>
            </a:r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 after </a:t>
            </a:r>
            <a:r>
              <a:rPr lang="en-US" altLang="ko-KR" sz="3200" b="1" spc="-150" dirty="0" err="1" smtClean="0">
                <a:latin typeface="Myriad Pro" pitchFamily="34" charset="0"/>
                <a:cs typeface="Myriad Hebrew" pitchFamily="50" charset="-79"/>
              </a:rPr>
              <a:t>resolutaion</a:t>
            </a:r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 of CIP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86617" y="1243917"/>
            <a:ext cx="12105384" cy="501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Prospective </a:t>
            </a:r>
            <a:r>
              <a:rPr lang="en-US" altLang="ko-KR" sz="2000" dirty="0">
                <a:latin typeface="Myriad Pro"/>
              </a:rPr>
              <a:t>data on the safety of </a:t>
            </a:r>
            <a:r>
              <a:rPr lang="en-US" altLang="ko-KR" sz="2000" dirty="0" err="1">
                <a:latin typeface="Myriad Pro"/>
              </a:rPr>
              <a:t>rechallenge</a:t>
            </a:r>
            <a:r>
              <a:rPr lang="en-US" altLang="ko-KR" sz="2000" dirty="0">
                <a:latin typeface="Myriad Pro"/>
              </a:rPr>
              <a:t> </a:t>
            </a:r>
            <a:r>
              <a:rPr lang="en-US" altLang="ko-KR" sz="2000" dirty="0" smtClean="0">
                <a:latin typeface="Myriad Pro"/>
              </a:rPr>
              <a:t>are currently lacking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/>
              </a:rPr>
              <a:t>ICI-pneumonitis </a:t>
            </a:r>
            <a:r>
              <a:rPr lang="en-US" altLang="ko-KR" sz="2000" dirty="0" smtClean="0">
                <a:latin typeface="Myriad Pro"/>
              </a:rPr>
              <a:t>show higher </a:t>
            </a:r>
            <a:r>
              <a:rPr lang="en-US" altLang="ko-KR" sz="2000" dirty="0">
                <a:latin typeface="Myriad Pro"/>
              </a:rPr>
              <a:t>recurrence rate (OR 2.26, 95% CI: 1.18–4.32</a:t>
            </a:r>
            <a:r>
              <a:rPr lang="en-US" altLang="ko-KR" sz="2000" dirty="0" smtClean="0">
                <a:latin typeface="Myriad Pro"/>
              </a:rPr>
              <a:t>) compared with other </a:t>
            </a:r>
            <a:r>
              <a:rPr lang="en-US" altLang="ko-KR" sz="2000" dirty="0" err="1" smtClean="0">
                <a:latin typeface="Myriad Pro"/>
              </a:rPr>
              <a:t>irAEs</a:t>
            </a:r>
            <a:r>
              <a:rPr lang="en-US" altLang="ko-KR" sz="2000" dirty="0" smtClean="0">
                <a:latin typeface="Myriad Pro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whether </a:t>
            </a:r>
            <a:r>
              <a:rPr lang="en-US" altLang="ko-KR" sz="1800" dirty="0">
                <a:latin typeface="Myriad Pro"/>
              </a:rPr>
              <a:t>an ICI </a:t>
            </a:r>
            <a:r>
              <a:rPr lang="en-US" altLang="ko-KR" sz="1800" dirty="0" err="1">
                <a:latin typeface="Myriad Pro"/>
              </a:rPr>
              <a:t>rechallenge</a:t>
            </a:r>
            <a:r>
              <a:rPr lang="en-US" altLang="ko-KR" sz="1800" dirty="0">
                <a:latin typeface="Myriad Pro"/>
              </a:rPr>
              <a:t> could benefit patients depends on the </a:t>
            </a:r>
            <a:r>
              <a:rPr lang="en-US" altLang="ko-KR" sz="1800" dirty="0" smtClean="0">
                <a:latin typeface="Myriad Pro"/>
              </a:rPr>
              <a:t>case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consider </a:t>
            </a:r>
            <a:r>
              <a:rPr lang="en-US" altLang="ko-KR" sz="1800" dirty="0">
                <a:latin typeface="Myriad Pro"/>
              </a:rPr>
              <a:t>cancer status, comorbidities, and performance status of </a:t>
            </a:r>
            <a:r>
              <a:rPr lang="en-US" altLang="ko-KR" sz="1800" dirty="0" smtClean="0">
                <a:latin typeface="Myriad Pro"/>
              </a:rPr>
              <a:t>patients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800" dirty="0" smtClean="0">
                <a:latin typeface="Myriad Pro"/>
              </a:rPr>
              <a:t>inform and discuss with patients whether </a:t>
            </a:r>
            <a:r>
              <a:rPr lang="en-US" altLang="ko-KR" sz="1800" dirty="0">
                <a:latin typeface="Myriad Pro"/>
              </a:rPr>
              <a:t>to </a:t>
            </a:r>
            <a:r>
              <a:rPr lang="en-US" altLang="ko-KR" sz="1800" dirty="0" err="1">
                <a:latin typeface="Myriad Pro"/>
              </a:rPr>
              <a:t>rechallenge</a:t>
            </a:r>
            <a:r>
              <a:rPr lang="en-US" altLang="ko-KR" sz="1800" dirty="0">
                <a:latin typeface="Myriad Pro"/>
              </a:rPr>
              <a:t> ICIs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6920977" y="6584218"/>
            <a:ext cx="5372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International Immunology, Volume 32, Issue 8, August 2020, Pages 547–557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pic>
        <p:nvPicPr>
          <p:cNvPr id="2050" name="Picture 2" descr="Fig.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46" y="3348659"/>
            <a:ext cx="5761319" cy="348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6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 descr="https://www.frontiersin.org/files/Articles/830631/fimmu-13-830631-HTML/image_m/fimmu-13-830631-t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59" y="0"/>
            <a:ext cx="11259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5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내용 개체 틀 2"/>
          <p:cNvSpPr>
            <a:spLocks noGrp="1"/>
          </p:cNvSpPr>
          <p:nvPr>
            <p:ph idx="1"/>
          </p:nvPr>
        </p:nvSpPr>
        <p:spPr>
          <a:xfrm>
            <a:off x="0" y="1422009"/>
            <a:ext cx="7886700" cy="5441950"/>
          </a:xfrm>
        </p:spPr>
        <p:txBody>
          <a:bodyPr/>
          <a:lstStyle/>
          <a:p>
            <a:endParaRPr lang="ko-KR" altLang="en-US" dirty="0" smtClean="0"/>
          </a:p>
        </p:txBody>
      </p:sp>
      <p:sp>
        <p:nvSpPr>
          <p:cNvPr id="14339" name="제목 1"/>
          <p:cNvSpPr txBox="1">
            <a:spLocks/>
          </p:cNvSpPr>
          <p:nvPr/>
        </p:nvSpPr>
        <p:spPr bwMode="auto">
          <a:xfrm>
            <a:off x="3876675" y="-11113"/>
            <a:ext cx="78867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3500" b="1" dirty="0">
              <a:solidFill>
                <a:prstClr val="white"/>
              </a:solidFill>
              <a:latin typeface="Myriad Pro" pitchFamily="34" charset="0"/>
              <a:ea typeface="Myriad Hebrew"/>
              <a:cs typeface="Myriad Hebrew"/>
            </a:endParaRP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3730625" y="6265364"/>
            <a:ext cx="84613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ko-KR" sz="1100" i="1" dirty="0" err="1">
                <a:solidFill>
                  <a:prstClr val="black"/>
                </a:solidFill>
              </a:rPr>
              <a:t>Ther</a:t>
            </a:r>
            <a:r>
              <a:rPr lang="en-US" altLang="ko-KR" sz="1100" i="1" dirty="0">
                <a:solidFill>
                  <a:prstClr val="black"/>
                </a:solidFill>
              </a:rPr>
              <a:t> </a:t>
            </a:r>
            <a:r>
              <a:rPr lang="en-US" altLang="ko-KR" sz="1100" i="1" dirty="0" err="1">
                <a:solidFill>
                  <a:prstClr val="black"/>
                </a:solidFill>
              </a:rPr>
              <a:t>Adv</a:t>
            </a:r>
            <a:r>
              <a:rPr lang="en-US" altLang="ko-KR" sz="1100" i="1" dirty="0">
                <a:solidFill>
                  <a:prstClr val="black"/>
                </a:solidFill>
              </a:rPr>
              <a:t> Med </a:t>
            </a:r>
            <a:r>
              <a:rPr lang="en-US" altLang="ko-KR" sz="1100" i="1" dirty="0" err="1">
                <a:solidFill>
                  <a:prstClr val="black"/>
                </a:solidFill>
              </a:rPr>
              <a:t>Oncol</a:t>
            </a:r>
            <a:r>
              <a:rPr lang="en-US" altLang="ko-KR" sz="1100" i="1" dirty="0">
                <a:solidFill>
                  <a:prstClr val="black"/>
                </a:solidFill>
              </a:rPr>
              <a:t>, 2015;7 (2) 122-136, Breast Cancer Res Treat 2021;186 (1)  219-227, Lancet </a:t>
            </a:r>
            <a:r>
              <a:rPr lang="en-US" altLang="ko-KR" sz="1100" i="1" dirty="0" err="1">
                <a:solidFill>
                  <a:prstClr val="black"/>
                </a:solidFill>
              </a:rPr>
              <a:t>Oncol</a:t>
            </a:r>
            <a:r>
              <a:rPr lang="en-US" altLang="ko-KR" sz="1100" i="1" dirty="0">
                <a:solidFill>
                  <a:prstClr val="black"/>
                </a:solidFill>
              </a:rPr>
              <a:t>, 2021; 22 (5)  620-631, </a:t>
            </a:r>
          </a:p>
          <a:p>
            <a:pPr algn="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ko-KR" sz="1100" i="1" dirty="0">
                <a:solidFill>
                  <a:prstClr val="black"/>
                </a:solidFill>
              </a:rPr>
              <a:t>N </a:t>
            </a:r>
            <a:r>
              <a:rPr lang="en-US" altLang="ko-KR" sz="1100" i="1" dirty="0" err="1">
                <a:solidFill>
                  <a:prstClr val="black"/>
                </a:solidFill>
              </a:rPr>
              <a:t>Engl</a:t>
            </a:r>
            <a:r>
              <a:rPr lang="en-US" altLang="ko-KR" sz="1100" i="1" dirty="0">
                <a:solidFill>
                  <a:prstClr val="black"/>
                </a:solidFill>
              </a:rPr>
              <a:t> J Med, 2020;382 (7)  610-621, Lancet </a:t>
            </a:r>
            <a:r>
              <a:rPr lang="en-US" altLang="ko-KR" sz="1100" i="1" dirty="0" err="1">
                <a:solidFill>
                  <a:prstClr val="black"/>
                </a:solidFill>
              </a:rPr>
              <a:t>Oncol</a:t>
            </a:r>
            <a:r>
              <a:rPr lang="en-US" altLang="ko-KR" sz="1100" i="1" dirty="0">
                <a:solidFill>
                  <a:prstClr val="black"/>
                </a:solidFill>
              </a:rPr>
              <a:t>, 2021;22 (6) 779-789, Cancer Res. 2021;81(</a:t>
            </a:r>
            <a:r>
              <a:rPr lang="en-US" altLang="ko-KR" sz="1100" i="1" dirty="0" err="1">
                <a:solidFill>
                  <a:prstClr val="black"/>
                </a:solidFill>
              </a:rPr>
              <a:t>suppl</a:t>
            </a:r>
            <a:r>
              <a:rPr lang="en-US" altLang="ko-KR" sz="1100" i="1" dirty="0">
                <a:solidFill>
                  <a:prstClr val="black"/>
                </a:solidFill>
              </a:rPr>
              <a:t> 13):Abstract </a:t>
            </a:r>
            <a:r>
              <a:rPr lang="en-US" altLang="ko-KR" sz="1100" i="1" dirty="0" err="1">
                <a:solidFill>
                  <a:prstClr val="black"/>
                </a:solidFill>
              </a:rPr>
              <a:t>nr</a:t>
            </a:r>
            <a:r>
              <a:rPr lang="en-US" altLang="ko-KR" sz="1100" i="1" dirty="0">
                <a:solidFill>
                  <a:prstClr val="black"/>
                </a:solidFill>
              </a:rPr>
              <a:t> CT167.  </a:t>
            </a:r>
          </a:p>
          <a:p>
            <a:pPr algn="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ko-KR" sz="1100" i="1" dirty="0">
                <a:solidFill>
                  <a:prstClr val="black"/>
                </a:solidFill>
              </a:rPr>
              <a:t>Ann </a:t>
            </a:r>
            <a:r>
              <a:rPr lang="en-US" altLang="ko-KR" sz="1100" i="1" dirty="0" err="1">
                <a:solidFill>
                  <a:prstClr val="black"/>
                </a:solidFill>
              </a:rPr>
              <a:t>Oncol</a:t>
            </a:r>
            <a:r>
              <a:rPr lang="en-US" altLang="ko-KR" sz="1100" i="1" dirty="0">
                <a:solidFill>
                  <a:prstClr val="black"/>
                </a:solidFill>
              </a:rPr>
              <a:t> 2021; 32 (</a:t>
            </a:r>
            <a:r>
              <a:rPr lang="en-US" altLang="ko-KR" sz="1100" i="1" dirty="0" err="1">
                <a:solidFill>
                  <a:prstClr val="black"/>
                </a:solidFill>
              </a:rPr>
              <a:t>suppl</a:t>
            </a:r>
            <a:r>
              <a:rPr lang="en-US" altLang="ko-KR" sz="1100" i="1" dirty="0">
                <a:solidFill>
                  <a:prstClr val="black"/>
                </a:solidFill>
              </a:rPr>
              <a:t> 5)  S1283-S1346, </a:t>
            </a:r>
            <a:r>
              <a:rPr lang="sv-SE" altLang="ko-KR" sz="1100" i="1" dirty="0">
                <a:solidFill>
                  <a:prstClr val="black"/>
                </a:solidFill>
              </a:rPr>
              <a:t>J Clin Med, 7 (10) (2018), p. 356</a:t>
            </a:r>
            <a:endParaRPr lang="ko-KR" altLang="en-US" sz="1100" i="1" dirty="0">
              <a:solidFill>
                <a:prstClr val="black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463575"/>
              </p:ext>
            </p:extLst>
          </p:nvPr>
        </p:nvGraphicFramePr>
        <p:xfrm>
          <a:off x="470438" y="1214818"/>
          <a:ext cx="10964589" cy="4925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7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8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8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9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latin typeface="Myriad Pro"/>
                        </a:rPr>
                        <a:t>Category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Myriad Pro"/>
                        </a:rPr>
                        <a:t>Drug 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Myriad Pro"/>
                        </a:rPr>
                        <a:t>Incidence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latin typeface="Myriad Pro"/>
                        </a:rPr>
                        <a:t>Cytotoxic agent</a:t>
                      </a:r>
                      <a:r>
                        <a:rPr lang="en-US" altLang="ko-KR" sz="1800" baseline="0" dirty="0">
                          <a:latin typeface="Myriad Pro"/>
                        </a:rPr>
                        <a:t> 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GB" altLang="ko-KR" sz="1800" b="0" kern="1200" dirty="0" err="1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Bleomycin</a:t>
                      </a:r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,</a:t>
                      </a:r>
                      <a:r>
                        <a:rPr lang="en-GB" altLang="ko-KR" sz="1800" b="0" kern="1200" baseline="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 </a:t>
                      </a:r>
                      <a:r>
                        <a:rPr lang="en-GB" altLang="ko-KR" sz="1800" b="0" kern="1200" baseline="0" dirty="0" err="1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Taxene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7%-21%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972">
                <a:tc>
                  <a:txBody>
                    <a:bodyPr/>
                    <a:lstStyle/>
                    <a:p>
                      <a:pPr latinLnBrk="1"/>
                      <a:r>
                        <a:rPr lang="en-GB" altLang="ko-KR" sz="1800" kern="1200" dirty="0" err="1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mTOR</a:t>
                      </a:r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 inhibitors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dirty="0" err="1">
                          <a:solidFill>
                            <a:schemeClr val="tx1"/>
                          </a:solidFill>
                          <a:latin typeface="Myriad Pro"/>
                        </a:rPr>
                        <a:t>Everolimus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latin typeface="Myriad Pro"/>
                        </a:rPr>
                        <a:t>11%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9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Myriad Pro"/>
                        </a:rPr>
                        <a:t>Multiple </a:t>
                      </a:r>
                      <a:r>
                        <a:rPr lang="en-US" altLang="ko-KR" sz="1800" dirty="0">
                          <a:latin typeface="Myriad Pro"/>
                        </a:rPr>
                        <a:t>target </a:t>
                      </a:r>
                      <a:r>
                        <a:rPr lang="en-US" altLang="ko-KR" sz="1800" dirty="0" err="1">
                          <a:latin typeface="Myriad Pro"/>
                        </a:rPr>
                        <a:t>Tx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EGFR inhibitors</a:t>
                      </a:r>
                      <a:endParaRPr lang="en-GB" altLang="ko-KR" sz="1800" b="0" kern="1200" baseline="30000" dirty="0">
                        <a:solidFill>
                          <a:schemeClr val="tx1"/>
                        </a:solidFill>
                        <a:effectLst/>
                        <a:latin typeface="Myriad Pro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HER2 inhibitors </a:t>
                      </a:r>
                    </a:p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ALK inhibitors</a:t>
                      </a:r>
                      <a:endParaRPr lang="en-GB" altLang="ko-KR" sz="1800" b="0" kern="1200" baseline="30000" dirty="0">
                        <a:solidFill>
                          <a:schemeClr val="tx1"/>
                        </a:solidFill>
                        <a:effectLst/>
                        <a:latin typeface="Myriad Pro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BRAF inhibitors</a:t>
                      </a:r>
                      <a:endParaRPr lang="en-GB" altLang="ko-KR" sz="1800" b="0" kern="1200" baseline="30000" dirty="0">
                        <a:solidFill>
                          <a:schemeClr val="tx1"/>
                        </a:solidFill>
                        <a:effectLst/>
                        <a:latin typeface="Myriad Pro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PI3K inhibitors</a:t>
                      </a:r>
                      <a:endParaRPr lang="en-GB" altLang="ko-KR" sz="1800" b="0" kern="1200" baseline="30000" dirty="0">
                        <a:solidFill>
                          <a:schemeClr val="tx1"/>
                        </a:solidFill>
                        <a:effectLst/>
                        <a:latin typeface="Myriad Pro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FLT3 inhibitors</a:t>
                      </a:r>
                      <a:endParaRPr lang="en-GB" altLang="ko-KR" sz="1800" b="0" kern="1200" baseline="30000" dirty="0">
                        <a:solidFill>
                          <a:schemeClr val="tx1"/>
                        </a:solidFill>
                        <a:effectLst/>
                        <a:latin typeface="Myriad Pro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VEGFR inhibitors</a:t>
                      </a:r>
                      <a:endParaRPr lang="en-GB" altLang="ko-KR" sz="1800" b="0" kern="1200" baseline="30000" dirty="0">
                        <a:solidFill>
                          <a:schemeClr val="tx1"/>
                        </a:solidFill>
                        <a:effectLst/>
                        <a:latin typeface="Myriad Pro"/>
                        <a:ea typeface="+mn-ea"/>
                        <a:cs typeface="+mn-cs"/>
                      </a:endParaRPr>
                    </a:p>
                    <a:p>
                      <a:pPr latinLnBrk="1"/>
                      <a:endParaRPr lang="en-GB" altLang="ko-KR" sz="1800" b="0" kern="1200" baseline="30000" dirty="0">
                        <a:solidFill>
                          <a:schemeClr val="tx1"/>
                        </a:solidFill>
                        <a:effectLst/>
                        <a:latin typeface="Myriad Pro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GB" altLang="ko-KR" sz="1800" b="0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CDK4/6 inhibitors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latin typeface="Myriad Pro"/>
                        </a:rPr>
                        <a:t>0.3-0.6%</a:t>
                      </a:r>
                    </a:p>
                    <a:p>
                      <a:pPr latinLnBrk="1"/>
                      <a:r>
                        <a:rPr lang="en-US" altLang="ko-KR" sz="1800" dirty="0">
                          <a:latin typeface="Myriad Pro"/>
                        </a:rPr>
                        <a:t>2.4%</a:t>
                      </a:r>
                      <a:r>
                        <a:rPr lang="en-US" altLang="ko-KR" sz="1800" baseline="0" dirty="0">
                          <a:latin typeface="Myriad Pro"/>
                        </a:rPr>
                        <a:t> </a:t>
                      </a:r>
                    </a:p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2.5% (95% CI: 1.7%-3.6%)</a:t>
                      </a:r>
                    </a:p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2.4% (</a:t>
                      </a:r>
                      <a:r>
                        <a:rPr lang="en-GB" altLang="ko-KR" sz="1800" kern="1200" dirty="0" err="1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trametinib</a:t>
                      </a:r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3%-25%</a:t>
                      </a:r>
                    </a:p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7%-8.5%</a:t>
                      </a:r>
                    </a:p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0.37%  </a:t>
                      </a:r>
                    </a:p>
                    <a:p>
                      <a:pPr algn="r" latinLnBrk="1"/>
                      <a:r>
                        <a:rPr lang="en-GB" altLang="ko-KR" sz="14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(bevacizumab in combination with FOLFOX and FOLFIRI)</a:t>
                      </a:r>
                    </a:p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0.3%-2.1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9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rgbClr val="FF0000"/>
                          </a:solidFill>
                          <a:latin typeface="Myriad Pro"/>
                        </a:rPr>
                        <a:t>Immune</a:t>
                      </a:r>
                      <a:r>
                        <a:rPr lang="en-US" altLang="ko-KR" sz="1800" baseline="0" dirty="0">
                          <a:solidFill>
                            <a:srgbClr val="FF0000"/>
                          </a:solidFill>
                          <a:latin typeface="Myriad Pro"/>
                        </a:rPr>
                        <a:t> checkpoint inhibitors</a:t>
                      </a:r>
                      <a:endParaRPr lang="ko-KR" altLang="en-US" sz="1800" dirty="0">
                        <a:solidFill>
                          <a:srgbClr val="FF0000"/>
                        </a:solidFill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b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GB" altLang="ko-KR" sz="1800" kern="1200" dirty="0">
                          <a:solidFill>
                            <a:schemeClr val="dk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1.1%-3.6%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892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latin typeface="Myriad Pro"/>
                        </a:rPr>
                        <a:t>Novel drug 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HER2-targeting ADC (</a:t>
                      </a:r>
                      <a:r>
                        <a:rPr lang="en-US" altLang="ko-KR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trastuzumab-deruxtecan</a:t>
                      </a:r>
                      <a:r>
                        <a:rPr lang="en-US" altLang="ko-KR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yriad Pro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marL="91445" marR="91445" marT="45705" marB="45705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latin typeface="Myriad Pro"/>
                        </a:rPr>
                        <a:t>10-15.8% (0-2.4%</a:t>
                      </a:r>
                      <a:r>
                        <a:rPr lang="en-US" altLang="ko-KR" sz="1800" baseline="0" dirty="0">
                          <a:latin typeface="Myriad Pro"/>
                        </a:rPr>
                        <a:t> mortality)</a:t>
                      </a:r>
                      <a:endParaRPr lang="ko-KR" altLang="en-US" sz="1800" dirty="0">
                        <a:latin typeface="Myriad Pro"/>
                      </a:endParaRPr>
                    </a:p>
                  </a:txBody>
                  <a:tcPr marL="91445" marR="91445" marT="45705" marB="4570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제목 1"/>
          <p:cNvSpPr txBox="1">
            <a:spLocks/>
          </p:cNvSpPr>
          <p:nvPr/>
        </p:nvSpPr>
        <p:spPr>
          <a:xfrm>
            <a:off x="0" y="552596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Drug induced ILD (DIILD)</a:t>
            </a:r>
            <a:endParaRPr lang="en-US" altLang="ko-KR" sz="3200" b="1" spc="-150" dirty="0">
              <a:latin typeface="Myriad Pro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888455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69302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Management based on Grade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itchFamily="2" charset="2"/>
              <a:buChar char="l"/>
            </a:pPr>
            <a:endParaRPr lang="en-US" altLang="ko-KR" sz="2800" dirty="0" smtClean="0">
              <a:latin typeface="Myriad Pro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7996"/>
            <a:ext cx="11676993" cy="558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9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3902166" y="387714"/>
          <a:ext cx="7991566" cy="5740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23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495">
                <a:tc gridSpan="2">
                  <a:txBody>
                    <a:bodyPr/>
                    <a:lstStyle/>
                    <a:p>
                      <a:pPr lvl="0"/>
                      <a:r>
                        <a:rPr lang="en-US" sz="1600" b="1" i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Summary of recommendations</a:t>
                      </a:r>
                    </a:p>
                  </a:txBody>
                  <a:tcPr marL="180000" anchor="ctr">
                    <a:lnL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1D527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/>
                      <a:endParaRPr lang="en-US" sz="1400" b="1" i="0" dirty="0">
                        <a:latin typeface="Helvetica Condensed" charset="0"/>
                        <a:ea typeface="Helvetica Condensed" charset="0"/>
                        <a:cs typeface="Helvetica Condensed" charset="0"/>
                      </a:endParaRPr>
                    </a:p>
                  </a:txBody>
                  <a:tcPr marL="180000" anchor="ctr">
                    <a:solidFill>
                      <a:srgbClr val="1D52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742">
                <a:tc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Immune-related pneumonitis is documented or suspected</a:t>
                      </a:r>
                    </a:p>
                  </a:txBody>
                  <a:tcPr marL="108000" marR="108000" marT="108000" marB="108000" anchor="ctr">
                    <a:lnL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solidFill>
                      <a:srgbClr val="D1EBEC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Immunosuppressive treatment should be started immediately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b="0" i="0" dirty="0">
                        <a:solidFill>
                          <a:srgbClr val="1D5271"/>
                        </a:solidFill>
                        <a:latin typeface="Arial Narrow" panose="020B0606020202030204" pitchFamily="34" charset="0"/>
                        <a:ea typeface="Arial" charset="0"/>
                        <a:cs typeface="Arial" charset="0"/>
                      </a:endParaRPr>
                    </a:p>
                  </a:txBody>
                  <a:tcPr marL="108000" marR="108000" marT="108000" marB="108000" anchor="ctr">
                    <a:lnR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rgbClr val="D1EBEC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When no possibility to rule out infection using bronchoscopy</a:t>
                      </a:r>
                    </a:p>
                  </a:txBody>
                  <a:tcPr marL="108000" marR="108000" marT="108000" marB="108000" anchor="ctr">
                    <a:lnL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solidFill>
                      <a:srgbClr val="D1EBEC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Oral or IV broad-spectrum antibiotics should be administered in parallel to the immunosuppressive treatment for grade ≥ 3 pneumonitis</a:t>
                      </a:r>
                    </a:p>
                  </a:txBody>
                  <a:tcPr marL="108000" marR="108000" marT="108000" marB="108000" anchor="ctr">
                    <a:lnR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rgbClr val="D1EBEC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Grade 1–2</a:t>
                      </a:r>
                    </a:p>
                  </a:txBody>
                  <a:tcPr marL="108000" marR="108000" marT="108000" marB="108000" anchor="ctr">
                    <a:lnL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solidFill>
                      <a:srgbClr val="D1EBEC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Oral prednisone 1 mg/kg daily or equivalent with clinical assessment every 2–3 days initially is recommended, with additional radiological assessments for grade 2 pneumonitis, and possible </a:t>
                      </a:r>
                      <a:r>
                        <a:rPr lang="en-GB" sz="1600" b="0" i="0" dirty="0" err="1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ICPi</a:t>
                      </a: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 treatment interruption. Following recovery, steroids should be tapered over 4–6 weeks and </a:t>
                      </a:r>
                      <a:r>
                        <a:rPr lang="en-GB" sz="1600" b="0" i="0" dirty="0" err="1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ICPi</a:t>
                      </a: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 treatment reintroduction delayed until the daily steroid dose is ≤ 10 mg of oral prednisone</a:t>
                      </a:r>
                    </a:p>
                  </a:txBody>
                  <a:tcPr marL="108000" marR="108000" marT="108000" marB="108000" anchor="ctr">
                    <a:lnR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rgbClr val="D1EBEC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874482"/>
                  </a:ext>
                </a:extLst>
              </a:tr>
              <a:tr h="734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Grade 3–4 moderate-to-severe cases</a:t>
                      </a:r>
                    </a:p>
                  </a:txBody>
                  <a:tcPr marL="108000" marR="108000" marT="108000" marB="108000" anchor="ctr">
                    <a:lnL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1D52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BEC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Hospitalisation, treatment with high dose IV (methyl)prednisolone 2–4 mg/kg/day or equivalent and permanent discontinuation of </a:t>
                      </a:r>
                      <a:r>
                        <a:rPr lang="en-GB" sz="1600" b="0" i="0" dirty="0" err="1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ICPi</a:t>
                      </a: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 treatment is recommended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If there is no improvement after 2 days, additional immunosuppressive strategies, such as infliximab, MMF or cyclophosphamide, are recommended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1D5271"/>
                          </a:solidFill>
                          <a:latin typeface="Arial Narrow" panose="020B0606020202030204" pitchFamily="34" charset="0"/>
                          <a:ea typeface="Arial" charset="0"/>
                          <a:cs typeface="Arial" charset="0"/>
                        </a:rPr>
                        <a:t>Steroids should be tapered slowly over at least 6 weeks to prevent recurrence</a:t>
                      </a:r>
                    </a:p>
                  </a:txBody>
                  <a:tcPr marL="108000" marR="108000" marT="108000" marB="108000" anchor="ctr">
                    <a:lnR w="3175" cap="flat" cmpd="sng" algn="ctr">
                      <a:solidFill>
                        <a:srgbClr val="1D5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D52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BEC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08858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2A7CE10-B8C2-4E51-995D-7B56451DF550}"/>
              </a:ext>
            </a:extLst>
          </p:cNvPr>
          <p:cNvSpPr txBox="1"/>
          <p:nvPr/>
        </p:nvSpPr>
        <p:spPr>
          <a:xfrm>
            <a:off x="545919" y="3544995"/>
            <a:ext cx="3356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1D5271"/>
              </a:solidFill>
              <a:latin typeface="Arial Narrow" panose="020B0606020202030204" pitchFamily="34" charset="0"/>
              <a:ea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239664-8BD1-47AB-A202-2770DB1552B4}"/>
              </a:ext>
            </a:extLst>
          </p:cNvPr>
          <p:cNvSpPr txBox="1"/>
          <p:nvPr/>
        </p:nvSpPr>
        <p:spPr>
          <a:xfrm>
            <a:off x="545919" y="3104226"/>
            <a:ext cx="3356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D5271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Management of pneumonitis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9B85C0-CFA2-43BD-A036-23214EE391F9}"/>
              </a:ext>
            </a:extLst>
          </p:cNvPr>
          <p:cNvSpPr txBox="1"/>
          <p:nvPr/>
        </p:nvSpPr>
        <p:spPr>
          <a:xfrm>
            <a:off x="5308270" y="6400801"/>
            <a:ext cx="64311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© 2018 ESMO. All rights reserved. esmo.org/Guidelines/Supportive-and-Palliative-Care/Management-of-Toxicities-from-Immunotherapy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7C1B73-2448-6048-831F-DCAAAFA994A5}"/>
              </a:ext>
            </a:extLst>
          </p:cNvPr>
          <p:cNvSpPr txBox="1"/>
          <p:nvPr/>
        </p:nvSpPr>
        <p:spPr>
          <a:xfrm>
            <a:off x="545919" y="2126340"/>
            <a:ext cx="3356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D5271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Immune related pneumonitis toxicities</a:t>
            </a:r>
          </a:p>
        </p:txBody>
      </p:sp>
    </p:spTree>
    <p:extLst>
      <p:ext uri="{BB962C8B-B14F-4D97-AF65-F5344CB8AC3E}">
        <p14:creationId xmlns:p14="http://schemas.microsoft.com/office/powerpoint/2010/main" val="323714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70585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Immune checkpoint inhibitor related pneumonitis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0" y="1308971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1" y="1679370"/>
            <a:ext cx="12191999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Immune-checkpoint inhibitors (ICIs) have emerged as a core pillar of cancer therapy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 smtClean="0">
                <a:latin typeface="Myriad Pro"/>
              </a:rPr>
              <a:t>Many FDA approved agents available for 17 different malignancies as of 2021.12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 smtClean="0">
                <a:latin typeface="Myriad Pro"/>
              </a:rPr>
              <a:t>increasing use in several (neo) adjuvant and maintenance settings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Incidence </a:t>
            </a:r>
            <a:r>
              <a:rPr lang="en-US" altLang="ko-KR" sz="2000" dirty="0">
                <a:latin typeface="Myriad Pro"/>
              </a:rPr>
              <a:t>of checkpoint inhibitor pneumonitis (</a:t>
            </a:r>
            <a:r>
              <a:rPr lang="en-US" altLang="ko-KR" sz="2000" dirty="0" smtClean="0">
                <a:latin typeface="Myriad Pro"/>
              </a:rPr>
              <a:t>CIP)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 smtClean="0">
                <a:latin typeface="Myriad Pro"/>
              </a:rPr>
              <a:t>2.7</a:t>
            </a:r>
            <a:r>
              <a:rPr lang="en-US" altLang="ko-KR" sz="2000" dirty="0">
                <a:latin typeface="Myriad Pro"/>
              </a:rPr>
              <a:t>% for all grades and 0.8% for grade 3 or </a:t>
            </a:r>
            <a:r>
              <a:rPr lang="en-US" altLang="ko-KR" sz="2000" dirty="0" smtClean="0">
                <a:latin typeface="Myriad Pro"/>
              </a:rPr>
              <a:t>above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 smtClean="0">
                <a:latin typeface="Myriad Pro"/>
              </a:rPr>
              <a:t>0.2</a:t>
            </a:r>
            <a:r>
              <a:rPr lang="en-US" altLang="ko-KR" sz="2000" dirty="0">
                <a:latin typeface="Myriad Pro"/>
              </a:rPr>
              <a:t>% died from pneumonitis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/>
              </a:rPr>
              <a:t>Occurrence of </a:t>
            </a:r>
            <a:r>
              <a:rPr lang="en-US" altLang="ko-KR" sz="2000" dirty="0" err="1">
                <a:latin typeface="Myriad Pro"/>
              </a:rPr>
              <a:t>irAEs</a:t>
            </a:r>
            <a:r>
              <a:rPr lang="en-US" altLang="ko-KR" sz="2000" dirty="0">
                <a:latin typeface="Myriad Pro"/>
              </a:rPr>
              <a:t> was related to a better </a:t>
            </a:r>
            <a:r>
              <a:rPr lang="en-US" altLang="ko-KR" sz="2000" dirty="0" smtClean="0">
                <a:latin typeface="Myriad Pro"/>
              </a:rPr>
              <a:t>efficacy/survival in </a:t>
            </a:r>
            <a:r>
              <a:rPr lang="en-US" altLang="ko-KR" sz="2000" dirty="0">
                <a:latin typeface="Myriad Pro"/>
              </a:rPr>
              <a:t>patients treated with ICIs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Myriad Pro"/>
              </a:rPr>
              <a:t>whether CIP can also be taken for an excellent prognostic indicator remains a question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-2" y="3760921"/>
            <a:ext cx="6716111" cy="3071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9193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70585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Immune checkpoint inhibitor related pneumonitis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0" y="1308971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1" y="1399324"/>
            <a:ext cx="12191999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/>
            </a:endParaRPr>
          </a:p>
        </p:txBody>
      </p:sp>
      <p:pic>
        <p:nvPicPr>
          <p:cNvPr id="1026" name="Picture 2" descr="https://www.frontiersin.org/files/Articles/830631/fimmu-13-830631-HTML/image_m/fimmu-13-830631-g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92" y="3142593"/>
            <a:ext cx="7471004" cy="371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9634889" y="6581001"/>
            <a:ext cx="25571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Front.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Immunol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. (2022) 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13:830631.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1" y="1522408"/>
            <a:ext cx="12191998" cy="3071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Onset</a:t>
            </a:r>
            <a:r>
              <a:rPr lang="en-US" altLang="ko-KR" sz="2000" dirty="0">
                <a:latin typeface="Myriad Pro"/>
              </a:rPr>
              <a:t>: mean 2.8 </a:t>
            </a:r>
            <a:r>
              <a:rPr lang="en-US" altLang="ko-KR" sz="2000" dirty="0" err="1">
                <a:latin typeface="Myriad Pro"/>
              </a:rPr>
              <a:t>mo</a:t>
            </a:r>
            <a:r>
              <a:rPr lang="en-US" altLang="ko-KR" sz="2000" dirty="0">
                <a:latin typeface="Myriad Pro"/>
              </a:rPr>
              <a:t> (9 d to 24 </a:t>
            </a:r>
            <a:r>
              <a:rPr lang="en-US" altLang="ko-KR" sz="2000" dirty="0" err="1">
                <a:latin typeface="Myriad Pro"/>
              </a:rPr>
              <a:t>mo</a:t>
            </a:r>
            <a:r>
              <a:rPr lang="en-US" altLang="ko-KR" sz="2000" dirty="0" smtClean="0">
                <a:latin typeface="Myriad Pro"/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Myriad Pro"/>
              </a:rPr>
              <a:t>The onset time may be affected by </a:t>
            </a:r>
            <a:r>
              <a:rPr lang="en-US" altLang="ko-KR" sz="2000" dirty="0" smtClean="0">
                <a:latin typeface="Myriad Pro"/>
              </a:rPr>
              <a:t>the </a:t>
            </a:r>
            <a:r>
              <a:rPr lang="en-US" altLang="ko-KR" sz="2000" dirty="0">
                <a:latin typeface="Myriad Pro"/>
              </a:rPr>
              <a:t>ICI agent</a:t>
            </a:r>
            <a:endParaRPr lang="en-US" altLang="ko-KR" sz="2000" dirty="0" smtClean="0">
              <a:latin typeface="Myriad Pro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u="sng" dirty="0" smtClean="0">
                <a:latin typeface="Myriad Pro"/>
              </a:rPr>
              <a:t>combination </a:t>
            </a:r>
            <a:r>
              <a:rPr lang="en-US" altLang="ko-KR" sz="2000" u="sng" dirty="0">
                <a:latin typeface="Myriad Pro"/>
              </a:rPr>
              <a:t>therapy</a:t>
            </a:r>
            <a:r>
              <a:rPr lang="en-US" altLang="ko-KR" sz="2000" dirty="0">
                <a:latin typeface="Myriad Pro"/>
              </a:rPr>
              <a:t> seemed to have an </a:t>
            </a:r>
            <a:r>
              <a:rPr lang="en-US" altLang="ko-KR" sz="2000" dirty="0" smtClean="0">
                <a:latin typeface="Myriad Pro"/>
              </a:rPr>
              <a:t>earlier onset </a:t>
            </a:r>
            <a:r>
              <a:rPr lang="en-US" altLang="ko-KR" sz="2000" dirty="0">
                <a:latin typeface="Myriad Pro"/>
              </a:rPr>
              <a:t>of CIP (median, 2.7 vs. 4.6 months</a:t>
            </a:r>
            <a:r>
              <a:rPr lang="en-US" altLang="ko-KR" sz="2000" dirty="0" smtClean="0">
                <a:latin typeface="Myriad Pro"/>
              </a:rPr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u="sng" dirty="0" smtClean="0">
                <a:latin typeface="Myriad Pro"/>
              </a:rPr>
              <a:t>NSCLC</a:t>
            </a:r>
            <a:r>
              <a:rPr lang="en-US" altLang="ko-KR" sz="2000" dirty="0" smtClean="0">
                <a:latin typeface="Myriad Pro"/>
              </a:rPr>
              <a:t> </a:t>
            </a:r>
            <a:r>
              <a:rPr lang="en-US" altLang="ko-KR" sz="2000" dirty="0">
                <a:latin typeface="Myriad Pro"/>
              </a:rPr>
              <a:t>developed </a:t>
            </a:r>
            <a:r>
              <a:rPr lang="en-US" altLang="ko-KR" sz="2000" dirty="0" smtClean="0">
                <a:latin typeface="Myriad Pro"/>
              </a:rPr>
              <a:t>pneumonitis earlier </a:t>
            </a:r>
            <a:r>
              <a:rPr lang="en-US" altLang="ko-KR" sz="2000" dirty="0">
                <a:latin typeface="Myriad Pro"/>
              </a:rPr>
              <a:t>than </a:t>
            </a:r>
            <a:r>
              <a:rPr lang="en-US" altLang="ko-KR" sz="2000" dirty="0" smtClean="0">
                <a:latin typeface="Myriad Pro"/>
              </a:rPr>
              <a:t>malignant </a:t>
            </a:r>
            <a:r>
              <a:rPr lang="en-US" altLang="ko-KR" sz="2000" dirty="0">
                <a:latin typeface="Myriad Pro"/>
              </a:rPr>
              <a:t>melanoma (median, 2.1 </a:t>
            </a:r>
            <a:r>
              <a:rPr lang="en-US" altLang="ko-KR" sz="2000" dirty="0" smtClean="0">
                <a:latin typeface="Myriad Pro"/>
              </a:rPr>
              <a:t>vs. 5.2 </a:t>
            </a:r>
            <a:r>
              <a:rPr lang="en-US" altLang="ko-KR" sz="2000" dirty="0">
                <a:latin typeface="Myriad Pro"/>
              </a:rPr>
              <a:t>months</a:t>
            </a:r>
            <a:r>
              <a:rPr lang="en-US" altLang="ko-KR" sz="2000" dirty="0" smtClean="0">
                <a:latin typeface="Myriad Pro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131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70585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Pathophysiology</a:t>
            </a:r>
            <a:endParaRPr lang="en-US" altLang="ko-KR" sz="3200" b="1" spc="-150" dirty="0">
              <a:latin typeface="Myriad Pro" pitchFamily="34" charset="0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0" y="1308971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0" y="1407998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the </a:t>
            </a:r>
            <a:r>
              <a:rPr lang="en-US" altLang="ko-KR" sz="2000" dirty="0">
                <a:latin typeface="Myriad Pro"/>
              </a:rPr>
              <a:t>result of a combination of many </a:t>
            </a:r>
            <a:r>
              <a:rPr lang="en-US" altLang="ko-KR" sz="2000" dirty="0" smtClean="0">
                <a:latin typeface="Myriad Pro"/>
              </a:rPr>
              <a:t>factors </a:t>
            </a:r>
            <a:r>
              <a:rPr lang="en-US" altLang="ko-KR" sz="2000" dirty="0">
                <a:latin typeface="Myriad Pro"/>
              </a:rPr>
              <a:t>related to </a:t>
            </a:r>
            <a:r>
              <a:rPr lang="en-US" altLang="ko-KR" sz="2000" b="1" dirty="0">
                <a:latin typeface="Myriad Pro"/>
              </a:rPr>
              <a:t>immune </a:t>
            </a:r>
            <a:r>
              <a:rPr lang="en-US" altLang="ko-KR" sz="2000" b="1" dirty="0" smtClean="0">
                <a:latin typeface="Myriad Pro"/>
              </a:rPr>
              <a:t>dysregulation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1000" b="1" dirty="0">
              <a:latin typeface="Myriad Pro"/>
            </a:endParaRPr>
          </a:p>
          <a:p>
            <a:pPr algn="just"/>
            <a:r>
              <a:rPr lang="en-US" altLang="ko-KR" sz="1800" dirty="0" smtClean="0">
                <a:latin typeface="Myriad Pro"/>
              </a:rPr>
              <a:t>1. Disordered </a:t>
            </a:r>
            <a:r>
              <a:rPr lang="en-US" altLang="ko-KR" sz="1800" dirty="0">
                <a:latin typeface="Myriad Pro"/>
              </a:rPr>
              <a:t>T Cell </a:t>
            </a:r>
            <a:r>
              <a:rPr lang="en-US" altLang="ko-KR" sz="1800" dirty="0" smtClean="0">
                <a:latin typeface="Myriad Pro"/>
              </a:rPr>
              <a:t>Subsets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1600" dirty="0">
                <a:latin typeface="Myriad Pro"/>
              </a:rPr>
              <a:t>↑ Th1 and Th17 cells and ↓Th2 cells and </a:t>
            </a:r>
            <a:r>
              <a:rPr lang="en-US" altLang="ko-KR" sz="1600" dirty="0" err="1" smtClean="0">
                <a:latin typeface="Myriad Pro"/>
              </a:rPr>
              <a:t>Treg</a:t>
            </a:r>
            <a:endParaRPr lang="en-US" altLang="ko-KR" sz="1600" dirty="0" smtClean="0">
              <a:latin typeface="Myriad Pro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1600" dirty="0">
                <a:latin typeface="Myriad Pro"/>
              </a:rPr>
              <a:t>↑ </a:t>
            </a:r>
            <a:r>
              <a:rPr lang="en-US" altLang="ko-KR" sz="1600" dirty="0" smtClean="0">
                <a:latin typeface="Myriad Pro"/>
              </a:rPr>
              <a:t>Pro-inflammatory </a:t>
            </a:r>
            <a:r>
              <a:rPr lang="en-US" altLang="ko-KR" sz="1600" dirty="0">
                <a:latin typeface="Myriad Pro"/>
              </a:rPr>
              <a:t>cytokines </a:t>
            </a:r>
            <a:endParaRPr lang="en-US" altLang="ko-KR" sz="1600" dirty="0" smtClean="0">
              <a:latin typeface="Myriad Pro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altLang="ko-KR" sz="800" dirty="0" smtClean="0">
              <a:latin typeface="Myriad Pro"/>
            </a:endParaRPr>
          </a:p>
          <a:p>
            <a:pPr algn="just"/>
            <a:r>
              <a:rPr lang="en-US" altLang="ko-KR" sz="1800" dirty="0" smtClean="0">
                <a:latin typeface="Myriad Pro"/>
              </a:rPr>
              <a:t>2. ↑ preexisting and emerging Auto-Abs</a:t>
            </a:r>
          </a:p>
          <a:p>
            <a:pPr algn="just"/>
            <a:endParaRPr lang="en-US" altLang="ko-KR" sz="800" dirty="0" smtClean="0">
              <a:latin typeface="Myriad Pro"/>
            </a:endParaRPr>
          </a:p>
          <a:p>
            <a:pPr algn="just"/>
            <a:r>
              <a:rPr lang="en-US" altLang="ko-KR" sz="1800" dirty="0" smtClean="0">
                <a:latin typeface="Myriad Pro"/>
              </a:rPr>
              <a:t>3. Unbalanced </a:t>
            </a:r>
            <a:r>
              <a:rPr lang="en-US" altLang="ko-KR" sz="1800" dirty="0">
                <a:latin typeface="Myriad Pro"/>
              </a:rPr>
              <a:t>Inflammatory </a:t>
            </a:r>
            <a:r>
              <a:rPr lang="en-US" altLang="ko-KR" sz="1800" dirty="0" smtClean="0">
                <a:latin typeface="Myriad Pro"/>
              </a:rPr>
              <a:t>Cytokines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1600" dirty="0">
                <a:latin typeface="Myriad Pro"/>
              </a:rPr>
              <a:t>↑ </a:t>
            </a:r>
            <a:r>
              <a:rPr lang="en-US" altLang="ko-KR" sz="1600" dirty="0" smtClean="0">
                <a:latin typeface="Myriad Pro"/>
              </a:rPr>
              <a:t>Pro-inflammatory </a:t>
            </a:r>
            <a:r>
              <a:rPr lang="en-US" altLang="ko-KR" sz="1600" dirty="0">
                <a:latin typeface="Myriad Pro"/>
              </a:rPr>
              <a:t>cytokines </a:t>
            </a:r>
            <a:r>
              <a:rPr lang="en-US" altLang="ko-KR" sz="1600" dirty="0" smtClean="0">
                <a:latin typeface="Myriad Pro"/>
              </a:rPr>
              <a:t>by </a:t>
            </a:r>
            <a:r>
              <a:rPr lang="en-US" altLang="ko-KR" sz="1600" dirty="0">
                <a:latin typeface="Myriad Pro"/>
              </a:rPr>
              <a:t>activated T cells </a:t>
            </a:r>
            <a:endParaRPr lang="en-US" altLang="ko-KR" sz="1600" dirty="0" smtClean="0">
              <a:latin typeface="Myriad Pro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1600" dirty="0">
                <a:latin typeface="Myriad Pro"/>
              </a:rPr>
              <a:t>↑ </a:t>
            </a:r>
            <a:r>
              <a:rPr lang="en-US" altLang="ko-KR" sz="1600" dirty="0" smtClean="0">
                <a:latin typeface="Myriad Pro"/>
              </a:rPr>
              <a:t>IL-6</a:t>
            </a:r>
            <a:r>
              <a:rPr lang="en-US" altLang="ko-KR" sz="1600" dirty="0">
                <a:latin typeface="Myriad Pro"/>
              </a:rPr>
              <a:t>, </a:t>
            </a:r>
            <a:r>
              <a:rPr lang="en-US" altLang="ko-KR" sz="1600" dirty="0" smtClean="0">
                <a:latin typeface="Myriad Pro"/>
              </a:rPr>
              <a:t>CRP → inflammation </a:t>
            </a:r>
            <a:r>
              <a:rPr lang="en-US" altLang="ko-KR" sz="1600" dirty="0">
                <a:latin typeface="Myriad Pro"/>
              </a:rPr>
              <a:t>and </a:t>
            </a:r>
            <a:r>
              <a:rPr lang="en-US" altLang="ko-KR" sz="1600" dirty="0" smtClean="0">
                <a:latin typeface="Myriad Pro"/>
              </a:rPr>
              <a:t>autoimmunity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altLang="ko-KR" sz="800" dirty="0" smtClean="0">
              <a:latin typeface="Myriad Pro"/>
            </a:endParaRPr>
          </a:p>
          <a:p>
            <a:pPr algn="just"/>
            <a:r>
              <a:rPr lang="en-US" altLang="ko-KR" sz="1800" dirty="0" smtClean="0">
                <a:latin typeface="Myriad Pro"/>
              </a:rPr>
              <a:t>4. Gut-lung axis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ko-KR" sz="1600" dirty="0" smtClean="0">
                <a:latin typeface="Myriad Pro"/>
              </a:rPr>
              <a:t>Gut microbiome ↔ lung </a:t>
            </a:r>
            <a:r>
              <a:rPr lang="en-US" altLang="ko-KR" sz="1600" dirty="0">
                <a:latin typeface="Myriad Pro"/>
              </a:rPr>
              <a:t>immune microenvironment </a:t>
            </a:r>
          </a:p>
        </p:txBody>
      </p:sp>
      <p:pic>
        <p:nvPicPr>
          <p:cNvPr id="10242" name="Picture 2" descr="https://www.frontiersin.org/files/Articles/830631/fimmu-13-830631-HTML/image_m/fimmu-13-830631-g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68" y="1808822"/>
            <a:ext cx="7075432" cy="478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8372475" y="1808822"/>
            <a:ext cx="3743325" cy="19378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276850" y="1816912"/>
            <a:ext cx="4762500" cy="34270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276851" y="2847975"/>
            <a:ext cx="6477000" cy="2395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276850" y="5019676"/>
            <a:ext cx="6762749" cy="1571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22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787498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spc="-150" dirty="0">
                <a:latin typeface="Myriad Pro" pitchFamily="34" charset="0"/>
                <a:cs typeface="Myriad Hebrew" pitchFamily="50" charset="-79"/>
              </a:rPr>
              <a:t>Risk factors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14461" y="1585632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-21489" y="1568843"/>
            <a:ext cx="12206461" cy="501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Patient factor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latin typeface="Myriad Pro"/>
              </a:rPr>
              <a:t>Male gender, smoking history, and early multiline treatment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dirty="0" err="1">
                <a:latin typeface="Myriad Pro"/>
              </a:rPr>
              <a:t>Hx</a:t>
            </a:r>
            <a:r>
              <a:rPr lang="en-US" altLang="ko-KR" dirty="0">
                <a:latin typeface="Myriad Pro"/>
              </a:rPr>
              <a:t> of asthma/COPD (5.4% vs. 3.1%) or radiotherapy (6.0% vs. 2.6%)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latin typeface="Myriad Pro"/>
              </a:rPr>
              <a:t>Preexisting ILD (31% vs. 12%)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latin typeface="Myriad Pro"/>
              </a:rPr>
              <a:t>a </a:t>
            </a:r>
            <a:r>
              <a:rPr lang="en-US" altLang="ko-KR" dirty="0">
                <a:latin typeface="Myriad Pro"/>
              </a:rPr>
              <a:t>high baseline absolute eosinophil count (≥0.125 ×109 cells/L</a:t>
            </a:r>
            <a:r>
              <a:rPr lang="en-US" altLang="ko-KR" dirty="0" smtClean="0">
                <a:latin typeface="Myriad Pro"/>
              </a:rPr>
              <a:t>)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Tumor factor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latin typeface="Myriad Pro"/>
              </a:rPr>
              <a:t>NSCLC</a:t>
            </a:r>
            <a:r>
              <a:rPr lang="en-US" altLang="ko-KR" dirty="0" smtClean="0">
                <a:latin typeface="Myriad Pro"/>
              </a:rPr>
              <a:t> &gt;RCC&gt; melanoma etc.</a:t>
            </a:r>
          </a:p>
          <a:p>
            <a:pPr lvl="1" algn="just"/>
            <a:r>
              <a:rPr lang="en-US" altLang="ko-KR" dirty="0">
                <a:latin typeface="Myriad Pro"/>
              </a:rPr>
              <a:t> </a:t>
            </a:r>
            <a:r>
              <a:rPr lang="en-US" altLang="ko-KR" dirty="0" smtClean="0">
                <a:latin typeface="Myriad Pro"/>
              </a:rPr>
              <a:t>    </a:t>
            </a:r>
            <a:r>
              <a:rPr lang="en-US" altLang="ko-KR" sz="1800" dirty="0" smtClean="0">
                <a:latin typeface="Myriad Pro"/>
              </a:rPr>
              <a:t>all-grade incidence rate of 19%, a high-grade (grade 3 or 4) incidence rate of 11%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latin typeface="Myriad Pro"/>
              </a:rPr>
              <a:t>Adenocarcinoma &lt; </a:t>
            </a:r>
            <a:r>
              <a:rPr lang="en-US" altLang="ko-KR" b="1" dirty="0" smtClean="0">
                <a:latin typeface="Myriad Pro"/>
              </a:rPr>
              <a:t>non-adenocarcinoma </a:t>
            </a:r>
            <a:r>
              <a:rPr lang="en-US" altLang="ko-KR" dirty="0" smtClean="0">
                <a:latin typeface="Myriad Pro"/>
              </a:rPr>
              <a:t>(OR 0.38, 95% CI 0.17 – 0.82)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dirty="0" smtClean="0">
                <a:latin typeface="Myriad Pro"/>
              </a:rPr>
              <a:t>NSCLC treated with </a:t>
            </a:r>
            <a:r>
              <a:rPr lang="en-US" altLang="ko-KR" b="1" dirty="0" smtClean="0">
                <a:latin typeface="Myriad Pro"/>
              </a:rPr>
              <a:t>EGFR–TKI + ICIs</a:t>
            </a:r>
            <a:r>
              <a:rPr lang="en-US" altLang="ko-KR" dirty="0" smtClean="0">
                <a:latin typeface="Myriad Pro"/>
              </a:rPr>
              <a:t>, an active lung infection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n-US" altLang="ko-KR" dirty="0" err="1" smtClean="0">
                <a:latin typeface="Myriad Pro"/>
              </a:rPr>
              <a:t>Extrathoracic</a:t>
            </a:r>
            <a:r>
              <a:rPr lang="en-US" altLang="ko-KR" dirty="0" smtClean="0">
                <a:latin typeface="Myriad Pro"/>
              </a:rPr>
              <a:t> metastasis → lower incidence of CIP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altLang="ko-KR" sz="20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  <a:p>
            <a:pPr lvl="1" algn="just"/>
            <a:endParaRPr lang="en-US" altLang="ko-KR" sz="18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570073" y="4321444"/>
            <a:ext cx="2634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JAMA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Oncol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. 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2016;2(12):1607-1616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765377" y="4756141"/>
            <a:ext cx="239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Thorac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Oncol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. (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2018) 13:1930–9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9957323" y="5093439"/>
            <a:ext cx="21912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Jama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Oncol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. (2018) 4:1112–5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9939141" y="5467839"/>
            <a:ext cx="2307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J Clin Oncol. (2017) 35:709–17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922957" y="2218995"/>
            <a:ext cx="22599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Oncologist. (2016) 21:643–50.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9825053" y="1911998"/>
            <a:ext cx="23637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Lung Cancer. (2017) 104:111–8.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878687" y="2521520"/>
            <a:ext cx="23920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Thorac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 Cancer 2018;9:847–855.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796429" y="2848724"/>
            <a:ext cx="23597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 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Lung Cancer</a:t>
            </a:r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 (2020) 150:76–82.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32520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6" name="내용 개체 틀 2"/>
          <p:cNvSpPr txBox="1">
            <a:spLocks/>
          </p:cNvSpPr>
          <p:nvPr/>
        </p:nvSpPr>
        <p:spPr>
          <a:xfrm>
            <a:off x="14461" y="1585632"/>
            <a:ext cx="12192000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endParaRPr lang="en-US" altLang="ko-KR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ko-KR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ko-KR" altLang="en-US" dirty="0">
              <a:solidFill>
                <a:srgbClr val="FF0000"/>
              </a:solidFill>
              <a:latin typeface="Myriad Pro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0" y="1692673"/>
            <a:ext cx="12206461" cy="501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/>
              </a:rPr>
              <a:t>Type of immune checkpoint inhibitors (ICI)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b="1" dirty="0" smtClean="0">
                <a:latin typeface="Myriad Pro"/>
              </a:rPr>
              <a:t>PD-1 </a:t>
            </a:r>
            <a:r>
              <a:rPr lang="en-US" altLang="ko-KR" sz="2000" b="1" dirty="0">
                <a:latin typeface="Myriad Pro"/>
              </a:rPr>
              <a:t>inhibitors </a:t>
            </a:r>
            <a:r>
              <a:rPr lang="en-US" altLang="ko-KR" sz="2000" dirty="0">
                <a:latin typeface="Myriad Pro"/>
              </a:rPr>
              <a:t>&gt; CTLA-4 inhibitors </a:t>
            </a:r>
            <a:r>
              <a:rPr lang="en-US" altLang="ko-KR" sz="1800" dirty="0">
                <a:latin typeface="Myriad Pro"/>
              </a:rPr>
              <a:t>(OR 6.4, 95% CI 3.2 - 12.7)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Myriad Pro"/>
              </a:rPr>
              <a:t>PD-1 inhibitors &gt; PD-L1 inhibitors </a:t>
            </a:r>
            <a:r>
              <a:rPr lang="en-US" altLang="ko-KR" sz="1800" dirty="0">
                <a:latin typeface="Myriad Pro"/>
              </a:rPr>
              <a:t>(all grade 3.6% vs. 1.3%, grade 3&amp;4 1.1% vs. 0.4%)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b="1" dirty="0" err="1" smtClean="0">
                <a:latin typeface="Myriad Pro"/>
              </a:rPr>
              <a:t>Pembrolizumab</a:t>
            </a:r>
            <a:r>
              <a:rPr lang="en-US" altLang="ko-KR" sz="2000" b="1" dirty="0" smtClean="0">
                <a:latin typeface="Myriad Pro"/>
              </a:rPr>
              <a:t> &gt; </a:t>
            </a:r>
            <a:r>
              <a:rPr lang="en-US" altLang="ko-KR" sz="2000" b="1" dirty="0" err="1" smtClean="0">
                <a:latin typeface="Myriad Pro"/>
              </a:rPr>
              <a:t>nivolumab</a:t>
            </a:r>
            <a:r>
              <a:rPr lang="en-US" altLang="ko-KR" sz="2000" b="1" dirty="0" smtClean="0">
                <a:latin typeface="Myriad Pro"/>
              </a:rPr>
              <a:t> </a:t>
            </a:r>
            <a:r>
              <a:rPr lang="en-US" altLang="ko-KR" sz="2000" dirty="0" smtClean="0">
                <a:latin typeface="Myriad Pro"/>
              </a:rPr>
              <a:t>(OR 2.08, 95% CI 1.52 – 2.85)</a:t>
            </a:r>
            <a:endParaRPr lang="en-US" altLang="ko-KR" sz="2000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b="1" dirty="0">
                <a:latin typeface="Myriad Pro"/>
              </a:rPr>
              <a:t>Combination</a:t>
            </a:r>
            <a:r>
              <a:rPr lang="en-US" altLang="ko-KR" sz="2000" dirty="0">
                <a:latin typeface="Myriad Pro"/>
              </a:rPr>
              <a:t> (</a:t>
            </a:r>
            <a:r>
              <a:rPr lang="en-US" altLang="ko-KR" sz="2000" dirty="0" err="1">
                <a:latin typeface="Myriad Pro"/>
              </a:rPr>
              <a:t>ipilimumab</a:t>
            </a:r>
            <a:r>
              <a:rPr lang="en-US" altLang="ko-KR" sz="2000" dirty="0">
                <a:latin typeface="Myriad Pro"/>
              </a:rPr>
              <a:t> + </a:t>
            </a:r>
            <a:r>
              <a:rPr lang="en-US" altLang="ko-KR" sz="2000" dirty="0" err="1">
                <a:latin typeface="Myriad Pro"/>
              </a:rPr>
              <a:t>nivolumab</a:t>
            </a:r>
            <a:r>
              <a:rPr lang="en-US" altLang="ko-KR" sz="2000" dirty="0">
                <a:latin typeface="Myriad Pro"/>
              </a:rPr>
              <a:t>) therapy &gt; monotherapy (</a:t>
            </a:r>
            <a:r>
              <a:rPr lang="en-US" altLang="ko-KR" sz="2000" dirty="0" err="1">
                <a:latin typeface="Myriad Pro"/>
              </a:rPr>
              <a:t>nivolumab</a:t>
            </a:r>
            <a:r>
              <a:rPr lang="en-US" altLang="ko-KR" sz="2000" dirty="0">
                <a:latin typeface="Myriad Pro"/>
              </a:rPr>
              <a:t> or </a:t>
            </a:r>
            <a:r>
              <a:rPr lang="en-US" altLang="ko-KR" sz="2000" dirty="0" err="1">
                <a:latin typeface="Myriad Pro"/>
              </a:rPr>
              <a:t>ipilimumab</a:t>
            </a:r>
            <a:r>
              <a:rPr lang="en-US" altLang="ko-KR" sz="2000" dirty="0">
                <a:latin typeface="Myriad Pro"/>
              </a:rPr>
              <a:t> alone)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Myriad Pro"/>
              </a:rPr>
              <a:t>all grade (3.8% vs. 2.3%) and grade 3-4 (2.3% vs. 1.5%)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Myriad Pro"/>
              </a:rPr>
              <a:t>all-grade CIP (3.47 times) and severe CIP (3.48 times)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ko-KR" sz="2000" dirty="0">
                <a:latin typeface="Myriad Pro"/>
              </a:rPr>
              <a:t>there are no data on the incidence of CIP in ICIs plus chemotherapy vs. ICI monotherapy.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No significant </a:t>
            </a:r>
            <a:r>
              <a:rPr lang="en-US" altLang="ko-KR" sz="2000" dirty="0">
                <a:latin typeface="Myriad Pro"/>
              </a:rPr>
              <a:t>relationship with the dose of ICIs and the age of </a:t>
            </a:r>
            <a:r>
              <a:rPr lang="en-US" altLang="ko-KR" sz="2000" dirty="0" smtClean="0">
                <a:latin typeface="Myriad Pro"/>
              </a:rPr>
              <a:t>the patients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  <a:p>
            <a:pPr lvl="1" algn="just"/>
            <a:endParaRPr lang="en-US" altLang="ko-KR" sz="18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627755" y="4126181"/>
            <a:ext cx="26997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N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Engl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 J Med. (2018) 378:2093–104.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054031" y="4570257"/>
            <a:ext cx="2248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Front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Immunol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. (2019) 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10:108.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0" y="787498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600" b="1" spc="-150" dirty="0">
                <a:latin typeface="Myriad Pro" pitchFamily="34" charset="0"/>
                <a:cs typeface="Myriad Hebrew" pitchFamily="50" charset="-79"/>
              </a:rPr>
              <a:t>Risk factors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0334610" y="2957280"/>
            <a:ext cx="19929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Chest. (2017) 152:271–81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0049854" y="2486065"/>
            <a:ext cx="22304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Ann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Oncol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.(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2017) 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28:2377–85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9763040" y="2094094"/>
            <a:ext cx="25416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J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Thorac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 </a:t>
            </a:r>
            <a:r>
              <a:rPr lang="en-US" altLang="ko-KR" sz="1200" i="1" dirty="0" err="1">
                <a:solidFill>
                  <a:schemeClr val="bg1">
                    <a:lumMod val="50000"/>
                  </a:schemeClr>
                </a:solidFill>
                <a:latin typeface="Myriad Pro"/>
              </a:rPr>
              <a:t>Oncol</a:t>
            </a:r>
            <a:r>
              <a:rPr lang="en-US" altLang="ko-KR" sz="1200" i="1" dirty="0" smtClean="0">
                <a:solidFill>
                  <a:schemeClr val="bg1">
                    <a:lumMod val="50000"/>
                  </a:schemeClr>
                </a:solidFill>
                <a:latin typeface="Myriad Pro"/>
              </a:rPr>
              <a:t>.(</a:t>
            </a: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2019) 14:494–502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9676697" y="5738731"/>
            <a:ext cx="25777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Immunotherapy. (2016) 8:1383–91.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914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0" y="550450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Clinical presentation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86616" y="1243917"/>
            <a:ext cx="12206461" cy="501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/>
              </a:rPr>
              <a:t>Presenting symptoms of ICI therapy–related pneumonitis are </a:t>
            </a:r>
            <a:r>
              <a:rPr lang="en-US" altLang="ko-KR" sz="2000" b="1" dirty="0">
                <a:latin typeface="Myriad Pro"/>
              </a:rPr>
              <a:t>variable and </a:t>
            </a:r>
            <a:r>
              <a:rPr lang="en-US" altLang="ko-KR" sz="2000" b="1" dirty="0" smtClean="0">
                <a:latin typeface="Myriad Pro"/>
              </a:rPr>
              <a:t>nonspecific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necessitating </a:t>
            </a:r>
            <a:r>
              <a:rPr lang="en-US" altLang="ko-KR" sz="2000" dirty="0">
                <a:latin typeface="Myriad Pro"/>
              </a:rPr>
              <a:t>a high index of </a:t>
            </a:r>
            <a:r>
              <a:rPr lang="en-US" altLang="ko-KR" sz="2000" b="1" dirty="0">
                <a:latin typeface="Myriad Pro"/>
              </a:rPr>
              <a:t>suspicion and awareness </a:t>
            </a:r>
            <a:r>
              <a:rPr lang="en-US" altLang="ko-KR" sz="2000" dirty="0" smtClean="0">
                <a:latin typeface="Myriad Pro"/>
              </a:rPr>
              <a:t>with MDT.</a:t>
            </a:r>
          </a:p>
          <a:p>
            <a:pPr lvl="1" algn="just"/>
            <a:endParaRPr lang="en-US" altLang="ko-KR" sz="1800" dirty="0">
              <a:latin typeface="Myriad Pro"/>
            </a:endParaRPr>
          </a:p>
          <a:p>
            <a:pPr lvl="1" algn="just"/>
            <a:endParaRPr lang="en-US" altLang="ko-KR" sz="18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2526689" y="2031023"/>
            <a:ext cx="6494735" cy="4801331"/>
            <a:chOff x="2526689" y="2412952"/>
            <a:chExt cx="6494735" cy="4282953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6689" y="2412952"/>
              <a:ext cx="6494735" cy="4282953"/>
            </a:xfrm>
            <a:prstGeom prst="rect">
              <a:avLst/>
            </a:prstGeom>
          </p:spPr>
        </p:pic>
        <p:cxnSp>
          <p:nvCxnSpPr>
            <p:cNvPr id="9" name="직선 연결선 8"/>
            <p:cNvCxnSpPr/>
            <p:nvPr/>
          </p:nvCxnSpPr>
          <p:spPr>
            <a:xfrm>
              <a:off x="3560885" y="3736731"/>
              <a:ext cx="101111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4381501" y="4002968"/>
              <a:ext cx="167669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3537440" y="4278460"/>
              <a:ext cx="319746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>
              <a:off x="4175322" y="4791344"/>
              <a:ext cx="319746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3560885" y="5014082"/>
              <a:ext cx="13452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4175322" y="5570928"/>
              <a:ext cx="177707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>
              <a:off x="7607253" y="5570928"/>
              <a:ext cx="127297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>
              <a:off x="3537440" y="5820043"/>
              <a:ext cx="116549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>
              <a:off x="5553357" y="5796132"/>
              <a:ext cx="275537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>
              <a:off x="3560885" y="6069159"/>
              <a:ext cx="116549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4293065" y="6327067"/>
              <a:ext cx="288145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/>
            <p:nvPr/>
          </p:nvCxnSpPr>
          <p:spPr>
            <a:xfrm>
              <a:off x="8405446" y="6083349"/>
              <a:ext cx="48603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009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104775" y="875353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Differential diagnosis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itchFamily="2" charset="2"/>
              <a:buChar char="l"/>
            </a:pPr>
            <a:endParaRPr lang="en-US" altLang="ko-KR" sz="2000" dirty="0" smtClean="0">
              <a:latin typeface="Myriad Pro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250825" y="1878343"/>
            <a:ext cx="4327122" cy="2077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Infectious </a:t>
            </a:r>
            <a:r>
              <a:rPr lang="en-US" altLang="ko-KR" sz="2000" dirty="0">
                <a:latin typeface="Myriad Pro"/>
              </a:rPr>
              <a:t>pneumonia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Radiation pneumonitis</a:t>
            </a:r>
            <a:endParaRPr lang="en-US" altLang="ko-KR" sz="2000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Diffuse </a:t>
            </a:r>
            <a:r>
              <a:rPr lang="en-US" altLang="ko-KR" sz="2000" dirty="0">
                <a:latin typeface="Myriad Pro"/>
              </a:rPr>
              <a:t>alveolar </a:t>
            </a:r>
            <a:r>
              <a:rPr lang="en-US" altLang="ko-KR" sz="2000" dirty="0" smtClean="0">
                <a:latin typeface="Myriad Pro"/>
              </a:rPr>
              <a:t>hemorrhage</a:t>
            </a:r>
            <a:endParaRPr lang="en-US" altLang="ko-KR" sz="2000" dirty="0">
              <a:latin typeface="Myriad Pro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/>
              </a:rPr>
              <a:t>Pulmonary edema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000" dirty="0" err="1">
                <a:latin typeface="Myriad Pro"/>
              </a:rPr>
              <a:t>L</a:t>
            </a:r>
            <a:r>
              <a:rPr lang="en-US" altLang="ko-KR" sz="2000" dirty="0" err="1" smtClean="0">
                <a:latin typeface="Myriad Pro"/>
              </a:rPr>
              <a:t>ymphangitic</a:t>
            </a:r>
            <a:r>
              <a:rPr lang="en-US" altLang="ko-KR" sz="2000" dirty="0" smtClean="0">
                <a:latin typeface="Myriad Pro"/>
              </a:rPr>
              <a:t> </a:t>
            </a:r>
            <a:r>
              <a:rPr lang="en-US" altLang="ko-KR" sz="2000" dirty="0" err="1" smtClean="0">
                <a:latin typeface="Myriad Pro"/>
              </a:rPr>
              <a:t>carcinomatosis</a:t>
            </a:r>
            <a:endParaRPr lang="en-US" altLang="ko-KR" sz="20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  <a:p>
            <a:pPr lvl="1" algn="just"/>
            <a:endParaRPr lang="en-US" altLang="ko-KR" sz="1800" dirty="0" smtClean="0">
              <a:latin typeface="Myriad Pro"/>
            </a:endParaRPr>
          </a:p>
          <a:p>
            <a:pPr lvl="1" algn="just"/>
            <a:endParaRPr lang="en-US" altLang="ko-KR" sz="1800" dirty="0">
              <a:latin typeface="Myriad Pro"/>
            </a:endParaRPr>
          </a:p>
        </p:txBody>
      </p:sp>
      <p:pic>
        <p:nvPicPr>
          <p:cNvPr id="8" name="그림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60"/>
          <a:stretch/>
        </p:blipFill>
        <p:spPr bwMode="auto">
          <a:xfrm>
            <a:off x="4429126" y="9525"/>
            <a:ext cx="3924300" cy="68580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2414386" y="6564602"/>
            <a:ext cx="2112521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r"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200" i="1" dirty="0">
                <a:solidFill>
                  <a:schemeClr val="bg1">
                    <a:lumMod val="50000"/>
                  </a:schemeClr>
                </a:solidFill>
                <a:latin typeface="Myriad Pro"/>
              </a:rPr>
              <a:t>ESMO open 2022;7 (2) 1-15</a:t>
            </a:r>
            <a:endParaRPr lang="ko-KR" altLang="en-US" sz="1200" i="1" dirty="0">
              <a:solidFill>
                <a:schemeClr val="bg1">
                  <a:lumMod val="50000"/>
                </a:schemeClr>
              </a:solidFill>
              <a:latin typeface="Myriad Pro"/>
            </a:endParaRPr>
          </a:p>
        </p:txBody>
      </p:sp>
      <p:pic>
        <p:nvPicPr>
          <p:cNvPr id="19" name="그림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93"/>
          <a:stretch/>
        </p:blipFill>
        <p:spPr bwMode="auto">
          <a:xfrm>
            <a:off x="8353425" y="0"/>
            <a:ext cx="3849058" cy="68580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2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n_medical tx for IPF_발표용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4899</TotalTime>
  <Words>2572</Words>
  <Application>Microsoft Office PowerPoint</Application>
  <PresentationFormat>와이드스크린</PresentationFormat>
  <Paragraphs>279</Paragraphs>
  <Slides>21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21</vt:i4>
      </vt:variant>
    </vt:vector>
  </HeadingPairs>
  <TitlesOfParts>
    <vt:vector size="33" baseType="lpstr">
      <vt:lpstr>Noto Sans CJK KR Bold</vt:lpstr>
      <vt:lpstr>맑은 고딕</vt:lpstr>
      <vt:lpstr>Arial</vt:lpstr>
      <vt:lpstr>Arial Narrow</vt:lpstr>
      <vt:lpstr>Calibri</vt:lpstr>
      <vt:lpstr>Calibri Light</vt:lpstr>
      <vt:lpstr>Franklin Gothic Medium Cond</vt:lpstr>
      <vt:lpstr>Myriad Hebrew</vt:lpstr>
      <vt:lpstr>Myriad Pro</vt:lpstr>
      <vt:lpstr>Wingdings</vt:lpstr>
      <vt:lpstr>Office 테마</vt:lpstr>
      <vt:lpstr>Non_medical tx for IPF_발표용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권혜란(내과학교실)</cp:lastModifiedBy>
  <cp:revision>252</cp:revision>
  <dcterms:created xsi:type="dcterms:W3CDTF">2018-06-01T02:36:15Z</dcterms:created>
  <dcterms:modified xsi:type="dcterms:W3CDTF">2022-05-23T14:35:09Z</dcterms:modified>
</cp:coreProperties>
</file>