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84" r:id="rId3"/>
    <p:sldId id="385" r:id="rId4"/>
    <p:sldId id="386" r:id="rId5"/>
    <p:sldId id="388" r:id="rId6"/>
    <p:sldId id="387" r:id="rId7"/>
    <p:sldId id="392" r:id="rId8"/>
    <p:sldId id="391" r:id="rId9"/>
    <p:sldId id="393" r:id="rId10"/>
    <p:sldId id="398" r:id="rId11"/>
    <p:sldId id="394" r:id="rId12"/>
    <p:sldId id="395" r:id="rId13"/>
    <p:sldId id="396" r:id="rId14"/>
    <p:sldId id="397" r:id="rId15"/>
    <p:sldId id="399" r:id="rId16"/>
    <p:sldId id="400" r:id="rId17"/>
    <p:sldId id="404" r:id="rId18"/>
    <p:sldId id="405" r:id="rId19"/>
    <p:sldId id="401" r:id="rId20"/>
    <p:sldId id="402" r:id="rId21"/>
    <p:sldId id="403" r:id="rId22"/>
    <p:sldId id="406" r:id="rId23"/>
    <p:sldId id="407" r:id="rId24"/>
  </p:sldIdLst>
  <p:sldSz cx="9144000" cy="6858000" type="screen4x3"/>
  <p:notesSz cx="6797675" cy="987425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014"/>
    <a:srgbClr val="010135"/>
    <a:srgbClr val="010157"/>
    <a:srgbClr val="010163"/>
    <a:srgbClr val="030355"/>
    <a:srgbClr val="05165F"/>
    <a:srgbClr val="061C78"/>
    <a:srgbClr val="163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88" autoAdjust="0"/>
    <p:restoredTop sz="89920" autoAdjust="0"/>
  </p:normalViewPr>
  <p:slideViewPr>
    <p:cSldViewPr>
      <p:cViewPr>
        <p:scale>
          <a:sx n="70" d="100"/>
          <a:sy n="70" d="100"/>
        </p:scale>
        <p:origin x="-972" y="4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60" cy="493712"/>
          </a:xfrm>
          <a:prstGeom prst="rect">
            <a:avLst/>
          </a:prstGeom>
        </p:spPr>
        <p:txBody>
          <a:bodyPr vert="horz" lIns="90965" tIns="45482" rIns="90965" bIns="45482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60" cy="493712"/>
          </a:xfrm>
          <a:prstGeom prst="rect">
            <a:avLst/>
          </a:prstGeom>
        </p:spPr>
        <p:txBody>
          <a:bodyPr vert="horz" lIns="90965" tIns="45482" rIns="90965" bIns="45482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2013-04-09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378824"/>
            <a:ext cx="2945660" cy="493712"/>
          </a:xfrm>
          <a:prstGeom prst="rect">
            <a:avLst/>
          </a:prstGeom>
        </p:spPr>
        <p:txBody>
          <a:bodyPr vert="horz" lIns="90965" tIns="45482" rIns="90965" bIns="45482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4" y="9378824"/>
            <a:ext cx="2945660" cy="493712"/>
          </a:xfrm>
          <a:prstGeom prst="rect">
            <a:avLst/>
          </a:prstGeom>
        </p:spPr>
        <p:txBody>
          <a:bodyPr vert="horz" lIns="90965" tIns="45482" rIns="90965" bIns="45482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21251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60" cy="493712"/>
          </a:xfrm>
          <a:prstGeom prst="rect">
            <a:avLst/>
          </a:prstGeom>
        </p:spPr>
        <p:txBody>
          <a:bodyPr vert="horz" lIns="90965" tIns="45482" rIns="90965" bIns="45482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60" cy="493712"/>
          </a:xfrm>
          <a:prstGeom prst="rect">
            <a:avLst/>
          </a:prstGeom>
        </p:spPr>
        <p:txBody>
          <a:bodyPr vert="horz" lIns="90965" tIns="45482" rIns="90965" bIns="45482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2013-04-09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65" tIns="45482" rIns="90965" bIns="45482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690268"/>
            <a:ext cx="5438140" cy="4443414"/>
          </a:xfrm>
          <a:prstGeom prst="rect">
            <a:avLst/>
          </a:prstGeom>
        </p:spPr>
        <p:txBody>
          <a:bodyPr vert="horz" lIns="90965" tIns="45482" rIns="90965" bIns="45482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45660" cy="493712"/>
          </a:xfrm>
          <a:prstGeom prst="rect">
            <a:avLst/>
          </a:prstGeom>
        </p:spPr>
        <p:txBody>
          <a:bodyPr vert="horz" lIns="90965" tIns="45482" rIns="90965" bIns="45482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378824"/>
            <a:ext cx="2945660" cy="493712"/>
          </a:xfrm>
          <a:prstGeom prst="rect">
            <a:avLst/>
          </a:prstGeom>
        </p:spPr>
        <p:txBody>
          <a:bodyPr vert="horz" lIns="90965" tIns="45482" rIns="90965" bIns="45482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1096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There were 247 deaths from lung cancer per 100,000 person-years in the low-dose</a:t>
            </a:r>
          </a:p>
          <a:p>
            <a:r>
              <a:rPr lang="en-US" altLang="ko-KR" dirty="0" smtClean="0"/>
              <a:t>CT group and 309 deaths per 100,000 person-years in the radiography group,</a:t>
            </a:r>
          </a:p>
          <a:p>
            <a:r>
              <a:rPr lang="en-US" altLang="ko-KR" dirty="0" smtClean="0"/>
              <a:t>representing a relative reduction in mortality from lung cancer with low-dose CT</a:t>
            </a:r>
          </a:p>
          <a:p>
            <a:r>
              <a:rPr lang="en-US" altLang="ko-KR" dirty="0" smtClean="0"/>
              <a:t>screening of 20.0% (95% CI, 6.8 to 26.7; P = 0.004).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05591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ko-KR" dirty="0" smtClean="0"/>
              <a:t>Abbreviations: DLCST, Danish Lung Cancer Screening Trial; LDCT, low-dose computed tomography; LSS, Lung Screening Study; NELSON, Dutch Belgian </a:t>
            </a:r>
            <a:r>
              <a:rPr lang="en-US" altLang="ko-KR" dirty="0" err="1" smtClean="0"/>
              <a:t>Randomised</a:t>
            </a:r>
            <a:r>
              <a:rPr lang="en-US" altLang="ko-KR" dirty="0" smtClean="0"/>
              <a:t> Lung Cancer</a:t>
            </a:r>
          </a:p>
          <a:p>
            <a:r>
              <a:rPr lang="en-US" altLang="ko-KR" dirty="0" smtClean="0"/>
              <a:t>Screening Trial; NLST, National Lung Screening Trial; NR, not reported.</a:t>
            </a:r>
          </a:p>
          <a:p>
            <a:r>
              <a:rPr lang="en-US" altLang="ko-KR" dirty="0" err="1" smtClean="0"/>
              <a:t>aAll</a:t>
            </a:r>
            <a:r>
              <a:rPr lang="en-US" altLang="ko-KR" dirty="0" smtClean="0"/>
              <a:t> studies had a protocol in place except LSS. Studies by NELSON, DANTE, and </a:t>
            </a:r>
            <a:r>
              <a:rPr lang="en-US" altLang="ko-KR" dirty="0" err="1" smtClean="0"/>
              <a:t>Garg</a:t>
            </a:r>
            <a:r>
              <a:rPr lang="en-US" altLang="ko-KR" dirty="0" smtClean="0"/>
              <a:t> et al had a protocol reported; however, specific details on adherence or deviation from the protocol</a:t>
            </a:r>
          </a:p>
          <a:p>
            <a:r>
              <a:rPr lang="en-US" altLang="ko-KR" dirty="0" smtClean="0"/>
              <a:t>or actual procedures used were not reported. For NLST, “ . . . trial radiologists developed guidelines for diagnostic follow-up, but no specific evaluation approach was mandated.”23</a:t>
            </a:r>
          </a:p>
          <a:p>
            <a:r>
              <a:rPr lang="en-US" altLang="ko-KR" dirty="0" err="1" smtClean="0"/>
              <a:t>bIndicates</a:t>
            </a:r>
            <a:r>
              <a:rPr lang="en-US" altLang="ko-KR" dirty="0" smtClean="0"/>
              <a:t> first the largest-size nodule warranting additional imaging and, second, the largest-size nodule warranting diagnostic testing.</a:t>
            </a:r>
          </a:p>
          <a:p>
            <a:r>
              <a:rPr lang="en-US" altLang="ko-KR" dirty="0" err="1" smtClean="0"/>
              <a:t>cAll</a:t>
            </a:r>
            <a:r>
              <a:rPr lang="en-US" altLang="ko-KR" dirty="0" smtClean="0"/>
              <a:t> studies had screening conducted annually except the study by NELSON, which had planned screening at years 1, 2, and 4.</a:t>
            </a:r>
          </a:p>
          <a:p>
            <a:r>
              <a:rPr lang="en-US" altLang="ko-KR" dirty="0" err="1" smtClean="0"/>
              <a:t>dDefined</a:t>
            </a:r>
            <a:r>
              <a:rPr lang="en-US" altLang="ko-KR" dirty="0" smtClean="0"/>
              <a:t> as the number of cigarette packs (20 cigarettes per pack) smoked per day multiplied by the number of years smoked.</a:t>
            </a:r>
          </a:p>
          <a:p>
            <a:r>
              <a:rPr lang="en-US" altLang="ko-KR" dirty="0" err="1" smtClean="0"/>
              <a:t>eRandomization</a:t>
            </a:r>
            <a:r>
              <a:rPr lang="en-US" altLang="ko-KR" dirty="0" smtClean="0"/>
              <a:t> is ongoing with a target accrual of 16 000 participants.</a:t>
            </a:r>
          </a:p>
          <a:p>
            <a:r>
              <a:rPr lang="en-US" altLang="ko-KR" dirty="0" smtClean="0"/>
              <a:t>f Collimation=160.75 mm.</a:t>
            </a:r>
          </a:p>
          <a:p>
            <a:r>
              <a:rPr lang="en-US" altLang="ko-KR" dirty="0" err="1" smtClean="0"/>
              <a:t>gFormer</a:t>
            </a:r>
            <a:r>
              <a:rPr lang="en-US" altLang="ko-KR" dirty="0" smtClean="0"/>
              <a:t> smokers had to have quit after the age of 50 years and less than 10 years ago.</a:t>
            </a:r>
          </a:p>
          <a:p>
            <a:r>
              <a:rPr lang="en-US" altLang="ko-KR" dirty="0" err="1" smtClean="0"/>
              <a:t>hDiagnostic</a:t>
            </a:r>
            <a:r>
              <a:rPr lang="en-US" altLang="ko-KR" dirty="0" smtClean="0"/>
              <a:t> workup was a referral to a positron emission tomography scan.</a:t>
            </a:r>
          </a:p>
          <a:p>
            <a:r>
              <a:rPr lang="en-US" altLang="ko-KR" dirty="0" err="1" smtClean="0"/>
              <a:t>iThe</a:t>
            </a:r>
            <a:r>
              <a:rPr lang="en-US" altLang="ko-KR" dirty="0" smtClean="0"/>
              <a:t> median follow-up was 33.7 months and only 161 participants (6.5% of those screened or followed up at baseline) had 5 or more years of follow-up. Baseline data are mainly reported.</a:t>
            </a:r>
          </a:p>
          <a:p>
            <a:r>
              <a:rPr lang="en-US" altLang="ko-KR" dirty="0" err="1" smtClean="0"/>
              <a:t>jTarget</a:t>
            </a:r>
            <a:r>
              <a:rPr lang="en-US" altLang="ko-KR" dirty="0" smtClean="0"/>
              <a:t> accrual of 400 participants in total was planned.</a:t>
            </a:r>
          </a:p>
          <a:p>
            <a:r>
              <a:rPr lang="en-US" altLang="ko-KR" dirty="0" err="1" smtClean="0"/>
              <a:t>kStudy</a:t>
            </a:r>
            <a:r>
              <a:rPr lang="en-US" altLang="ko-KR" dirty="0" smtClean="0"/>
              <a:t> does not specify a maximum time since quitting.</a:t>
            </a:r>
          </a:p>
          <a:p>
            <a:r>
              <a:rPr lang="en-US" altLang="ko-KR" dirty="0" err="1" smtClean="0"/>
              <a:t>lThe</a:t>
            </a:r>
            <a:r>
              <a:rPr lang="en-US" altLang="ko-KR" dirty="0" smtClean="0"/>
              <a:t> size of the </a:t>
            </a:r>
            <a:r>
              <a:rPr lang="en-US" altLang="ko-KR" dirty="0" err="1" smtClean="0"/>
              <a:t>noncalcified</a:t>
            </a:r>
            <a:r>
              <a:rPr lang="en-US" altLang="ko-KR" dirty="0" smtClean="0"/>
              <a:t> nodule to warrant further imaging was increased to 4 mm at year 1 to reflect evolving practice.</a:t>
            </a:r>
          </a:p>
          <a:p>
            <a:r>
              <a:rPr lang="en-US" altLang="ko-KR" dirty="0" err="1" smtClean="0"/>
              <a:t>mIn</a:t>
            </a:r>
            <a:r>
              <a:rPr lang="en-US" altLang="ko-KR" dirty="0" smtClean="0"/>
              <a:t> the original design, 1 screen was planned; however, it was later amended to 2 screens (baseline and 1 repeat).</a:t>
            </a:r>
          </a:p>
          <a:p>
            <a:r>
              <a:rPr lang="en-US" altLang="ko-KR" dirty="0" err="1" smtClean="0"/>
              <a:t>nSix</a:t>
            </a:r>
            <a:r>
              <a:rPr lang="en-US" altLang="ko-KR" dirty="0" smtClean="0"/>
              <a:t> patients randomized to chest radiography crossed over to receive LDCT at baseline.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8915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dirty="0" smtClean="0"/>
              <a:t>최근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대다수의 </a:t>
            </a:r>
            <a:r>
              <a:rPr lang="en-US" altLang="ko-KR" baseline="0" dirty="0" smtClean="0"/>
              <a:t>lung cancer </a:t>
            </a:r>
            <a:r>
              <a:rPr lang="ko-KR" altLang="en-US" baseline="0" dirty="0" smtClean="0"/>
              <a:t>는 환자에게서 </a:t>
            </a:r>
            <a:r>
              <a:rPr lang="en-US" altLang="ko-KR" baseline="0" dirty="0" smtClean="0"/>
              <a:t>symptom </a:t>
            </a:r>
            <a:r>
              <a:rPr lang="ko-KR" altLang="en-US" baseline="0" dirty="0" smtClean="0"/>
              <a:t>을 동반하면서 진단되는 경우에서 진단</a:t>
            </a:r>
            <a:endParaRPr lang="en-US" altLang="ko-KR" baseline="0" dirty="0" smtClean="0"/>
          </a:p>
          <a:p>
            <a:r>
              <a:rPr lang="ko-KR" altLang="en-US" baseline="0" dirty="0" smtClean="0"/>
              <a:t>이러한 경우 진행된 </a:t>
            </a:r>
            <a:r>
              <a:rPr lang="en-US" altLang="ko-KR" baseline="0" dirty="0" smtClean="0"/>
              <a:t>stage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lung cancer </a:t>
            </a:r>
          </a:p>
          <a:p>
            <a:r>
              <a:rPr lang="en-US" altLang="ko-KR" baseline="0" dirty="0" smtClean="0"/>
              <a:t>lung cancer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early detection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mortality </a:t>
            </a:r>
            <a:r>
              <a:rPr lang="ko-KR" altLang="en-US" baseline="0" dirty="0" smtClean="0"/>
              <a:t>를 줄이는 데 중요 </a:t>
            </a:r>
            <a:endParaRPr lang="en-US" altLang="ko-KR" baseline="0" dirty="0" smtClean="0"/>
          </a:p>
          <a:p>
            <a:r>
              <a:rPr lang="en-US" altLang="ko-KR" baseline="0" dirty="0" smtClean="0"/>
              <a:t>Lung cancer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high risk </a:t>
            </a:r>
            <a:r>
              <a:rPr lang="ko-KR" altLang="en-US" baseline="0" dirty="0" smtClean="0"/>
              <a:t>환자에서</a:t>
            </a:r>
            <a:r>
              <a:rPr lang="en-US" altLang="ko-KR" baseline="0" dirty="0" smtClean="0"/>
              <a:t> screening </a:t>
            </a:r>
            <a:r>
              <a:rPr lang="ko-KR" altLang="en-US" baseline="0" dirty="0" smtClean="0"/>
              <a:t>에 </a:t>
            </a:r>
            <a:r>
              <a:rPr lang="en-US" altLang="ko-KR" baseline="0" dirty="0" smtClean="0"/>
              <a:t>spiral low-dose CT </a:t>
            </a:r>
            <a:r>
              <a:rPr lang="ko-KR" altLang="en-US" baseline="0" dirty="0" smtClean="0"/>
              <a:t>를 사용하는 것이 도움이 된다는 최근의 연구들</a:t>
            </a:r>
            <a:endParaRPr lang="en-US" altLang="ko-KR" baseline="0" dirty="0" smtClean="0"/>
          </a:p>
          <a:p>
            <a:r>
              <a:rPr lang="en-US" altLang="ko-KR" baseline="0" dirty="0" smtClean="0"/>
              <a:t>NCCN lung cancer screening panel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2011</a:t>
            </a:r>
            <a:r>
              <a:rPr lang="ko-KR" altLang="en-US" baseline="0" dirty="0" smtClean="0"/>
              <a:t>년에 </a:t>
            </a:r>
            <a:endParaRPr lang="en-US" altLang="ko-KR" baseline="0" dirty="0" smtClean="0"/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9825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NSCLC</a:t>
            </a:r>
            <a:r>
              <a:rPr lang="en-US" altLang="ko-KR" baseline="0" dirty="0" smtClean="0"/>
              <a:t> 85%, SCLC 13-15% </a:t>
            </a:r>
            <a:r>
              <a:rPr lang="ko-KR" altLang="en-US" baseline="0" dirty="0" smtClean="0"/>
              <a:t>라는 것을 고려해 볼 때 이 </a:t>
            </a:r>
            <a:r>
              <a:rPr lang="en-US" altLang="ko-KR" baseline="0" dirty="0" smtClean="0"/>
              <a:t>guideline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NSCLC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screening </a:t>
            </a:r>
            <a:r>
              <a:rPr lang="ko-KR" altLang="en-US" baseline="0" dirty="0" smtClean="0"/>
              <a:t>에 중요</a:t>
            </a:r>
            <a:endParaRPr lang="en-US" altLang="ko-KR" baseline="0" dirty="0" smtClean="0"/>
          </a:p>
          <a:p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guideline 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CT </a:t>
            </a:r>
            <a:r>
              <a:rPr lang="ko-KR" altLang="en-US" baseline="0" dirty="0" smtClean="0"/>
              <a:t>를 이용함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Cancer screening </a:t>
            </a:r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disease-specific </a:t>
            </a:r>
            <a:r>
              <a:rPr lang="en-US" altLang="ko-KR" baseline="0" dirty="0" err="1" smtClean="0"/>
              <a:t>motality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를 감소시키는 지를 알아보기 위한 </a:t>
            </a:r>
            <a:r>
              <a:rPr lang="en-US" altLang="ko-KR" baseline="0" dirty="0" smtClean="0"/>
              <a:t>RCT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lung cancer 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high risk group </a:t>
            </a:r>
            <a:r>
              <a:rPr lang="ko-KR" altLang="en-US" dirty="0" smtClean="0"/>
              <a:t>에서의 </a:t>
            </a:r>
            <a:r>
              <a:rPr lang="en-US" altLang="ko-KR" dirty="0" smtClean="0"/>
              <a:t>LDCT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를 이용한 </a:t>
            </a:r>
            <a:r>
              <a:rPr lang="en-US" altLang="ko-KR" baseline="0" dirty="0" smtClean="0"/>
              <a:t>lung cancer screening </a:t>
            </a:r>
            <a:r>
              <a:rPr lang="ko-KR" altLang="en-US" baseline="0" dirty="0" smtClean="0"/>
              <a:t>에 대한 여러 개의 </a:t>
            </a:r>
            <a:r>
              <a:rPr lang="en-US" altLang="ko-KR" baseline="0" dirty="0" smtClean="0"/>
              <a:t>randomized trial </a:t>
            </a:r>
            <a:r>
              <a:rPr lang="ko-KR" altLang="en-US" baseline="0" dirty="0" smtClean="0"/>
              <a:t>들이 수행되고 있다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1091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Risk</a:t>
            </a:r>
            <a:r>
              <a:rPr lang="en-US" altLang="ko-KR" baseline="0" dirty="0" smtClean="0"/>
              <a:t> assessment </a:t>
            </a:r>
            <a:r>
              <a:rPr lang="ko-KR" altLang="en-US" baseline="0" dirty="0" smtClean="0"/>
              <a:t>에 대한 내용</a:t>
            </a:r>
            <a:endParaRPr lang="en-US" altLang="ko-KR" baseline="0" dirty="0" smtClean="0"/>
          </a:p>
          <a:p>
            <a:r>
              <a:rPr lang="en-US" altLang="ko-KR" baseline="0" dirty="0" smtClean="0"/>
              <a:t>Risk assessment </a:t>
            </a:r>
            <a:r>
              <a:rPr lang="ko-KR" altLang="en-US" baseline="0" dirty="0" smtClean="0"/>
              <a:t>시에는 </a:t>
            </a:r>
            <a:r>
              <a:rPr lang="en-US" altLang="ko-KR" baseline="0" dirty="0" smtClean="0"/>
              <a:t>multidisciplinary approach </a:t>
            </a:r>
            <a:r>
              <a:rPr lang="ko-KR" altLang="en-US" baseline="0" dirty="0" smtClean="0"/>
              <a:t>가 중요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호흡기내과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흉부외과</a:t>
            </a:r>
            <a:r>
              <a:rPr lang="en-US" altLang="ko-KR" baseline="0" dirty="0" smtClean="0"/>
              <a:t>, thoracic radiology </a:t>
            </a:r>
            <a:r>
              <a:rPr lang="ko-KR" altLang="en-US" baseline="0" dirty="0" smtClean="0"/>
              <a:t>를 포함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err="1" smtClean="0"/>
              <a:t>Difinitive</a:t>
            </a:r>
            <a:r>
              <a:rPr lang="en-US" altLang="ko-KR" baseline="0" dirty="0" smtClean="0"/>
              <a:t> treatment </a:t>
            </a:r>
            <a:r>
              <a:rPr lang="ko-KR" altLang="en-US" baseline="0" dirty="0" smtClean="0"/>
              <a:t>의 대상이 될 수 있는 </a:t>
            </a:r>
            <a:r>
              <a:rPr lang="en-US" altLang="ko-KR" baseline="0" dirty="0" smtClean="0"/>
              <a:t>high risk patients </a:t>
            </a:r>
            <a:r>
              <a:rPr lang="ko-KR" altLang="en-US" baseline="0" dirty="0" smtClean="0"/>
              <a:t>에게 적합 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Smoking history -&gt; </a:t>
            </a:r>
            <a:r>
              <a:rPr lang="ko-KR" altLang="en-US" baseline="0" dirty="0" smtClean="0"/>
              <a:t>모든 </a:t>
            </a:r>
            <a:r>
              <a:rPr lang="en-US" altLang="ko-KR" baseline="0" dirty="0" smtClean="0"/>
              <a:t>current smoker </a:t>
            </a:r>
            <a:r>
              <a:rPr lang="ko-KR" altLang="en-US" baseline="0" dirty="0" smtClean="0"/>
              <a:t>는 금연 권고</a:t>
            </a:r>
            <a:r>
              <a:rPr lang="en-US" altLang="ko-KR" baseline="0" dirty="0" smtClean="0"/>
              <a:t>, , former smoker </a:t>
            </a:r>
            <a:r>
              <a:rPr lang="ko-KR" altLang="en-US" baseline="0" dirty="0" smtClean="0"/>
              <a:t>에 대해서는 금연 상태를 지속 </a:t>
            </a:r>
            <a:endParaRPr lang="en-US" altLang="ko-KR" baseline="0" dirty="0" smtClean="0"/>
          </a:p>
          <a:p>
            <a:r>
              <a:rPr lang="en-US" altLang="ko-KR" baseline="0" dirty="0" smtClean="0"/>
              <a:t>Radon exposure   </a:t>
            </a:r>
            <a:r>
              <a:rPr lang="ko-KR" altLang="en-US" baseline="0" dirty="0" smtClean="0"/>
              <a:t>직업적 노출 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High risk</a:t>
            </a:r>
            <a:r>
              <a:rPr lang="en-US" altLang="ko-KR" baseline="0" dirty="0" smtClean="0"/>
              <a:t> patient 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Baseline LDCT </a:t>
            </a:r>
            <a:r>
              <a:rPr lang="ko-KR" altLang="en-US" baseline="0" dirty="0" smtClean="0"/>
              <a:t>를 시행하는 것을 권고 </a:t>
            </a:r>
            <a:endParaRPr lang="en-US" altLang="ko-KR" baseline="0" dirty="0" smtClean="0"/>
          </a:p>
          <a:p>
            <a:r>
              <a:rPr lang="en-US" altLang="ko-KR" baseline="0" dirty="0" smtClean="0"/>
              <a:t>-&gt; </a:t>
            </a:r>
            <a:r>
              <a:rPr lang="ko-KR" altLang="en-US" baseline="0" dirty="0" smtClean="0"/>
              <a:t>이 때 </a:t>
            </a:r>
            <a:r>
              <a:rPr lang="en-US" altLang="ko-KR" baseline="0" dirty="0" err="1" smtClean="0"/>
              <a:t>mediastinal</a:t>
            </a:r>
            <a:r>
              <a:rPr lang="en-US" altLang="ko-KR" baseline="0" dirty="0" smtClean="0"/>
              <a:t> abnormality </a:t>
            </a:r>
            <a:r>
              <a:rPr lang="ko-KR" altLang="en-US" baseline="0" dirty="0" smtClean="0"/>
              <a:t>혹은 </a:t>
            </a:r>
            <a:r>
              <a:rPr lang="en-US" altLang="ko-KR" baseline="0" dirty="0" smtClean="0"/>
              <a:t>LN evaluation </a:t>
            </a:r>
            <a:r>
              <a:rPr lang="ko-KR" altLang="en-US" baseline="0" dirty="0" smtClean="0"/>
              <a:t>이 필요한 경우라면 </a:t>
            </a:r>
            <a:r>
              <a:rPr lang="en-US" altLang="ko-KR" baseline="0" dirty="0" smtClean="0"/>
              <a:t>standard dose CT </a:t>
            </a:r>
            <a:r>
              <a:rPr lang="ko-KR" altLang="en-US" baseline="0" dirty="0" smtClean="0"/>
              <a:t>가 적합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(lung cancer </a:t>
            </a:r>
            <a:r>
              <a:rPr lang="ko-KR" altLang="en-US" baseline="0" dirty="0" smtClean="0"/>
              <a:t>환자의 </a:t>
            </a:r>
            <a:r>
              <a:rPr lang="en-US" altLang="ko-KR" baseline="0" dirty="0" smtClean="0"/>
              <a:t>28”% 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75-84</a:t>
            </a:r>
            <a:r>
              <a:rPr lang="ko-KR" altLang="en-US" baseline="0" dirty="0" smtClean="0"/>
              <a:t>세에 진단</a:t>
            </a:r>
            <a:r>
              <a:rPr lang="en-US" altLang="ko-KR" baseline="0" dirty="0" smtClean="0"/>
              <a:t>)</a:t>
            </a:r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2013-04-09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2013-04-09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2013-04-09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2013-04-09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2013-04-09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2013-04-09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2013-04-09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2013-04-09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2013-04-09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2013-04-09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2013-04-09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286256"/>
            <a:ext cx="8001056" cy="1857375"/>
          </a:xfrm>
        </p:spPr>
        <p:txBody>
          <a:bodyPr/>
          <a:lstStyle/>
          <a:p>
            <a:pPr eaLnBrk="1" hangingPunct="1"/>
            <a:endParaRPr lang="en-US" altLang="ko-KR" sz="24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ko-K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R4  </a:t>
            </a:r>
            <a:r>
              <a:rPr lang="ko-KR" altLang="en-US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임아영</a:t>
            </a:r>
            <a:endParaRPr lang="en-US" altLang="ko-KR" sz="24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470025"/>
          </a:xfrm>
        </p:spPr>
        <p:txBody>
          <a:bodyPr/>
          <a:lstStyle/>
          <a:p>
            <a:r>
              <a:rPr lang="en-US" altLang="ko-KR" sz="4000" dirty="0"/>
              <a:t>Lung </a:t>
            </a:r>
            <a:r>
              <a:rPr lang="en-US" altLang="ko-KR" sz="4000" dirty="0" smtClean="0"/>
              <a:t>Cancer Screening</a:t>
            </a:r>
            <a:br>
              <a:rPr lang="en-US" altLang="ko-KR" sz="4000" dirty="0" smtClean="0"/>
            </a:br>
            <a:r>
              <a:rPr lang="en-US" altLang="ko-KR" sz="4000" dirty="0" smtClean="0"/>
              <a:t>- </a:t>
            </a:r>
            <a:r>
              <a:rPr lang="en-US" altLang="ko-KR" sz="4000" dirty="0"/>
              <a:t>NCCN </a:t>
            </a:r>
            <a:r>
              <a:rPr lang="en-US" altLang="ko-KR" sz="4000" dirty="0" smtClean="0"/>
              <a:t>Guidelines 2013</a:t>
            </a:r>
            <a:endParaRPr lang="ko-KR" altLang="en-US" sz="40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Image findings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/>
              <a:t>Solid </a:t>
            </a:r>
            <a:r>
              <a:rPr lang="en-US" altLang="ko-KR" sz="2800" dirty="0" smtClean="0"/>
              <a:t>nodules</a:t>
            </a:r>
          </a:p>
          <a:p>
            <a:pPr lvl="1"/>
            <a:r>
              <a:rPr lang="en-US" altLang="ko-KR" sz="2400" dirty="0" smtClean="0"/>
              <a:t>Completely </a:t>
            </a:r>
            <a:r>
              <a:rPr lang="en-US" altLang="ko-KR" sz="2400" dirty="0"/>
              <a:t>obscure the </a:t>
            </a:r>
            <a:r>
              <a:rPr lang="en-US" altLang="ko-KR" sz="2400" dirty="0" smtClean="0"/>
              <a:t>lung parenchyma</a:t>
            </a:r>
          </a:p>
          <a:p>
            <a:r>
              <a:rPr lang="en-US" altLang="ko-KR" sz="2800" dirty="0" smtClean="0"/>
              <a:t>Part-solid nodules</a:t>
            </a:r>
          </a:p>
          <a:p>
            <a:pPr lvl="1"/>
            <a:r>
              <a:rPr lang="en-US" altLang="ko-KR" sz="2400" dirty="0" smtClean="0"/>
              <a:t>Present </a:t>
            </a:r>
            <a:r>
              <a:rPr lang="en-US" altLang="ko-KR" sz="2400" dirty="0"/>
              <a:t>both ground-glass </a:t>
            </a:r>
            <a:r>
              <a:rPr lang="en-US" altLang="ko-KR" sz="2400" dirty="0" smtClean="0"/>
              <a:t>and solid components</a:t>
            </a:r>
          </a:p>
          <a:p>
            <a:r>
              <a:rPr lang="en-US" altLang="ko-KR" sz="2800" dirty="0" smtClean="0"/>
              <a:t>GGO</a:t>
            </a:r>
          </a:p>
          <a:p>
            <a:pPr lvl="1"/>
            <a:r>
              <a:rPr lang="en-US" altLang="ko-KR" sz="2400" dirty="0" smtClean="0"/>
              <a:t>Focal nodular </a:t>
            </a:r>
            <a:r>
              <a:rPr lang="en-US" altLang="ko-KR" sz="2400" dirty="0"/>
              <a:t>areas of </a:t>
            </a:r>
            <a:r>
              <a:rPr lang="en-US" altLang="ko-KR" sz="2400" dirty="0" smtClean="0"/>
              <a:t>increased lung </a:t>
            </a:r>
            <a:r>
              <a:rPr lang="en-US" altLang="ko-KR" sz="2400" dirty="0"/>
              <a:t>attenuation </a:t>
            </a:r>
            <a:r>
              <a:rPr lang="en-US" altLang="ko-KR" sz="2400" dirty="0" smtClean="0"/>
              <a:t>through which </a:t>
            </a:r>
            <a:r>
              <a:rPr lang="en-US" altLang="ko-KR" sz="2400" dirty="0"/>
              <a:t>normal parenchymal </a:t>
            </a:r>
            <a:r>
              <a:rPr lang="en-US" altLang="ko-KR" sz="2400" dirty="0" smtClean="0"/>
              <a:t>structures such </a:t>
            </a:r>
            <a:r>
              <a:rPr lang="en-US" altLang="ko-KR" sz="2400" dirty="0"/>
              <a:t>as airways, vessels, and </a:t>
            </a:r>
            <a:r>
              <a:rPr lang="en-US" altLang="ko-KR" sz="2400" dirty="0" smtClean="0"/>
              <a:t>interlobular septa </a:t>
            </a:r>
            <a:r>
              <a:rPr lang="en-US" altLang="ko-KR" sz="2400" dirty="0"/>
              <a:t>can be defined</a:t>
            </a:r>
            <a:endParaRPr lang="en-US" altLang="ko-KR" sz="2400" dirty="0" smtClean="0"/>
          </a:p>
          <a:p>
            <a:r>
              <a:rPr lang="en-US" altLang="ko-KR" sz="2800" dirty="0" smtClean="0"/>
              <a:t>GGN (synonym</a:t>
            </a:r>
            <a:r>
              <a:rPr lang="en-US" altLang="ko-KR" sz="2800" dirty="0"/>
              <a:t>, </a:t>
            </a:r>
            <a:r>
              <a:rPr lang="en-US" altLang="ko-KR" sz="2800" dirty="0" smtClean="0"/>
              <a:t>nonsolid nodule</a:t>
            </a:r>
            <a:r>
              <a:rPr lang="en-US" altLang="ko-KR" sz="2800" dirty="0"/>
              <a:t>) </a:t>
            </a:r>
            <a:endParaRPr lang="en-US" altLang="ko-KR" sz="2800" dirty="0" smtClean="0"/>
          </a:p>
          <a:p>
            <a:pPr lvl="1"/>
            <a:r>
              <a:rPr lang="en-US" altLang="ko-KR" sz="2400" dirty="0" smtClean="0"/>
              <a:t>Hazy increased attenuation </a:t>
            </a:r>
            <a:r>
              <a:rPr lang="en-US" altLang="ko-KR" sz="2400" dirty="0"/>
              <a:t>in the lung </a:t>
            </a:r>
            <a:r>
              <a:rPr lang="en-US" altLang="ko-KR" sz="2400" dirty="0" smtClean="0"/>
              <a:t>that does </a:t>
            </a:r>
            <a:r>
              <a:rPr lang="en-US" altLang="ko-KR" sz="2400" dirty="0"/>
              <a:t>not obliterate the bronchial </a:t>
            </a:r>
            <a:r>
              <a:rPr lang="en-US" altLang="ko-KR" sz="2400" dirty="0" smtClean="0"/>
              <a:t>and vascular </a:t>
            </a:r>
            <a:r>
              <a:rPr lang="en-US" altLang="ko-KR" sz="2400" dirty="0"/>
              <a:t>margins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68103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84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0" y="5733257"/>
            <a:ext cx="8873374" cy="19170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6" name="TextBox 8"/>
          <p:cNvSpPr txBox="1"/>
          <p:nvPr/>
        </p:nvSpPr>
        <p:spPr>
          <a:xfrm>
            <a:off x="8087556" y="5456258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 smtClean="0">
                <a:solidFill>
                  <a:srgbClr val="FF0000"/>
                </a:solidFill>
              </a:rPr>
              <a:t>Added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92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202" cy="7041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534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936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178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95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56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Benefits </a:t>
            </a:r>
            <a:r>
              <a:rPr lang="en-US" altLang="ko-KR" sz="3600" dirty="0"/>
              <a:t>of Lung Cancer Screening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/>
              <a:t>Oncology </a:t>
            </a:r>
            <a:r>
              <a:rPr lang="en-US" altLang="ko-KR" sz="2800" dirty="0" smtClean="0"/>
              <a:t>Outcomes</a:t>
            </a:r>
          </a:p>
          <a:p>
            <a:pPr lvl="1"/>
            <a:r>
              <a:rPr lang="en-US" altLang="ko-KR" sz="2400" dirty="0"/>
              <a:t>After a clinical diagnosis of NSCLC, survival is directly related to </a:t>
            </a:r>
            <a:r>
              <a:rPr lang="en-US" altLang="ko-KR" sz="2400" dirty="0" smtClean="0"/>
              <a:t>stage at diagnosis</a:t>
            </a:r>
          </a:p>
          <a:p>
            <a:pPr lvl="1"/>
            <a:r>
              <a:rPr lang="en-US" altLang="ko-KR" sz="2400" dirty="0" smtClean="0"/>
              <a:t>Nonrandomized Trials</a:t>
            </a:r>
          </a:p>
          <a:p>
            <a:pPr lvl="2"/>
            <a:r>
              <a:rPr lang="en-US" altLang="ko-KR" sz="2200" dirty="0"/>
              <a:t>I-ELCAP </a:t>
            </a:r>
            <a:r>
              <a:rPr lang="en-US" altLang="ko-KR" sz="2200" dirty="0" smtClean="0"/>
              <a:t>study</a:t>
            </a:r>
          </a:p>
          <a:p>
            <a:pPr lvl="3"/>
            <a:r>
              <a:rPr lang="en-US" altLang="ko-KR" sz="2200" dirty="0" smtClean="0"/>
              <a:t>Screened with baseline and annual LDCT scans </a:t>
            </a:r>
          </a:p>
          <a:p>
            <a:pPr lvl="3"/>
            <a:r>
              <a:rPr lang="en-US" altLang="ko-KR" sz="2200" dirty="0" smtClean="0"/>
              <a:t>High </a:t>
            </a:r>
            <a:r>
              <a:rPr lang="en-US" altLang="ko-KR" sz="2200" dirty="0"/>
              <a:t>percentage of stage </a:t>
            </a:r>
            <a:r>
              <a:rPr lang="en-US" altLang="ko-KR" sz="2200" dirty="0" smtClean="0"/>
              <a:t>I cancers </a:t>
            </a:r>
            <a:r>
              <a:rPr lang="en-US" altLang="ko-KR" sz="2200" dirty="0"/>
              <a:t>(85%) were detected using </a:t>
            </a:r>
            <a:r>
              <a:rPr lang="en-US" altLang="ko-KR" sz="2200" dirty="0" smtClean="0"/>
              <a:t>LDCT</a:t>
            </a:r>
          </a:p>
          <a:p>
            <a:pPr lvl="3"/>
            <a:r>
              <a:rPr lang="en-US" altLang="ko-KR" sz="2200" dirty="0" smtClean="0"/>
              <a:t>Annual </a:t>
            </a:r>
            <a:r>
              <a:rPr lang="en-US" altLang="ko-KR" sz="2200" dirty="0"/>
              <a:t>helical LDCT screening </a:t>
            </a:r>
            <a:r>
              <a:rPr lang="en-US" altLang="ko-KR" sz="2200" dirty="0" smtClean="0"/>
              <a:t>can detect </a:t>
            </a:r>
            <a:r>
              <a:rPr lang="en-US" altLang="ko-KR" sz="2200" dirty="0"/>
              <a:t>lung cancer that is curable</a:t>
            </a:r>
            <a:endParaRPr lang="en-US" altLang="ko-KR" sz="2200" dirty="0" smtClean="0"/>
          </a:p>
        </p:txBody>
      </p:sp>
    </p:spTree>
    <p:extLst>
      <p:ext uri="{BB962C8B-B14F-4D97-AF65-F5344CB8AC3E}">
        <p14:creationId xmlns:p14="http://schemas.microsoft.com/office/powerpoint/2010/main" val="3998556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Benefits of Lung Cancer Screening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sz="2400" dirty="0"/>
              <a:t>Randomized </a:t>
            </a:r>
            <a:r>
              <a:rPr lang="en-US" altLang="ko-KR" sz="2400" dirty="0" smtClean="0"/>
              <a:t>Trials</a:t>
            </a:r>
          </a:p>
          <a:p>
            <a:pPr lvl="2"/>
            <a:r>
              <a:rPr lang="en-US" altLang="ko-KR" sz="2000" dirty="0" smtClean="0"/>
              <a:t>National Lung Screening Trial (NLST)</a:t>
            </a:r>
          </a:p>
          <a:p>
            <a:pPr lvl="3"/>
            <a:r>
              <a:rPr lang="en-US" altLang="ko-KR" dirty="0" smtClean="0"/>
              <a:t>Prospective, </a:t>
            </a:r>
            <a:r>
              <a:rPr lang="en-US" altLang="ko-KR" dirty="0"/>
              <a:t>randomized lung </a:t>
            </a:r>
            <a:r>
              <a:rPr lang="en-US" altLang="ko-KR" dirty="0" smtClean="0"/>
              <a:t>cancer screening </a:t>
            </a:r>
            <a:r>
              <a:rPr lang="en-US" altLang="ko-KR" dirty="0"/>
              <a:t>trial comparing annual LDCT scan with annual </a:t>
            </a:r>
            <a:r>
              <a:rPr lang="en-US" altLang="ko-KR" dirty="0" smtClean="0"/>
              <a:t>chest radiograph </a:t>
            </a:r>
            <a:r>
              <a:rPr lang="en-US" altLang="ko-KR" dirty="0"/>
              <a:t>for 2 </a:t>
            </a:r>
            <a:r>
              <a:rPr lang="en-US" altLang="ko-KR" dirty="0" smtClean="0"/>
              <a:t>years</a:t>
            </a:r>
          </a:p>
          <a:p>
            <a:pPr lvl="3"/>
            <a:r>
              <a:rPr lang="en-US" altLang="ko-KR" dirty="0" smtClean="0"/>
              <a:t>Enrolled 53,454 high-risk </a:t>
            </a:r>
            <a:r>
              <a:rPr lang="en-US" altLang="ko-KR" dirty="0"/>
              <a:t>participants aged 55 to 74 years who had smoking history </a:t>
            </a:r>
            <a:r>
              <a:rPr lang="en-US" altLang="ko-KR" dirty="0" smtClean="0"/>
              <a:t>of at </a:t>
            </a:r>
            <a:r>
              <a:rPr lang="en-US" altLang="ko-KR" dirty="0"/>
              <a:t>least 30 pack-years. If subjects were no longer smoking </a:t>
            </a:r>
            <a:r>
              <a:rPr lang="en-US" altLang="ko-KR" dirty="0" smtClean="0"/>
              <a:t>tobacco, they </a:t>
            </a:r>
            <a:r>
              <a:rPr lang="en-US" altLang="ko-KR" dirty="0"/>
              <a:t>had to have quit within the previous 15 </a:t>
            </a:r>
            <a:r>
              <a:rPr lang="en-US" altLang="ko-KR" dirty="0" smtClean="0"/>
              <a:t>years</a:t>
            </a:r>
          </a:p>
          <a:p>
            <a:pPr lvl="3"/>
            <a:r>
              <a:rPr lang="en-US" altLang="ko-KR" dirty="0" smtClean="0"/>
              <a:t>Annual </a:t>
            </a:r>
            <a:r>
              <a:rPr lang="en-US" altLang="ko-KR" dirty="0"/>
              <a:t>LDCT decreased the relative risk of death </a:t>
            </a:r>
            <a:r>
              <a:rPr lang="en-US" altLang="ko-KR" dirty="0" smtClean="0"/>
              <a:t>from lung </a:t>
            </a:r>
            <a:r>
              <a:rPr lang="en-US" altLang="ko-KR" dirty="0"/>
              <a:t>cancer </a:t>
            </a:r>
            <a:r>
              <a:rPr lang="en-US" altLang="ko-KR" dirty="0" smtClean="0"/>
              <a:t>by 20%</a:t>
            </a:r>
          </a:p>
          <a:p>
            <a:pPr lvl="3"/>
            <a:r>
              <a:rPr lang="en-US" altLang="ko-KR" dirty="0" smtClean="0"/>
              <a:t>The </a:t>
            </a:r>
            <a:r>
              <a:rPr lang="en-US" altLang="ko-KR" dirty="0"/>
              <a:t>first randomized study showing an improvement in </a:t>
            </a:r>
            <a:r>
              <a:rPr lang="en-US" altLang="ko-KR" dirty="0" smtClean="0"/>
              <a:t>either disease-specific </a:t>
            </a:r>
            <a:r>
              <a:rPr lang="en-US" altLang="ko-KR" dirty="0"/>
              <a:t>or overall mortality when using a lung </a:t>
            </a:r>
            <a:r>
              <a:rPr lang="en-US" altLang="ko-KR" dirty="0" smtClean="0"/>
              <a:t>cancer screening </a:t>
            </a:r>
            <a:r>
              <a:rPr lang="en-US" altLang="ko-KR" dirty="0"/>
              <a:t>program</a:t>
            </a:r>
            <a:endParaRPr lang="en-US" altLang="ko-KR" dirty="0" smtClean="0"/>
          </a:p>
          <a:p>
            <a:pPr lvl="1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08414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Benefits of Lung Cancer Screening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60648"/>
            <a:ext cx="3962400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6660704" y="5786454"/>
            <a:ext cx="24832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i="1" dirty="0"/>
              <a:t>The National Lung Screening Trial Research </a:t>
            </a:r>
            <a:r>
              <a:rPr lang="en-US" altLang="ko-KR" sz="1400" i="1" dirty="0" smtClean="0"/>
              <a:t>Team, NEJM, 2011</a:t>
            </a:r>
            <a:endParaRPr lang="ko-KR" altLang="en-US" sz="1400" i="1" dirty="0"/>
          </a:p>
        </p:txBody>
      </p:sp>
      <p:sp>
        <p:nvSpPr>
          <p:cNvPr id="7" name="모서리가 둥근 사각형 설명선 6"/>
          <p:cNvSpPr/>
          <p:nvPr/>
        </p:nvSpPr>
        <p:spPr>
          <a:xfrm>
            <a:off x="5929322" y="3857628"/>
            <a:ext cx="3000396" cy="1000132"/>
          </a:xfrm>
          <a:prstGeom prst="wedgeRoundRectCallout">
            <a:avLst>
              <a:gd name="adj1" fmla="val -44576"/>
              <a:gd name="adj2" fmla="val 6781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bg2"/>
                </a:solidFill>
              </a:rPr>
              <a:t>Relative reduction in the rate of death from lung cancer with </a:t>
            </a:r>
            <a:r>
              <a:rPr lang="en-US" altLang="ko-KR" sz="1400" dirty="0" err="1" smtClean="0">
                <a:solidFill>
                  <a:schemeClr val="bg2"/>
                </a:solidFill>
              </a:rPr>
              <a:t>lowdose</a:t>
            </a:r>
            <a:r>
              <a:rPr lang="en-US" altLang="ko-KR" sz="1400" dirty="0" smtClean="0">
                <a:solidFill>
                  <a:schemeClr val="bg2"/>
                </a:solidFill>
              </a:rPr>
              <a:t> CT screening of 20.0% (95% CI, 6.8 to 26.7; P = 0.004)</a:t>
            </a:r>
            <a:endParaRPr lang="ko-KR" altLang="en-US" sz="1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163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Benefits of Lung Cancer Screening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86449"/>
            <a:ext cx="8424936" cy="4259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5715008" y="6000768"/>
            <a:ext cx="27286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altLang="ko-KR" sz="1600" i="1" dirty="0" smtClean="0"/>
              <a:t>Peter B. et al. JAMA, 2012</a:t>
            </a:r>
            <a:endParaRPr lang="ko-KR" alt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27884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Benefits of Lung Cancer Screening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/>
              <a:t>Quality of </a:t>
            </a:r>
            <a:r>
              <a:rPr lang="en-US" altLang="ko-KR" sz="2800" dirty="0" smtClean="0"/>
              <a:t>Life</a:t>
            </a:r>
          </a:p>
          <a:p>
            <a:pPr lvl="1"/>
            <a:r>
              <a:rPr lang="en-US" altLang="ko-KR" sz="2400" dirty="0"/>
              <a:t>Reduction in Disease-Related </a:t>
            </a:r>
            <a:r>
              <a:rPr lang="en-US" altLang="ko-KR" sz="2400" dirty="0" smtClean="0"/>
              <a:t>Morbidity</a:t>
            </a:r>
          </a:p>
          <a:p>
            <a:pPr lvl="2"/>
            <a:r>
              <a:rPr lang="en-US" altLang="ko-KR" dirty="0" smtClean="0"/>
              <a:t>Disease-related </a:t>
            </a:r>
            <a:r>
              <a:rPr lang="en-US" altLang="ko-KR" dirty="0"/>
              <a:t>symptom </a:t>
            </a:r>
            <a:r>
              <a:rPr lang="en-US" altLang="ko-KR" dirty="0" smtClean="0"/>
              <a:t>burden would </a:t>
            </a:r>
            <a:r>
              <a:rPr lang="en-US" altLang="ko-KR" dirty="0"/>
              <a:t>be decreased in patients whose lung cancer is detected </a:t>
            </a:r>
            <a:r>
              <a:rPr lang="en-US" altLang="ko-KR" dirty="0" smtClean="0"/>
              <a:t>early</a:t>
            </a:r>
          </a:p>
          <a:p>
            <a:pPr lvl="2"/>
            <a:r>
              <a:rPr lang="en-US" altLang="ko-KR" dirty="0" smtClean="0"/>
              <a:t>Identify other clinical conditions unrelated to lung cancer that require follow-up </a:t>
            </a:r>
            <a:r>
              <a:rPr lang="en-US" altLang="ko-KR" dirty="0"/>
              <a:t>-&gt; decrease </a:t>
            </a:r>
            <a:r>
              <a:rPr lang="en-US" altLang="ko-KR" dirty="0" smtClean="0"/>
              <a:t>the overall </a:t>
            </a:r>
            <a:r>
              <a:rPr lang="en-US" altLang="ko-KR" dirty="0"/>
              <a:t>disease </a:t>
            </a:r>
            <a:r>
              <a:rPr lang="en-US" altLang="ko-KR" dirty="0" smtClean="0"/>
              <a:t>burden</a:t>
            </a:r>
          </a:p>
          <a:p>
            <a:pPr lvl="1"/>
            <a:r>
              <a:rPr lang="en-US" altLang="ko-KR" sz="2400" dirty="0"/>
              <a:t>Reduction in </a:t>
            </a:r>
            <a:r>
              <a:rPr lang="en-US" altLang="ko-KR" sz="2400" dirty="0" smtClean="0"/>
              <a:t>Treatment-Related Morbidity</a:t>
            </a:r>
          </a:p>
          <a:p>
            <a:pPr lvl="2"/>
            <a:r>
              <a:rPr lang="en-US" altLang="ko-KR" dirty="0"/>
              <a:t>LDCT screening decreases the number of cases </a:t>
            </a:r>
            <a:r>
              <a:rPr lang="en-US" altLang="ko-KR" dirty="0" smtClean="0"/>
              <a:t>of advanced </a:t>
            </a:r>
            <a:r>
              <a:rPr lang="en-US" altLang="ko-KR" dirty="0"/>
              <a:t>lung cancer, and therefore may decrease </a:t>
            </a:r>
            <a:r>
              <a:rPr lang="en-US" altLang="ko-KR" dirty="0" smtClean="0"/>
              <a:t>treatment-related morbidity</a:t>
            </a:r>
            <a:endParaRPr lang="en-US" altLang="ko-KR" sz="5400" dirty="0" smtClean="0"/>
          </a:p>
        </p:txBody>
      </p:sp>
    </p:spTree>
    <p:extLst>
      <p:ext uri="{BB962C8B-B14F-4D97-AF65-F5344CB8AC3E}">
        <p14:creationId xmlns:p14="http://schemas.microsoft.com/office/powerpoint/2010/main" val="1063696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/>
          <a:lstStyle/>
          <a:p>
            <a:r>
              <a:rPr lang="en-US" altLang="ko-KR" dirty="0" smtClean="0"/>
              <a:t>Overview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Most </a:t>
            </a:r>
            <a:r>
              <a:rPr lang="en-US" altLang="ko-KR" sz="2800" dirty="0"/>
              <a:t>lung cancer </a:t>
            </a:r>
            <a:r>
              <a:rPr lang="en-US" altLang="ko-KR" sz="2800" dirty="0" smtClean="0"/>
              <a:t>is diagnosed </a:t>
            </a:r>
            <a:r>
              <a:rPr lang="en-US" altLang="ko-KR" sz="2800" dirty="0"/>
              <a:t>clinically when patients present with </a:t>
            </a:r>
            <a:r>
              <a:rPr lang="en-US" altLang="ko-KR" sz="2800" dirty="0" smtClean="0"/>
              <a:t>symptoms</a:t>
            </a:r>
            <a:endParaRPr lang="en-US" altLang="ko-KR" sz="2800" dirty="0"/>
          </a:p>
          <a:p>
            <a:pPr lvl="1"/>
            <a:r>
              <a:rPr lang="en-US" altLang="ko-KR" sz="2400" dirty="0" smtClean="0"/>
              <a:t>Usually </a:t>
            </a:r>
            <a:r>
              <a:rPr lang="en-US" altLang="ko-KR" sz="2400" dirty="0"/>
              <a:t>have advanced lung </a:t>
            </a:r>
            <a:r>
              <a:rPr lang="en-US" altLang="ko-KR" sz="2400" dirty="0" smtClean="0"/>
              <a:t>cancer</a:t>
            </a:r>
          </a:p>
          <a:p>
            <a:r>
              <a:rPr lang="en-US" altLang="ko-KR" sz="2800" dirty="0"/>
              <a:t>Early detection of lung cancer is an important opportunity </a:t>
            </a:r>
            <a:r>
              <a:rPr lang="en-US" altLang="ko-KR" sz="2800" dirty="0" smtClean="0"/>
              <a:t>for decreasing mortality</a:t>
            </a:r>
          </a:p>
          <a:p>
            <a:pPr lvl="1"/>
            <a:r>
              <a:rPr lang="en-US" altLang="ko-KR" sz="2400" dirty="0" smtClean="0"/>
              <a:t>Recent data </a:t>
            </a:r>
            <a:r>
              <a:rPr lang="en-US" altLang="ko-KR" sz="2400" dirty="0"/>
              <a:t>support using spiral (helical) low-dose computed </a:t>
            </a:r>
            <a:r>
              <a:rPr lang="en-US" altLang="ko-KR" sz="2400" dirty="0" smtClean="0"/>
              <a:t>tomography (LDCT</a:t>
            </a:r>
            <a:r>
              <a:rPr lang="en-US" altLang="ko-KR" sz="2400" dirty="0"/>
              <a:t>) of the chest to screen select patients who are at </a:t>
            </a:r>
            <a:r>
              <a:rPr lang="en-US" altLang="ko-KR" sz="2400" dirty="0" smtClean="0"/>
              <a:t>high </a:t>
            </a:r>
            <a:r>
              <a:rPr lang="en-US" altLang="ko-KR" sz="2400" dirty="0"/>
              <a:t>risk </a:t>
            </a:r>
            <a:r>
              <a:rPr lang="en-US" altLang="ko-KR" sz="2400" dirty="0" smtClean="0"/>
              <a:t>for lung cancer</a:t>
            </a:r>
          </a:p>
          <a:p>
            <a:r>
              <a:rPr lang="en-US" altLang="ko-KR" sz="2800" dirty="0"/>
              <a:t>The NCCN Lung Cancer Screening Panel developed this </a:t>
            </a:r>
            <a:r>
              <a:rPr lang="en-US" altLang="ko-KR" sz="2800" dirty="0" smtClean="0"/>
              <a:t>screening guideline based </a:t>
            </a:r>
            <a:r>
              <a:rPr lang="en-US" altLang="ko-KR" sz="2800" dirty="0"/>
              <a:t>on the current body of evidence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3710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Benefits of Lung Cancer Screening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sz="2400" dirty="0"/>
              <a:t>Alterations in Health That Affect </a:t>
            </a:r>
            <a:r>
              <a:rPr lang="en-US" altLang="ko-KR" sz="2400" dirty="0" smtClean="0"/>
              <a:t>Lifestyles</a:t>
            </a:r>
          </a:p>
          <a:p>
            <a:pPr lvl="2"/>
            <a:r>
              <a:rPr lang="en-US" altLang="ko-KR" dirty="0" smtClean="0"/>
              <a:t>Increase </a:t>
            </a:r>
            <a:r>
              <a:rPr lang="en-US" altLang="ko-KR" dirty="0"/>
              <a:t>smoking cessation </a:t>
            </a:r>
            <a:r>
              <a:rPr lang="en-US" altLang="ko-KR" dirty="0" smtClean="0"/>
              <a:t>rates</a:t>
            </a:r>
          </a:p>
          <a:p>
            <a:pPr lvl="1"/>
            <a:r>
              <a:rPr lang="en-US" altLang="ko-KR" sz="2400" dirty="0"/>
              <a:t>Reduction in Anxiety and Psychological </a:t>
            </a:r>
            <a:r>
              <a:rPr lang="en-US" altLang="ko-KR" sz="2400" dirty="0" smtClean="0"/>
              <a:t>Burden</a:t>
            </a:r>
          </a:p>
          <a:p>
            <a:r>
              <a:rPr lang="en-US" altLang="ko-KR" sz="2800" dirty="0"/>
              <a:t>Risks of Lung Cancer Screening</a:t>
            </a:r>
          </a:p>
          <a:p>
            <a:pPr lvl="1"/>
            <a:r>
              <a:rPr lang="en-US" altLang="ko-KR" sz="2400" dirty="0"/>
              <a:t>False-Positive </a:t>
            </a:r>
            <a:r>
              <a:rPr lang="en-US" altLang="ko-KR" sz="2400" dirty="0" smtClean="0"/>
              <a:t>Results</a:t>
            </a:r>
          </a:p>
          <a:p>
            <a:pPr lvl="2"/>
            <a:r>
              <a:rPr lang="en-US" altLang="ko-KR" dirty="0" smtClean="0"/>
              <a:t>False-positive </a:t>
            </a:r>
            <a:r>
              <a:rPr lang="en-US" altLang="ko-KR" dirty="0"/>
              <a:t>rates ranging from 10% </a:t>
            </a:r>
            <a:r>
              <a:rPr lang="en-US" altLang="ko-KR" dirty="0" smtClean="0"/>
              <a:t>to 43% </a:t>
            </a:r>
          </a:p>
          <a:p>
            <a:pPr lvl="2"/>
            <a:r>
              <a:rPr lang="en-US" altLang="ko-KR" dirty="0" smtClean="0"/>
              <a:t>Leading to </a:t>
            </a:r>
            <a:r>
              <a:rPr lang="en-US" altLang="ko-KR" dirty="0"/>
              <a:t>unnecessary testing, unnecessary invasive procedures (</a:t>
            </a:r>
            <a:r>
              <a:rPr lang="en-US" altLang="ko-KR" dirty="0" smtClean="0"/>
              <a:t>including surgery</a:t>
            </a:r>
            <a:r>
              <a:rPr lang="en-US" altLang="ko-KR" dirty="0"/>
              <a:t>), increased </a:t>
            </a:r>
            <a:r>
              <a:rPr lang="en-US" altLang="ko-KR" dirty="0" smtClean="0"/>
              <a:t>cost</a:t>
            </a:r>
          </a:p>
          <a:p>
            <a:pPr lvl="1"/>
            <a:r>
              <a:rPr lang="en-US" altLang="ko-KR" sz="2400" dirty="0" smtClean="0"/>
              <a:t>False-negative results </a:t>
            </a:r>
          </a:p>
          <a:p>
            <a:pPr lvl="2"/>
            <a:r>
              <a:rPr lang="en-US" altLang="ko-KR" dirty="0" smtClean="0"/>
              <a:t>Delay </a:t>
            </a:r>
            <a:r>
              <a:rPr lang="en-US" altLang="ko-KR" dirty="0"/>
              <a:t>or </a:t>
            </a:r>
            <a:r>
              <a:rPr lang="en-US" altLang="ko-KR" dirty="0" smtClean="0"/>
              <a:t>prevent </a:t>
            </a:r>
            <a:r>
              <a:rPr lang="en-US" altLang="ko-KR" dirty="0"/>
              <a:t>diagnosis and treatment because of a false sense of good health</a:t>
            </a:r>
            <a:endParaRPr lang="en-US" altLang="ko-KR" dirty="0" smtClean="0"/>
          </a:p>
          <a:p>
            <a:pPr lvl="1"/>
            <a:endParaRPr lang="ko-KR" altLang="en-US" sz="5800" dirty="0"/>
          </a:p>
        </p:txBody>
      </p:sp>
    </p:spTree>
    <p:extLst>
      <p:ext uri="{BB962C8B-B14F-4D97-AF65-F5344CB8AC3E}">
        <p14:creationId xmlns:p14="http://schemas.microsoft.com/office/powerpoint/2010/main" val="23332782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Benefits of Lung Cancer Screening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sz="2400" dirty="0" smtClean="0"/>
              <a:t>Futile </a:t>
            </a:r>
            <a:r>
              <a:rPr lang="en-US" altLang="ko-KR" sz="2400" dirty="0"/>
              <a:t>detection </a:t>
            </a:r>
            <a:r>
              <a:rPr lang="en-US" altLang="ko-KR" sz="2400" dirty="0" smtClean="0"/>
              <a:t>of </a:t>
            </a:r>
            <a:r>
              <a:rPr lang="en-US" altLang="ko-KR" sz="2400" dirty="0"/>
              <a:t>small aggressive </a:t>
            </a:r>
            <a:r>
              <a:rPr lang="en-US" altLang="ko-KR" sz="2400" dirty="0" smtClean="0"/>
              <a:t>tumors</a:t>
            </a:r>
          </a:p>
          <a:p>
            <a:pPr lvl="2"/>
            <a:r>
              <a:rPr lang="en-US" altLang="ko-KR" dirty="0" smtClean="0"/>
              <a:t>Which </a:t>
            </a:r>
            <a:r>
              <a:rPr lang="en-US" altLang="ko-KR" dirty="0"/>
              <a:t>have </a:t>
            </a:r>
            <a:r>
              <a:rPr lang="en-US" altLang="ko-KR" dirty="0" smtClean="0"/>
              <a:t>already metastasized</a:t>
            </a:r>
            <a:r>
              <a:rPr lang="en-US" altLang="ko-KR" dirty="0"/>
              <a:t>, preventing meaningful survival benefit from </a:t>
            </a:r>
            <a:r>
              <a:rPr lang="en-US" altLang="ko-KR" dirty="0" smtClean="0"/>
              <a:t>screening</a:t>
            </a:r>
          </a:p>
          <a:p>
            <a:pPr lvl="1"/>
            <a:r>
              <a:rPr lang="en-US" altLang="ko-KR" sz="2400" dirty="0" smtClean="0"/>
              <a:t>Futile </a:t>
            </a:r>
            <a:r>
              <a:rPr lang="en-US" altLang="ko-KR" sz="2400" dirty="0"/>
              <a:t>detection of indolent </a:t>
            </a:r>
            <a:r>
              <a:rPr lang="en-US" altLang="ko-KR" sz="2400" dirty="0" smtClean="0"/>
              <a:t>disease</a:t>
            </a:r>
          </a:p>
          <a:p>
            <a:pPr lvl="2"/>
            <a:r>
              <a:rPr lang="en-US" altLang="ko-KR" dirty="0" smtClean="0"/>
              <a:t>Would never </a:t>
            </a:r>
            <a:r>
              <a:rPr lang="en-US" altLang="ko-KR" dirty="0"/>
              <a:t>have harmed the patient who subsequently </a:t>
            </a:r>
            <a:r>
              <a:rPr lang="en-US" altLang="ko-KR" dirty="0" smtClean="0"/>
              <a:t>undergoes unnecessary therapy</a:t>
            </a:r>
          </a:p>
          <a:p>
            <a:pPr lvl="1"/>
            <a:r>
              <a:rPr lang="en-US" altLang="ko-KR" sz="2400" dirty="0" smtClean="0"/>
              <a:t>Indeterminate results</a:t>
            </a:r>
          </a:p>
          <a:p>
            <a:pPr lvl="2"/>
            <a:r>
              <a:rPr lang="en-US" altLang="ko-KR" dirty="0"/>
              <a:t>leading to </a:t>
            </a:r>
            <a:r>
              <a:rPr lang="en-US" altLang="ko-KR" dirty="0" smtClean="0"/>
              <a:t>additional testing</a:t>
            </a:r>
            <a:endParaRPr lang="en-US" altLang="ko-KR" sz="5800" dirty="0"/>
          </a:p>
          <a:p>
            <a:pPr lvl="1"/>
            <a:r>
              <a:rPr lang="en-US" altLang="ko-KR" sz="2400" dirty="0" smtClean="0"/>
              <a:t>Radiation exposure</a:t>
            </a:r>
          </a:p>
          <a:p>
            <a:pPr lvl="1"/>
            <a:r>
              <a:rPr lang="en-US" altLang="ko-KR" sz="2400" dirty="0" smtClean="0"/>
              <a:t>Physical </a:t>
            </a:r>
            <a:r>
              <a:rPr lang="en-US" altLang="ko-KR" sz="2400" dirty="0"/>
              <a:t>complications </a:t>
            </a:r>
            <a:r>
              <a:rPr lang="en-US" altLang="ko-KR" sz="2400" dirty="0" smtClean="0"/>
              <a:t>from diagnostic </a:t>
            </a:r>
            <a:r>
              <a:rPr lang="en-US" altLang="ko-KR" sz="2400" dirty="0"/>
              <a:t>workup</a:t>
            </a:r>
            <a:endParaRPr lang="en-US" altLang="ko-KR" sz="2400" dirty="0" smtClean="0"/>
          </a:p>
        </p:txBody>
      </p:sp>
    </p:spTree>
    <p:extLst>
      <p:ext uri="{BB962C8B-B14F-4D97-AF65-F5344CB8AC3E}">
        <p14:creationId xmlns:p14="http://schemas.microsoft.com/office/powerpoint/2010/main" val="28453631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Lung cancer screening with LDCT is a complex and controversial topic, with inherent risks and benefits</a:t>
            </a:r>
          </a:p>
          <a:p>
            <a:r>
              <a:rPr lang="en-US" altLang="ko-KR" sz="2400" dirty="0" smtClean="0"/>
              <a:t>Results from the large, prospective, randomized NLST showed that screening with LDCT decreased the relative risk of death from lung cancer by 20% in a select group of high-risk individuals</a:t>
            </a:r>
          </a:p>
          <a:p>
            <a:r>
              <a:rPr lang="en-US" altLang="ko-KR" sz="2400" dirty="0" smtClean="0"/>
              <a:t>The NCCN Lung Cancer Screening Panel recommends helical LDCT screening for select individuals at high risk for lung cancer based on the NLST results, </a:t>
            </a:r>
          </a:p>
          <a:p>
            <a:pPr>
              <a:buNone/>
            </a:pPr>
            <a:r>
              <a:rPr lang="en-US" altLang="ko-KR" sz="2400" dirty="0" smtClean="0"/>
              <a:t>-&gt; Recommendations for evaluating and following-up nodules detected on LDCT screening (e.g., solid and part-solid nodules)</a:t>
            </a:r>
          </a:p>
          <a:p>
            <a:pPr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  &gt;8mm : PET-CT </a:t>
            </a:r>
            <a:endParaRPr lang="ko-KR" altLang="en-US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References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Lung cancer screening, Version I.2013 ; NCCN guidelines</a:t>
            </a:r>
          </a:p>
          <a:p>
            <a:r>
              <a:rPr lang="en-US" altLang="ko-KR" sz="2400" dirty="0" err="1" smtClean="0"/>
              <a:t>Aberle</a:t>
            </a:r>
            <a:r>
              <a:rPr lang="en-US" altLang="ko-KR" sz="2400" dirty="0" smtClean="0"/>
              <a:t> DR et al. Reduced lung-cancer mortality with low-dose computed </a:t>
            </a:r>
            <a:r>
              <a:rPr lang="en-US" altLang="ko-KR" sz="2400" dirty="0" err="1" smtClean="0"/>
              <a:t>tomographic</a:t>
            </a:r>
            <a:r>
              <a:rPr lang="en-US" altLang="ko-KR" sz="2400" dirty="0" smtClean="0"/>
              <a:t> screening. N </a:t>
            </a:r>
            <a:r>
              <a:rPr lang="en-US" altLang="ko-KR" sz="2400" dirty="0" err="1" smtClean="0"/>
              <a:t>Engl</a:t>
            </a:r>
            <a:r>
              <a:rPr lang="en-US" altLang="ko-KR" sz="2400" dirty="0" smtClean="0"/>
              <a:t> J Med. 2011;365:395-409</a:t>
            </a:r>
          </a:p>
          <a:p>
            <a:r>
              <a:rPr lang="en-US" altLang="ko-KR" sz="2400" dirty="0" smtClean="0"/>
              <a:t>Peter B. Bach et al. Benefits and Harms of CT Screening for Lung Cancer. JAMA. 2012;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307(22):2418-2429</a:t>
            </a:r>
            <a:endParaRPr lang="ko-KR" alt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Overview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/>
              <a:t>Screening for Non–Small Cell Lung </a:t>
            </a:r>
            <a:r>
              <a:rPr lang="en-US" altLang="ko-KR" sz="2800" dirty="0" smtClean="0"/>
              <a:t>Cancer</a:t>
            </a:r>
          </a:p>
          <a:p>
            <a:pPr lvl="1"/>
            <a:r>
              <a:rPr lang="en-US" altLang="ko-KR" sz="2400" dirty="0" smtClean="0"/>
              <a:t>Non–small </a:t>
            </a:r>
            <a:r>
              <a:rPr lang="en-US" altLang="ko-KR" sz="2400" dirty="0"/>
              <a:t>cell lung </a:t>
            </a:r>
            <a:r>
              <a:rPr lang="en-US" altLang="ko-KR" sz="2400" dirty="0" smtClean="0"/>
              <a:t>cancer (NSCLC) : 85%</a:t>
            </a:r>
          </a:p>
          <a:p>
            <a:pPr lvl="1"/>
            <a:r>
              <a:rPr lang="en-US" altLang="ko-KR" sz="2400" dirty="0" smtClean="0"/>
              <a:t>Small </a:t>
            </a:r>
            <a:r>
              <a:rPr lang="en-US" altLang="ko-KR" sz="2400" dirty="0"/>
              <a:t>cell lung cancer </a:t>
            </a:r>
            <a:r>
              <a:rPr lang="en-US" altLang="ko-KR" sz="2400" dirty="0" smtClean="0"/>
              <a:t>: 13</a:t>
            </a:r>
            <a:r>
              <a:rPr lang="en-US" altLang="ko-KR" sz="2400" dirty="0"/>
              <a:t>% to 15% </a:t>
            </a:r>
          </a:p>
          <a:p>
            <a:r>
              <a:rPr lang="en-US" altLang="ko-KR" sz="2800" dirty="0"/>
              <a:t>CT as Part of a Screening </a:t>
            </a:r>
            <a:r>
              <a:rPr lang="en-US" altLang="ko-KR" sz="2800" dirty="0" smtClean="0"/>
              <a:t>Program</a:t>
            </a:r>
          </a:p>
          <a:p>
            <a:pPr lvl="1"/>
            <a:r>
              <a:rPr lang="en-US" altLang="ko-KR" sz="2400" dirty="0" smtClean="0"/>
              <a:t>Screening </a:t>
            </a:r>
            <a:r>
              <a:rPr lang="en-US" altLang="ko-KR" sz="2400" dirty="0"/>
              <a:t>with CT should be part of a program of care </a:t>
            </a:r>
            <a:r>
              <a:rPr lang="en-US" altLang="ko-KR" sz="2400" dirty="0" smtClean="0"/>
              <a:t>and should </a:t>
            </a:r>
            <a:r>
              <a:rPr lang="en-US" altLang="ko-KR" sz="2400" dirty="0"/>
              <a:t>not be performed in isolation as a free-standing </a:t>
            </a:r>
            <a:r>
              <a:rPr lang="en-US" altLang="ko-KR" sz="2400" dirty="0" smtClean="0"/>
              <a:t>test</a:t>
            </a:r>
          </a:p>
          <a:p>
            <a:r>
              <a:rPr lang="en-US" altLang="ko-KR" sz="2800" dirty="0"/>
              <a:t>Randomized </a:t>
            </a:r>
            <a:r>
              <a:rPr lang="en-US" altLang="ko-KR" sz="2800" dirty="0" smtClean="0"/>
              <a:t>Trials</a:t>
            </a:r>
          </a:p>
          <a:p>
            <a:pPr lvl="1"/>
            <a:r>
              <a:rPr lang="en-US" altLang="ko-KR" sz="2400" dirty="0" smtClean="0"/>
              <a:t>Essential </a:t>
            </a:r>
            <a:r>
              <a:rPr lang="en-US" altLang="ko-KR" sz="2400" dirty="0"/>
              <a:t>for determining whether </a:t>
            </a:r>
            <a:r>
              <a:rPr lang="en-US" altLang="ko-KR" sz="2400" dirty="0" smtClean="0"/>
              <a:t>cancer screening </a:t>
            </a:r>
            <a:r>
              <a:rPr lang="en-US" altLang="ko-KR" sz="2400" dirty="0"/>
              <a:t>decreases disease-specific mortality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6616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Overview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sz="2400" dirty="0" smtClean="0"/>
              <a:t>Multiple </a:t>
            </a:r>
            <a:r>
              <a:rPr lang="en-US" altLang="ko-KR" sz="2400" dirty="0"/>
              <a:t>ongoing randomized trials are assessing LDCT screening </a:t>
            </a:r>
            <a:r>
              <a:rPr lang="en-US" altLang="ko-KR" sz="2400" dirty="0" smtClean="0"/>
              <a:t>for lung </a:t>
            </a:r>
            <a:r>
              <a:rPr lang="en-US" altLang="ko-KR" sz="2400" dirty="0"/>
              <a:t>cancer among high-risk </a:t>
            </a:r>
            <a:r>
              <a:rPr lang="en-US" altLang="ko-KR" sz="2400" dirty="0" smtClean="0"/>
              <a:t>groups</a:t>
            </a:r>
          </a:p>
          <a:p>
            <a:pPr lvl="2"/>
            <a:r>
              <a:rPr lang="en-US" altLang="ko-KR" dirty="0"/>
              <a:t>National </a:t>
            </a:r>
            <a:r>
              <a:rPr lang="en-US" altLang="ko-KR" dirty="0" smtClean="0"/>
              <a:t>Lung Screening </a:t>
            </a:r>
            <a:r>
              <a:rPr lang="en-US" altLang="ko-KR" dirty="0"/>
              <a:t>Trial (</a:t>
            </a:r>
            <a:r>
              <a:rPr lang="en-US" altLang="ko-KR" dirty="0" smtClean="0"/>
              <a:t>NLST)   </a:t>
            </a:r>
          </a:p>
          <a:p>
            <a:pPr lvl="3"/>
            <a:r>
              <a:rPr lang="en-US" altLang="ko-KR" dirty="0" smtClean="0"/>
              <a:t>Results </a:t>
            </a:r>
            <a:r>
              <a:rPr lang="en-US" altLang="ko-KR" dirty="0"/>
              <a:t>from the NLST suggested </a:t>
            </a:r>
            <a:r>
              <a:rPr lang="en-US" altLang="ko-KR" dirty="0" smtClean="0"/>
              <a:t>that LDCT </a:t>
            </a:r>
            <a:r>
              <a:rPr lang="en-US" altLang="ko-KR" dirty="0"/>
              <a:t>screening decreases disease-specific mortality</a:t>
            </a:r>
            <a:endParaRPr lang="en-US" altLang="ko-KR" sz="9600" dirty="0" smtClean="0"/>
          </a:p>
          <a:p>
            <a:pPr lvl="2"/>
            <a:r>
              <a:rPr lang="en-US" altLang="ko-KR" dirty="0" smtClean="0"/>
              <a:t>Dutch Belgian </a:t>
            </a:r>
            <a:r>
              <a:rPr lang="en-US" altLang="ko-KR" dirty="0"/>
              <a:t>randomized lung cancer screening trial (NELSON)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695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" y="10677"/>
            <a:ext cx="9135005" cy="6870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46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94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248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76"/>
            <a:ext cx="9144000" cy="7059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963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81"/>
            <a:ext cx="9128810" cy="694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28834" y="4797151"/>
            <a:ext cx="8873374" cy="38340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7" name="TextBox 8"/>
          <p:cNvSpPr txBox="1"/>
          <p:nvPr/>
        </p:nvSpPr>
        <p:spPr>
          <a:xfrm>
            <a:off x="8116390" y="4919807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 smtClean="0">
                <a:solidFill>
                  <a:srgbClr val="FF0000"/>
                </a:solidFill>
              </a:rPr>
              <a:t>Added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8834" y="5196807"/>
            <a:ext cx="8873374" cy="24841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8116390" y="5589240"/>
            <a:ext cx="632074" cy="12420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107504" y="5741640"/>
            <a:ext cx="316037" cy="12420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1" name="TextBox 8"/>
          <p:cNvSpPr txBox="1"/>
          <p:nvPr/>
        </p:nvSpPr>
        <p:spPr>
          <a:xfrm>
            <a:off x="7859724" y="5713449"/>
            <a:ext cx="8887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 smtClean="0">
                <a:solidFill>
                  <a:srgbClr val="FF0000"/>
                </a:solidFill>
              </a:rPr>
              <a:t>Modified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20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93"/>
            <a:ext cx="9144000" cy="69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2051720" y="3645024"/>
            <a:ext cx="2448272" cy="7200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6" name="TextBox 8"/>
          <p:cNvSpPr txBox="1"/>
          <p:nvPr/>
        </p:nvSpPr>
        <p:spPr>
          <a:xfrm>
            <a:off x="3786182" y="4372443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 smtClean="0">
                <a:solidFill>
                  <a:srgbClr val="FF0000"/>
                </a:solidFill>
              </a:rPr>
              <a:t>Added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499992" y="2564904"/>
            <a:ext cx="2736304" cy="7200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5724128" y="3659775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/>
              <a:t>until age 74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148064" y="3382776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1" dirty="0" smtClean="0">
                <a:solidFill>
                  <a:srgbClr val="FF0000"/>
                </a:solidFill>
              </a:rPr>
              <a:t>Modified from “until age 74”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94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8171</TotalTime>
  <Words>1447</Words>
  <Application>Microsoft Office PowerPoint</Application>
  <PresentationFormat>화면 슬라이드 쇼(4:3)</PresentationFormat>
  <Paragraphs>143</Paragraphs>
  <Slides>23</Slides>
  <Notes>11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4" baseType="lpstr">
      <vt:lpstr>Office 테마</vt:lpstr>
      <vt:lpstr>Lung Cancer Screening - NCCN Guidelines 2013</vt:lpstr>
      <vt:lpstr>Overview</vt:lpstr>
      <vt:lpstr>Overview</vt:lpstr>
      <vt:lpstr>Overview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Image findings</vt:lpstr>
      <vt:lpstr>PowerPoint 프레젠테이션</vt:lpstr>
      <vt:lpstr>PowerPoint 프레젠테이션</vt:lpstr>
      <vt:lpstr>PowerPoint 프레젠테이션</vt:lpstr>
      <vt:lpstr>PowerPoint 프레젠테이션</vt:lpstr>
      <vt:lpstr>Benefits of Lung Cancer Screening</vt:lpstr>
      <vt:lpstr>Benefits of Lung Cancer Screening</vt:lpstr>
      <vt:lpstr>Benefits of Lung Cancer Screening</vt:lpstr>
      <vt:lpstr>Benefits of Lung Cancer Screening</vt:lpstr>
      <vt:lpstr>Benefits of Lung Cancer Screening</vt:lpstr>
      <vt:lpstr>Benefits of Lung Cancer Screening</vt:lpstr>
      <vt:lpstr>Benefits of Lung Cancer Screening</vt:lpstr>
      <vt:lpstr>Summary</vt:lpstr>
      <vt:lpstr>References</vt:lpstr>
    </vt:vector>
  </TitlesOfParts>
  <Company>MY_HOME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임아영</cp:lastModifiedBy>
  <cp:revision>939</cp:revision>
  <cp:lastPrinted>2013-03-21T05:07:52Z</cp:lastPrinted>
  <dcterms:created xsi:type="dcterms:W3CDTF">2002-05-31T16:21:56Z</dcterms:created>
  <dcterms:modified xsi:type="dcterms:W3CDTF">2013-04-08T20:28:25Z</dcterms:modified>
</cp:coreProperties>
</file>