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72" r:id="rId10"/>
    <p:sldId id="273" r:id="rId11"/>
    <p:sldId id="277" r:id="rId12"/>
    <p:sldId id="276" r:id="rId13"/>
    <p:sldId id="278" r:id="rId14"/>
    <p:sldId id="279" r:id="rId15"/>
    <p:sldId id="266" r:id="rId16"/>
    <p:sldId id="267" r:id="rId17"/>
    <p:sldId id="268" r:id="rId18"/>
    <p:sldId id="269" r:id="rId19"/>
    <p:sldId id="280" r:id="rId20"/>
    <p:sldId id="281" r:id="rId21"/>
    <p:sldId id="284" r:id="rId22"/>
    <p:sldId id="282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047" autoAdjust="0"/>
  </p:normalViewPr>
  <p:slideViewPr>
    <p:cSldViewPr>
      <p:cViewPr>
        <p:scale>
          <a:sx n="100" d="100"/>
          <a:sy n="100" d="100"/>
        </p:scale>
        <p:origin x="-194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484CA-0CEA-4199-9E3E-0166C18837D5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62E15-31B2-4CC8-93D7-3A29532386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3021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FNCLCC grade 3/3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◇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Tumor differentiation: score 3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◇ 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Necrosis: Present (10%), score 1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◇ </a:t>
            </a:r>
            <a:r>
              <a:rPr lang="fr-FR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Mitoses: 12/10 HPFs, score 2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62E15-31B2-4CC8-93D7-3A29532386B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CK(AE1/AE3): negative in tumor cells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C-Kit, CD34: negative in tumor cells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S-100, HMB45: negative in tumor cells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Caldesmon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actin (SMA), </a:t>
            </a:r>
            <a:r>
              <a:rPr lang="en-US" altLang="ko-K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desmin</a:t>
            </a:r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SMMHC: negative in tumor cells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TLE1: negative in tumor cells</a:t>
            </a:r>
            <a:endParaRPr lang="ko-KR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7BC3A-1EE2-4E3E-AD87-0944FCFA16B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980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5405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5891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74190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7895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3977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2225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8565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66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2572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09523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7706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4252-DE2A-4EDB-B6F9-353AA6CF9138}" type="datetimeFigureOut">
              <a:rPr lang="ko-KR" altLang="en-US" smtClean="0"/>
              <a:pPr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F0A53-1D7D-46C4-9D1E-03A6DE6386E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235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10.wdp"/><Relationship Id="rId4" Type="http://schemas.openxmlformats.org/officeDocument/2006/relationships/image" Target="../media/image20.jpeg"/><Relationship Id="rId9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VATS conference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2015. 10. 22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4997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CASE1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en-US" altLang="ko-KR" dirty="0" smtClean="0"/>
              <a:t>M/49 8036713 </a:t>
            </a:r>
            <a:r>
              <a:rPr lang="ko-KR" altLang="en-US" dirty="0" smtClean="0"/>
              <a:t>채 </a:t>
            </a:r>
            <a:r>
              <a:rPr lang="en-US" altLang="ko-KR" dirty="0" smtClean="0"/>
              <a:t>O </a:t>
            </a:r>
            <a:r>
              <a:rPr lang="ko-KR" altLang="en-US" dirty="0" smtClean="0"/>
              <a:t>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7826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512" y="18864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500" b="1" dirty="0" smtClean="0"/>
              <a:t>RLL, lobectomy</a:t>
            </a:r>
          </a:p>
          <a:p>
            <a:r>
              <a:rPr lang="en-US" altLang="ko-KR" sz="1500" b="1" dirty="0" smtClean="0"/>
              <a:t>SS15-24563</a:t>
            </a:r>
          </a:p>
          <a:p>
            <a:r>
              <a:rPr lang="en-US" altLang="ko-KR" sz="1500" dirty="0" smtClean="0"/>
              <a:t>anterior basal segmental bronchus 2.5x1.9cm</a:t>
            </a:r>
            <a:endParaRPr lang="ko-KR" altLang="en-US" sz="1500" dirty="0" smtClean="0"/>
          </a:p>
          <a:p>
            <a:endParaRPr lang="ko-KR" altLang="en-US" sz="1500" dirty="0"/>
          </a:p>
        </p:txBody>
      </p:sp>
      <p:pic>
        <p:nvPicPr>
          <p:cNvPr id="1027" name="Picture 3" descr="C:\Users\yudp3025\Desktop\칼무리\K-01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75" r="15604" b="29379"/>
          <a:stretch/>
        </p:blipFill>
        <p:spPr bwMode="auto">
          <a:xfrm>
            <a:off x="539552" y="1528224"/>
            <a:ext cx="805457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94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SV53COXWDC001\Desktop\VATS\case1\Image_241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102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C:\Users\SV53COXWDC001\Desktop\VATS\case1\Image_241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770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C:\Users\SV53COXWDC001\Desktop\VATS\case1\Image_24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5558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V53COXWDC001\Desktop\VATS\case1\Image_241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6896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dirty="0" smtClean="0"/>
              <a:t>S100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5316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CASE 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endParaRPr lang="en-US" altLang="ko-KR" dirty="0"/>
          </a:p>
          <a:p>
            <a:pPr marL="0" indent="0" algn="ctr">
              <a:buNone/>
            </a:pPr>
            <a:r>
              <a:rPr lang="en-US" altLang="ko-KR" dirty="0" smtClean="0"/>
              <a:t>M/32 5378706 </a:t>
            </a:r>
            <a:r>
              <a:rPr lang="ko-KR" altLang="en-US" dirty="0" smtClean="0"/>
              <a:t>강 </a:t>
            </a:r>
            <a:r>
              <a:rPr lang="en-US" altLang="ko-KR" dirty="0" smtClean="0"/>
              <a:t>O </a:t>
            </a:r>
            <a:r>
              <a:rPr lang="ko-KR" altLang="en-US" dirty="0" err="1" smtClean="0"/>
              <a:t>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1440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60"/>
          <a:stretch/>
        </p:blipFill>
        <p:spPr>
          <a:xfrm>
            <a:off x="-36512" y="1129478"/>
            <a:ext cx="9144000" cy="5683898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79512" y="188640"/>
            <a:ext cx="4572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500" b="1" dirty="0" smtClean="0"/>
              <a:t>RUL, </a:t>
            </a:r>
            <a:r>
              <a:rPr lang="en-US" altLang="ko-KR" sz="1600" b="1" dirty="0"/>
              <a:t>sleeve </a:t>
            </a:r>
            <a:r>
              <a:rPr lang="en-US" altLang="ko-KR" sz="1600" b="1" dirty="0" smtClean="0"/>
              <a:t>lobectomy</a:t>
            </a:r>
          </a:p>
          <a:p>
            <a:r>
              <a:rPr lang="en-US" altLang="ko-KR" sz="1600" b="1" dirty="0" smtClean="0"/>
              <a:t>SS15-21309</a:t>
            </a:r>
          </a:p>
          <a:p>
            <a:r>
              <a:rPr lang="en-US" altLang="ko-KR" sz="1600" dirty="0" smtClean="0"/>
              <a:t>6.0x3.0cm</a:t>
            </a:r>
            <a:endParaRPr lang="ko-KR" altLang="en-US" sz="1500" dirty="0" smtClean="0"/>
          </a:p>
          <a:p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4256839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Image_8252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529488" y="1329688"/>
            <a:ext cx="5738000" cy="43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 descr="Image_8251"/>
          <p:cNvPicPr>
            <a:picLocks noGrp="1" noChangeAspect="1"/>
          </p:cNvPicPr>
          <p:nvPr isPhoto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863000" y="1329688"/>
            <a:ext cx="5738000" cy="43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340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Image_8256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1110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Image_8255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42952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Image_8258"/>
          <p:cNvPicPr>
            <a:picLocks noGrp="1" noChangeAspect="1"/>
          </p:cNvPicPr>
          <p:nvPr isPhoto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387" y="-28600"/>
            <a:ext cx="91090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504" y="116632"/>
            <a:ext cx="1576072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dirty="0" smtClean="0"/>
              <a:t>CK (AE1/AE3)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67518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Image_8259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3" y="0"/>
            <a:ext cx="91090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9512" y="188640"/>
            <a:ext cx="4104456" cy="3231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500" dirty="0" smtClean="0"/>
              <a:t>Actin (SMA), </a:t>
            </a:r>
            <a:r>
              <a:rPr lang="es-ES" altLang="ko-KR" sz="1500" dirty="0" smtClean="0"/>
              <a:t>Caldesmon, Desmin</a:t>
            </a:r>
            <a:r>
              <a:rPr lang="es-ES" altLang="ko-KR" sz="1500" dirty="0"/>
              <a:t>, SMMHC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688355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CASE3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ko-KR" dirty="0" smtClean="0"/>
          </a:p>
          <a:p>
            <a:pPr marL="0" indent="0" algn="ctr">
              <a:buNone/>
            </a:pPr>
            <a:r>
              <a:rPr lang="en-US" altLang="ko-KR" dirty="0" smtClean="0"/>
              <a:t>F/50 5495001 </a:t>
            </a:r>
            <a:r>
              <a:rPr lang="ko-KR" altLang="en-US" dirty="0" smtClean="0"/>
              <a:t>박 </a:t>
            </a:r>
            <a:r>
              <a:rPr lang="en-US" altLang="ko-KR" dirty="0" smtClean="0"/>
              <a:t>O </a:t>
            </a:r>
            <a:r>
              <a:rPr lang="ko-KR" altLang="en-US" dirty="0" err="1" smtClean="0"/>
              <a:t>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76310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79512" y="188640"/>
            <a:ext cx="4572000" cy="8156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500" b="1" dirty="0" smtClean="0"/>
              <a:t>LLL, lobectomy</a:t>
            </a:r>
          </a:p>
          <a:p>
            <a:r>
              <a:rPr lang="en-US" altLang="ko-KR" sz="1600" b="1" dirty="0" smtClean="0"/>
              <a:t>SS15-34041</a:t>
            </a:r>
          </a:p>
          <a:p>
            <a:r>
              <a:rPr lang="en-US" altLang="ko-KR" sz="1600" dirty="0" smtClean="0"/>
              <a:t>1.8x1.7cm</a:t>
            </a:r>
            <a:endParaRPr lang="ko-KR" altLang="en-US" sz="1500" dirty="0"/>
          </a:p>
        </p:txBody>
      </p:sp>
      <p:pic>
        <p:nvPicPr>
          <p:cNvPr id="2050" name="Picture 2" descr="C:\Users\yudp3025\Desktop\칼무리\K-01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9" t="6264" r="15064" b="28057"/>
          <a:stretch/>
        </p:blipFill>
        <p:spPr bwMode="auto">
          <a:xfrm>
            <a:off x="42943" y="1046614"/>
            <a:ext cx="9076108" cy="567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7110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SV53COXWDC001\Desktop\VATS\case1\case3\Image_241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520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SV53COXWDC001\Desktop\VATS\case1\case3\Image_241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5442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SV53COXWDC001\Desktop\VATS\case1\case3\Image_24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0525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SV53COXWDC001\Desktop\VATS\case1\case3\Image_241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4696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 descr="C:\Users\SV53COXWDC001\Desktop\VATS\case1\case3\Image_241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7559" y="147990"/>
            <a:ext cx="188994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dirty="0" smtClean="0"/>
              <a:t>Mitosis</a:t>
            </a:r>
            <a:r>
              <a:rPr lang="ko-KR" altLang="en-US" dirty="0" smtClean="0"/>
              <a:t> </a:t>
            </a:r>
            <a:r>
              <a:rPr lang="en-US" altLang="ko-KR" dirty="0" smtClean="0"/>
              <a:t>4/10HPF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93644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V53COXWDC001\Desktop\VATS\case1\case3\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05" y="-27384"/>
            <a:ext cx="455414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3374" y="89773"/>
            <a:ext cx="142378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600" dirty="0"/>
              <a:t>CK (AE1/AE3)</a:t>
            </a:r>
            <a:endParaRPr lang="ko-KR" altLang="en-US" sz="1600" dirty="0"/>
          </a:p>
        </p:txBody>
      </p:sp>
      <p:pic>
        <p:nvPicPr>
          <p:cNvPr id="10243" name="Picture 3" descr="C:\Users\SV53COXWDC001\Desktop\VATS\case1\case3\chrom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807" y="3446945"/>
            <a:ext cx="4546800" cy="342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09198" y="6381328"/>
            <a:ext cx="162788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500" dirty="0" smtClean="0"/>
              <a:t>Chromogranin A</a:t>
            </a:r>
            <a:endParaRPr lang="ko-KR" altLang="en-US" sz="1500" dirty="0"/>
          </a:p>
        </p:txBody>
      </p:sp>
      <p:pic>
        <p:nvPicPr>
          <p:cNvPr id="10244" name="Picture 4" descr="C:\Users\SV53COXWDC001\Desktop\VATS\case1\case3\CD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807" y="-980"/>
            <a:ext cx="4536000" cy="34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8424" y="90571"/>
            <a:ext cx="655949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500" dirty="0" smtClean="0"/>
              <a:t>CD56</a:t>
            </a:r>
            <a:endParaRPr lang="ko-KR" altLang="en-US" sz="1500" dirty="0"/>
          </a:p>
        </p:txBody>
      </p:sp>
      <p:pic>
        <p:nvPicPr>
          <p:cNvPr id="10245" name="Picture 5" descr="C:\Users\SV53COXWDC001\Desktop\VATS\case1\case3\synapt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5" y="3439141"/>
            <a:ext cx="4536000" cy="34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3374" y="6381328"/>
            <a:ext cx="1561646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ko-KR" sz="1500" dirty="0" err="1" smtClean="0"/>
              <a:t>Shynaptophysin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3363701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140</Words>
  <Application>Microsoft Office PowerPoint</Application>
  <PresentationFormat>화면 슬라이드 쇼(4:3)</PresentationFormat>
  <Paragraphs>41</Paragraphs>
  <Slides>22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VATS conference</vt:lpstr>
      <vt:lpstr>CASE1</vt:lpstr>
      <vt:lpstr>슬라이드 3</vt:lpstr>
      <vt:lpstr>슬라이드 4</vt:lpstr>
      <vt:lpstr>슬라이드 5</vt:lpstr>
      <vt:lpstr>슬라이드 6</vt:lpstr>
      <vt:lpstr>슬라이드 7</vt:lpstr>
      <vt:lpstr>CASE 2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CASE3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연세의료원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shimhs</cp:lastModifiedBy>
  <cp:revision>9</cp:revision>
  <dcterms:created xsi:type="dcterms:W3CDTF">2015-10-20T01:27:29Z</dcterms:created>
  <dcterms:modified xsi:type="dcterms:W3CDTF">2015-10-21T22:15:47Z</dcterms:modified>
</cp:coreProperties>
</file>