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6" r:id="rId3"/>
    <p:sldId id="257" r:id="rId4"/>
    <p:sldId id="267" r:id="rId5"/>
    <p:sldId id="261" r:id="rId6"/>
    <p:sldId id="264" r:id="rId7"/>
    <p:sldId id="270" r:id="rId8"/>
    <p:sldId id="271" r:id="rId9"/>
    <p:sldId id="259" r:id="rId10"/>
    <p:sldId id="269" r:id="rId11"/>
    <p:sldId id="260" r:id="rId12"/>
    <p:sldId id="263" r:id="rId1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8463" autoAdjust="0"/>
  </p:normalViewPr>
  <p:slideViewPr>
    <p:cSldViewPr snapToGrid="0">
      <p:cViewPr varScale="1">
        <p:scale>
          <a:sx n="90" d="100"/>
          <a:sy n="90" d="100"/>
        </p:scale>
        <p:origin x="13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2E4BBF-D221-4600-B6E7-9D18375022B1}" type="datetimeFigureOut">
              <a:rPr lang="ko-KR" altLang="en-US" smtClean="0"/>
              <a:t>2023-07-12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B4730-ACC7-4D72-8FCD-555CA1D841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9245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Primary lung sarcoma</a:t>
            </a:r>
            <a:r>
              <a:rPr lang="ko-KR" altLang="en-US" dirty="0" smtClean="0"/>
              <a:t>를 말씀 드리기 전에 간단히 </a:t>
            </a:r>
            <a:r>
              <a:rPr lang="en-US" altLang="ko-KR" dirty="0" smtClean="0"/>
              <a:t>carcinoma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sarcoma</a:t>
            </a:r>
            <a:r>
              <a:rPr lang="ko-KR" altLang="en-US" dirty="0" smtClean="0"/>
              <a:t>를 말씀 드리고 넘어가겠습니다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모두 아시는 내용이기는 하지만</a:t>
            </a:r>
            <a:r>
              <a:rPr lang="en-US" altLang="ko-KR" baseline="0" dirty="0" smtClean="0"/>
              <a:t> </a:t>
            </a:r>
            <a:r>
              <a:rPr lang="en-US" altLang="ko-KR" dirty="0" smtClean="0"/>
              <a:t>carcinoma</a:t>
            </a:r>
            <a:r>
              <a:rPr lang="en-US" altLang="ko-KR" dirty="0"/>
              <a:t>(</a:t>
            </a:r>
            <a:r>
              <a:rPr lang="ko-KR" altLang="en-US" dirty="0" err="1"/>
              <a:t>상피암종</a:t>
            </a:r>
            <a:r>
              <a:rPr lang="en-US" altLang="ko-KR" dirty="0"/>
              <a:t>)</a:t>
            </a:r>
            <a:r>
              <a:rPr lang="ko-KR" altLang="en-US" dirty="0"/>
              <a:t>는 상피세포에서 기원하며</a:t>
            </a:r>
            <a:r>
              <a:rPr lang="en-US" altLang="ko-KR" dirty="0"/>
              <a:t>, </a:t>
            </a:r>
            <a:r>
              <a:rPr lang="ko-KR" altLang="en-US" dirty="0"/>
              <a:t>보통 </a:t>
            </a:r>
            <a:r>
              <a:rPr lang="ko-KR" altLang="en-US" dirty="0" err="1"/>
              <a:t>고형암들인</a:t>
            </a:r>
            <a:r>
              <a:rPr lang="ko-KR" altLang="en-US" dirty="0"/>
              <a:t> 간암</a:t>
            </a:r>
            <a:r>
              <a:rPr lang="en-US" altLang="ko-KR" dirty="0"/>
              <a:t>, </a:t>
            </a:r>
            <a:r>
              <a:rPr lang="ko-KR" altLang="en-US" dirty="0"/>
              <a:t>폐암</a:t>
            </a:r>
            <a:r>
              <a:rPr lang="en-US" altLang="ko-KR" dirty="0"/>
              <a:t>, </a:t>
            </a:r>
            <a:r>
              <a:rPr lang="ko-KR" altLang="en-US" dirty="0"/>
              <a:t>위암</a:t>
            </a:r>
            <a:r>
              <a:rPr lang="en-US" altLang="ko-KR" dirty="0"/>
              <a:t>, </a:t>
            </a:r>
            <a:r>
              <a:rPr lang="ko-KR" altLang="en-US" dirty="0"/>
              <a:t>대장암은 대부분 </a:t>
            </a:r>
            <a:r>
              <a:rPr lang="en-US" altLang="ko-KR" dirty="0"/>
              <a:t>carcinoma</a:t>
            </a:r>
            <a:r>
              <a:rPr lang="ko-KR" altLang="en-US" dirty="0"/>
              <a:t>가 많으며 폐암의 대부분을 차지하는 </a:t>
            </a:r>
            <a:r>
              <a:rPr lang="en-US" altLang="ko-KR" dirty="0"/>
              <a:t>NSCLC, SCLC</a:t>
            </a:r>
            <a:r>
              <a:rPr lang="ko-KR" altLang="en-US" dirty="0"/>
              <a:t>의 경우도 </a:t>
            </a:r>
            <a:r>
              <a:rPr lang="en-US" altLang="ko-KR" dirty="0"/>
              <a:t>carcinoma</a:t>
            </a:r>
            <a:r>
              <a:rPr lang="ko-KR" altLang="en-US" dirty="0"/>
              <a:t>에 속합니다</a:t>
            </a:r>
            <a:r>
              <a:rPr lang="en-US" altLang="ko-KR" dirty="0" smtClean="0"/>
              <a:t>.</a:t>
            </a:r>
            <a:r>
              <a:rPr lang="en-US" altLang="ko-KR" baseline="0" dirty="0" smtClean="0"/>
              <a:t> </a:t>
            </a:r>
            <a:r>
              <a:rPr lang="ko-KR" altLang="en-US" dirty="0" smtClean="0"/>
              <a:t>이와 </a:t>
            </a:r>
            <a:r>
              <a:rPr lang="ko-KR" altLang="en-US" dirty="0"/>
              <a:t>달리 중간엽세포에서 기원하는 </a:t>
            </a:r>
            <a:r>
              <a:rPr lang="en-US" altLang="ko-KR" dirty="0"/>
              <a:t>sarcoma(</a:t>
            </a:r>
            <a:r>
              <a:rPr lang="ko-KR" altLang="en-US" dirty="0"/>
              <a:t>육종</a:t>
            </a:r>
            <a:r>
              <a:rPr lang="en-US" altLang="ko-KR" dirty="0"/>
              <a:t>)</a:t>
            </a:r>
            <a:r>
              <a:rPr lang="ko-KR" altLang="en-US" dirty="0"/>
              <a:t>의 경우 주로 </a:t>
            </a:r>
            <a:r>
              <a:rPr lang="en-US" altLang="ko-KR" dirty="0"/>
              <a:t>soft tissue</a:t>
            </a:r>
            <a:r>
              <a:rPr lang="ko-KR" altLang="en-US" dirty="0"/>
              <a:t>나 </a:t>
            </a:r>
            <a:r>
              <a:rPr lang="en-US" altLang="ko-KR" dirty="0"/>
              <a:t>bone</a:t>
            </a:r>
            <a:r>
              <a:rPr lang="ko-KR" altLang="en-US" dirty="0"/>
              <a:t>에 발생하는 경우가 많으며</a:t>
            </a:r>
            <a:r>
              <a:rPr lang="en-US" altLang="ko-KR" dirty="0"/>
              <a:t>, </a:t>
            </a:r>
            <a:r>
              <a:rPr lang="ko-KR" altLang="en-US" dirty="0"/>
              <a:t>다음 그림과 같이 다양한 부위에 </a:t>
            </a:r>
            <a:r>
              <a:rPr lang="en-US" altLang="ko-KR" dirty="0"/>
              <a:t>sarcoma</a:t>
            </a:r>
            <a:r>
              <a:rPr lang="ko-KR" altLang="en-US" dirty="0"/>
              <a:t>의 형태로 발생할 수 있습니다</a:t>
            </a:r>
            <a:r>
              <a:rPr lang="en-US" altLang="ko-KR" dirty="0"/>
              <a:t>. </a:t>
            </a:r>
            <a:r>
              <a:rPr lang="ko-KR" altLang="en-US" dirty="0"/>
              <a:t>따라서 </a:t>
            </a:r>
            <a:r>
              <a:rPr lang="en-US" altLang="ko-KR" dirty="0"/>
              <a:t>sarcoma</a:t>
            </a:r>
            <a:r>
              <a:rPr lang="ko-KR" altLang="en-US" dirty="0"/>
              <a:t>는 폐에 흔히 발생하는 암은 아니어서 </a:t>
            </a:r>
            <a:r>
              <a:rPr lang="ko-KR" altLang="en-US" dirty="0" smtClean="0"/>
              <a:t>폐암 </a:t>
            </a:r>
            <a:r>
              <a:rPr lang="ko-KR" altLang="en-US" dirty="0"/>
              <a:t>중 </a:t>
            </a:r>
            <a:r>
              <a:rPr lang="en-US" altLang="ko-KR" dirty="0"/>
              <a:t>carcinoma</a:t>
            </a:r>
            <a:r>
              <a:rPr lang="ko-KR" altLang="en-US" dirty="0"/>
              <a:t>가 아닌 폐암들은 비율이 매우 낮고</a:t>
            </a:r>
            <a:r>
              <a:rPr lang="en-US" altLang="ko-KR" dirty="0"/>
              <a:t>, </a:t>
            </a:r>
            <a:r>
              <a:rPr lang="ko-KR" altLang="en-US" dirty="0"/>
              <a:t>그 중의 하나가 </a:t>
            </a:r>
            <a:r>
              <a:rPr lang="en-US" altLang="ko-KR" dirty="0"/>
              <a:t>primary lung sarcoma</a:t>
            </a:r>
            <a:r>
              <a:rPr lang="ko-KR" altLang="en-US" dirty="0"/>
              <a:t>에 </a:t>
            </a:r>
            <a:r>
              <a:rPr lang="ko-KR" altLang="en-US" dirty="0" smtClean="0"/>
              <a:t>해당합니다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 </a:t>
            </a:r>
            <a:endParaRPr lang="en-US" altLang="ko-KR" dirty="0"/>
          </a:p>
          <a:p>
            <a:r>
              <a:rPr lang="ko-KR" altLang="en-US" dirty="0" smtClean="0"/>
              <a:t>두 이름이 합쳐진 </a:t>
            </a:r>
            <a:r>
              <a:rPr lang="en-US" altLang="ko-KR" dirty="0" err="1" smtClean="0"/>
              <a:t>sarcomatoid</a:t>
            </a:r>
            <a:r>
              <a:rPr lang="en-US" altLang="ko-KR" dirty="0" smtClean="0"/>
              <a:t> carcinoma</a:t>
            </a:r>
            <a:r>
              <a:rPr lang="ko-KR" altLang="en-US" dirty="0" smtClean="0"/>
              <a:t>가 있는데요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상피세포에서 기원했지만 육종처럼 보이는 것을 말하며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비슷한 </a:t>
            </a:r>
            <a:r>
              <a:rPr lang="ko-KR" altLang="en-US" dirty="0"/>
              <a:t>말로 </a:t>
            </a:r>
            <a:r>
              <a:rPr lang="en-US" altLang="ko-KR" dirty="0"/>
              <a:t>pleomorphic </a:t>
            </a:r>
            <a:r>
              <a:rPr lang="en-US" altLang="ko-KR" dirty="0" smtClean="0"/>
              <a:t>carcinoma</a:t>
            </a:r>
            <a:r>
              <a:rPr lang="ko-KR" altLang="en-US" dirty="0" smtClean="0"/>
              <a:t>라고 하기도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이름은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헷갈리나 사실은 </a:t>
            </a:r>
            <a:r>
              <a:rPr lang="en-US" altLang="ko-KR" baseline="0" dirty="0" smtClean="0"/>
              <a:t>carcinoma</a:t>
            </a:r>
            <a:r>
              <a:rPr lang="ko-KR" altLang="en-US" baseline="0" dirty="0" smtClean="0"/>
              <a:t>입니다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B4730-ACC7-4D72-8FCD-555CA1D841CA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24312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예후인자로서 </a:t>
            </a:r>
            <a:r>
              <a:rPr lang="en-US" altLang="ko-KR" dirty="0"/>
              <a:t>5cm </a:t>
            </a:r>
            <a:r>
              <a:rPr lang="ko-KR" altLang="en-US" dirty="0"/>
              <a:t>미만의 폐육종은 생존율 향상과 상관관계가 있었으나 그렇지 않은 연구 또한 존재합니다</a:t>
            </a:r>
            <a:r>
              <a:rPr lang="en-US" altLang="ko-KR" dirty="0"/>
              <a:t>. </a:t>
            </a:r>
            <a:r>
              <a:rPr lang="ko-KR" altLang="en-US" dirty="0"/>
              <a:t>이외 조직학적 타입과 </a:t>
            </a:r>
            <a:r>
              <a:rPr lang="en-US" altLang="ko-KR" dirty="0"/>
              <a:t>grade</a:t>
            </a:r>
            <a:r>
              <a:rPr lang="ko-KR" altLang="en-US" dirty="0"/>
              <a:t>가 영향을 미치며</a:t>
            </a:r>
            <a:r>
              <a:rPr lang="en-US" altLang="ko-KR" dirty="0"/>
              <a:t>, Surgical margin</a:t>
            </a:r>
            <a:r>
              <a:rPr lang="ko-KR" altLang="en-US" dirty="0"/>
              <a:t> </a:t>
            </a:r>
            <a:r>
              <a:rPr lang="en-US" altLang="ko-KR" dirty="0"/>
              <a:t>positive</a:t>
            </a:r>
            <a:r>
              <a:rPr lang="ko-KR" altLang="en-US" dirty="0"/>
              <a:t>이거나 </a:t>
            </a:r>
            <a:r>
              <a:rPr lang="en-US" altLang="ko-KR" dirty="0"/>
              <a:t>marginal</a:t>
            </a:r>
            <a:r>
              <a:rPr lang="ko-KR" altLang="en-US" dirty="0"/>
              <a:t>인 경우 재발에 취약한 것으로 나타났습니다</a:t>
            </a:r>
            <a:r>
              <a:rPr lang="en-US" altLang="ko-KR" dirty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Median Overall </a:t>
            </a:r>
            <a:r>
              <a:rPr lang="en-US" altLang="ko-KR" dirty="0" err="1"/>
              <a:t>surviva</a:t>
            </a:r>
            <a:r>
              <a:rPr lang="ko-KR" altLang="en-US" dirty="0"/>
              <a:t>은 수술적 절제 후 </a:t>
            </a:r>
            <a:r>
              <a:rPr lang="en-US" altLang="ko-KR" dirty="0"/>
              <a:t>15</a:t>
            </a:r>
            <a:r>
              <a:rPr lang="ko-KR" altLang="en-US" dirty="0"/>
              <a:t>개월 에서 </a:t>
            </a:r>
            <a:r>
              <a:rPr lang="en-US" altLang="ko-KR" dirty="0"/>
              <a:t>25</a:t>
            </a:r>
            <a:r>
              <a:rPr lang="ko-KR" altLang="en-US" dirty="0"/>
              <a:t>개월 가량 나타났으며</a:t>
            </a:r>
            <a:r>
              <a:rPr lang="en-US" altLang="ko-KR" dirty="0"/>
              <a:t>, 5</a:t>
            </a:r>
            <a:r>
              <a:rPr lang="ko-KR" altLang="en-US" dirty="0"/>
              <a:t>년 </a:t>
            </a:r>
            <a:r>
              <a:rPr lang="ko-KR" altLang="en-US" dirty="0" err="1"/>
              <a:t>생존률은</a:t>
            </a:r>
            <a:r>
              <a:rPr lang="ko-KR" altLang="en-US" dirty="0"/>
              <a:t> </a:t>
            </a:r>
            <a:r>
              <a:rPr lang="en-US" altLang="ko-KR" dirty="0"/>
              <a:t>25%</a:t>
            </a:r>
            <a:r>
              <a:rPr lang="ko-KR" altLang="en-US" dirty="0"/>
              <a:t>대로</a:t>
            </a:r>
            <a:r>
              <a:rPr lang="en-US" altLang="ko-KR" dirty="0"/>
              <a:t>, </a:t>
            </a:r>
            <a:r>
              <a:rPr lang="ko-KR" altLang="en-US" dirty="0"/>
              <a:t>한국의 연구를 </a:t>
            </a:r>
            <a:r>
              <a:rPr lang="ko-KR" altLang="en-US" dirty="0" err="1"/>
              <a:t>참고시</a:t>
            </a:r>
            <a:r>
              <a:rPr lang="ko-KR" altLang="en-US" dirty="0"/>
              <a:t> 한국의 경우 남자에서는 </a:t>
            </a:r>
            <a:r>
              <a:rPr lang="en-US" altLang="ko-KR" dirty="0"/>
              <a:t>7</a:t>
            </a:r>
            <a:r>
              <a:rPr lang="ko-KR" altLang="en-US" dirty="0"/>
              <a:t>프로대에서 </a:t>
            </a:r>
            <a:r>
              <a:rPr lang="en-US" altLang="ko-KR" dirty="0"/>
              <a:t>20</a:t>
            </a:r>
            <a:r>
              <a:rPr lang="ko-KR" altLang="en-US" dirty="0" err="1"/>
              <a:t>프로대</a:t>
            </a:r>
            <a:r>
              <a:rPr lang="en-US" altLang="ko-KR" dirty="0"/>
              <a:t>, </a:t>
            </a:r>
            <a:r>
              <a:rPr lang="ko-KR" altLang="en-US" dirty="0"/>
              <a:t>여자의 경우 </a:t>
            </a:r>
            <a:r>
              <a:rPr lang="en-US" altLang="ko-KR" dirty="0"/>
              <a:t>20</a:t>
            </a:r>
            <a:r>
              <a:rPr lang="ko-KR" altLang="en-US" dirty="0"/>
              <a:t>프로대에서 </a:t>
            </a:r>
            <a:r>
              <a:rPr lang="en-US" altLang="ko-KR" dirty="0"/>
              <a:t>30</a:t>
            </a:r>
            <a:r>
              <a:rPr lang="ko-KR" altLang="en-US" dirty="0"/>
              <a:t>프로대의 </a:t>
            </a:r>
            <a:r>
              <a:rPr lang="en-US" altLang="ko-KR" dirty="0"/>
              <a:t>5</a:t>
            </a:r>
            <a:r>
              <a:rPr lang="ko-KR" altLang="en-US" dirty="0"/>
              <a:t>년 </a:t>
            </a:r>
            <a:r>
              <a:rPr lang="ko-KR" altLang="en-US" dirty="0" err="1"/>
              <a:t>생존률을</a:t>
            </a:r>
            <a:r>
              <a:rPr lang="ko-KR" altLang="en-US" dirty="0"/>
              <a:t> 보이고 있습니다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B4730-ACC7-4D72-8FCD-555CA1D841CA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7610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Primary lung </a:t>
            </a:r>
            <a:r>
              <a:rPr lang="en-US" altLang="ko-KR" dirty="0" err="1"/>
              <a:t>sarcom</a:t>
            </a:r>
            <a:r>
              <a:rPr lang="ko-KR" altLang="en-US" dirty="0"/>
              <a:t>는 전체 폐암 중 빈도는 </a:t>
            </a:r>
            <a:r>
              <a:rPr lang="en-US" altLang="ko-KR" dirty="0"/>
              <a:t>0.013</a:t>
            </a:r>
            <a:r>
              <a:rPr lang="ko-KR" altLang="en-US" dirty="0"/>
              <a:t>에서 </a:t>
            </a:r>
            <a:r>
              <a:rPr lang="en-US" altLang="ko-KR" dirty="0"/>
              <a:t>1.1% </a:t>
            </a:r>
            <a:r>
              <a:rPr lang="ko-KR" altLang="en-US" dirty="0"/>
              <a:t>사이로 매우 낮은 빈도를 보이며</a:t>
            </a:r>
            <a:r>
              <a:rPr lang="en-US" altLang="ko-KR" dirty="0"/>
              <a:t>, sarcoma</a:t>
            </a:r>
            <a:r>
              <a:rPr lang="ko-KR" altLang="en-US" dirty="0"/>
              <a:t>이기 때문에 </a:t>
            </a:r>
            <a:r>
              <a:rPr lang="ko-KR" altLang="en-US" dirty="0" err="1"/>
              <a:t>중간엽</a:t>
            </a:r>
            <a:r>
              <a:rPr lang="ko-KR" altLang="en-US" dirty="0"/>
              <a:t> 세포에서 기원하며</a:t>
            </a:r>
            <a:r>
              <a:rPr lang="en-US" altLang="ko-KR" dirty="0"/>
              <a:t>, </a:t>
            </a:r>
            <a:r>
              <a:rPr lang="ko-KR" altLang="en-US" dirty="0"/>
              <a:t>기관지벽</a:t>
            </a:r>
            <a:r>
              <a:rPr lang="en-US" altLang="ko-KR" dirty="0"/>
              <a:t>, </a:t>
            </a:r>
            <a:r>
              <a:rPr lang="ko-KR" altLang="en-US" dirty="0"/>
              <a:t>혈관</a:t>
            </a:r>
            <a:r>
              <a:rPr lang="en-US" altLang="ko-KR" dirty="0"/>
              <a:t>, </a:t>
            </a:r>
            <a:r>
              <a:rPr lang="ko-KR" altLang="en-US" dirty="0"/>
              <a:t>또는 </a:t>
            </a:r>
            <a:r>
              <a:rPr lang="ko-KR" altLang="en-US" dirty="0" err="1"/>
              <a:t>폐간질의</a:t>
            </a:r>
            <a:r>
              <a:rPr lang="ko-KR" altLang="en-US" dirty="0"/>
              <a:t> </a:t>
            </a:r>
            <a:r>
              <a:rPr lang="ko-KR" altLang="en-US" dirty="0" smtClean="0"/>
              <a:t>중간엽조직에서 </a:t>
            </a:r>
            <a:r>
              <a:rPr lang="ko-KR" altLang="en-US" dirty="0"/>
              <a:t>발생합니다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r>
              <a:rPr lang="ko-KR" altLang="en-US" dirty="0" smtClean="0"/>
              <a:t>주로 진단되는 나이는 중년층에서 진단이 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남자의 비율이 더 높습니다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빈번한 </a:t>
            </a:r>
            <a:r>
              <a:rPr lang="en-US" altLang="ko-KR" dirty="0" err="1" smtClean="0"/>
              <a:t>histotype</a:t>
            </a:r>
            <a:r>
              <a:rPr lang="ko-KR" altLang="en-US" dirty="0" smtClean="0"/>
              <a:t>은 </a:t>
            </a:r>
            <a:r>
              <a:rPr lang="en-US" altLang="ko-KR" dirty="0" err="1" smtClean="0"/>
              <a:t>leiomyosarcoma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myofibroblastic</a:t>
            </a:r>
            <a:r>
              <a:rPr lang="en-US" altLang="ko-KR" baseline="0" dirty="0" smtClean="0"/>
              <a:t> tumors, synovial sarcoma</a:t>
            </a:r>
            <a:r>
              <a:rPr lang="ko-KR" altLang="en-US" baseline="0" dirty="0" smtClean="0"/>
              <a:t>인데 워낙 빈도가 낮은 </a:t>
            </a:r>
            <a:r>
              <a:rPr lang="ko-KR" altLang="en-US" baseline="0" dirty="0" err="1" smtClean="0"/>
              <a:t>암이라서</a:t>
            </a:r>
            <a:r>
              <a:rPr lang="ko-KR" altLang="en-US" baseline="0" dirty="0" smtClean="0"/>
              <a:t> 문헌에 따라 순위가 다릅니다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B4730-ACC7-4D72-8FCD-555CA1D841CA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1694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한국에서 원발성 </a:t>
            </a:r>
            <a:r>
              <a:rPr lang="ko-KR" altLang="en-US" dirty="0" err="1"/>
              <a:t>폐암중</a:t>
            </a:r>
            <a:r>
              <a:rPr lang="ko-KR" altLang="en-US" dirty="0"/>
              <a:t> </a:t>
            </a:r>
            <a:r>
              <a:rPr lang="en-US" altLang="ko-KR" dirty="0"/>
              <a:t>Sarcoma</a:t>
            </a:r>
            <a:r>
              <a:rPr lang="ko-KR" altLang="en-US" dirty="0"/>
              <a:t>의 비율은 외국과 마찬가지로 적은 편으로</a:t>
            </a:r>
            <a:r>
              <a:rPr lang="en-US" altLang="ko-KR" dirty="0"/>
              <a:t>, </a:t>
            </a:r>
            <a:r>
              <a:rPr lang="ko-KR" altLang="en-US" dirty="0"/>
              <a:t>대부분은 </a:t>
            </a:r>
            <a:r>
              <a:rPr lang="en-US" altLang="ko-KR" dirty="0"/>
              <a:t>NSCLC, SCLC</a:t>
            </a:r>
            <a:r>
              <a:rPr lang="ko-KR" altLang="en-US" dirty="0"/>
              <a:t>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남자에서는 </a:t>
            </a:r>
            <a:r>
              <a:rPr lang="en-US" altLang="ko-KR" dirty="0" smtClean="0"/>
              <a:t>sarcoma</a:t>
            </a:r>
            <a:r>
              <a:rPr lang="ko-KR" altLang="en-US" dirty="0" smtClean="0"/>
              <a:t>가 </a:t>
            </a:r>
            <a:r>
              <a:rPr lang="en-US" altLang="ko-KR" dirty="0"/>
              <a:t>1999</a:t>
            </a:r>
            <a:r>
              <a:rPr lang="ko-KR" altLang="en-US" dirty="0"/>
              <a:t>년 </a:t>
            </a:r>
            <a:r>
              <a:rPr lang="en-US" altLang="ko-KR" dirty="0"/>
              <a:t>17</a:t>
            </a:r>
            <a:r>
              <a:rPr lang="ko-KR" altLang="en-US" dirty="0"/>
              <a:t>명대에서 </a:t>
            </a:r>
            <a:r>
              <a:rPr lang="en-US" altLang="ko-KR" dirty="0"/>
              <a:t>2012</a:t>
            </a:r>
            <a:r>
              <a:rPr lang="ko-KR" altLang="en-US" dirty="0"/>
              <a:t>년 </a:t>
            </a:r>
            <a:r>
              <a:rPr lang="en-US" altLang="ko-KR" dirty="0"/>
              <a:t>30</a:t>
            </a:r>
            <a:r>
              <a:rPr lang="ko-KR" altLang="en-US" dirty="0"/>
              <a:t>명 대로 증가하였으며</a:t>
            </a:r>
            <a:r>
              <a:rPr lang="en-US" altLang="ko-KR" dirty="0"/>
              <a:t>, </a:t>
            </a:r>
            <a:r>
              <a:rPr lang="ko-KR" altLang="en-US" dirty="0"/>
              <a:t>여자의 경우 비슷하여 </a:t>
            </a:r>
            <a:r>
              <a:rPr lang="en-US" altLang="ko-KR" dirty="0"/>
              <a:t>1999</a:t>
            </a:r>
            <a:r>
              <a:rPr lang="ko-KR" altLang="en-US" dirty="0"/>
              <a:t>년 </a:t>
            </a:r>
            <a:r>
              <a:rPr lang="en-US" altLang="ko-KR" dirty="0"/>
              <a:t>9</a:t>
            </a:r>
            <a:r>
              <a:rPr lang="ko-KR" altLang="en-US" dirty="0"/>
              <a:t>명에서 </a:t>
            </a:r>
            <a:r>
              <a:rPr lang="en-US" altLang="ko-KR" dirty="0"/>
              <a:t>2012</a:t>
            </a:r>
            <a:r>
              <a:rPr lang="ko-KR" altLang="en-US" dirty="0"/>
              <a:t>년 </a:t>
            </a:r>
            <a:r>
              <a:rPr lang="en-US" altLang="ko-KR" dirty="0"/>
              <a:t>10</a:t>
            </a:r>
            <a:r>
              <a:rPr lang="ko-KR" altLang="en-US" dirty="0"/>
              <a:t>명으로 확인되었습니다</a:t>
            </a:r>
            <a:r>
              <a:rPr lang="en-US" altLang="ko-KR" dirty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남자의 경우 실제 케이스 발생은 </a:t>
            </a:r>
            <a:r>
              <a:rPr lang="en-US" altLang="ko-KR" dirty="0"/>
              <a:t>10</a:t>
            </a:r>
            <a:r>
              <a:rPr lang="ko-KR" altLang="en-US" dirty="0"/>
              <a:t>명대에서 </a:t>
            </a:r>
            <a:r>
              <a:rPr lang="en-US" altLang="ko-KR" dirty="0"/>
              <a:t>20</a:t>
            </a:r>
            <a:r>
              <a:rPr lang="ko-KR" altLang="en-US" dirty="0"/>
              <a:t>명대를 거쳐 </a:t>
            </a:r>
            <a:r>
              <a:rPr lang="en-US" altLang="ko-KR" dirty="0"/>
              <a:t>30</a:t>
            </a:r>
            <a:r>
              <a:rPr lang="ko-KR" altLang="en-US" dirty="0"/>
              <a:t>명으로 늘어나고 있으며</a:t>
            </a:r>
            <a:r>
              <a:rPr lang="en-US" altLang="ko-KR" dirty="0"/>
              <a:t>, </a:t>
            </a:r>
            <a:r>
              <a:rPr lang="ko-KR" altLang="en-US" dirty="0"/>
              <a:t>여자의 경우 </a:t>
            </a:r>
            <a:r>
              <a:rPr lang="en-US" altLang="ko-KR" dirty="0"/>
              <a:t>1</a:t>
            </a:r>
            <a:r>
              <a:rPr lang="ko-KR" altLang="en-US" dirty="0"/>
              <a:t>자리 수에서 </a:t>
            </a:r>
            <a:r>
              <a:rPr lang="en-US" altLang="ko-KR" dirty="0"/>
              <a:t>20</a:t>
            </a:r>
            <a:r>
              <a:rPr lang="ko-KR" altLang="en-US" dirty="0"/>
              <a:t>명사이를 왔다 갔다 하고 있습니다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B4730-ACC7-4D72-8FCD-555CA1D841CA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9956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임상적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특징은 </a:t>
            </a:r>
            <a:r>
              <a:rPr lang="ko-KR" altLang="en-US" dirty="0" smtClean="0"/>
              <a:t>환자의 </a:t>
            </a:r>
            <a:r>
              <a:rPr lang="en-US" altLang="ko-KR" dirty="0"/>
              <a:t>50 %</a:t>
            </a:r>
            <a:r>
              <a:rPr lang="ko-KR" altLang="en-US" dirty="0"/>
              <a:t>는 무증상이며</a:t>
            </a:r>
            <a:r>
              <a:rPr lang="en-US" altLang="ko-KR" dirty="0"/>
              <a:t>, </a:t>
            </a:r>
            <a:r>
              <a:rPr lang="ko-KR" altLang="en-US" dirty="0"/>
              <a:t>이때문에 </a:t>
            </a:r>
            <a:r>
              <a:rPr lang="en-US" altLang="ko-KR" dirty="0"/>
              <a:t>sarcoma</a:t>
            </a:r>
            <a:r>
              <a:rPr lang="ko-KR" altLang="en-US" dirty="0"/>
              <a:t>는 </a:t>
            </a:r>
            <a:r>
              <a:rPr lang="en-US" altLang="ko-KR" dirty="0"/>
              <a:t>Chest </a:t>
            </a:r>
            <a:r>
              <a:rPr lang="en-US" altLang="ko-KR" dirty="0" smtClean="0"/>
              <a:t>x-ray</a:t>
            </a:r>
            <a:r>
              <a:rPr lang="ko-KR" altLang="en-US" dirty="0" smtClean="0"/>
              <a:t>나 건강검진을 위한 </a:t>
            </a:r>
            <a:r>
              <a:rPr lang="en-US" altLang="ko-KR" dirty="0" smtClean="0"/>
              <a:t>CT</a:t>
            </a:r>
            <a:r>
              <a:rPr lang="ko-KR" altLang="en-US" dirty="0" smtClean="0"/>
              <a:t>에서 </a:t>
            </a:r>
            <a:r>
              <a:rPr lang="ko-KR" altLang="en-US" dirty="0"/>
              <a:t>우연히 </a:t>
            </a:r>
            <a:r>
              <a:rPr lang="ko-KR" altLang="en-US" dirty="0" smtClean="0"/>
              <a:t>발견되는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경우가 있습니다</a:t>
            </a:r>
            <a:r>
              <a:rPr lang="en-US" altLang="ko-KR" baseline="0" dirty="0" smtClean="0"/>
              <a:t>.</a:t>
            </a:r>
            <a:r>
              <a:rPr lang="en-US" altLang="ko-KR" dirty="0" smtClean="0"/>
              <a:t> </a:t>
            </a:r>
            <a:r>
              <a:rPr lang="ko-KR" altLang="en-US" dirty="0"/>
              <a:t>증상이 나타나면 호흡곤란</a:t>
            </a:r>
            <a:r>
              <a:rPr lang="en-US" altLang="ko-KR" dirty="0"/>
              <a:t>, </a:t>
            </a:r>
            <a:r>
              <a:rPr lang="ko-KR" altLang="en-US" dirty="0" err="1"/>
              <a:t>흉통</a:t>
            </a:r>
            <a:r>
              <a:rPr lang="en-US" altLang="ko-KR" dirty="0"/>
              <a:t>, </a:t>
            </a:r>
            <a:r>
              <a:rPr lang="ko-KR" altLang="en-US" dirty="0"/>
              <a:t>기침</a:t>
            </a:r>
            <a:r>
              <a:rPr lang="en-US" altLang="ko-KR" dirty="0"/>
              <a:t>, </a:t>
            </a:r>
            <a:r>
              <a:rPr lang="ko-KR" altLang="en-US" dirty="0"/>
              <a:t>체중 감소</a:t>
            </a:r>
            <a:r>
              <a:rPr lang="en-US" altLang="ko-KR" dirty="0"/>
              <a:t>, </a:t>
            </a:r>
            <a:r>
              <a:rPr lang="ko-KR" altLang="en-US" dirty="0"/>
              <a:t>객혈이 있을 수 있습니다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B4730-ACC7-4D72-8FCD-555CA1D841CA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4543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0" i="0" dirty="0" smtClean="0">
                <a:solidFill>
                  <a:srgbClr val="737373"/>
                </a:solidFill>
                <a:effectLst/>
                <a:latin typeface="Arial" panose="020B0604020202020204" pitchFamily="34" charset="0"/>
              </a:rPr>
              <a:t>폐 조직검사에서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malignant spindle cell proliferation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보이는 경우 면역조직화학검사와 병리학적 특성을 통해 질병을 분류할 수 있습니다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malignant spindle cell proliferation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보인다 해서 모두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sarcoma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아니며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pleomorphic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하면서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keratin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인 경우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sarcoma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처럼 보이는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carcinoma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인 </a:t>
            </a:r>
            <a:r>
              <a:rPr lang="en-US" altLang="ko-K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sarcomatoid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carcinoma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 가능성이 있습니다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그러나 </a:t>
            </a:r>
            <a:r>
              <a:rPr lang="en-US" altLang="ko-K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sarcomatoid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mesothelioma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나 다른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sarcoma </a:t>
            </a:r>
            <a:r>
              <a:rPr lang="ko-KR" alt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들도도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케라틴이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인 경우가 있기 때문에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cytokeratin expression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있다고 해서 모두 </a:t>
            </a:r>
            <a:r>
              <a:rPr lang="en-US" altLang="ko-K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sarcomatoid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carcinoma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이지는 않기 때문에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cytokeratin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발현은 임상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방사선학적 맥락에서 해석이 되야 합니다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Cytokeratin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없는 경우도 모두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primary sarcoma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이기 보다는 항상 </a:t>
            </a:r>
            <a:r>
              <a:rPr lang="en-US" altLang="ko-K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sarcomatoid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carcinoma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 가능성이 남아 있기 때문에 이를 고려해야 합니다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이외에는 병리적 소견과 </a:t>
            </a:r>
            <a:r>
              <a:rPr lang="ko-KR" alt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면역조직화학검사등을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이용하여 </a:t>
            </a:r>
            <a:r>
              <a:rPr lang="ko-KR" alt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배제진단을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해야 하며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 어느 경우에도 </a:t>
            </a:r>
            <a:r>
              <a:rPr lang="en-US" altLang="ko-K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sarcomatoid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carcinoma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지속적으로 감별진단으로 고려해야 합니다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b="0" i="1" dirty="0" smtClean="0">
                <a:solidFill>
                  <a:srgbClr val="737373"/>
                </a:solidFill>
                <a:effectLst/>
                <a:latin typeface="Arial" panose="020B0604020202020204" pitchFamily="34" charset="0"/>
              </a:rPr>
              <a:t>DFSP</a:t>
            </a:r>
            <a:r>
              <a:rPr lang="en-US" altLang="ko-KR" b="0" i="1" dirty="0">
                <a:solidFill>
                  <a:srgbClr val="73737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altLang="ko-KR" b="0" i="0" dirty="0">
                <a:solidFill>
                  <a:srgbClr val="737373"/>
                </a:solidFill>
                <a:effectLst/>
                <a:latin typeface="Arial" panose="020B0604020202020204" pitchFamily="34" charset="0"/>
              </a:rPr>
              <a:t>, Dermatofibrosarcoma protuberans; </a:t>
            </a:r>
            <a:r>
              <a:rPr lang="en-US" altLang="ko-KR" b="0" i="1" dirty="0">
                <a:solidFill>
                  <a:srgbClr val="737373"/>
                </a:solidFill>
                <a:effectLst/>
                <a:latin typeface="Arial" panose="020B0604020202020204" pitchFamily="34" charset="0"/>
              </a:rPr>
              <a:t>MPNST </a:t>
            </a:r>
            <a:r>
              <a:rPr lang="en-US" altLang="ko-KR" b="0" i="0" dirty="0">
                <a:solidFill>
                  <a:srgbClr val="737373"/>
                </a:solidFill>
                <a:effectLst/>
                <a:latin typeface="Arial" panose="020B0604020202020204" pitchFamily="34" charset="0"/>
              </a:rPr>
              <a:t>, malignant peripheral nerve sheath tumor; </a:t>
            </a:r>
            <a:r>
              <a:rPr lang="en-US" altLang="ko-KR" b="0" i="1" dirty="0">
                <a:solidFill>
                  <a:srgbClr val="737373"/>
                </a:solidFill>
                <a:effectLst/>
                <a:latin typeface="Arial" panose="020B0604020202020204" pitchFamily="34" charset="0"/>
              </a:rPr>
              <a:t>PPMS </a:t>
            </a:r>
            <a:r>
              <a:rPr lang="en-US" altLang="ko-KR" b="0" i="0" dirty="0">
                <a:solidFill>
                  <a:srgbClr val="737373"/>
                </a:solidFill>
                <a:effectLst/>
                <a:latin typeface="Arial" panose="020B0604020202020204" pitchFamily="34" charset="0"/>
              </a:rPr>
              <a:t>, primary pulmonary myxoid sarcoma; </a:t>
            </a:r>
            <a:r>
              <a:rPr lang="en-US" altLang="ko-KR" b="0" i="1" dirty="0">
                <a:solidFill>
                  <a:srgbClr val="737373"/>
                </a:solidFill>
                <a:effectLst/>
                <a:latin typeface="Arial" panose="020B0604020202020204" pitchFamily="34" charset="0"/>
              </a:rPr>
              <a:t>SFT </a:t>
            </a:r>
            <a:r>
              <a:rPr lang="en-US" altLang="ko-KR" b="0" i="0" dirty="0">
                <a:solidFill>
                  <a:srgbClr val="737373"/>
                </a:solidFill>
                <a:effectLst/>
                <a:latin typeface="Arial" panose="020B0604020202020204" pitchFamily="34" charset="0"/>
              </a:rPr>
              <a:t>, solitary fibrous tumor.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B4730-ACC7-4D72-8FCD-555CA1D841CA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5159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Synovial sarcoma</a:t>
            </a:r>
            <a:r>
              <a:rPr lang="ko-KR" altLang="en-US" dirty="0"/>
              <a:t>는 </a:t>
            </a:r>
            <a:r>
              <a:rPr lang="ko-KR" altLang="en-US" dirty="0" smtClean="0"/>
              <a:t>성별</a:t>
            </a:r>
            <a:r>
              <a:rPr lang="ko-KR" altLang="en-US" baseline="0" dirty="0" smtClean="0"/>
              <a:t> 비율에 편향이 없으며</a:t>
            </a:r>
            <a:r>
              <a:rPr lang="en-US" altLang="ko-KR" baseline="0" dirty="0" smtClean="0"/>
              <a:t>, </a:t>
            </a:r>
            <a:r>
              <a:rPr lang="ko-KR" altLang="en-US" dirty="0" smtClean="0"/>
              <a:t>일반적으로 </a:t>
            </a:r>
            <a:r>
              <a:rPr lang="ko-KR" altLang="en-US" dirty="0"/>
              <a:t>살이 많고 외피가 잘 없는 덩어리를 </a:t>
            </a:r>
            <a:r>
              <a:rPr lang="ko-KR" altLang="en-US" dirty="0" smtClean="0"/>
              <a:t>형성합니다</a:t>
            </a:r>
            <a:r>
              <a:rPr lang="en-US" altLang="ko-KR" dirty="0" smtClean="0"/>
              <a:t>. </a:t>
            </a:r>
            <a:r>
              <a:rPr lang="ko-KR" altLang="en-US" dirty="0"/>
              <a:t>이는 출혈</a:t>
            </a:r>
            <a:r>
              <a:rPr lang="en-US" altLang="ko-KR" dirty="0"/>
              <a:t>, </a:t>
            </a:r>
            <a:r>
              <a:rPr lang="ko-KR" altLang="en-US" dirty="0"/>
              <a:t>괴사</a:t>
            </a:r>
            <a:r>
              <a:rPr lang="en-US" altLang="ko-KR" dirty="0"/>
              <a:t>, </a:t>
            </a:r>
            <a:r>
              <a:rPr lang="ko-KR" altLang="en-US" dirty="0" err="1"/>
              <a:t>낭포성변화</a:t>
            </a:r>
            <a:r>
              <a:rPr lang="en-US" altLang="ko-KR" dirty="0"/>
              <a:t>(</a:t>
            </a:r>
            <a:r>
              <a:rPr lang="ko-KR" altLang="en-US" dirty="0"/>
              <a:t>가끔 </a:t>
            </a:r>
            <a:r>
              <a:rPr lang="ko-KR" altLang="en-US" dirty="0" err="1"/>
              <a:t>기흉을</a:t>
            </a:r>
            <a:r>
              <a:rPr lang="ko-KR" altLang="en-US" dirty="0"/>
              <a:t> 동반</a:t>
            </a:r>
            <a:r>
              <a:rPr lang="en-US" altLang="ko-KR" dirty="0"/>
              <a:t>), </a:t>
            </a:r>
            <a:r>
              <a:rPr lang="ko-KR" altLang="en-US" dirty="0"/>
              <a:t>석회화를 나타낼 수 </a:t>
            </a:r>
            <a:r>
              <a:rPr lang="ko-KR" altLang="en-US" dirty="0" smtClean="0"/>
              <a:t>있으며</a:t>
            </a:r>
            <a:r>
              <a:rPr lang="en-US" altLang="ko-KR" dirty="0" smtClean="0"/>
              <a:t>, </a:t>
            </a:r>
            <a:r>
              <a:rPr lang="ko-KR" altLang="en-US" dirty="0"/>
              <a:t>또한 소수의 병변은 주요 기관지와 관련이 </a:t>
            </a:r>
            <a:r>
              <a:rPr lang="ko-KR" altLang="en-US" dirty="0" smtClean="0"/>
              <a:t>있으며 </a:t>
            </a:r>
            <a:r>
              <a:rPr lang="en-US" altLang="ko-KR" dirty="0" smtClean="0"/>
              <a:t>case</a:t>
            </a:r>
            <a:r>
              <a:rPr lang="ko-KR" altLang="en-US" dirty="0" smtClean="0"/>
              <a:t>의 경우도 </a:t>
            </a:r>
            <a:r>
              <a:rPr lang="en-US" altLang="ko-KR" dirty="0" smtClean="0"/>
              <a:t>major</a:t>
            </a:r>
            <a:r>
              <a:rPr lang="en-US" altLang="ko-KR" baseline="0" dirty="0" smtClean="0"/>
              <a:t> bronchus</a:t>
            </a:r>
            <a:r>
              <a:rPr lang="ko-KR" altLang="en-US" baseline="0" dirty="0" smtClean="0"/>
              <a:t>와 관련이 있었습니다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병리적 소견은 </a:t>
            </a:r>
            <a:r>
              <a:rPr lang="en-US" altLang="ko-KR" baseline="0" dirty="0" smtClean="0"/>
              <a:t>spindle cells</a:t>
            </a:r>
            <a:r>
              <a:rPr lang="ko-KR" altLang="en-US" baseline="0" dirty="0" smtClean="0"/>
              <a:t>만 보이는 </a:t>
            </a:r>
            <a:r>
              <a:rPr lang="en-US" altLang="ko-KR" baseline="0" dirty="0" smtClean="0"/>
              <a:t>monophasic</a:t>
            </a:r>
            <a:r>
              <a:rPr lang="ko-KR" altLang="en-US" baseline="0" dirty="0" smtClean="0"/>
              <a:t>과 </a:t>
            </a:r>
            <a:r>
              <a:rPr lang="en-US" altLang="ko-KR" baseline="0" dirty="0" err="1" smtClean="0"/>
              <a:t>spindlecells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epithelial elements</a:t>
            </a:r>
            <a:r>
              <a:rPr lang="ko-KR" altLang="en-US" baseline="0" dirty="0" smtClean="0"/>
              <a:t>가 보이는 </a:t>
            </a:r>
            <a:r>
              <a:rPr lang="en-US" altLang="ko-KR" baseline="0" dirty="0" smtClean="0"/>
              <a:t>biphasic</a:t>
            </a:r>
            <a:r>
              <a:rPr lang="ko-KR" altLang="en-US" baseline="0" dirty="0" smtClean="0"/>
              <a:t>으로 나뉠 수 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면역조직화학검사에서는 </a:t>
            </a:r>
            <a:r>
              <a:rPr lang="en-US" altLang="ko-KR" baseline="0" dirty="0" smtClean="0"/>
              <a:t>BCL-2, EMA</a:t>
            </a:r>
            <a:r>
              <a:rPr lang="ko-KR" altLang="en-US" baseline="0" dirty="0" smtClean="0"/>
              <a:t>등이 진단에 도움이 되며</a:t>
            </a:r>
            <a:r>
              <a:rPr lang="en-US" altLang="ko-KR" baseline="0" dirty="0" smtClean="0"/>
              <a:t>, </a:t>
            </a:r>
            <a:r>
              <a:rPr lang="en-US" altLang="ko-KR" dirty="0" smtClean="0"/>
              <a:t>TLE-1</a:t>
            </a:r>
            <a:r>
              <a:rPr lang="ko-KR" altLang="en-US" dirty="0"/>
              <a:t>은 </a:t>
            </a:r>
            <a:r>
              <a:rPr lang="ko-KR" altLang="en-US" dirty="0" smtClean="0"/>
              <a:t>다른 </a:t>
            </a:r>
            <a:r>
              <a:rPr lang="en-US" altLang="ko-KR" dirty="0"/>
              <a:t>neoplasm</a:t>
            </a:r>
            <a:r>
              <a:rPr lang="ko-KR" altLang="en-US" dirty="0"/>
              <a:t>에서도 </a:t>
            </a:r>
            <a:r>
              <a:rPr lang="en-US" altLang="ko-KR" dirty="0"/>
              <a:t>+</a:t>
            </a:r>
            <a:r>
              <a:rPr lang="ko-KR" altLang="en-US" dirty="0"/>
              <a:t>가 보일 수 </a:t>
            </a:r>
            <a:r>
              <a:rPr lang="ko-KR" altLang="en-US" dirty="0" smtClean="0"/>
              <a:t>있기 때문에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음성일 경우 배제진단으로 사용될 수 있습니다</a:t>
            </a:r>
            <a:r>
              <a:rPr lang="en-US" altLang="ko-KR" dirty="0" smtClean="0"/>
              <a:t>. </a:t>
            </a:r>
            <a:r>
              <a:rPr lang="en-US" altLang="ko-KR" dirty="0"/>
              <a:t>FISH </a:t>
            </a:r>
            <a:r>
              <a:rPr lang="ko-KR" altLang="en-US" dirty="0" smtClean="0"/>
              <a:t>검사의 </a:t>
            </a:r>
            <a:r>
              <a:rPr lang="en-US" altLang="ko-KR" dirty="0" smtClean="0"/>
              <a:t>SS18</a:t>
            </a:r>
            <a:r>
              <a:rPr lang="ko-KR" altLang="en-US" dirty="0" smtClean="0"/>
              <a:t>이 </a:t>
            </a:r>
            <a:r>
              <a:rPr lang="ko-KR" altLang="en-US" dirty="0"/>
              <a:t>특징적이나 이번 </a:t>
            </a:r>
            <a:r>
              <a:rPr lang="en-US" altLang="ko-KR" dirty="0"/>
              <a:t>case</a:t>
            </a:r>
            <a:r>
              <a:rPr lang="ko-KR" altLang="en-US" dirty="0"/>
              <a:t>의 </a:t>
            </a:r>
            <a:r>
              <a:rPr lang="ko-KR" altLang="en-US" dirty="0" smtClean="0"/>
              <a:t>경우는 </a:t>
            </a:r>
            <a:r>
              <a:rPr lang="en-US" altLang="ko-KR" dirty="0"/>
              <a:t>negative </a:t>
            </a:r>
            <a:r>
              <a:rPr lang="ko-KR" altLang="en-US" dirty="0" smtClean="0"/>
              <a:t>였습니다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B4730-ACC7-4D72-8FCD-555CA1D841CA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3616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폐의 </a:t>
            </a:r>
            <a:r>
              <a:rPr lang="en-US" altLang="ko-KR" dirty="0"/>
              <a:t>primary rhabdomyosarcoma</a:t>
            </a:r>
            <a:r>
              <a:rPr lang="ko-KR" altLang="en-US" dirty="0"/>
              <a:t>는 드물며</a:t>
            </a:r>
            <a:r>
              <a:rPr lang="en-US" altLang="ko-KR" dirty="0"/>
              <a:t>, </a:t>
            </a:r>
            <a:r>
              <a:rPr lang="ko-KR" altLang="en-US" dirty="0"/>
              <a:t>성인보다 소아에서 더 흔하지만 일반적으로 전이로 발생한 경우가 더 많습니다</a:t>
            </a:r>
            <a:r>
              <a:rPr lang="en-US" altLang="ko-KR" dirty="0"/>
              <a:t>. </a:t>
            </a:r>
            <a:r>
              <a:rPr lang="ko-KR" altLang="en-US" dirty="0"/>
              <a:t>성인도 </a:t>
            </a:r>
            <a:r>
              <a:rPr lang="en-US" altLang="ko-KR" dirty="0"/>
              <a:t>rhabdomyosarcoma</a:t>
            </a:r>
            <a:r>
              <a:rPr lang="ko-KR" altLang="en-US" dirty="0"/>
              <a:t>라고 생각했던 경우 확인해 보면 </a:t>
            </a:r>
            <a:r>
              <a:rPr lang="en-US" altLang="ko-KR" dirty="0" err="1"/>
              <a:t>sarcomatoid</a:t>
            </a:r>
            <a:r>
              <a:rPr lang="en-US" altLang="ko-KR" dirty="0"/>
              <a:t> carcinoma with </a:t>
            </a:r>
            <a:r>
              <a:rPr lang="en-US" altLang="ko-KR" dirty="0" err="1"/>
              <a:t>rhabdomyoblastic</a:t>
            </a:r>
            <a:r>
              <a:rPr lang="en-US" altLang="ko-KR" dirty="0"/>
              <a:t> </a:t>
            </a:r>
            <a:r>
              <a:rPr lang="en-US" altLang="ko-KR" dirty="0" err="1" smtClean="0"/>
              <a:t>differentiatio</a:t>
            </a:r>
            <a:r>
              <a:rPr lang="ko-KR" altLang="en-US" dirty="0" smtClean="0"/>
              <a:t>인 </a:t>
            </a:r>
            <a:r>
              <a:rPr lang="ko-KR" altLang="en-US" dirty="0"/>
              <a:t>경우가 많습니다</a:t>
            </a:r>
            <a:r>
              <a:rPr lang="en-US" altLang="ko-KR" dirty="0"/>
              <a:t>. </a:t>
            </a:r>
            <a:r>
              <a:rPr lang="ko-KR" altLang="en-US" dirty="0"/>
              <a:t>소아에서는 </a:t>
            </a:r>
            <a:r>
              <a:rPr lang="en-US" altLang="ko-KR" dirty="0"/>
              <a:t>embryonal</a:t>
            </a:r>
            <a:r>
              <a:rPr lang="ko-KR" altLang="en-US" dirty="0"/>
              <a:t>이나 </a:t>
            </a:r>
            <a:r>
              <a:rPr lang="en-US" altLang="ko-KR" dirty="0"/>
              <a:t>alveolar subtype</a:t>
            </a:r>
            <a:r>
              <a:rPr lang="ko-KR" altLang="en-US" dirty="0"/>
              <a:t>이 많으며 성인은 </a:t>
            </a:r>
            <a:r>
              <a:rPr lang="en-US" altLang="ko-KR" dirty="0"/>
              <a:t>pleomorphic subtype</a:t>
            </a:r>
            <a:r>
              <a:rPr lang="ko-KR" altLang="en-US" dirty="0"/>
              <a:t>이 많은데</a:t>
            </a:r>
            <a:r>
              <a:rPr lang="en-US" altLang="ko-KR" dirty="0"/>
              <a:t>, </a:t>
            </a:r>
            <a:r>
              <a:rPr lang="ko-KR" altLang="en-US" dirty="0"/>
              <a:t>이번 케이스의 경우 </a:t>
            </a:r>
            <a:r>
              <a:rPr lang="en-US" altLang="ko-KR" dirty="0"/>
              <a:t>23</a:t>
            </a:r>
            <a:r>
              <a:rPr lang="ko-KR" altLang="en-US" dirty="0"/>
              <a:t>세 남자로 </a:t>
            </a:r>
            <a:r>
              <a:rPr lang="en-US" altLang="ko-KR" dirty="0"/>
              <a:t>embryonal</a:t>
            </a:r>
            <a:r>
              <a:rPr lang="ko-KR" altLang="en-US" dirty="0"/>
              <a:t>에 해당되는 케이스였습니다</a:t>
            </a:r>
            <a:r>
              <a:rPr lang="en-US" altLang="ko-KR" dirty="0"/>
              <a:t>. </a:t>
            </a:r>
            <a:r>
              <a:rPr lang="ko-KR" altLang="en-US" dirty="0"/>
              <a:t>면역조직화학염색을 통해 다른 질병의 가능성을 배제하며</a:t>
            </a:r>
            <a:r>
              <a:rPr lang="en-US" altLang="ko-KR" dirty="0"/>
              <a:t>, </a:t>
            </a:r>
            <a:r>
              <a:rPr lang="en-US" altLang="ko-KR" dirty="0" err="1"/>
              <a:t>rhabdomyoblastic</a:t>
            </a:r>
            <a:r>
              <a:rPr lang="en-US" altLang="ko-KR" dirty="0"/>
              <a:t> phenotype</a:t>
            </a:r>
            <a:r>
              <a:rPr lang="ko-KR" altLang="en-US" dirty="0"/>
              <a:t>을 지지하는 마커인</a:t>
            </a:r>
            <a:r>
              <a:rPr lang="en-US" altLang="ko-KR" dirty="0"/>
              <a:t> </a:t>
            </a:r>
            <a:r>
              <a:rPr lang="en-US" altLang="ko-KR" dirty="0" err="1"/>
              <a:t>Desmin</a:t>
            </a:r>
            <a:r>
              <a:rPr lang="en-US" altLang="ko-KR" dirty="0"/>
              <a:t> </a:t>
            </a:r>
            <a:r>
              <a:rPr lang="ko-KR" altLang="en-US" dirty="0"/>
              <a:t>발현 외에 </a:t>
            </a:r>
            <a:r>
              <a:rPr lang="en-US" altLang="ko-KR" dirty="0"/>
              <a:t>MyoD1 </a:t>
            </a:r>
            <a:r>
              <a:rPr lang="ko-KR" altLang="en-US" dirty="0"/>
              <a:t>및</a:t>
            </a:r>
            <a:r>
              <a:rPr lang="en-US" altLang="ko-KR" dirty="0"/>
              <a:t>/</a:t>
            </a:r>
            <a:r>
              <a:rPr lang="ko-KR" altLang="en-US" dirty="0"/>
              <a:t>또는 </a:t>
            </a:r>
            <a:r>
              <a:rPr lang="en-US" altLang="ko-KR" dirty="0" err="1"/>
              <a:t>myogenin</a:t>
            </a:r>
            <a:r>
              <a:rPr lang="ko-KR" altLang="en-US" dirty="0"/>
              <a:t>이</a:t>
            </a:r>
            <a:r>
              <a:rPr lang="en-US" altLang="ko-KR" dirty="0"/>
              <a:t> </a:t>
            </a:r>
            <a:r>
              <a:rPr lang="ko-KR" altLang="en-US" dirty="0"/>
              <a:t>양성이어야 하며</a:t>
            </a:r>
            <a:r>
              <a:rPr lang="en-US" altLang="ko-KR" dirty="0"/>
              <a:t>, </a:t>
            </a:r>
            <a:r>
              <a:rPr lang="ko-KR" altLang="en-US" dirty="0"/>
              <a:t>특히 성인에서 </a:t>
            </a:r>
            <a:r>
              <a:rPr lang="ko-KR" altLang="en-US" dirty="0" err="1"/>
              <a:t>상피분화마커인</a:t>
            </a:r>
            <a:r>
              <a:rPr lang="ko-KR" altLang="en-US" dirty="0"/>
              <a:t> </a:t>
            </a:r>
            <a:r>
              <a:rPr lang="en-US" altLang="ko-KR" dirty="0"/>
              <a:t>keratin, TTF1, p40</a:t>
            </a:r>
            <a:r>
              <a:rPr lang="ko-KR" altLang="en-US" dirty="0"/>
              <a:t>이 없어야 합니다</a:t>
            </a:r>
            <a:r>
              <a:rPr lang="en-US" altLang="ko-KR" dirty="0"/>
              <a:t>. </a:t>
            </a:r>
            <a:r>
              <a:rPr lang="ko-KR" altLang="en-US" dirty="0"/>
              <a:t>이번 </a:t>
            </a:r>
            <a:r>
              <a:rPr lang="en-US" altLang="ko-KR" dirty="0"/>
              <a:t>case</a:t>
            </a:r>
            <a:r>
              <a:rPr lang="ko-KR" altLang="en-US" dirty="0"/>
              <a:t>의 경우 </a:t>
            </a:r>
            <a:r>
              <a:rPr lang="en-US" altLang="ko-KR" dirty="0" err="1"/>
              <a:t>desmin</a:t>
            </a:r>
            <a:r>
              <a:rPr lang="en-US" altLang="ko-KR" dirty="0"/>
              <a:t>, </a:t>
            </a:r>
            <a:r>
              <a:rPr lang="en-US" altLang="ko-KR" dirty="0" err="1"/>
              <a:t>myogenin</a:t>
            </a:r>
            <a:r>
              <a:rPr lang="ko-KR" altLang="en-US" dirty="0"/>
              <a:t>에서 양성</a:t>
            </a:r>
            <a:r>
              <a:rPr lang="en-US" altLang="ko-KR" dirty="0"/>
              <a:t>, TTF1</a:t>
            </a:r>
            <a:r>
              <a:rPr lang="ko-KR" altLang="en-US" dirty="0"/>
              <a:t>은 음성이었으나 </a:t>
            </a:r>
            <a:r>
              <a:rPr lang="en-US" altLang="ko-KR" dirty="0"/>
              <a:t>p40</a:t>
            </a:r>
            <a:r>
              <a:rPr lang="ko-KR" altLang="en-US" dirty="0"/>
              <a:t>이 </a:t>
            </a:r>
            <a:r>
              <a:rPr lang="en-US" altLang="ko-KR" dirty="0"/>
              <a:t>focal </a:t>
            </a:r>
            <a:r>
              <a:rPr lang="en-US" altLang="ko-KR" dirty="0" err="1" smtClean="0"/>
              <a:t>positiv</a:t>
            </a:r>
            <a:r>
              <a:rPr lang="ko-KR" altLang="en-US" dirty="0" smtClean="0"/>
              <a:t>를 </a:t>
            </a:r>
            <a:r>
              <a:rPr lang="ko-KR" altLang="en-US" dirty="0"/>
              <a:t>보이기는 했습니다</a:t>
            </a:r>
            <a:r>
              <a:rPr lang="en-US" altLang="ko-KR" dirty="0"/>
              <a:t>. Case</a:t>
            </a:r>
            <a:r>
              <a:rPr lang="ko-KR" altLang="en-US" dirty="0"/>
              <a:t>에서 </a:t>
            </a:r>
            <a:r>
              <a:rPr lang="en-US" altLang="ko-KR" dirty="0"/>
              <a:t>Subtype </a:t>
            </a:r>
            <a:r>
              <a:rPr lang="ko-KR" altLang="en-US" dirty="0"/>
              <a:t>구분을 위해</a:t>
            </a:r>
            <a:r>
              <a:rPr lang="en-US" altLang="ko-KR" dirty="0"/>
              <a:t> </a:t>
            </a:r>
            <a:r>
              <a:rPr lang="ko-KR" altLang="en-US" dirty="0"/>
              <a:t>유전자 검사를 추가적으로 실시했는데 이는 </a:t>
            </a:r>
            <a:r>
              <a:rPr lang="en-US" altLang="ko-KR" dirty="0"/>
              <a:t>alveolar rhabdomyosarcoma</a:t>
            </a:r>
            <a:r>
              <a:rPr lang="ko-KR" altLang="en-US" dirty="0"/>
              <a:t>에서 </a:t>
            </a:r>
            <a:r>
              <a:rPr lang="en-US" altLang="ko-KR" dirty="0"/>
              <a:t>translocation</a:t>
            </a:r>
            <a:r>
              <a:rPr lang="ko-KR" altLang="en-US" dirty="0"/>
              <a:t>이 흔히 관찰되기 때문이며</a:t>
            </a:r>
            <a:r>
              <a:rPr lang="en-US" altLang="ko-KR" dirty="0"/>
              <a:t>, </a:t>
            </a:r>
            <a:r>
              <a:rPr lang="ko-KR" altLang="en-US" dirty="0"/>
              <a:t>이번 </a:t>
            </a:r>
            <a:r>
              <a:rPr lang="en-US" altLang="ko-KR" dirty="0"/>
              <a:t>case</a:t>
            </a:r>
            <a:r>
              <a:rPr lang="ko-KR" altLang="en-US" dirty="0"/>
              <a:t>에서는 유전자 변이가 관찰되지 않았기 때문에 </a:t>
            </a:r>
            <a:r>
              <a:rPr lang="en-US" altLang="ko-KR" dirty="0"/>
              <a:t>embryonal rhabdomyosarcoma</a:t>
            </a:r>
            <a:r>
              <a:rPr lang="ko-KR" altLang="en-US" dirty="0"/>
              <a:t>로 진단될 근거가 되었다고 할 수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B4730-ACC7-4D72-8FCD-555CA1D841CA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7599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치료는 가능한 경우 </a:t>
            </a:r>
            <a:r>
              <a:rPr lang="en-US" altLang="ko-KR" dirty="0"/>
              <a:t>Radical surgical </a:t>
            </a:r>
            <a:r>
              <a:rPr lang="en-US" altLang="ko-KR" dirty="0" smtClean="0"/>
              <a:t>treatment</a:t>
            </a:r>
            <a:r>
              <a:rPr lang="ko-KR" altLang="en-US" dirty="0" smtClean="0"/>
              <a:t>가 </a:t>
            </a:r>
            <a:r>
              <a:rPr lang="ko-KR" altLang="en-US" dirty="0"/>
              <a:t>우선이며</a:t>
            </a:r>
            <a:r>
              <a:rPr lang="en-US" altLang="ko-KR" dirty="0"/>
              <a:t>, lobectomy</a:t>
            </a:r>
            <a:r>
              <a:rPr lang="ko-KR" altLang="en-US" dirty="0"/>
              <a:t>나 </a:t>
            </a:r>
            <a:r>
              <a:rPr lang="en-US" altLang="ko-KR" dirty="0"/>
              <a:t>pneumonectomy</a:t>
            </a:r>
            <a:r>
              <a:rPr lang="ko-KR" altLang="en-US" dirty="0"/>
              <a:t>가 권장됩니다</a:t>
            </a:r>
            <a:r>
              <a:rPr lang="en-US" altLang="ko-KR" dirty="0"/>
              <a:t>. Segmentectomies</a:t>
            </a:r>
            <a:r>
              <a:rPr lang="ko-KR" altLang="en-US" dirty="0"/>
              <a:t>나 </a:t>
            </a:r>
            <a:r>
              <a:rPr lang="en-US" altLang="ko-KR" dirty="0"/>
              <a:t>wedge resections</a:t>
            </a:r>
            <a:r>
              <a:rPr lang="ko-KR" altLang="en-US" dirty="0"/>
              <a:t>을 실시할 경우 재발률이 높아지는 것으로 알려져 있습니다</a:t>
            </a:r>
            <a:r>
              <a:rPr lang="en-US" altLang="ko-KR" dirty="0"/>
              <a:t>. </a:t>
            </a:r>
            <a:r>
              <a:rPr lang="ko-KR" altLang="en-US" dirty="0"/>
              <a:t>또한 병기결정 목적 및 치료 목적으로 </a:t>
            </a:r>
            <a:r>
              <a:rPr lang="ko-KR" altLang="en-US" dirty="0" err="1"/>
              <a:t>종격동</a:t>
            </a:r>
            <a:r>
              <a:rPr lang="ko-KR" altLang="en-US" dirty="0"/>
              <a:t> 림프절 절제술도 </a:t>
            </a:r>
            <a:r>
              <a:rPr lang="ko-KR" altLang="en-US" dirty="0" err="1"/>
              <a:t>시행해야합니다</a:t>
            </a:r>
            <a:r>
              <a:rPr lang="en-US" altLang="ko-KR" dirty="0"/>
              <a:t>. </a:t>
            </a:r>
            <a:r>
              <a:rPr lang="ko-KR" altLang="en-US" dirty="0" smtClean="0"/>
              <a:t>절제 불가능한 경우 방사선치료와 항암치료를 사용하며</a:t>
            </a:r>
            <a:r>
              <a:rPr lang="en-US" altLang="ko-KR" dirty="0" smtClean="0"/>
              <a:t>, synovial </a:t>
            </a:r>
            <a:r>
              <a:rPr lang="en-US" altLang="ko-KR" dirty="0" err="1" smtClean="0"/>
              <a:t>sarcom</a:t>
            </a:r>
            <a:r>
              <a:rPr lang="ko-KR" altLang="en-US" dirty="0" smtClean="0"/>
              <a:t>에서는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first line</a:t>
            </a:r>
            <a:r>
              <a:rPr lang="ko-KR" altLang="en-US" baseline="0" dirty="0" smtClean="0"/>
              <a:t>으로 </a:t>
            </a:r>
            <a:r>
              <a:rPr lang="en-US" altLang="ko-KR" baseline="0" dirty="0" err="1" smtClean="0"/>
              <a:t>Ifosfamide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Doxorubicin</a:t>
            </a:r>
            <a:r>
              <a:rPr lang="ko-KR" altLang="en-US" baseline="0" dirty="0" smtClean="0"/>
              <a:t>을 사용하며 </a:t>
            </a:r>
            <a:r>
              <a:rPr lang="en-US" altLang="ko-KR" baseline="0" dirty="0" smtClean="0"/>
              <a:t>second line</a:t>
            </a:r>
            <a:r>
              <a:rPr lang="ko-KR" altLang="en-US" baseline="0" dirty="0" smtClean="0"/>
              <a:t>이후는 </a:t>
            </a:r>
            <a:r>
              <a:rPr lang="en-US" altLang="ko-KR" baseline="0" dirty="0" err="1" smtClean="0"/>
              <a:t>pazapanib</a:t>
            </a:r>
            <a:r>
              <a:rPr lang="ko-KR" altLang="en-US" baseline="0" dirty="0" smtClean="0"/>
              <a:t>과 </a:t>
            </a:r>
            <a:r>
              <a:rPr lang="en-US" altLang="ko-KR" baseline="0" dirty="0" err="1" smtClean="0"/>
              <a:t>trabectedin</a:t>
            </a:r>
            <a:r>
              <a:rPr lang="ko-KR" altLang="en-US" baseline="0" dirty="0" smtClean="0"/>
              <a:t>을 사용합니다</a:t>
            </a:r>
            <a:r>
              <a:rPr lang="en-US" altLang="ko-KR" baseline="0" dirty="0" smtClean="0"/>
              <a:t>. Rhabdomyosarcoma</a:t>
            </a:r>
            <a:r>
              <a:rPr lang="ko-KR" altLang="en-US" baseline="0" dirty="0" smtClean="0"/>
              <a:t>에서는 </a:t>
            </a:r>
            <a:r>
              <a:rPr lang="en-US" altLang="ko-KR" sz="1200" dirty="0" smtClean="0"/>
              <a:t>Vincristine, </a:t>
            </a:r>
            <a:r>
              <a:rPr lang="en-US" altLang="ko-KR" sz="1200" dirty="0" err="1" smtClean="0"/>
              <a:t>Dactinomycin</a:t>
            </a:r>
            <a:r>
              <a:rPr lang="en-US" altLang="ko-KR" sz="1200" dirty="0" smtClean="0"/>
              <a:t>, Cyclophosphamide</a:t>
            </a:r>
            <a:r>
              <a:rPr lang="ko-KR" altLang="en-US" baseline="0" dirty="0" smtClean="0"/>
              <a:t>를 주로 사용합니다</a:t>
            </a:r>
            <a:r>
              <a:rPr lang="en-US" altLang="ko-KR" baseline="0" dirty="0" smtClean="0"/>
              <a:t>.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B4730-ACC7-4D72-8FCD-555CA1D841CA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2050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최근 </a:t>
            </a:r>
            <a:r>
              <a:rPr lang="en-US" altLang="ko-KR" dirty="0" smtClean="0"/>
              <a:t>Sarcoma</a:t>
            </a:r>
            <a:r>
              <a:rPr lang="ko-KR" altLang="en-US" dirty="0" smtClean="0"/>
              <a:t>에 대한 </a:t>
            </a:r>
            <a:r>
              <a:rPr lang="en-US" altLang="ko-KR" dirty="0" smtClean="0"/>
              <a:t>targeted therapy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들도 </a:t>
            </a:r>
            <a:r>
              <a:rPr lang="ko-KR" altLang="en-US" baseline="0" dirty="0" smtClean="0"/>
              <a:t>고려되고 있으며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아까 말씀 드렸던 </a:t>
            </a:r>
            <a:r>
              <a:rPr lang="en-US" altLang="ko-KR" baseline="0" dirty="0" smtClean="0"/>
              <a:t>synovial </a:t>
            </a:r>
            <a:r>
              <a:rPr lang="en-US" altLang="ko-KR" baseline="0" dirty="0" err="1" smtClean="0"/>
              <a:t>sarcom</a:t>
            </a:r>
            <a:r>
              <a:rPr lang="ko-KR" altLang="en-US" baseline="0" dirty="0" smtClean="0"/>
              <a:t>에서 </a:t>
            </a:r>
            <a:r>
              <a:rPr lang="en-US" altLang="ko-KR" baseline="0" dirty="0" err="1" smtClean="0"/>
              <a:t>Pazopanib</a:t>
            </a:r>
            <a:r>
              <a:rPr lang="ko-KR" altLang="en-US" baseline="0" dirty="0" smtClean="0"/>
              <a:t>이 이에 해당됩니다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B4730-ACC7-4D72-8FCD-555CA1D841CA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746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CCB5DE-7940-34EC-DD0A-36125CEE00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181AE73-E48B-DDD7-93EA-E0F59C9D40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277C487-B76E-0FBB-9253-A539150F2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CC60-768E-4CDA-81AA-33D87ADA18F4}" type="datetimeFigureOut">
              <a:rPr lang="ko-KR" altLang="en-US" smtClean="0"/>
              <a:t>2023-07-12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BE33EB9-8B88-5E4C-A983-2442F42E8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9D998B2-E0DE-4678-A78F-6EE803E86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E1AB-9357-4607-8318-5812C0141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5539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4843ED4-7C1A-6452-8181-CB6F56083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AFF8F0E-BD9B-13B6-3760-4E063C5184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F119AD-6E24-D2B0-2D9F-D4423E872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CC60-768E-4CDA-81AA-33D87ADA18F4}" type="datetimeFigureOut">
              <a:rPr lang="ko-KR" altLang="en-US" smtClean="0"/>
              <a:t>2023-07-12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1F2B575-5119-9950-BE07-747292ED8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08E635B-8B45-3A1A-37D0-9D7884C5F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E1AB-9357-4607-8318-5812C0141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7895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9A2E73B-1A5C-135A-4824-6647C5B8A3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F6623AB-CF68-AA1C-3E42-3C797D7CF6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963D0E6-8066-0D2F-89F3-44AD09CA7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CC60-768E-4CDA-81AA-33D87ADA18F4}" type="datetimeFigureOut">
              <a:rPr lang="ko-KR" altLang="en-US" smtClean="0"/>
              <a:t>2023-07-12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AFCE9A8-4115-1CB4-8A46-185E7F85B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C27D399-66A6-1B16-4D61-7469553BF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E1AB-9357-4607-8318-5812C0141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318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8338B2-5B3A-0DB7-F429-A7F53A0B9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9485B78-3BFF-EF4D-2449-EB7414CF7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7549E63-8E76-47BC-441F-D0319144D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CC60-768E-4CDA-81AA-33D87ADA18F4}" type="datetimeFigureOut">
              <a:rPr lang="ko-KR" altLang="en-US" smtClean="0"/>
              <a:t>2023-07-12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196D491-1A9F-23B3-2B00-E22024FDB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DBBCABB-4B27-2285-42C1-FE8A750A7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E1AB-9357-4607-8318-5812C0141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0705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02D971-84DC-B12E-7FFA-310C56339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ECE5DA0-614B-918A-473F-890952434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61EDA5D-C533-A7E0-629B-7F0221915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CC60-768E-4CDA-81AA-33D87ADA18F4}" type="datetimeFigureOut">
              <a:rPr lang="ko-KR" altLang="en-US" smtClean="0"/>
              <a:t>2023-07-12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245F935-8EA9-60F2-3D7C-5A2D20219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5A8582C-864F-F033-393C-76D4A7D07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E1AB-9357-4607-8318-5812C0141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722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A60E9B-70F5-7FBD-237E-9CBF04C15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C842088-17D1-29CE-5DB8-4721E8C90E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0B8CE35-5B76-DC2B-AC96-153BA86A8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DCC4273-1B3C-C927-90AC-ECA191D78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CC60-768E-4CDA-81AA-33D87ADA18F4}" type="datetimeFigureOut">
              <a:rPr lang="ko-KR" altLang="en-US" smtClean="0"/>
              <a:t>2023-07-12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3171334-9837-4F3B-C9D9-31CF27E98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0C03E73-FAA0-BA42-CFF3-2E0122CC1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E1AB-9357-4607-8318-5812C0141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1004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167D0E-0CAF-8630-77EE-1464CB7DC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CA94BEB-4658-CC63-EC2C-757864431E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200F90B-A2F3-2F90-5053-16F9C36FFF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70667C6-8C04-64B1-436E-E8D9FF1679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375B97B3-73C1-D4E0-3218-AE2C91A648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77D26CD-761B-4CAC-4B69-601EC061C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CC60-768E-4CDA-81AA-33D87ADA18F4}" type="datetimeFigureOut">
              <a:rPr lang="ko-KR" altLang="en-US" smtClean="0"/>
              <a:t>2023-07-12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E370FDD-9D5A-8FF4-00C0-A1A26221E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8223332-B192-9685-8B8D-07E1573F0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E1AB-9357-4607-8318-5812C0141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6224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16C9124-994E-54EE-99D4-94EE30E16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5685587-55C7-31B3-1E55-98C883517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CC60-768E-4CDA-81AA-33D87ADA18F4}" type="datetimeFigureOut">
              <a:rPr lang="ko-KR" altLang="en-US" smtClean="0"/>
              <a:t>2023-07-12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A70FCEB-D83E-1060-6902-1EA7CF300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43313BB-A19A-E67C-636E-EFA99CBF2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E1AB-9357-4607-8318-5812C0141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4091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5CDF7BF-494A-D334-1746-914E6D1E4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CC60-768E-4CDA-81AA-33D87ADA18F4}" type="datetimeFigureOut">
              <a:rPr lang="ko-KR" altLang="en-US" smtClean="0"/>
              <a:t>2023-07-12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D579DE7-6571-A5E8-A1C9-DB31B1F6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935122B-8AFA-065D-28D7-25338ED4A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E1AB-9357-4607-8318-5812C0141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3699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2A3249-1F42-80C8-2B2A-BBD15C81F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DEEB0F7-09AF-BEFA-84BB-C0389544C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747CD87-9D3D-5E94-5E89-9380933A81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77D8906-DAE3-B733-8E33-85876E363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CC60-768E-4CDA-81AA-33D87ADA18F4}" type="datetimeFigureOut">
              <a:rPr lang="ko-KR" altLang="en-US" smtClean="0"/>
              <a:t>2023-07-12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090BA48-75F3-CABC-15D1-5BA9FE6E0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6E316EA-977D-7FD4-2CD0-6ECB83603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E1AB-9357-4607-8318-5812C0141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3619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C514AE1-B6AA-EF65-494C-74C3BC7D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6C76399-5DB6-3A84-CB11-98558C78AC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5812EFC-0850-996A-ED2D-61188C5190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69F1835-A05A-C786-A735-5F6ACEB40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CC60-768E-4CDA-81AA-33D87ADA18F4}" type="datetimeFigureOut">
              <a:rPr lang="ko-KR" altLang="en-US" smtClean="0"/>
              <a:t>2023-07-12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D665F0A-A587-EF42-A679-B77ED958B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A85D402-398C-E4E0-DB74-2FD180961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E1AB-9357-4607-8318-5812C0141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1923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6432557-2339-DA51-B140-C7C7D5D3C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7BEF2-F034-18B8-6E79-D1AD03F1E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A2943F0-6649-D1E4-FF77-0CDB958701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0CC60-768E-4CDA-81AA-33D87ADA18F4}" type="datetimeFigureOut">
              <a:rPr lang="ko-KR" altLang="en-US" smtClean="0"/>
              <a:t>2023-07-12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1905315-8278-7DF2-99D8-77528C751B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03CD285-6EEE-6D93-D80D-0906D37CAD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9E1AB-9357-4607-8318-5812C0141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016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03C6580-B10F-537A-D11A-A3D6F8070E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4201"/>
            <a:ext cx="9144000" cy="1008810"/>
          </a:xfrm>
        </p:spPr>
        <p:txBody>
          <a:bodyPr/>
          <a:lstStyle/>
          <a:p>
            <a:r>
              <a:rPr lang="en-US" altLang="ko-KR" dirty="0"/>
              <a:t>Primary</a:t>
            </a:r>
            <a:r>
              <a:rPr lang="ko-KR" altLang="en-US" dirty="0"/>
              <a:t> </a:t>
            </a:r>
            <a:r>
              <a:rPr lang="en-US" altLang="ko-KR" dirty="0"/>
              <a:t>lung</a:t>
            </a:r>
            <a:r>
              <a:rPr lang="ko-KR" altLang="en-US" dirty="0"/>
              <a:t> </a:t>
            </a:r>
            <a:r>
              <a:rPr lang="en-US" altLang="ko-KR" dirty="0"/>
              <a:t>sarcoma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BCF3E4E-FD02-A5A9-BEB2-3E51DFCA03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57613"/>
            <a:ext cx="9144000" cy="1655762"/>
          </a:xfrm>
        </p:spPr>
        <p:txBody>
          <a:bodyPr/>
          <a:lstStyle/>
          <a:p>
            <a:r>
              <a:rPr lang="ko-KR" altLang="en-US"/>
              <a:t>호흡기내과 강사 정은기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8132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g. 7">
            <a:extLst>
              <a:ext uri="{FF2B5EF4-FFF2-40B4-BE49-F238E27FC236}">
                <a16:creationId xmlns:a16="http://schemas.microsoft.com/office/drawing/2014/main" id="{06527000-F1EC-700D-FE37-07B934E58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7885" y="436033"/>
            <a:ext cx="7876230" cy="598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88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3C7B292-3935-93DD-ED8F-E3AE7FEDA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Prognosis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CB7FC65-A996-80AC-B0A2-B55A943A5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41481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Prognostic factors: Size of primary tumor (5cm), Histological type / grade, Surgical margin</a:t>
            </a:r>
          </a:p>
          <a:p>
            <a:endParaRPr lang="en-US" altLang="ko-KR" sz="2400" dirty="0"/>
          </a:p>
          <a:p>
            <a:r>
              <a:rPr lang="en-US" altLang="ko-KR" sz="2400" dirty="0"/>
              <a:t>Median OS: 15-25 months</a:t>
            </a:r>
            <a:r>
              <a:rPr lang="ko-KR" altLang="en-US" sz="2400" dirty="0"/>
              <a:t> </a:t>
            </a:r>
            <a:r>
              <a:rPr lang="en-US" altLang="ko-KR" sz="2400" dirty="0"/>
              <a:t>(after</a:t>
            </a:r>
            <a:r>
              <a:rPr lang="ko-KR" altLang="en-US" sz="2400" dirty="0"/>
              <a:t> </a:t>
            </a:r>
            <a:r>
              <a:rPr lang="en-US" altLang="ko-KR" sz="2400" dirty="0"/>
              <a:t>surgical</a:t>
            </a:r>
            <a:r>
              <a:rPr lang="ko-KR" altLang="en-US" sz="2400" dirty="0"/>
              <a:t> </a:t>
            </a:r>
            <a:r>
              <a:rPr lang="en-US" altLang="ko-KR" sz="2400" dirty="0"/>
              <a:t>resection)</a:t>
            </a:r>
          </a:p>
          <a:p>
            <a:endParaRPr lang="en-US" altLang="ko-KR" sz="2400" dirty="0"/>
          </a:p>
          <a:p>
            <a:r>
              <a:rPr lang="en-US" altLang="ko-KR" sz="2400" dirty="0"/>
              <a:t>5-year survival (%) : 25-28% (after</a:t>
            </a:r>
            <a:r>
              <a:rPr lang="ko-KR" altLang="en-US" sz="2400" dirty="0"/>
              <a:t> </a:t>
            </a:r>
            <a:r>
              <a:rPr lang="en-US" altLang="ko-KR" sz="2400" dirty="0"/>
              <a:t>surgical</a:t>
            </a:r>
            <a:r>
              <a:rPr lang="ko-KR" altLang="en-US" sz="2400" dirty="0"/>
              <a:t> </a:t>
            </a:r>
            <a:r>
              <a:rPr lang="en-US" altLang="ko-KR" sz="2400" dirty="0"/>
              <a:t>resection), 7% (after</a:t>
            </a:r>
            <a:r>
              <a:rPr lang="ko-KR" altLang="en-US" sz="2400" dirty="0"/>
              <a:t> </a:t>
            </a:r>
            <a:r>
              <a:rPr lang="en-US" altLang="ko-KR" sz="2400" dirty="0"/>
              <a:t>non-surgical</a:t>
            </a:r>
            <a:r>
              <a:rPr lang="ko-KR" altLang="en-US" sz="2400" dirty="0"/>
              <a:t> </a:t>
            </a:r>
            <a:r>
              <a:rPr lang="en-US" altLang="ko-KR" sz="2400" dirty="0"/>
              <a:t>resection)</a:t>
            </a:r>
          </a:p>
          <a:p>
            <a:endParaRPr lang="ko-KR" altLang="en-US" sz="24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BCBCD08-0D76-DC33-59BA-0F1416487755}"/>
              </a:ext>
            </a:extLst>
          </p:cNvPr>
          <p:cNvGrpSpPr/>
          <p:nvPr/>
        </p:nvGrpSpPr>
        <p:grpSpPr>
          <a:xfrm>
            <a:off x="1065459" y="4689159"/>
            <a:ext cx="10061082" cy="2055176"/>
            <a:chOff x="810878" y="3321344"/>
            <a:chExt cx="9647099" cy="1925930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47C77F3C-E0FB-8162-E4ED-9E9FC10067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63041" b="34145"/>
            <a:stretch/>
          </p:blipFill>
          <p:spPr>
            <a:xfrm>
              <a:off x="810880" y="4644189"/>
              <a:ext cx="9647097" cy="193007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AC75E7FA-69F3-0069-73E3-ABC21B0931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91922" b="5263"/>
            <a:stretch/>
          </p:blipFill>
          <p:spPr>
            <a:xfrm>
              <a:off x="810878" y="5054267"/>
              <a:ext cx="9647097" cy="193007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FB0CA254-77AA-4B92-0FDE-A7F2B45E7F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3162" b="54024"/>
            <a:stretch/>
          </p:blipFill>
          <p:spPr>
            <a:xfrm>
              <a:off x="810879" y="4493542"/>
              <a:ext cx="9647097" cy="193007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6A507D36-496F-A0C7-4CCE-AF36503F04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83450"/>
            <a:stretch/>
          </p:blipFill>
          <p:spPr>
            <a:xfrm>
              <a:off x="810879" y="3321344"/>
              <a:ext cx="9647097" cy="1134979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B2E2DC00-9B2A-014F-B84D-F17DD737C2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71111" b="26075"/>
            <a:stretch/>
          </p:blipFill>
          <p:spPr>
            <a:xfrm>
              <a:off x="810878" y="4861260"/>
              <a:ext cx="9647097" cy="1930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5081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A7197C-058B-8AA7-C15A-9A328BEDB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Reference</a:t>
            </a:r>
            <a:endParaRPr lang="ko-KR" alt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5F47E7C-DBB1-16B0-A39B-C158EAF9B32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198" y="1852519"/>
            <a:ext cx="10515599" cy="3112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Smith, M et al. Practical pulmonary pathology :a diagnostic approach. 4th Ed., Elsevier, 2024</a:t>
            </a:r>
          </a:p>
          <a:p>
            <a:r>
              <a:rPr lang="en-US" altLang="ko-KR" sz="1600" dirty="0"/>
              <a:t>Francis C. Nichols et al. Medical Management of the Thoracic Surgery Patient, Elsevier, 2010</a:t>
            </a:r>
          </a:p>
          <a:p>
            <a:r>
              <a:rPr lang="en-US" altLang="ko-KR" sz="1600" dirty="0"/>
              <a:t>Cancer Res Treat. 2017;49 (3): 616-626.</a:t>
            </a:r>
          </a:p>
          <a:p>
            <a:r>
              <a:rPr lang="en-US" altLang="ko-KR" sz="1600" dirty="0"/>
              <a:t>Signal </a:t>
            </a:r>
            <a:r>
              <a:rPr lang="en-US" altLang="ko-KR" sz="1600" dirty="0" err="1"/>
              <a:t>Transduct</a:t>
            </a:r>
            <a:r>
              <a:rPr lang="en-US" altLang="ko-KR" sz="1600" dirty="0"/>
              <a:t> Target </a:t>
            </a:r>
            <a:r>
              <a:rPr lang="en-US" altLang="ko-KR" sz="1600" dirty="0" err="1"/>
              <a:t>Ther</a:t>
            </a:r>
            <a:r>
              <a:rPr lang="en-US" altLang="ko-KR" sz="1600" dirty="0"/>
              <a:t>. 2021 Jun 30;6(1):246.</a:t>
            </a:r>
          </a:p>
          <a:p>
            <a:r>
              <a:rPr lang="en-US" altLang="ko-KR" sz="1600" dirty="0" err="1"/>
              <a:t>Kardiochir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Torakochirurgia</a:t>
            </a:r>
            <a:r>
              <a:rPr lang="en-US" altLang="ko-KR" sz="1600" dirty="0"/>
              <a:t> Pol. 2019 Mar; 16(1): 1–6.</a:t>
            </a:r>
          </a:p>
          <a:p>
            <a:r>
              <a:rPr lang="en-US" altLang="ko-KR" sz="1600" dirty="0"/>
              <a:t>Anticancer Research March 2020, 40 (3) 1697-1703</a:t>
            </a:r>
          </a:p>
          <a:p>
            <a:r>
              <a:rPr lang="en-US" altLang="ko-KR" sz="1600" dirty="0"/>
              <a:t>Histopathology. 1996 Jul;29(1):29-36.</a:t>
            </a:r>
          </a:p>
          <a:p>
            <a:r>
              <a:rPr lang="en-US" altLang="ko-KR" sz="1600" dirty="0" err="1"/>
              <a:t>Eur</a:t>
            </a:r>
            <a:r>
              <a:rPr lang="en-US" altLang="ko-KR" sz="1600" dirty="0"/>
              <a:t> J </a:t>
            </a:r>
            <a:r>
              <a:rPr lang="en-US" altLang="ko-KR" sz="1600" dirty="0" err="1"/>
              <a:t>Cardiothorac</a:t>
            </a:r>
            <a:r>
              <a:rPr lang="en-US" altLang="ko-KR" sz="1600" dirty="0"/>
              <a:t> Surg. 2000 Aug;18(2):136-42.</a:t>
            </a:r>
          </a:p>
          <a:p>
            <a:r>
              <a:rPr lang="en-US" altLang="ko-KR" sz="1600" dirty="0"/>
              <a:t>J </a:t>
            </a:r>
            <a:r>
              <a:rPr lang="en-US" altLang="ko-KR" sz="1600" dirty="0" err="1"/>
              <a:t>Thorac</a:t>
            </a:r>
            <a:r>
              <a:rPr lang="en-US" altLang="ko-KR" sz="1600" dirty="0"/>
              <a:t> Cardiovasc Surg. 2021 Jul;162(1):274-284.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668968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32332D8-706C-E805-4F46-E16BF6475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693" y="190484"/>
            <a:ext cx="10515600" cy="1325563"/>
          </a:xfrm>
        </p:spPr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pic>
        <p:nvPicPr>
          <p:cNvPr id="3074" name="Picture 2" descr="Fig. 1">
            <a:extLst>
              <a:ext uri="{FF2B5EF4-FFF2-40B4-BE49-F238E27FC236}">
                <a16:creationId xmlns:a16="http://schemas.microsoft.com/office/drawing/2014/main" id="{28A8FF59-3068-F658-2442-2EB8A32B4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69" y="4040850"/>
            <a:ext cx="3728792" cy="255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F83CD225-770A-5DE5-FA84-F0872750BC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000"/>
          <a:stretch/>
        </p:blipFill>
        <p:spPr bwMode="auto">
          <a:xfrm>
            <a:off x="6758035" y="1139577"/>
            <a:ext cx="4607460" cy="244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6FEE15-B07A-3E85-7086-C5928371CAB0}"/>
              </a:ext>
            </a:extLst>
          </p:cNvPr>
          <p:cNvSpPr txBox="1"/>
          <p:nvPr/>
        </p:nvSpPr>
        <p:spPr>
          <a:xfrm>
            <a:off x="909330" y="2615174"/>
            <a:ext cx="380738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Carcinoma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Sarcoma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err="1" smtClean="0"/>
              <a:t>Sarcomatoid</a:t>
            </a:r>
            <a:r>
              <a:rPr lang="en-US" altLang="ko-KR" sz="2400" dirty="0" smtClean="0"/>
              <a:t> carcinoma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41315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C35F7E-B981-D8EE-5C72-3B5754BFE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82" y="152474"/>
            <a:ext cx="10515600" cy="1325563"/>
          </a:xfrm>
        </p:spPr>
        <p:txBody>
          <a:bodyPr/>
          <a:lstStyle/>
          <a:p>
            <a:r>
              <a:rPr lang="en-US" altLang="ko-KR" dirty="0"/>
              <a:t>Epidemiology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1585CCE-8B40-1F2A-EBFE-E4DA22057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984433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dirty="0"/>
              <a:t>0.013–1.1% of all malignant lung tumors</a:t>
            </a:r>
          </a:p>
          <a:p>
            <a:endParaRPr lang="en-US" altLang="ko-KR" dirty="0"/>
          </a:p>
          <a:p>
            <a:r>
              <a:rPr lang="en-US" altLang="ko-KR" dirty="0"/>
              <a:t>Originate from mesenchymal elements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en-US" altLang="ko-KR" dirty="0" smtClean="0"/>
              <a:t>(</a:t>
            </a:r>
            <a:r>
              <a:rPr lang="en-US" altLang="ko-KR" dirty="0"/>
              <a:t>bronchial wall, vessels or pulmonary stroma)</a:t>
            </a:r>
          </a:p>
          <a:p>
            <a:endParaRPr lang="en-US" altLang="ko-KR" dirty="0"/>
          </a:p>
          <a:p>
            <a:r>
              <a:rPr lang="en-US" altLang="ko-KR" dirty="0"/>
              <a:t>Mean age at diagnosis: 45-63 years</a:t>
            </a:r>
          </a:p>
          <a:p>
            <a:endParaRPr lang="en-US" altLang="ko-KR" dirty="0"/>
          </a:p>
          <a:p>
            <a:r>
              <a:rPr lang="en-US" altLang="ko-KR" dirty="0"/>
              <a:t>Male : female = 1.25 : 1 ~ 2.57 : 1</a:t>
            </a:r>
          </a:p>
          <a:p>
            <a:endParaRPr lang="en-US" altLang="ko-KR" dirty="0"/>
          </a:p>
          <a:p>
            <a:r>
              <a:rPr lang="en-US" altLang="ko-KR" dirty="0"/>
              <a:t>Frequent </a:t>
            </a:r>
            <a:r>
              <a:rPr lang="en-US" altLang="ko-KR" dirty="0" err="1"/>
              <a:t>histotypes</a:t>
            </a:r>
            <a:r>
              <a:rPr lang="en-US" altLang="ko-KR" dirty="0"/>
              <a:t>: Leiomyosarcomas (16%), </a:t>
            </a:r>
            <a:r>
              <a:rPr lang="en-US" altLang="ko-KR" dirty="0" err="1"/>
              <a:t>myofibroblastic</a:t>
            </a:r>
            <a:r>
              <a:rPr lang="en-US" altLang="ko-KR" dirty="0"/>
              <a:t> tumors (15%), synovial sarcoma (12%)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1998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8653DE34-91D8-2C4F-1E06-6856FDB3EBEA}"/>
              </a:ext>
            </a:extLst>
          </p:cNvPr>
          <p:cNvGrpSpPr/>
          <p:nvPr/>
        </p:nvGrpSpPr>
        <p:grpSpPr>
          <a:xfrm>
            <a:off x="2648259" y="160868"/>
            <a:ext cx="6846523" cy="4274656"/>
            <a:chOff x="1634537" y="643466"/>
            <a:chExt cx="8922926" cy="5571067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C46893F3-C1A8-6B53-DEAE-7C0FB5D240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34537" y="643466"/>
              <a:ext cx="8922926" cy="5571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26F23927-25FA-E900-5D0D-ABFA53DAFAD2}"/>
                </a:ext>
              </a:extLst>
            </p:cNvPr>
            <p:cNvSpPr/>
            <p:nvPr/>
          </p:nvSpPr>
          <p:spPr>
            <a:xfrm>
              <a:off x="1658601" y="5414211"/>
              <a:ext cx="3936084" cy="21656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F70E0BEA-B93B-9B76-2415-9568B3D8F872}"/>
                </a:ext>
              </a:extLst>
            </p:cNvPr>
            <p:cNvSpPr/>
            <p:nvPr/>
          </p:nvSpPr>
          <p:spPr>
            <a:xfrm>
              <a:off x="6334875" y="5414211"/>
              <a:ext cx="3936084" cy="21656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1C4D323D-35D6-96EC-F928-5E646461DB0F}"/>
              </a:ext>
            </a:extLst>
          </p:cNvPr>
          <p:cNvGrpSpPr/>
          <p:nvPr/>
        </p:nvGrpSpPr>
        <p:grpSpPr>
          <a:xfrm>
            <a:off x="1764278" y="4643803"/>
            <a:ext cx="8614484" cy="1961889"/>
            <a:chOff x="163679" y="205038"/>
            <a:chExt cx="10372725" cy="2381250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4D66766A-4FF3-50CC-4FB6-8B9B178F0C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88800"/>
            <a:stretch/>
          </p:blipFill>
          <p:spPr>
            <a:xfrm>
              <a:off x="163679" y="1142999"/>
              <a:ext cx="10372725" cy="625141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8174424B-206F-71C1-EBC9-79A82595D9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83195"/>
            <a:stretch/>
          </p:blipFill>
          <p:spPr>
            <a:xfrm>
              <a:off x="163679" y="205038"/>
              <a:ext cx="10372725" cy="93796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885BFDAC-5078-EB58-2BD8-50032B387A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95972"/>
            <a:stretch/>
          </p:blipFill>
          <p:spPr>
            <a:xfrm>
              <a:off x="173204" y="1768140"/>
              <a:ext cx="10363200" cy="193007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421C1CFC-434A-C05D-F906-3E0EC4ADDC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86952"/>
            <a:stretch/>
          </p:blipFill>
          <p:spPr>
            <a:xfrm>
              <a:off x="163679" y="1961147"/>
              <a:ext cx="10363200" cy="6251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6451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C35F7E-B981-D8EE-5C72-3B5754BFE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Clinical features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1585CCE-8B40-1F2A-EBFE-E4DA22057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Asymptomatic (50%) </a:t>
            </a:r>
          </a:p>
          <a:p>
            <a:endParaRPr lang="en-US" altLang="ko-KR" dirty="0"/>
          </a:p>
          <a:p>
            <a:r>
              <a:rPr lang="en-US" altLang="ko-KR" dirty="0"/>
              <a:t>Shortness of breath (38.9%) </a:t>
            </a:r>
          </a:p>
          <a:p>
            <a:r>
              <a:rPr lang="en-US" altLang="ko-KR" dirty="0"/>
              <a:t>Chest pain (33.3%) </a:t>
            </a:r>
          </a:p>
          <a:p>
            <a:r>
              <a:rPr lang="en-US" altLang="ko-KR" dirty="0"/>
              <a:t>Cough (22.2%) </a:t>
            </a:r>
          </a:p>
          <a:p>
            <a:r>
              <a:rPr lang="en-US" altLang="ko-KR" dirty="0"/>
              <a:t>Weight loss (16.7%) </a:t>
            </a:r>
          </a:p>
          <a:p>
            <a:r>
              <a:rPr lang="en-US" altLang="ko-KR" dirty="0"/>
              <a:t>Hemoptysis</a:t>
            </a:r>
            <a:r>
              <a:rPr lang="ko-KR" altLang="en-US" dirty="0"/>
              <a:t> </a:t>
            </a:r>
            <a:r>
              <a:rPr lang="en-US" altLang="ko-KR" dirty="0"/>
              <a:t>(5.5%)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6441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도표, 폰트이(가) 표시된 사진&#10;&#10;자동 생성된 설명">
            <a:extLst>
              <a:ext uri="{FF2B5EF4-FFF2-40B4-BE49-F238E27FC236}">
                <a16:creationId xmlns:a16="http://schemas.microsoft.com/office/drawing/2014/main" id="{145588A1-5FF6-CCF0-8BFC-6631C34AD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56" y="1419604"/>
            <a:ext cx="5870944" cy="41246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FAA799-565B-2B81-AA23-13B464DF4005}"/>
              </a:ext>
            </a:extLst>
          </p:cNvPr>
          <p:cNvSpPr txBox="1"/>
          <p:nvPr/>
        </p:nvSpPr>
        <p:spPr>
          <a:xfrm>
            <a:off x="225056" y="5864795"/>
            <a:ext cx="629270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100" b="0" i="1" dirty="0">
                <a:effectLst/>
                <a:latin typeface="Arial" panose="020B0604020202020204" pitchFamily="34" charset="0"/>
              </a:rPr>
              <a:t>DFSP </a:t>
            </a:r>
            <a:r>
              <a:rPr lang="en-US" altLang="ko-KR" sz="1100" b="0" i="0" dirty="0">
                <a:effectLst/>
                <a:latin typeface="Arial" panose="020B0604020202020204" pitchFamily="34" charset="0"/>
              </a:rPr>
              <a:t>, Dermatofibrosarcoma protuberans; </a:t>
            </a:r>
            <a:r>
              <a:rPr lang="en-US" altLang="ko-KR" sz="1100" b="0" i="1" dirty="0" smtClean="0">
                <a:effectLst/>
                <a:latin typeface="Arial" panose="020B0604020202020204" pitchFamily="34" charset="0"/>
              </a:rPr>
              <a:t>MPNST</a:t>
            </a:r>
            <a:r>
              <a:rPr lang="en-US" altLang="ko-KR" sz="1100" b="0" i="1" dirty="0">
                <a:effectLst/>
                <a:latin typeface="Arial" panose="020B0604020202020204" pitchFamily="34" charset="0"/>
              </a:rPr>
              <a:t> </a:t>
            </a:r>
            <a:r>
              <a:rPr lang="en-US" altLang="ko-KR" sz="1100" b="0" i="0" dirty="0">
                <a:effectLst/>
                <a:latin typeface="Arial" panose="020B0604020202020204" pitchFamily="34" charset="0"/>
              </a:rPr>
              <a:t>, malignant peripheral nerve sheath tumor; </a:t>
            </a:r>
          </a:p>
          <a:p>
            <a:r>
              <a:rPr lang="en-US" altLang="ko-KR" sz="1100" b="0" i="1" dirty="0">
                <a:effectLst/>
                <a:latin typeface="Arial" panose="020B0604020202020204" pitchFamily="34" charset="0"/>
              </a:rPr>
              <a:t>PPMS </a:t>
            </a:r>
            <a:r>
              <a:rPr lang="en-US" altLang="ko-KR" sz="1100" b="0" i="0" dirty="0">
                <a:effectLst/>
                <a:latin typeface="Arial" panose="020B0604020202020204" pitchFamily="34" charset="0"/>
              </a:rPr>
              <a:t>, primary pulmonary myxoid sarcoma; </a:t>
            </a:r>
            <a:r>
              <a:rPr lang="en-US" altLang="ko-KR" sz="1100" b="0" i="1" dirty="0" smtClean="0">
                <a:effectLst/>
                <a:latin typeface="Arial" panose="020B0604020202020204" pitchFamily="34" charset="0"/>
              </a:rPr>
              <a:t>SFT</a:t>
            </a:r>
            <a:r>
              <a:rPr lang="en-US" altLang="ko-KR" sz="1100" b="0" i="1" dirty="0">
                <a:effectLst/>
                <a:latin typeface="Arial" panose="020B0604020202020204" pitchFamily="34" charset="0"/>
              </a:rPr>
              <a:t> </a:t>
            </a:r>
            <a:r>
              <a:rPr lang="en-US" altLang="ko-KR" sz="1100" b="0" i="0" dirty="0">
                <a:effectLst/>
                <a:latin typeface="Arial" panose="020B0604020202020204" pitchFamily="34" charset="0"/>
              </a:rPr>
              <a:t>, solitary fibrous tumor.</a:t>
            </a:r>
            <a:endParaRPr lang="ko-KR" altLang="en-US" sz="1100" dirty="0"/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1920C88B-7202-D2F1-60EB-B562E9EA937C}"/>
              </a:ext>
            </a:extLst>
          </p:cNvPr>
          <p:cNvSpPr txBox="1">
            <a:spLocks/>
          </p:cNvSpPr>
          <p:nvPr/>
        </p:nvSpPr>
        <p:spPr>
          <a:xfrm>
            <a:off x="6439786" y="1990259"/>
            <a:ext cx="5752214" cy="315868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b="1" dirty="0" smtClean="0"/>
              <a:t>IHC : </a:t>
            </a:r>
          </a:p>
          <a:p>
            <a:pPr marL="0" indent="0">
              <a:buNone/>
            </a:pPr>
            <a:r>
              <a:rPr lang="en-US" altLang="ko-KR" sz="2400" dirty="0" smtClean="0"/>
              <a:t>broad-spectrum cytokeratin cocktails </a:t>
            </a:r>
          </a:p>
          <a:p>
            <a:pPr marL="0" indent="0">
              <a:buNone/>
            </a:pPr>
            <a:r>
              <a:rPr lang="en-US" altLang="ko-KR" sz="2400" dirty="0" smtClean="0"/>
              <a:t>(AE1/AE3, Cam5.2, OSCAR)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24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2400" dirty="0" smtClean="0"/>
              <a:t>more specific antibodies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2400" dirty="0" smtClean="0"/>
              <a:t>(claudin-4, CK7, CK20, EMA, TTF-1, p40)</a:t>
            </a:r>
            <a:endParaRPr lang="ko-KR" altLang="en-US" sz="2400" dirty="0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143BA8B2-0328-31FC-41BC-FCA400AFA2C5}"/>
              </a:ext>
            </a:extLst>
          </p:cNvPr>
          <p:cNvSpPr txBox="1">
            <a:spLocks/>
          </p:cNvSpPr>
          <p:nvPr/>
        </p:nvSpPr>
        <p:spPr>
          <a:xfrm>
            <a:off x="497958" y="269432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smtClean="0"/>
              <a:t>Diagnosis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3496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53FA5D7-68E2-4FF0-82A7-DB37CD611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Synovial sarcoma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E0047CE-33A6-AD70-0D8A-D8A8EEDE5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55394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/>
              <a:t>Gender predilection X</a:t>
            </a:r>
          </a:p>
          <a:p>
            <a:endParaRPr lang="en-US" altLang="ko-KR" dirty="0"/>
          </a:p>
          <a:p>
            <a:r>
              <a:rPr lang="en-US" altLang="ko-KR" dirty="0"/>
              <a:t>fleshy, poorly circumscribed mass </a:t>
            </a:r>
          </a:p>
          <a:p>
            <a:pPr marL="0" indent="0">
              <a:buNone/>
            </a:pPr>
            <a:r>
              <a:rPr lang="en-US" altLang="ko-KR" dirty="0"/>
              <a:t>  -&gt; show hemorrhage, necrosis, cystic change(pneumothorax, rare instances), calcification.</a:t>
            </a:r>
          </a:p>
          <a:p>
            <a:r>
              <a:rPr lang="en-US" altLang="ko-KR" dirty="0"/>
              <a:t>A few lesions are linked to a major bronchus.</a:t>
            </a:r>
          </a:p>
          <a:p>
            <a:endParaRPr lang="en-US" altLang="ko-KR" dirty="0"/>
          </a:p>
          <a:p>
            <a:r>
              <a:rPr lang="en-US" altLang="ko-KR" dirty="0"/>
              <a:t>Pathologic finding : monophasic (spindle cells only), biphasic (spindle cells and epithelial elements)</a:t>
            </a:r>
          </a:p>
          <a:p>
            <a:endParaRPr lang="en-US" altLang="ko-KR" dirty="0"/>
          </a:p>
          <a:p>
            <a:r>
              <a:rPr lang="en-US" altLang="ko-KR" dirty="0"/>
              <a:t>IHC: BCL-2, EMA, TLE1 (+)</a:t>
            </a:r>
          </a:p>
          <a:p>
            <a:r>
              <a:rPr lang="en-US" altLang="ko-KR" dirty="0"/>
              <a:t>FISH: SS18-SSX (+)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980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53FA5D7-68E2-4FF0-82A7-DB37CD611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Rhabdomyosarcoma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E0047CE-33A6-AD70-0D8A-D8A8EEDE5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2355"/>
          </a:xfrm>
        </p:spPr>
        <p:txBody>
          <a:bodyPr>
            <a:normAutofit fontScale="85000" lnSpcReduction="20000"/>
          </a:bodyPr>
          <a:lstStyle/>
          <a:p>
            <a:r>
              <a:rPr lang="en-US" altLang="ko-KR" dirty="0"/>
              <a:t>Adults &lt; Childhood (often metastatic)</a:t>
            </a:r>
          </a:p>
          <a:p>
            <a:endParaRPr lang="en-US" altLang="ko-KR" dirty="0"/>
          </a:p>
          <a:p>
            <a:r>
              <a:rPr lang="en-US" altLang="ko-KR" dirty="0"/>
              <a:t>Subtypes: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</a:t>
            </a:r>
            <a:r>
              <a:rPr lang="en-US" altLang="ko-KR" b="1" dirty="0"/>
              <a:t>embryonal</a:t>
            </a:r>
            <a:r>
              <a:rPr lang="en-US" altLang="ko-KR" dirty="0"/>
              <a:t> or alveolar rhabdomyosarcoma (childhood)</a:t>
            </a:r>
          </a:p>
          <a:p>
            <a:pPr marL="0" indent="0">
              <a:buNone/>
            </a:pPr>
            <a:r>
              <a:rPr lang="en-US" altLang="ko-KR" dirty="0"/>
              <a:t>  pleomorphic rhabdomyosarcoma (adult)</a:t>
            </a:r>
          </a:p>
          <a:p>
            <a:pPr marL="0" indent="0">
              <a:buNone/>
            </a:pPr>
            <a:endParaRPr lang="en-US" altLang="ko-KR" dirty="0"/>
          </a:p>
          <a:p>
            <a:r>
              <a:rPr lang="en-US" altLang="ko-KR" dirty="0"/>
              <a:t>IHC: </a:t>
            </a:r>
            <a:r>
              <a:rPr lang="en-US" altLang="ko-KR" dirty="0" err="1"/>
              <a:t>Desmin</a:t>
            </a:r>
            <a:r>
              <a:rPr lang="en-US" altLang="ko-KR" dirty="0"/>
              <a:t>, MyoD1, </a:t>
            </a:r>
            <a:r>
              <a:rPr lang="en-US" altLang="ko-KR" dirty="0" err="1"/>
              <a:t>myogenin</a:t>
            </a:r>
            <a:r>
              <a:rPr lang="en-US" altLang="ko-KR" dirty="0"/>
              <a:t> </a:t>
            </a:r>
            <a:r>
              <a:rPr lang="en-US" altLang="ko-KR" b="1" dirty="0"/>
              <a:t>(+)</a:t>
            </a:r>
            <a:r>
              <a:rPr lang="en-US" altLang="ko-KR" dirty="0"/>
              <a:t>, keratin, TTF1, p40 </a:t>
            </a:r>
            <a:r>
              <a:rPr lang="en-US" altLang="ko-KR" b="1" dirty="0"/>
              <a:t>(-)</a:t>
            </a:r>
          </a:p>
          <a:p>
            <a:endParaRPr lang="en-US" altLang="ko-KR" dirty="0"/>
          </a:p>
          <a:p>
            <a:r>
              <a:rPr lang="en-US" altLang="ko-KR" dirty="0"/>
              <a:t>Genetic</a:t>
            </a:r>
            <a:r>
              <a:rPr lang="ko-KR" altLang="en-US" dirty="0"/>
              <a:t> </a:t>
            </a:r>
            <a:r>
              <a:rPr lang="en-US" altLang="ko-KR" dirty="0"/>
              <a:t>testing: </a:t>
            </a:r>
          </a:p>
          <a:p>
            <a:pPr marL="0" indent="0">
              <a:buNone/>
            </a:pPr>
            <a:r>
              <a:rPr lang="en-US" altLang="ko-KR" dirty="0"/>
              <a:t>  Alveolar rhabdomyosarcoma (translocation-associated sarcoma)</a:t>
            </a:r>
          </a:p>
          <a:p>
            <a:pPr marL="0" indent="0">
              <a:buNone/>
            </a:pPr>
            <a:r>
              <a:rPr lang="en-US" altLang="ko-KR" dirty="0"/>
              <a:t>  PAX3-FOXO1 gene fusion: t(2;13) (q35;q14) (~60%)</a:t>
            </a:r>
          </a:p>
          <a:p>
            <a:pPr marL="0" indent="0">
              <a:buNone/>
            </a:pPr>
            <a:r>
              <a:rPr lang="en-US" altLang="ko-KR" dirty="0"/>
              <a:t>  PAX7-FOXO1 gene fusion: t(1;13) (p36;q14) (~20%)</a:t>
            </a:r>
          </a:p>
        </p:txBody>
      </p:sp>
    </p:spTree>
    <p:extLst>
      <p:ext uri="{BB962C8B-B14F-4D97-AF65-F5344CB8AC3E}">
        <p14:creationId xmlns:p14="http://schemas.microsoft.com/office/powerpoint/2010/main" val="1349428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3C7B292-3935-93DD-ED8F-E3AE7FEDA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Treatment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CB7FC65-A996-80AC-B0A2-B55A943A5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Radical surgical treatment (Lobectomy, Pneumonectomy)</a:t>
            </a:r>
          </a:p>
          <a:p>
            <a:r>
              <a:rPr lang="en-US" altLang="ko-KR" sz="2400" dirty="0"/>
              <a:t>Mediastinal lymph node dissection</a:t>
            </a:r>
          </a:p>
          <a:p>
            <a:endParaRPr lang="en-US" altLang="ko-KR" sz="2400" dirty="0"/>
          </a:p>
          <a:p>
            <a:r>
              <a:rPr lang="en-US" altLang="ko-KR" sz="2400" dirty="0"/>
              <a:t>Unresectable tumors: Radiation therapy, </a:t>
            </a:r>
            <a:r>
              <a:rPr lang="en-US" altLang="ko-KR" sz="2400" dirty="0" smtClean="0"/>
              <a:t>chemotherapy</a:t>
            </a:r>
          </a:p>
          <a:p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/>
              <a:t>  Synovial sarcoma </a:t>
            </a:r>
            <a:r>
              <a:rPr lang="en-US" altLang="ko-KR" sz="2400" dirty="0" smtClean="0"/>
              <a:t>– </a:t>
            </a:r>
            <a:r>
              <a:rPr lang="en-US" altLang="ko-KR" sz="2400" dirty="0" err="1" smtClean="0"/>
              <a:t>Ifosfamide</a:t>
            </a:r>
            <a:r>
              <a:rPr lang="en-US" altLang="ko-KR" sz="2400" dirty="0" smtClean="0"/>
              <a:t>, Doxorubicin -&gt; </a:t>
            </a:r>
            <a:r>
              <a:rPr lang="en-US" altLang="ko-KR" sz="2400" dirty="0" err="1" smtClean="0"/>
              <a:t>Pazapanib</a:t>
            </a:r>
            <a:r>
              <a:rPr lang="en-US" altLang="ko-KR" sz="2400" dirty="0" smtClean="0"/>
              <a:t>, </a:t>
            </a:r>
            <a:r>
              <a:rPr lang="en-US" altLang="ko-KR" sz="2400" dirty="0" err="1" smtClean="0"/>
              <a:t>Trabectedin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 smtClean="0"/>
              <a:t>  </a:t>
            </a:r>
          </a:p>
          <a:p>
            <a:pPr marL="0" indent="0">
              <a:buNone/>
            </a:pPr>
            <a:r>
              <a:rPr lang="en-US" altLang="ko-KR" sz="2400" dirty="0" smtClean="0"/>
              <a:t>  Rhabdomyosarcoma – Vincristine, </a:t>
            </a:r>
            <a:r>
              <a:rPr lang="en-US" altLang="ko-KR" sz="2400" dirty="0" err="1" smtClean="0"/>
              <a:t>Dactinomycin</a:t>
            </a:r>
            <a:r>
              <a:rPr lang="en-US" altLang="ko-KR" sz="2400" dirty="0" smtClean="0"/>
              <a:t>, Cyclophosphamide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38127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</TotalTime>
  <Words>1412</Words>
  <Application>Microsoft Office PowerPoint</Application>
  <PresentationFormat>와이드스크린</PresentationFormat>
  <Paragraphs>112</Paragraphs>
  <Slides>12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5" baseType="lpstr">
      <vt:lpstr>맑은 고딕</vt:lpstr>
      <vt:lpstr>Arial</vt:lpstr>
      <vt:lpstr>Office 테마</vt:lpstr>
      <vt:lpstr>Primary lung sarcoma</vt:lpstr>
      <vt:lpstr>Introduction</vt:lpstr>
      <vt:lpstr>Epidemiology</vt:lpstr>
      <vt:lpstr>PowerPoint 프레젠테이션</vt:lpstr>
      <vt:lpstr>Clinical features</vt:lpstr>
      <vt:lpstr>PowerPoint 프레젠테이션</vt:lpstr>
      <vt:lpstr>Synovial sarcoma</vt:lpstr>
      <vt:lpstr>Rhabdomyosarcoma</vt:lpstr>
      <vt:lpstr>Treatment</vt:lpstr>
      <vt:lpstr>PowerPoint 프레젠테이션</vt:lpstr>
      <vt:lpstr>Prognosis</vt:lpstr>
      <vt:lpstr>Reference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Primary lung sarcoma</dc:title>
  <dc:creator>정은기</dc:creator>
  <cp:lastModifiedBy>정은기(호흡기내과)</cp:lastModifiedBy>
  <cp:revision>91</cp:revision>
  <dcterms:created xsi:type="dcterms:W3CDTF">2023-07-07T14:51:00Z</dcterms:created>
  <dcterms:modified xsi:type="dcterms:W3CDTF">2023-07-12T09:25:24Z</dcterms:modified>
</cp:coreProperties>
</file>