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83" r:id="rId4"/>
    <p:sldId id="260" r:id="rId5"/>
    <p:sldId id="282" r:id="rId6"/>
    <p:sldId id="291" r:id="rId7"/>
    <p:sldId id="274" r:id="rId8"/>
    <p:sldId id="261" r:id="rId9"/>
    <p:sldId id="286" r:id="rId10"/>
    <p:sldId id="275" r:id="rId11"/>
    <p:sldId id="293" r:id="rId12"/>
    <p:sldId id="276" r:id="rId13"/>
    <p:sldId id="287" r:id="rId14"/>
    <p:sldId id="292" r:id="rId15"/>
    <p:sldId id="269" r:id="rId16"/>
    <p:sldId id="277" r:id="rId17"/>
    <p:sldId id="295" r:id="rId18"/>
    <p:sldId id="288" r:id="rId19"/>
    <p:sldId id="296" r:id="rId20"/>
    <p:sldId id="289" r:id="rId21"/>
    <p:sldId id="290" r:id="rId22"/>
    <p:sldId id="271" r:id="rId23"/>
    <p:sldId id="281" r:id="rId24"/>
    <p:sldId id="278" r:id="rId25"/>
    <p:sldId id="279" r:id="rId26"/>
    <p:sldId id="280" r:id="rId27"/>
    <p:sldId id="267" r:id="rId28"/>
    <p:sldId id="263" r:id="rId29"/>
    <p:sldId id="266" r:id="rId3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3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83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778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36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752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09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1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879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262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718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4545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310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03470-95FB-4CA5-A4A8-391F0150255F}" type="datetimeFigureOut">
              <a:rPr lang="ko-KR" altLang="en-US" smtClean="0"/>
              <a:t>2023-05-11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1718D-FD7A-48D8-A766-7DB67B3F5B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3306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753985" cy="646331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Case 1 </a:t>
            </a:r>
            <a:r>
              <a:rPr lang="ko-KR" altLang="en-US" dirty="0" smtClean="0"/>
              <a:t>양</a:t>
            </a:r>
            <a:r>
              <a:rPr lang="en-US" altLang="ko-KR" dirty="0" smtClean="0"/>
              <a:t>O</a:t>
            </a:r>
            <a:r>
              <a:rPr lang="ko-KR" altLang="en-US" dirty="0" smtClean="0"/>
              <a:t>호</a:t>
            </a:r>
            <a:r>
              <a:rPr lang="en-US" altLang="ko-KR" dirty="0" smtClean="0"/>
              <a:t>SS20-39247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279" y="1177326"/>
            <a:ext cx="5978106" cy="490437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11473" r="12739"/>
          <a:stretch/>
        </p:blipFill>
        <p:spPr>
          <a:xfrm rot="5400000">
            <a:off x="601614" y="1253743"/>
            <a:ext cx="4310668" cy="49585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4133" y="1008049"/>
            <a:ext cx="6268425" cy="338554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upper lobe, VATS assisted wedge </a:t>
            </a:r>
            <a:r>
              <a:rPr lang="en-US" altLang="ko-KR" sz="1600" dirty="0" smtClean="0"/>
              <a:t>resection</a:t>
            </a:r>
            <a:endParaRPr lang="en-US" altLang="ko-KR" sz="1600" dirty="0" smtClean="0"/>
          </a:p>
        </p:txBody>
      </p:sp>
    </p:spTree>
    <p:extLst>
      <p:ext uri="{BB962C8B-B14F-4D97-AF65-F5344CB8AC3E}">
        <p14:creationId xmlns:p14="http://schemas.microsoft.com/office/powerpoint/2010/main" val="3707215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46339" cy="4640932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53" y="2217067"/>
            <a:ext cx="6148647" cy="464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9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78" y="163902"/>
            <a:ext cx="11440064" cy="64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28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0" y="0"/>
            <a:ext cx="5237018" cy="34194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1" y="3442509"/>
            <a:ext cx="4416803" cy="344250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193" y="0"/>
            <a:ext cx="4404378" cy="342110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615" y="3442509"/>
            <a:ext cx="3931533" cy="341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44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068" y="31214"/>
            <a:ext cx="8788906" cy="68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536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794" y="1977288"/>
            <a:ext cx="6268425" cy="2431435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upper lobe, VATS assisted wedge </a:t>
            </a:r>
            <a:r>
              <a:rPr lang="en-US" altLang="ko-KR" sz="1600" dirty="0" smtClean="0"/>
              <a:t>resection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Lung</a:t>
            </a:r>
            <a:r>
              <a:rPr lang="en-US" altLang="ko-KR" sz="1600" dirty="0"/>
              <a:t>, right upper lobe: </a:t>
            </a:r>
            <a:r>
              <a:rPr lang="en-US" altLang="ko-KR" sz="1600" b="1" dirty="0"/>
              <a:t>Multifocal necrotizing granulomatous </a:t>
            </a:r>
            <a:r>
              <a:rPr lang="en-US" altLang="ko-KR" sz="1600" b="1" dirty="0" smtClean="0"/>
              <a:t>     </a:t>
            </a:r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inflammation </a:t>
            </a:r>
            <a:r>
              <a:rPr lang="en-US" altLang="ko-KR" sz="1600" b="1" dirty="0"/>
              <a:t>with necrotizing vasculitis, consistent with </a:t>
            </a:r>
            <a:endParaRPr lang="en-US" altLang="ko-KR" sz="1600" b="1" dirty="0" smtClean="0"/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granulomatosis </a:t>
            </a:r>
            <a:r>
              <a:rPr lang="en-US" altLang="ko-KR" sz="1600" b="1" dirty="0"/>
              <a:t>with </a:t>
            </a:r>
            <a:r>
              <a:rPr lang="en-US" altLang="ko-KR" sz="1600" b="1" dirty="0" err="1"/>
              <a:t>polyangiitis</a:t>
            </a:r>
            <a:r>
              <a:rPr lang="en-US" altLang="ko-KR" sz="1600" dirty="0"/>
              <a:t>, see note.</a:t>
            </a:r>
          </a:p>
          <a:p>
            <a:endParaRPr lang="en-US" altLang="ko-KR" sz="1200" dirty="0"/>
          </a:p>
          <a:p>
            <a:r>
              <a:rPr lang="en-US" altLang="ko-KR" sz="1200" dirty="0"/>
              <a:t>[Additional report]</a:t>
            </a:r>
          </a:p>
          <a:p>
            <a:r>
              <a:rPr lang="en-US" altLang="ko-KR" sz="1200" dirty="0"/>
              <a:t>1. The special stain results:</a:t>
            </a:r>
          </a:p>
          <a:p>
            <a:r>
              <a:rPr lang="en-US" altLang="ko-KR" sz="1200" dirty="0" smtClean="0"/>
              <a:t> </a:t>
            </a:r>
            <a:r>
              <a:rPr lang="en-US" altLang="ko-KR" sz="1200" dirty="0" err="1" smtClean="0"/>
              <a:t>Ziehl-Neelsen</a:t>
            </a:r>
            <a:r>
              <a:rPr lang="en-US" altLang="ko-KR" sz="1200" dirty="0" smtClean="0"/>
              <a:t> </a:t>
            </a:r>
            <a:r>
              <a:rPr lang="en-US" altLang="ko-KR" sz="1200" dirty="0"/>
              <a:t>stain reveals no acid-fast bacilli.</a:t>
            </a:r>
          </a:p>
          <a:p>
            <a:r>
              <a:rPr lang="en-US" altLang="ko-KR" sz="1200" dirty="0" smtClean="0"/>
              <a:t> D-PAS </a:t>
            </a:r>
            <a:r>
              <a:rPr lang="en-US" altLang="ko-KR" sz="1200" dirty="0"/>
              <a:t>stain reveals no fungal hyphae.</a:t>
            </a:r>
          </a:p>
          <a:p>
            <a:r>
              <a:rPr lang="en-US" altLang="ko-KR" sz="1200" dirty="0"/>
              <a:t>2. Tb-PCR: </a:t>
            </a:r>
            <a:r>
              <a:rPr lang="en-US" altLang="ko-KR" sz="1200" dirty="0" smtClean="0"/>
              <a:t>Negative</a:t>
            </a:r>
            <a:endParaRPr lang="en-US" altLang="ko-KR" sz="1200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556" y="1140801"/>
            <a:ext cx="5003005" cy="410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1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Granulomatosis with </a:t>
            </a:r>
            <a:r>
              <a:rPr lang="en-US" altLang="ko-KR" dirty="0" err="1" smtClean="0"/>
              <a:t>polyangitis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Wegener granulomatosis </a:t>
            </a:r>
          </a:p>
          <a:p>
            <a:r>
              <a:rPr lang="en-US" altLang="ko-KR" sz="2400" b="1" dirty="0" err="1" smtClean="0"/>
              <a:t>Pauci</a:t>
            </a:r>
            <a:r>
              <a:rPr lang="en-US" altLang="ko-KR" sz="2400" b="1" dirty="0" smtClean="0"/>
              <a:t>-Immune </a:t>
            </a:r>
            <a:r>
              <a:rPr lang="en-US" altLang="ko-KR" sz="2400" b="1" dirty="0"/>
              <a:t>small vessel vasculitis </a:t>
            </a:r>
            <a:endParaRPr lang="en-US" altLang="ko-KR" sz="2400" b="1" dirty="0" smtClean="0"/>
          </a:p>
          <a:p>
            <a:r>
              <a:rPr lang="en-US" altLang="ko-KR" sz="2400" dirty="0" smtClean="0"/>
              <a:t>arterioles</a:t>
            </a:r>
            <a:r>
              <a:rPr lang="en-US" altLang="ko-KR" sz="2400" dirty="0"/>
              <a:t>, capillaries, and </a:t>
            </a:r>
            <a:r>
              <a:rPr lang="en-US" altLang="ko-KR" sz="2400" dirty="0" err="1"/>
              <a:t>venules</a:t>
            </a:r>
            <a:r>
              <a:rPr lang="en-US" altLang="ko-KR" sz="2400" dirty="0"/>
              <a:t>, often muscular </a:t>
            </a:r>
            <a:r>
              <a:rPr lang="en-US" altLang="ko-KR" sz="2400" dirty="0" smtClean="0"/>
              <a:t>arteries</a:t>
            </a:r>
            <a:endParaRPr lang="en-US" altLang="ko-KR" sz="2400" dirty="0"/>
          </a:p>
          <a:p>
            <a:r>
              <a:rPr lang="en-US" altLang="ko-KR" sz="2400" b="1" dirty="0"/>
              <a:t>Upper airways, lungs</a:t>
            </a:r>
            <a:r>
              <a:rPr lang="en-US" altLang="ko-KR" sz="2400" dirty="0"/>
              <a:t>, glomeruli, others</a:t>
            </a:r>
          </a:p>
          <a:p>
            <a:r>
              <a:rPr lang="en-US" altLang="ko-KR" sz="2400" b="1" dirty="0"/>
              <a:t>Extravascular </a:t>
            </a:r>
            <a:r>
              <a:rPr lang="en-US" altLang="ko-KR" sz="2400" b="1" dirty="0" err="1"/>
              <a:t>necroinflammatory</a:t>
            </a:r>
            <a:r>
              <a:rPr lang="en-US" altLang="ko-KR" sz="2400" b="1" dirty="0"/>
              <a:t> lesions typical</a:t>
            </a:r>
            <a:r>
              <a:rPr lang="en-US" altLang="ko-KR" sz="2400" dirty="0"/>
              <a:t>, especially in </a:t>
            </a:r>
            <a:r>
              <a:rPr lang="en-US" altLang="ko-KR" sz="2400" dirty="0" smtClean="0"/>
              <a:t>lung</a:t>
            </a:r>
          </a:p>
          <a:p>
            <a:r>
              <a:rPr lang="en-US" altLang="ko-KR" sz="2400" dirty="0"/>
              <a:t>Necrotizing, </a:t>
            </a:r>
            <a:r>
              <a:rPr lang="en-US" altLang="ko-KR" sz="2400" dirty="0" err="1"/>
              <a:t>cavitary</a:t>
            </a:r>
            <a:r>
              <a:rPr lang="en-US" altLang="ko-KR" sz="2400" dirty="0"/>
              <a:t> lung lesions with basophilic </a:t>
            </a:r>
            <a:r>
              <a:rPr lang="en-US" altLang="ko-KR" sz="2400" dirty="0" smtClean="0"/>
              <a:t>necrosis</a:t>
            </a:r>
          </a:p>
          <a:p>
            <a:r>
              <a:rPr lang="en-US" altLang="ko-KR" sz="2400" dirty="0" smtClean="0"/>
              <a:t>strong </a:t>
            </a:r>
            <a:r>
              <a:rPr lang="en-US" altLang="ko-KR" sz="2400" dirty="0"/>
              <a:t>association with </a:t>
            </a:r>
            <a:r>
              <a:rPr lang="en-US" altLang="ko-KR" sz="2400" b="1" dirty="0" smtClean="0"/>
              <a:t>c-ANCA </a:t>
            </a:r>
            <a:r>
              <a:rPr lang="en-US" altLang="ko-KR" sz="2400" b="1" dirty="0"/>
              <a:t>(PR3)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90745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4837" y="2431413"/>
            <a:ext cx="4055826" cy="338554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upper lobe, wedge </a:t>
            </a:r>
            <a:r>
              <a:rPr lang="en-US" altLang="ko-KR" sz="1600" dirty="0" smtClean="0"/>
              <a:t>resection</a:t>
            </a:r>
            <a:endParaRPr lang="en-US" altLang="ko-KR" sz="1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654233" cy="646331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Case 2 </a:t>
            </a:r>
            <a:r>
              <a:rPr lang="ko-KR" altLang="en-US" dirty="0" smtClean="0"/>
              <a:t>모</a:t>
            </a:r>
            <a:r>
              <a:rPr lang="en-US" altLang="ko-KR" dirty="0" smtClean="0"/>
              <a:t>O</a:t>
            </a:r>
            <a:r>
              <a:rPr lang="ko-KR" altLang="en-US" dirty="0" smtClean="0"/>
              <a:t>태</a:t>
            </a:r>
            <a:endParaRPr lang="en-US" altLang="ko-KR" dirty="0" smtClean="0"/>
          </a:p>
          <a:p>
            <a:r>
              <a:rPr lang="en-US" altLang="ko-KR" dirty="0" smtClean="0"/>
              <a:t>SR22-03309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514" y="827254"/>
            <a:ext cx="7082289" cy="53448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4837" y="1810666"/>
            <a:ext cx="3562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외부병원 슬라이드</a:t>
            </a:r>
            <a:r>
              <a:rPr lang="en-US" altLang="ko-KR" b="1" dirty="0" smtClean="0"/>
              <a:t>. 2017</a:t>
            </a:r>
            <a:r>
              <a:rPr lang="ko-KR" altLang="en-US" b="1" dirty="0" smtClean="0"/>
              <a:t>년 채취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78658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184"/>
            <a:ext cx="12192000" cy="567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0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1"/>
          <a:stretch/>
        </p:blipFill>
        <p:spPr>
          <a:xfrm>
            <a:off x="6749817" y="0"/>
            <a:ext cx="4560510" cy="348323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0" y="1009290"/>
            <a:ext cx="6163785" cy="471864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9817" y="3631722"/>
            <a:ext cx="4562962" cy="302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0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362"/>
            <a:ext cx="5641449" cy="3864993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620" y="491706"/>
            <a:ext cx="6663076" cy="577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33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5" y="717527"/>
            <a:ext cx="6347072" cy="496339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0" r="35630"/>
          <a:stretch/>
        </p:blipFill>
        <p:spPr>
          <a:xfrm>
            <a:off x="6769766" y="717527"/>
            <a:ext cx="4683733" cy="49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57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73" y="78535"/>
            <a:ext cx="9883895" cy="661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53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438" y="2017348"/>
            <a:ext cx="6431280" cy="3046988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upper lobe, wedge </a:t>
            </a:r>
            <a:r>
              <a:rPr lang="en-US" altLang="ko-KR" sz="1600" dirty="0" smtClean="0"/>
              <a:t>resection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1. </a:t>
            </a:r>
            <a:r>
              <a:rPr lang="en-US" altLang="ko-KR" sz="1600" b="1" dirty="0" smtClean="0"/>
              <a:t>Multifocal </a:t>
            </a:r>
            <a:r>
              <a:rPr lang="en-US" altLang="ko-KR" sz="1600" b="1" dirty="0"/>
              <a:t>interstitial fibrosis and elastosis </a:t>
            </a:r>
            <a:r>
              <a:rPr lang="en-US" altLang="ko-KR" sz="1600" dirty="0"/>
              <a:t>with </a:t>
            </a:r>
            <a:r>
              <a:rPr lang="en-US" altLang="ko-KR" sz="1600" dirty="0" err="1"/>
              <a:t>anthracotic</a:t>
            </a:r>
            <a:r>
              <a:rPr lang="en-US" altLang="ko-KR" sz="1600" dirty="0"/>
              <a:t> </a:t>
            </a:r>
            <a:endParaRPr lang="en-US" altLang="ko-KR" sz="1600" dirty="0" smtClean="0"/>
          </a:p>
          <a:p>
            <a:r>
              <a:rPr lang="en-US" altLang="ko-KR" sz="1600" dirty="0" smtClean="0"/>
              <a:t>   pigments and focal </a:t>
            </a:r>
            <a:r>
              <a:rPr lang="en-US" altLang="ko-KR" sz="1600" dirty="0"/>
              <a:t>necrotic change, especially in perivascular </a:t>
            </a:r>
            <a:endParaRPr lang="en-US" altLang="ko-KR" sz="1600" dirty="0" smtClean="0"/>
          </a:p>
          <a:p>
            <a:r>
              <a:rPr lang="en-US" altLang="ko-KR" sz="1600" dirty="0"/>
              <a:t> </a:t>
            </a:r>
            <a:r>
              <a:rPr lang="en-US" altLang="ko-KR" sz="1600" dirty="0" smtClean="0"/>
              <a:t>  and </a:t>
            </a:r>
            <a:r>
              <a:rPr lang="en-US" altLang="ko-KR" sz="1600" dirty="0" err="1"/>
              <a:t>subpleural</a:t>
            </a:r>
            <a:r>
              <a:rPr lang="en-US" altLang="ko-KR" sz="1600" dirty="0"/>
              <a:t> area</a:t>
            </a:r>
          </a:p>
          <a:p>
            <a:r>
              <a:rPr lang="en-US" altLang="ko-KR" sz="1600" dirty="0"/>
              <a:t>2. </a:t>
            </a:r>
            <a:r>
              <a:rPr lang="en-US" altLang="ko-KR" sz="1600" b="1" dirty="0"/>
              <a:t>Inflammatory cell infiltrates in vascular wall and </a:t>
            </a:r>
            <a:r>
              <a:rPr lang="en-US" altLang="ko-KR" sz="1600" b="1" dirty="0" smtClean="0"/>
              <a:t>vascular </a:t>
            </a:r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 luminal narrowing</a:t>
            </a:r>
            <a:r>
              <a:rPr lang="en-US" altLang="ko-KR" sz="1600" dirty="0"/>
              <a:t>, see note</a:t>
            </a:r>
          </a:p>
          <a:p>
            <a:endParaRPr lang="en-US" altLang="ko-KR" sz="1600" dirty="0"/>
          </a:p>
          <a:p>
            <a:r>
              <a:rPr lang="en-US" altLang="ko-KR" sz="1600" dirty="0"/>
              <a:t>Note) Vessel wall</a:t>
            </a:r>
            <a:r>
              <a:rPr lang="ko-KR" altLang="en-US" sz="1600" dirty="0"/>
              <a:t>에 염증 세포의 침윤 및 섬유화 소견이 관찰됩니다</a:t>
            </a:r>
            <a:r>
              <a:rPr lang="en-US" altLang="ko-KR" sz="1600" dirty="0"/>
              <a:t>. Active inflammation (active stage) </a:t>
            </a:r>
            <a:r>
              <a:rPr lang="ko-KR" altLang="en-US" sz="1600" dirty="0"/>
              <a:t>소견은 아니지만</a:t>
            </a:r>
            <a:r>
              <a:rPr lang="en-US" altLang="ko-KR" sz="1600" dirty="0"/>
              <a:t>,</a:t>
            </a:r>
            <a:r>
              <a:rPr lang="en-US" altLang="ko-KR" sz="1600" b="1" dirty="0"/>
              <a:t> healing stage</a:t>
            </a:r>
            <a:r>
              <a:rPr lang="ko-KR" altLang="en-US" sz="1600" b="1" dirty="0"/>
              <a:t>의 </a:t>
            </a:r>
            <a:r>
              <a:rPr lang="en-US" altLang="ko-KR" sz="1600" b="1" dirty="0"/>
              <a:t>vasculitis </a:t>
            </a:r>
            <a:r>
              <a:rPr lang="ko-KR" altLang="en-US" sz="1600" b="1" dirty="0"/>
              <a:t>가능성을 배제할 수 없습니다</a:t>
            </a:r>
            <a:r>
              <a:rPr lang="en-US" altLang="ko-KR" sz="1600" dirty="0"/>
              <a:t>. Clinical correlation </a:t>
            </a:r>
            <a:r>
              <a:rPr lang="ko-KR" altLang="en-US" sz="1600" dirty="0"/>
              <a:t>이 필요합니다</a:t>
            </a:r>
            <a:r>
              <a:rPr lang="en-US" altLang="ko-KR" sz="1600" dirty="0" smtClean="0"/>
              <a:t>.</a:t>
            </a:r>
            <a:endParaRPr lang="en-US" altLang="ko-KR" sz="1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654233" cy="646331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Case 2 </a:t>
            </a:r>
            <a:r>
              <a:rPr lang="ko-KR" altLang="en-US" dirty="0" smtClean="0"/>
              <a:t>모</a:t>
            </a:r>
            <a:r>
              <a:rPr lang="en-US" altLang="ko-KR" dirty="0" smtClean="0"/>
              <a:t>O</a:t>
            </a:r>
            <a:r>
              <a:rPr lang="ko-KR" altLang="en-US" dirty="0" smtClean="0"/>
              <a:t>태</a:t>
            </a:r>
            <a:endParaRPr lang="en-US" altLang="ko-KR" dirty="0" smtClean="0"/>
          </a:p>
          <a:p>
            <a:r>
              <a:rPr lang="en-US" altLang="ko-KR" dirty="0" smtClean="0"/>
              <a:t>SR22-03309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83" y="1440615"/>
            <a:ext cx="5022028" cy="37900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486" y="1440615"/>
            <a:ext cx="3562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외부병원 슬라이드</a:t>
            </a:r>
            <a:r>
              <a:rPr lang="en-US" altLang="ko-KR" b="1" dirty="0" smtClean="0"/>
              <a:t>. 2017</a:t>
            </a:r>
            <a:r>
              <a:rPr lang="ko-KR" altLang="en-US" b="1" dirty="0" smtClean="0"/>
              <a:t>년 채취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2994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85656" y="494794"/>
            <a:ext cx="5374933" cy="338554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middle lobe, </a:t>
            </a:r>
            <a:r>
              <a:rPr lang="en-US" altLang="ko-KR" sz="1600" dirty="0" err="1"/>
              <a:t>transbronchial</a:t>
            </a:r>
            <a:r>
              <a:rPr lang="en-US" altLang="ko-KR" sz="1600" dirty="0"/>
              <a:t> lung </a:t>
            </a:r>
            <a:r>
              <a:rPr lang="en-US" altLang="ko-KR" sz="1600" dirty="0" smtClean="0"/>
              <a:t>biopsy</a:t>
            </a:r>
            <a:endParaRPr lang="en-US" altLang="ko-KR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12357" y="0"/>
            <a:ext cx="1458097" cy="369332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/>
              <a:t>SS22-51730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626" y="927164"/>
            <a:ext cx="6091437" cy="557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23" y="0"/>
            <a:ext cx="5270269" cy="336352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84" y="3494478"/>
            <a:ext cx="5734059" cy="336352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52" y="0"/>
            <a:ext cx="4608025" cy="336352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752" y="3494478"/>
            <a:ext cx="4316622" cy="33635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957752" y="0"/>
            <a:ext cx="74814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CD68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57752" y="3471064"/>
            <a:ext cx="748146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CD68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674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864" y="146648"/>
            <a:ext cx="9880528" cy="64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44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12" y="76200"/>
            <a:ext cx="10772775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4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433965" y="417157"/>
            <a:ext cx="6758035" cy="6432530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/>
              <a:t>Lung, right middle lobe, </a:t>
            </a:r>
            <a:r>
              <a:rPr lang="en-US" altLang="ko-KR" sz="1600" dirty="0" err="1"/>
              <a:t>transbronchial</a:t>
            </a:r>
            <a:r>
              <a:rPr lang="en-US" altLang="ko-KR" sz="1600" dirty="0"/>
              <a:t> lung biopsy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1</a:t>
            </a:r>
            <a:r>
              <a:rPr lang="en-US" altLang="ko-KR" sz="1600" dirty="0"/>
              <a:t>. </a:t>
            </a:r>
            <a:r>
              <a:rPr lang="en-US" altLang="ko-KR" sz="1600" b="1" dirty="0"/>
              <a:t>Chronic </a:t>
            </a:r>
            <a:r>
              <a:rPr lang="en-US" altLang="ko-KR" sz="1600" b="1" dirty="0" smtClean="0"/>
              <a:t>granulomatous </a:t>
            </a:r>
            <a:r>
              <a:rPr lang="en-US" altLang="ko-KR" sz="1600" b="1" dirty="0"/>
              <a:t>inflammation with vasculitis</a:t>
            </a:r>
          </a:p>
          <a:p>
            <a:r>
              <a:rPr lang="en-US" altLang="ko-KR" sz="1600" dirty="0"/>
              <a:t>2. Focal features of acute fibrinous organizing pneumonia</a:t>
            </a:r>
          </a:p>
          <a:p>
            <a:endParaRPr lang="en-US" altLang="ko-KR" sz="1200" dirty="0"/>
          </a:p>
          <a:p>
            <a:r>
              <a:rPr lang="en-US" altLang="ko-KR" sz="1200" dirty="0"/>
              <a:t>Note)</a:t>
            </a:r>
          </a:p>
          <a:p>
            <a:r>
              <a:rPr lang="en-US" altLang="ko-KR" sz="1200" dirty="0"/>
              <a:t>1. </a:t>
            </a:r>
            <a:r>
              <a:rPr lang="ko-KR" altLang="en-US" sz="1200" dirty="0"/>
              <a:t>본 조직 내</a:t>
            </a:r>
            <a:r>
              <a:rPr lang="en-US" altLang="ko-KR" sz="1200" dirty="0"/>
              <a:t>, malignant B/T cell lymphoma </a:t>
            </a:r>
            <a:r>
              <a:rPr lang="ko-KR" altLang="en-US" sz="1200" dirty="0"/>
              <a:t>및 </a:t>
            </a:r>
            <a:r>
              <a:rPr lang="en-US" altLang="ko-KR" sz="1200" dirty="0" err="1"/>
              <a:t>hisitocytic</a:t>
            </a:r>
            <a:r>
              <a:rPr lang="en-US" altLang="ko-KR" sz="1200" dirty="0"/>
              <a:t> neoplasm</a:t>
            </a:r>
            <a:r>
              <a:rPr lang="ko-KR" altLang="en-US" sz="1200" dirty="0"/>
              <a:t>의 증거는 관찰되지 않습니다</a:t>
            </a:r>
            <a:r>
              <a:rPr lang="en-US" altLang="ko-KR" sz="1200" dirty="0"/>
              <a:t>. </a:t>
            </a:r>
          </a:p>
          <a:p>
            <a:endParaRPr lang="en-US" altLang="ko-KR" sz="1200" dirty="0"/>
          </a:p>
          <a:p>
            <a:r>
              <a:rPr lang="en-US" altLang="ko-KR" sz="1200" dirty="0"/>
              <a:t>2. </a:t>
            </a:r>
            <a:r>
              <a:rPr lang="ko-KR" altLang="en-US" sz="1200" b="1" dirty="0"/>
              <a:t>임상적으로 </a:t>
            </a:r>
            <a:r>
              <a:rPr lang="en-US" altLang="ko-KR" sz="1200" b="1" dirty="0"/>
              <a:t>infectious disease</a:t>
            </a:r>
            <a:r>
              <a:rPr lang="ko-KR" altLang="en-US" sz="1200" b="1" dirty="0"/>
              <a:t>의 가능성이 완전히 배제된다면</a:t>
            </a:r>
            <a:r>
              <a:rPr lang="en-US" altLang="ko-KR" sz="1200" b="1" dirty="0"/>
              <a:t>, non-infectious granulomatous inflammation (sarcoidosis, </a:t>
            </a:r>
            <a:r>
              <a:rPr lang="en-US" altLang="ko-KR" sz="1200" b="1" dirty="0" err="1"/>
              <a:t>graulomatosis</a:t>
            </a:r>
            <a:r>
              <a:rPr lang="en-US" altLang="ko-KR" sz="1200" b="1" dirty="0"/>
              <a:t> with </a:t>
            </a:r>
            <a:r>
              <a:rPr lang="en-US" altLang="ko-KR" sz="1200" b="1" dirty="0" err="1"/>
              <a:t>polyangiitis</a:t>
            </a:r>
            <a:r>
              <a:rPr lang="en-US" altLang="ko-KR" sz="1200" b="1" dirty="0"/>
              <a:t> </a:t>
            </a:r>
            <a:r>
              <a:rPr lang="ko-KR" altLang="en-US" sz="1200" b="1" dirty="0"/>
              <a:t>등등</a:t>
            </a:r>
            <a:r>
              <a:rPr lang="en-US" altLang="ko-KR" sz="1200" b="1" dirty="0"/>
              <a:t>) </a:t>
            </a:r>
            <a:r>
              <a:rPr lang="ko-KR" altLang="en-US" sz="1200" b="1" dirty="0"/>
              <a:t>을 보일 수 있는 다양한 질환의 감별이 필요합니다</a:t>
            </a:r>
            <a:r>
              <a:rPr lang="en-US" altLang="ko-KR" sz="1200" dirty="0"/>
              <a:t>. Clinical correlation </a:t>
            </a:r>
            <a:r>
              <a:rPr lang="ko-KR" altLang="en-US" sz="1200" dirty="0"/>
              <a:t>하시기 </a:t>
            </a:r>
            <a:r>
              <a:rPr lang="ko-KR" altLang="en-US" sz="1200" dirty="0" err="1"/>
              <a:t>권유드립니다</a:t>
            </a:r>
            <a:r>
              <a:rPr lang="en-US" altLang="ko-KR" sz="1200" dirty="0"/>
              <a:t>. </a:t>
            </a:r>
          </a:p>
          <a:p>
            <a:endParaRPr lang="en-US" altLang="ko-KR" sz="1200" dirty="0"/>
          </a:p>
          <a:p>
            <a:r>
              <a:rPr lang="en-US" altLang="ko-KR" sz="1200" dirty="0"/>
              <a:t>3. The </a:t>
            </a:r>
            <a:r>
              <a:rPr lang="en-US" altLang="ko-KR" sz="1200" dirty="0" err="1"/>
              <a:t>immunohistochemical</a:t>
            </a:r>
            <a:r>
              <a:rPr lang="en-US" altLang="ko-KR" sz="1200" dirty="0"/>
              <a:t> stain results:</a:t>
            </a:r>
          </a:p>
          <a:p>
            <a:r>
              <a:rPr lang="en-US" altLang="ko-KR" sz="1200" dirty="0"/>
              <a:t>- CD3, CD8 and CD20: Positive in reactive T and B cells</a:t>
            </a:r>
          </a:p>
          <a:p>
            <a:r>
              <a:rPr lang="en-US" altLang="ko-KR" sz="1200" dirty="0"/>
              <a:t>- CD68: Diffuse positivity denotes numerous </a:t>
            </a:r>
            <a:r>
              <a:rPr lang="en-US" altLang="ko-KR" sz="1200" dirty="0" err="1"/>
              <a:t>histiocystes</a:t>
            </a:r>
            <a:endParaRPr lang="en-US" altLang="ko-KR" sz="1200" dirty="0"/>
          </a:p>
          <a:p>
            <a:r>
              <a:rPr lang="en-US" altLang="ko-KR" sz="1200" dirty="0"/>
              <a:t>- CD56: Negative </a:t>
            </a:r>
          </a:p>
          <a:p>
            <a:r>
              <a:rPr lang="en-US" altLang="ko-KR" sz="1200" dirty="0"/>
              <a:t>- </a:t>
            </a:r>
            <a:r>
              <a:rPr lang="en-US" altLang="ko-KR" sz="1200" dirty="0" err="1"/>
              <a:t>Granzyme</a:t>
            </a:r>
            <a:r>
              <a:rPr lang="en-US" altLang="ko-KR" sz="1200" dirty="0"/>
              <a:t>: Few positive </a:t>
            </a:r>
          </a:p>
          <a:p>
            <a:r>
              <a:rPr lang="en-US" altLang="ko-KR" sz="1200" dirty="0"/>
              <a:t>- CD163: Positive in </a:t>
            </a:r>
            <a:r>
              <a:rPr lang="en-US" altLang="ko-KR" sz="1200" dirty="0" err="1"/>
              <a:t>histiocytes</a:t>
            </a:r>
            <a:endParaRPr lang="en-US" altLang="ko-KR" sz="1200" dirty="0"/>
          </a:p>
          <a:p>
            <a:r>
              <a:rPr lang="en-US" altLang="ko-KR" sz="1200" dirty="0"/>
              <a:t>- S100, CD1a and </a:t>
            </a:r>
            <a:r>
              <a:rPr lang="en-US" altLang="ko-KR" sz="1200" dirty="0" err="1"/>
              <a:t>Langerin</a:t>
            </a:r>
            <a:r>
              <a:rPr lang="en-US" altLang="ko-KR" sz="1200" dirty="0"/>
              <a:t>: Negative in </a:t>
            </a:r>
            <a:r>
              <a:rPr lang="en-US" altLang="ko-KR" sz="1200" dirty="0" err="1"/>
              <a:t>histiocytes</a:t>
            </a:r>
            <a:endParaRPr lang="en-US" altLang="ko-KR" sz="1200" dirty="0"/>
          </a:p>
          <a:p>
            <a:r>
              <a:rPr lang="en-US" altLang="ko-KR" sz="1200" dirty="0"/>
              <a:t>- BRAF(VE1): Negative</a:t>
            </a:r>
          </a:p>
          <a:p>
            <a:endParaRPr lang="en-US" altLang="ko-KR" sz="1200" dirty="0"/>
          </a:p>
          <a:p>
            <a:r>
              <a:rPr lang="en-US" altLang="ko-KR" sz="1200" dirty="0"/>
              <a:t>4. EBV ISH: Negative </a:t>
            </a:r>
          </a:p>
          <a:p>
            <a:endParaRPr lang="en-US" altLang="ko-KR" sz="1200" dirty="0"/>
          </a:p>
          <a:p>
            <a:r>
              <a:rPr lang="en-US" altLang="ko-KR" sz="1200" dirty="0"/>
              <a:t>5. The special stain results:</a:t>
            </a:r>
          </a:p>
          <a:p>
            <a:r>
              <a:rPr lang="en-US" altLang="ko-KR" sz="1200" dirty="0"/>
              <a:t>- </a:t>
            </a:r>
            <a:r>
              <a:rPr lang="en-US" altLang="ko-KR" sz="1200" dirty="0" err="1"/>
              <a:t>Ziehl-Neelsen</a:t>
            </a:r>
            <a:r>
              <a:rPr lang="en-US" altLang="ko-KR" sz="1200" dirty="0"/>
              <a:t> stain: No acid-fast bacilli.</a:t>
            </a:r>
          </a:p>
          <a:p>
            <a:r>
              <a:rPr lang="en-US" altLang="ko-KR" sz="1200" dirty="0"/>
              <a:t>- GMS stain: No fungal hyphae.</a:t>
            </a:r>
          </a:p>
          <a:p>
            <a:endParaRPr lang="en-US" altLang="ko-KR" sz="1200" dirty="0"/>
          </a:p>
          <a:p>
            <a:r>
              <a:rPr lang="en-US" altLang="ko-KR" sz="1200" dirty="0"/>
              <a:t>6. Tb-PCR(</a:t>
            </a:r>
            <a:r>
              <a:rPr lang="ko-KR" altLang="en-US" sz="1200" dirty="0" err="1"/>
              <a:t>중합효소연쇄교잡반응법</a:t>
            </a:r>
            <a:r>
              <a:rPr lang="en-US" altLang="ko-KR" sz="1200" dirty="0"/>
              <a:t>): Negative</a:t>
            </a:r>
          </a:p>
          <a:p>
            <a:endParaRPr lang="en-US" altLang="ko-KR" sz="1200" dirty="0"/>
          </a:p>
          <a:p>
            <a:r>
              <a:rPr lang="en-US" altLang="ko-KR" sz="1200" dirty="0"/>
              <a:t>7. BRAF mutation (PNA real time PCR): Wild</a:t>
            </a:r>
          </a:p>
          <a:p>
            <a:endParaRPr lang="en-US" altLang="ko-KR" sz="1200" dirty="0"/>
          </a:p>
          <a:p>
            <a:r>
              <a:rPr lang="en-US" altLang="ko-KR" sz="1200" dirty="0"/>
              <a:t>8. TCR gamma, beta gene rearrangement: Both negative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57" y="0"/>
            <a:ext cx="1458097" cy="369332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/>
              <a:t>SS22-51730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7" y="901286"/>
            <a:ext cx="5232770" cy="479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6993" y="56072"/>
            <a:ext cx="9133936" cy="6373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00894" y="6550223"/>
            <a:ext cx="91911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Number 4 in the Series “Pathology for the clinician” Edited by Peter </a:t>
            </a:r>
            <a:r>
              <a:rPr lang="en-US" altLang="ko-KR" sz="1400" dirty="0" err="1"/>
              <a:t>Dorfmüller</a:t>
            </a:r>
            <a:r>
              <a:rPr lang="en-US" altLang="ko-KR" sz="1400" dirty="0"/>
              <a:t> and Alberto </a:t>
            </a:r>
            <a:r>
              <a:rPr lang="en-US" altLang="ko-KR" sz="1400" dirty="0" err="1"/>
              <a:t>Cavazza</a:t>
            </a:r>
            <a:r>
              <a:rPr lang="en-US" altLang="ko-KR" sz="1400" dirty="0"/>
              <a:t>. 2017;26</a:t>
            </a:r>
            <a:r>
              <a:rPr lang="en-US" altLang="ko-KR" sz="1400" dirty="0" smtClean="0"/>
              <a:t>.</a:t>
            </a:r>
            <a:endParaRPr lang="en-US" altLang="ko-KR" sz="1400" dirty="0"/>
          </a:p>
        </p:txBody>
      </p:sp>
      <p:sp>
        <p:nvSpPr>
          <p:cNvPr id="6" name="타원 5"/>
          <p:cNvSpPr/>
          <p:nvPr/>
        </p:nvSpPr>
        <p:spPr>
          <a:xfrm>
            <a:off x="4698521" y="448574"/>
            <a:ext cx="1535502" cy="8885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2366514" y="892834"/>
            <a:ext cx="1535502" cy="8885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0151" y="3776932"/>
            <a:ext cx="3177396" cy="101072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5328249" y="5157158"/>
            <a:ext cx="1535502" cy="8885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7763774" y="1960723"/>
            <a:ext cx="1535502" cy="8885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7182929" y="4968815"/>
            <a:ext cx="1535502" cy="56359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7845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7" y="1194806"/>
            <a:ext cx="11908126" cy="36014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94097" y="5796951"/>
            <a:ext cx="5248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Rosen Y. Pathology of Granulomatous Pulmonary Diseases. Archives of Pathology &amp; Laboratory Medicine. 2021;146:233-51.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1489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357" y="0"/>
            <a:ext cx="1650188" cy="646331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/>
              <a:t>Case 3 </a:t>
            </a:r>
            <a:r>
              <a:rPr lang="ko-KR" altLang="en-US" dirty="0" smtClean="0"/>
              <a:t>장</a:t>
            </a:r>
            <a:r>
              <a:rPr lang="en-US" altLang="ko-KR" dirty="0" smtClean="0"/>
              <a:t>O</a:t>
            </a:r>
            <a:r>
              <a:rPr lang="ko-KR" altLang="en-US" dirty="0" smtClean="0"/>
              <a:t>진</a:t>
            </a:r>
            <a:endParaRPr lang="en-US" altLang="ko-KR" dirty="0" smtClean="0"/>
          </a:p>
          <a:p>
            <a:r>
              <a:rPr lang="en-US" altLang="ko-KR" dirty="0" smtClean="0"/>
              <a:t>SS19-03682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3" y="3459695"/>
            <a:ext cx="5184476" cy="27137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93723" y="2333685"/>
            <a:ext cx="6281651" cy="4524315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Gallbladder, laparoscopic </a:t>
            </a:r>
            <a:r>
              <a:rPr lang="en-US" altLang="ko-KR" sz="1600" dirty="0" smtClean="0"/>
              <a:t>cholecystectomy</a:t>
            </a:r>
          </a:p>
          <a:p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/>
              <a:t>Gallbladder: </a:t>
            </a:r>
          </a:p>
          <a:p>
            <a:r>
              <a:rPr lang="en-US" altLang="ko-KR" sz="1600" dirty="0"/>
              <a:t>1. </a:t>
            </a:r>
            <a:r>
              <a:rPr lang="en-US" altLang="ko-KR" sz="1600" b="1" dirty="0"/>
              <a:t>Adenocarcinoma, moderately differentiated, associated with </a:t>
            </a:r>
            <a:r>
              <a:rPr lang="en-US" altLang="ko-KR" sz="1600" b="1" dirty="0" err="1"/>
              <a:t>tubulopapillary</a:t>
            </a:r>
            <a:r>
              <a:rPr lang="en-US" altLang="ko-KR" sz="1600" b="1" dirty="0"/>
              <a:t> adenoma, intestinal type</a:t>
            </a:r>
          </a:p>
          <a:p>
            <a:r>
              <a:rPr lang="en-US" altLang="ko-KR" sz="1600" dirty="0"/>
              <a:t>◇ Size of carcinoma: 0.9x0.7 cm	</a:t>
            </a:r>
          </a:p>
          <a:p>
            <a:r>
              <a:rPr lang="en-US" altLang="ko-KR" sz="1600" dirty="0"/>
              <a:t>◇ Tumor extent: Invades lamina </a:t>
            </a:r>
            <a:r>
              <a:rPr lang="en-US" altLang="ko-KR" sz="1600" dirty="0" err="1"/>
              <a:t>propria</a:t>
            </a:r>
            <a:r>
              <a:rPr lang="en-US" altLang="ko-KR" sz="1600" dirty="0"/>
              <a:t> (T1a; AJCC 8th ed.)</a:t>
            </a:r>
          </a:p>
          <a:p>
            <a:r>
              <a:rPr lang="en-US" altLang="ko-KR" sz="1600" dirty="0"/>
              <a:t>◇ </a:t>
            </a:r>
            <a:r>
              <a:rPr lang="en-US" altLang="ko-KR" sz="1600" dirty="0" err="1"/>
              <a:t>Lymphovascular</a:t>
            </a:r>
            <a:r>
              <a:rPr lang="en-US" altLang="ko-KR" sz="1600" dirty="0"/>
              <a:t> invasion: Not identified </a:t>
            </a:r>
          </a:p>
          <a:p>
            <a:r>
              <a:rPr lang="en-US" altLang="ko-KR" sz="1600" dirty="0"/>
              <a:t>◇ </a:t>
            </a:r>
            <a:r>
              <a:rPr lang="en-US" altLang="ko-KR" sz="1600" dirty="0" err="1"/>
              <a:t>Perineural</a:t>
            </a:r>
            <a:r>
              <a:rPr lang="en-US" altLang="ko-KR" sz="1600" dirty="0"/>
              <a:t> invasion: Not identified </a:t>
            </a:r>
          </a:p>
          <a:p>
            <a:r>
              <a:rPr lang="en-US" altLang="ko-KR" sz="1600" dirty="0"/>
              <a:t>◇ Resection margins,</a:t>
            </a:r>
          </a:p>
          <a:p>
            <a:r>
              <a:rPr lang="en-US" altLang="ko-KR" sz="1600" dirty="0"/>
              <a:t>- Cystic duct: Free of carcinoma (safety margin: 2.8 cm)</a:t>
            </a:r>
          </a:p>
          <a:p>
            <a:r>
              <a:rPr lang="en-US" altLang="ko-KR" sz="1600" dirty="0"/>
              <a:t>- Circumferential: Free of carcinoma </a:t>
            </a:r>
          </a:p>
          <a:p>
            <a:endParaRPr lang="en-US" altLang="ko-KR" sz="1600" dirty="0"/>
          </a:p>
          <a:p>
            <a:r>
              <a:rPr lang="en-US" altLang="ko-KR" sz="1600" dirty="0"/>
              <a:t>2. </a:t>
            </a:r>
            <a:r>
              <a:rPr lang="en-US" altLang="ko-KR" sz="1600" b="1" dirty="0" err="1"/>
              <a:t>Leukocytoclastic</a:t>
            </a:r>
            <a:r>
              <a:rPr lang="en-US" altLang="ko-KR" sz="1600" b="1" dirty="0"/>
              <a:t> vasculitis with </a:t>
            </a:r>
            <a:r>
              <a:rPr lang="en-US" altLang="ko-KR" sz="1600" b="1" dirty="0" err="1"/>
              <a:t>fibrinoid</a:t>
            </a:r>
            <a:r>
              <a:rPr lang="en-US" altLang="ko-KR" sz="1600" b="1" dirty="0"/>
              <a:t> necrosis involving small to medium-sized blood vessel in </a:t>
            </a:r>
            <a:r>
              <a:rPr lang="en-US" altLang="ko-KR" sz="1600" b="1" dirty="0" err="1"/>
              <a:t>subserosal</a:t>
            </a:r>
            <a:r>
              <a:rPr lang="en-US" altLang="ko-KR" sz="1600" b="1" dirty="0"/>
              <a:t> layer</a:t>
            </a:r>
          </a:p>
          <a:p>
            <a:endParaRPr lang="en-US" altLang="ko-KR" sz="1600" dirty="0"/>
          </a:p>
          <a:p>
            <a:r>
              <a:rPr lang="en-US" altLang="ko-KR" sz="1600" dirty="0"/>
              <a:t>Separately sent, soft tissue, labeled as 'lymph node': Free of carcinoma 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73" y="791924"/>
            <a:ext cx="4982502" cy="252217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723" y="791924"/>
            <a:ext cx="5510312" cy="1277360"/>
          </a:xfrm>
          <a:prstGeom prst="rect">
            <a:avLst/>
          </a:prstGeom>
        </p:spPr>
      </p:pic>
      <p:sp>
        <p:nvSpPr>
          <p:cNvPr id="9" name="타원 8"/>
          <p:cNvSpPr/>
          <p:nvPr/>
        </p:nvSpPr>
        <p:spPr>
          <a:xfrm>
            <a:off x="2436154" y="3726611"/>
            <a:ext cx="1147313" cy="15872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830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599"/>
            <a:ext cx="6493942" cy="417518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480" y="1371598"/>
            <a:ext cx="5578519" cy="41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78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0"/>
            <a:ext cx="1421476" cy="369332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SS19-05387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40671" y="176353"/>
            <a:ext cx="6343016" cy="6663363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Kidney, biopsy </a:t>
            </a:r>
            <a:endParaRPr lang="en-US" altLang="ko-KR" sz="1400" dirty="0" smtClean="0"/>
          </a:p>
          <a:p>
            <a:endParaRPr lang="en-US" altLang="ko-KR" sz="1400" dirty="0"/>
          </a:p>
          <a:p>
            <a:r>
              <a:rPr lang="en-US" altLang="ko-KR" sz="1400" dirty="0" smtClean="0"/>
              <a:t>Kidney</a:t>
            </a:r>
            <a:r>
              <a:rPr lang="en-US" altLang="ko-KR" sz="1400" dirty="0"/>
              <a:t>: </a:t>
            </a:r>
            <a:r>
              <a:rPr lang="en-US" altLang="ko-KR" sz="1400" b="1" dirty="0"/>
              <a:t>Henoch-</a:t>
            </a:r>
            <a:r>
              <a:rPr lang="en-US" altLang="ko-KR" sz="1400" b="1" dirty="0" err="1"/>
              <a:t>Schonlein</a:t>
            </a:r>
            <a:r>
              <a:rPr lang="en-US" altLang="ko-KR" sz="1400" b="1" dirty="0"/>
              <a:t> purpura nephritis</a:t>
            </a:r>
            <a:r>
              <a:rPr lang="en-US" altLang="ko-KR" sz="1400" dirty="0"/>
              <a:t>, subclass IV according to Haas classification</a:t>
            </a:r>
          </a:p>
          <a:p>
            <a:r>
              <a:rPr lang="en-US" altLang="ko-KR" sz="1400" dirty="0"/>
              <a:t>◇ Key pathological features Oxford classification system</a:t>
            </a:r>
          </a:p>
          <a:p>
            <a:r>
              <a:rPr lang="en-US" altLang="ko-KR" sz="1400" dirty="0"/>
              <a:t> 1. Mesangial score: &lt;0.5 (M0)</a:t>
            </a:r>
          </a:p>
          <a:p>
            <a:r>
              <a:rPr lang="en-US" altLang="ko-KR" sz="1400" dirty="0"/>
              <a:t> 2. </a:t>
            </a:r>
            <a:r>
              <a:rPr lang="en-US" altLang="ko-KR" sz="1400" b="1" dirty="0" err="1"/>
              <a:t>Endocapillary</a:t>
            </a:r>
            <a:r>
              <a:rPr lang="en-US" altLang="ko-KR" sz="1400" b="1" dirty="0"/>
              <a:t> </a:t>
            </a:r>
            <a:r>
              <a:rPr lang="en-US" altLang="ko-KR" sz="1400" b="1" dirty="0" err="1"/>
              <a:t>hypercellularity</a:t>
            </a:r>
            <a:r>
              <a:rPr lang="en-US" altLang="ko-KR" sz="1400" dirty="0"/>
              <a:t>: present (E1) </a:t>
            </a:r>
          </a:p>
          <a:p>
            <a:r>
              <a:rPr lang="en-US" altLang="ko-KR" sz="1400" dirty="0"/>
              <a:t> 3. Segmental </a:t>
            </a:r>
            <a:r>
              <a:rPr lang="en-US" altLang="ko-KR" sz="1400" dirty="0" err="1"/>
              <a:t>glomerulosclerosis</a:t>
            </a:r>
            <a:r>
              <a:rPr lang="en-US" altLang="ko-KR" sz="1400" dirty="0"/>
              <a:t>: absent (S0)</a:t>
            </a:r>
          </a:p>
          <a:p>
            <a:r>
              <a:rPr lang="en-US" altLang="ko-KR" sz="1400" dirty="0"/>
              <a:t> 4. Tubular atrophy/interstitial fibrosis: &lt;25% (T0)</a:t>
            </a:r>
          </a:p>
          <a:p>
            <a:r>
              <a:rPr lang="en-US" altLang="ko-KR" sz="1400" dirty="0"/>
              <a:t> 5. </a:t>
            </a:r>
            <a:r>
              <a:rPr lang="en-US" altLang="ko-KR" sz="1400" b="1" dirty="0"/>
              <a:t>Crescent</a:t>
            </a:r>
            <a:r>
              <a:rPr lang="en-US" altLang="ko-KR" sz="1400" dirty="0"/>
              <a:t>: &gt;25% (C2)</a:t>
            </a:r>
          </a:p>
          <a:p>
            <a:r>
              <a:rPr lang="en-US" altLang="ko-KR" sz="1400" dirty="0"/>
              <a:t> </a:t>
            </a:r>
          </a:p>
          <a:p>
            <a:r>
              <a:rPr lang="en-US" altLang="ko-KR" sz="1300" dirty="0"/>
              <a:t>LM: The sections demonstrate two cores of renal cortex and medulla, containing 24 glomeruli per section. One glomerulus shows global sclerosis. One glomerulus shows </a:t>
            </a:r>
            <a:r>
              <a:rPr lang="en-US" altLang="ko-KR" sz="1300" b="1" dirty="0"/>
              <a:t>segmental sclerosis</a:t>
            </a:r>
            <a:r>
              <a:rPr lang="en-US" altLang="ko-KR" sz="1300" dirty="0"/>
              <a:t>. Six glomeruli show </a:t>
            </a:r>
            <a:r>
              <a:rPr lang="en-US" altLang="ko-KR" sz="1300" b="1" dirty="0"/>
              <a:t>cellular/</a:t>
            </a:r>
            <a:r>
              <a:rPr lang="en-US" altLang="ko-KR" sz="1300" b="1" dirty="0" err="1"/>
              <a:t>fibrocellular</a:t>
            </a:r>
            <a:r>
              <a:rPr lang="en-US" altLang="ko-KR" sz="1300" b="1" dirty="0"/>
              <a:t> crescent</a:t>
            </a:r>
            <a:r>
              <a:rPr lang="en-US" altLang="ko-KR" sz="1300" dirty="0"/>
              <a:t>. Eight glomeruli show </a:t>
            </a:r>
            <a:r>
              <a:rPr lang="en-US" altLang="ko-KR" sz="1300" b="1" dirty="0" err="1"/>
              <a:t>endocapillary</a:t>
            </a:r>
            <a:r>
              <a:rPr lang="en-US" altLang="ko-KR" sz="1300" b="1" dirty="0"/>
              <a:t> </a:t>
            </a:r>
            <a:r>
              <a:rPr lang="en-US" altLang="ko-KR" sz="1300" b="1" dirty="0" err="1"/>
              <a:t>hypercellularity</a:t>
            </a:r>
            <a:r>
              <a:rPr lang="en-US" altLang="ko-KR" sz="1300" b="1" dirty="0"/>
              <a:t> </a:t>
            </a:r>
            <a:r>
              <a:rPr lang="en-US" altLang="ko-KR" sz="1300" dirty="0"/>
              <a:t>(two global and six segmental). </a:t>
            </a:r>
            <a:r>
              <a:rPr lang="en-US" altLang="ko-KR" sz="1300" b="1" dirty="0"/>
              <a:t>Focal mild mesangial </a:t>
            </a:r>
            <a:r>
              <a:rPr lang="en-US" altLang="ko-KR" sz="1300" b="1" dirty="0" err="1"/>
              <a:t>hypercellularity</a:t>
            </a:r>
            <a:r>
              <a:rPr lang="en-US" altLang="ko-KR" sz="1300" b="1" dirty="0"/>
              <a:t> </a:t>
            </a:r>
            <a:r>
              <a:rPr lang="en-US" altLang="ko-KR" sz="1300" dirty="0"/>
              <a:t>is also present. The glomerular basement membrane is not thickened. The tubules show minimal atrophy. The </a:t>
            </a:r>
            <a:r>
              <a:rPr lang="en-US" altLang="ko-KR" sz="1300" dirty="0" err="1"/>
              <a:t>interstitium</a:t>
            </a:r>
            <a:r>
              <a:rPr lang="en-US" altLang="ko-KR" sz="1300" dirty="0"/>
              <a:t> is widened by minimal fibrosis and mild mononuclear infiltrate. The blood vessels are not remarkable.</a:t>
            </a:r>
          </a:p>
          <a:p>
            <a:r>
              <a:rPr lang="en-US" altLang="ko-KR" sz="1300" dirty="0"/>
              <a:t> </a:t>
            </a:r>
          </a:p>
          <a:p>
            <a:r>
              <a:rPr lang="en-US" altLang="ko-KR" sz="1300" dirty="0"/>
              <a:t>IF: The sections were reacted with antibodies specific for heavy chains of IgG, IgA, and IgM, and against C3, C4, C1q, fibrinogen, kappa and lambda. There are 3 glomeruli present. Granular deposits of </a:t>
            </a:r>
            <a:r>
              <a:rPr lang="en-US" altLang="ko-KR" sz="1300" b="1" dirty="0"/>
              <a:t>IgA(3+), </a:t>
            </a:r>
            <a:r>
              <a:rPr lang="en-US" altLang="ko-KR" sz="1300" dirty="0"/>
              <a:t>IgM(1+), C3(1+), C1q(speck), fibrinogen(3+), kappa(1+) and lambda(1+) are present in the </a:t>
            </a:r>
            <a:r>
              <a:rPr lang="en-US" altLang="ko-KR" sz="1300" dirty="0" err="1"/>
              <a:t>mesangium</a:t>
            </a:r>
            <a:r>
              <a:rPr lang="en-US" altLang="ko-KR" sz="1300" dirty="0"/>
              <a:t>.</a:t>
            </a:r>
          </a:p>
          <a:p>
            <a:endParaRPr lang="en-US" altLang="ko-KR" sz="1300" dirty="0"/>
          </a:p>
          <a:p>
            <a:r>
              <a:rPr lang="en-US" altLang="ko-KR" sz="1300" dirty="0"/>
              <a:t>[Additional report] </a:t>
            </a:r>
          </a:p>
          <a:p>
            <a:r>
              <a:rPr lang="en-US" altLang="ko-KR" sz="1300" dirty="0"/>
              <a:t>EM: Two glomeruli were examined. Glomerular capillary loops show segmental </a:t>
            </a:r>
            <a:r>
              <a:rPr lang="en-US" altLang="ko-KR" sz="1300" dirty="0" err="1"/>
              <a:t>subendothelial</a:t>
            </a:r>
            <a:r>
              <a:rPr lang="en-US" altLang="ko-KR" sz="1300" dirty="0"/>
              <a:t> electron lucent widening associated with endothelial </a:t>
            </a:r>
            <a:r>
              <a:rPr lang="en-US" altLang="ko-KR" sz="1300" dirty="0" err="1"/>
              <a:t>detachement</a:t>
            </a:r>
            <a:r>
              <a:rPr lang="en-US" altLang="ko-KR" sz="1300" dirty="0"/>
              <a:t> and necrosis. Several platelets are present in the capillary lumen. The glomerular basement membrane is relatively even and not thickened. The epithelial foot processes are diffusely effaced. The </a:t>
            </a:r>
            <a:r>
              <a:rPr lang="en-US" altLang="ko-KR" sz="1300" dirty="0" err="1"/>
              <a:t>mesangium</a:t>
            </a:r>
            <a:r>
              <a:rPr lang="en-US" altLang="ko-KR" sz="1300" dirty="0"/>
              <a:t> is not expanded but has </a:t>
            </a:r>
            <a:r>
              <a:rPr lang="en-US" altLang="ko-KR" sz="1300" b="1" dirty="0"/>
              <a:t>several electron-dense deposits</a:t>
            </a:r>
            <a:r>
              <a:rPr lang="en-US" altLang="ko-KR" sz="1300" dirty="0"/>
              <a:t>. </a:t>
            </a:r>
            <a:endParaRPr lang="en-US" altLang="ko-KR" sz="1300" dirty="0" smtClean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" y="1001063"/>
            <a:ext cx="5503025" cy="541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32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74435" cy="4049227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764" y="2823346"/>
            <a:ext cx="7121236" cy="403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3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77723"/>
            <a:ext cx="5829993" cy="43724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08391"/>
            <a:ext cx="1346663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IF for Ig A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95688" y="1010579"/>
            <a:ext cx="645624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EM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88" y="1377723"/>
            <a:ext cx="5896312" cy="437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80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7" y="0"/>
            <a:ext cx="1458097" cy="369332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SS19-48236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6" y="592433"/>
            <a:ext cx="6549081" cy="48539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13" y="5772469"/>
            <a:ext cx="5156842" cy="1077218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Skin, leg, right, punch </a:t>
            </a:r>
            <a:r>
              <a:rPr lang="en-US" altLang="ko-KR" sz="1600" dirty="0" smtClean="0"/>
              <a:t>biopsy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A</a:t>
            </a:r>
            <a:r>
              <a:rPr lang="en-US" altLang="ko-KR" sz="1600" dirty="0"/>
              <a:t>. Labeled 'upper': Favor </a:t>
            </a:r>
            <a:r>
              <a:rPr lang="en-US" altLang="ko-KR" sz="1600" b="1" dirty="0" err="1"/>
              <a:t>leukocytoclastic</a:t>
            </a:r>
            <a:r>
              <a:rPr lang="en-US" altLang="ko-KR" sz="1600" b="1" dirty="0"/>
              <a:t> vasculitis</a:t>
            </a:r>
          </a:p>
          <a:p>
            <a:r>
              <a:rPr lang="en-US" altLang="ko-KR" sz="1600" dirty="0"/>
              <a:t>B. Labeled 'lower': Favor </a:t>
            </a:r>
            <a:r>
              <a:rPr lang="en-US" altLang="ko-KR" sz="1600" b="1" dirty="0" err="1"/>
              <a:t>leukocytoclastic</a:t>
            </a:r>
            <a:r>
              <a:rPr lang="en-US" altLang="ko-KR" sz="1600" b="1" dirty="0"/>
              <a:t> vasculitis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2"/>
          <a:stretch/>
        </p:blipFill>
        <p:spPr>
          <a:xfrm>
            <a:off x="7286944" y="0"/>
            <a:ext cx="4905056" cy="335155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76846" y="2742847"/>
            <a:ext cx="3357896" cy="487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5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0"/>
            <a:ext cx="1404850" cy="369332"/>
          </a:xfrm>
          <a:prstGeom prst="rect">
            <a:avLst/>
          </a:prstGeom>
          <a:noFill/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SS19-48246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46759" y="839731"/>
            <a:ext cx="5436928" cy="6001643"/>
          </a:xfrm>
          <a:prstGeom prst="rect">
            <a:avLst/>
          </a:prstGeom>
          <a:noFill/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600" dirty="0"/>
              <a:t>Lung, right upper </a:t>
            </a:r>
            <a:r>
              <a:rPr lang="en-US" altLang="ko-KR" sz="1600" dirty="0" smtClean="0"/>
              <a:t>and lower lobe</a:t>
            </a:r>
            <a:r>
              <a:rPr lang="en-US" altLang="ko-KR" sz="1600" dirty="0"/>
              <a:t>, </a:t>
            </a:r>
            <a:r>
              <a:rPr lang="en-US" altLang="ko-KR" sz="1600" dirty="0" smtClean="0"/>
              <a:t>wedge resection</a:t>
            </a:r>
          </a:p>
          <a:p>
            <a:endParaRPr lang="en-US" altLang="ko-KR" sz="1600" dirty="0"/>
          </a:p>
          <a:p>
            <a:r>
              <a:rPr lang="en-US" altLang="ko-KR" sz="1600" dirty="0" smtClean="0"/>
              <a:t>Lung</a:t>
            </a:r>
            <a:r>
              <a:rPr lang="en-US" altLang="ko-KR" sz="1600" dirty="0"/>
              <a:t>, right lower lobe: </a:t>
            </a:r>
          </a:p>
          <a:p>
            <a:r>
              <a:rPr lang="en-US" altLang="ko-KR" sz="1600" dirty="0"/>
              <a:t>1. </a:t>
            </a:r>
            <a:r>
              <a:rPr lang="en-US" altLang="ko-KR" sz="1600" b="1" dirty="0"/>
              <a:t>Multifocal vascular and perivascular infiltrates of inflammatory cells, suggestive of involvement of vasculitis</a:t>
            </a:r>
            <a:r>
              <a:rPr lang="en-US" altLang="ko-KR" sz="1600" dirty="0"/>
              <a:t>, see note.</a:t>
            </a:r>
          </a:p>
          <a:p>
            <a:r>
              <a:rPr lang="en-US" altLang="ko-KR" sz="1600" dirty="0"/>
              <a:t>2. </a:t>
            </a:r>
            <a:r>
              <a:rPr lang="en-US" altLang="ko-KR" sz="1600" b="1" dirty="0"/>
              <a:t>Multifocal fibrinous and organizing pneumonia</a:t>
            </a:r>
          </a:p>
          <a:p>
            <a:r>
              <a:rPr lang="en-US" altLang="ko-KR" sz="1600" dirty="0"/>
              <a:t>◇ Lymph node, intrapulmonary (0/1): Reactive hyperplasia</a:t>
            </a:r>
          </a:p>
          <a:p>
            <a:endParaRPr lang="en-US" altLang="ko-KR" sz="1600" dirty="0"/>
          </a:p>
          <a:p>
            <a:r>
              <a:rPr lang="en-US" altLang="ko-KR" sz="1600" dirty="0"/>
              <a:t>Lung, right upper lobe: </a:t>
            </a:r>
          </a:p>
          <a:p>
            <a:r>
              <a:rPr lang="it-IT" altLang="ko-KR" sz="1600" dirty="0"/>
              <a:t>Mild inflammatory cell infiltrates, non-diagnostic</a:t>
            </a:r>
          </a:p>
          <a:p>
            <a:endParaRPr lang="en-US" altLang="ko-KR" sz="1200" dirty="0"/>
          </a:p>
          <a:p>
            <a:r>
              <a:rPr lang="en-US" altLang="ko-KR" sz="1200" dirty="0"/>
              <a:t>Note) </a:t>
            </a:r>
          </a:p>
          <a:p>
            <a:r>
              <a:rPr lang="en-US" altLang="ko-KR" sz="1200" dirty="0"/>
              <a:t>1. EVG staining reveals vasculitis</a:t>
            </a:r>
          </a:p>
          <a:p>
            <a:endParaRPr lang="en-US" altLang="ko-KR" sz="1200" dirty="0"/>
          </a:p>
          <a:p>
            <a:r>
              <a:rPr lang="en-US" altLang="ko-KR" sz="1200" dirty="0"/>
              <a:t>2. The </a:t>
            </a:r>
            <a:r>
              <a:rPr lang="en-US" altLang="ko-KR" sz="1200" dirty="0" err="1"/>
              <a:t>immunohistochemical</a:t>
            </a:r>
            <a:r>
              <a:rPr lang="en-US" altLang="ko-KR" sz="1200" dirty="0"/>
              <a:t> staining results:</a:t>
            </a:r>
          </a:p>
          <a:p>
            <a:r>
              <a:rPr lang="de-DE" altLang="ko-KR" sz="1200" dirty="0"/>
              <a:t>CD3: T lymphocyte infiltrates in vessels</a:t>
            </a:r>
          </a:p>
          <a:p>
            <a:r>
              <a:rPr lang="en-US" altLang="ko-KR" sz="1200" dirty="0"/>
              <a:t>CD20: Not remarkable</a:t>
            </a:r>
          </a:p>
          <a:p>
            <a:endParaRPr lang="en-US" altLang="ko-KR" sz="1200" dirty="0"/>
          </a:p>
          <a:p>
            <a:r>
              <a:rPr lang="de-DE" altLang="ko-KR" sz="1200" dirty="0"/>
              <a:t>3. EBER in situ hybridization: Negative</a:t>
            </a:r>
          </a:p>
          <a:p>
            <a:endParaRPr lang="en-US" altLang="ko-KR" sz="1200" dirty="0"/>
          </a:p>
          <a:p>
            <a:r>
              <a:rPr lang="en-US" altLang="ko-KR" sz="1200" dirty="0"/>
              <a:t>4. The special stain results:</a:t>
            </a:r>
          </a:p>
          <a:p>
            <a:r>
              <a:rPr lang="en-US" altLang="ko-KR" sz="1200" dirty="0" err="1"/>
              <a:t>Ziehl-Neelsen</a:t>
            </a:r>
            <a:r>
              <a:rPr lang="en-US" altLang="ko-KR" sz="1200" dirty="0"/>
              <a:t> stain reveals no acid-fast bacilli.</a:t>
            </a:r>
          </a:p>
          <a:p>
            <a:r>
              <a:rPr lang="en-US" altLang="ko-KR" sz="1200" dirty="0"/>
              <a:t>D-PAS stain reveals no fungal hyphae.</a:t>
            </a:r>
          </a:p>
          <a:p>
            <a:endParaRPr lang="en-US" altLang="ko-KR" sz="1200" dirty="0"/>
          </a:p>
          <a:p>
            <a:r>
              <a:rPr lang="en-US" altLang="ko-KR" sz="1200" dirty="0"/>
              <a:t>[Additional report]</a:t>
            </a:r>
          </a:p>
          <a:p>
            <a:r>
              <a:rPr lang="en-US" altLang="ko-KR" sz="1200" dirty="0"/>
              <a:t>Tb-PCR(Nested PCR): Negative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" y="738664"/>
            <a:ext cx="6613756" cy="605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069556" cy="33363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94002"/>
            <a:ext cx="5029383" cy="333632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2"/>
          <a:stretch/>
        </p:blipFill>
        <p:spPr>
          <a:xfrm>
            <a:off x="6136807" y="823711"/>
            <a:ext cx="5404404" cy="50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4973</TotalTime>
  <Words>1070</Words>
  <Application>Microsoft Office PowerPoint</Application>
  <PresentationFormat>와이드스크린</PresentationFormat>
  <Paragraphs>140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32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Granulomatosis with polyangitis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YONSEI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고현희(병리과)</dc:creator>
  <cp:lastModifiedBy>심효섭(병리과)</cp:lastModifiedBy>
  <cp:revision>43</cp:revision>
  <dcterms:created xsi:type="dcterms:W3CDTF">2023-03-31T06:15:26Z</dcterms:created>
  <dcterms:modified xsi:type="dcterms:W3CDTF">2023-05-10T22:18:30Z</dcterms:modified>
</cp:coreProperties>
</file>