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415" r:id="rId4"/>
    <p:sldId id="449" r:id="rId5"/>
    <p:sldId id="450" r:id="rId6"/>
    <p:sldId id="452" r:id="rId7"/>
    <p:sldId id="440" r:id="rId8"/>
    <p:sldId id="454" r:id="rId9"/>
    <p:sldId id="447" r:id="rId10"/>
    <p:sldId id="455" r:id="rId11"/>
    <p:sldId id="456" r:id="rId12"/>
    <p:sldId id="457" r:id="rId13"/>
    <p:sldId id="458" r:id="rId14"/>
    <p:sldId id="459" r:id="rId15"/>
    <p:sldId id="460" r:id="rId16"/>
    <p:sldId id="461" r:id="rId17"/>
    <p:sldId id="462" r:id="rId18"/>
    <p:sldId id="463" r:id="rId19"/>
    <p:sldId id="464" r:id="rId2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198" autoAdjust="0"/>
  </p:normalViewPr>
  <p:slideViewPr>
    <p:cSldViewPr>
      <p:cViewPr>
        <p:scale>
          <a:sx n="100" d="100"/>
          <a:sy n="100" d="100"/>
        </p:scale>
        <p:origin x="-1944" y="-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5AF4FC-F6EF-45DB-9477-BD53B6152F0F}" type="datetimeFigureOut">
              <a:rPr lang="ko-KR" altLang="en-US" smtClean="0"/>
              <a:t>2017-05-23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59CB2-8D68-46BC-B2D5-7AFD10CBCDE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8405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Lung, left upper lobe: Adenocarcinoma, invasive, </a:t>
            </a:r>
            <a:r>
              <a:rPr lang="en-US" altLang="ko-KR" dirty="0" err="1" smtClean="0"/>
              <a:t>acinar</a:t>
            </a:r>
            <a:r>
              <a:rPr lang="en-US" altLang="ko-KR" dirty="0" smtClean="0"/>
              <a:t> predominant◇ Tumor size: 1.7x1.2cm◇ Pleura, visceral: Not involved (PL0)◇ Necrosis: Absent◇ </a:t>
            </a:r>
            <a:r>
              <a:rPr lang="en-US" altLang="ko-KR" dirty="0" err="1" smtClean="0"/>
              <a:t>Lymphovascular</a:t>
            </a:r>
            <a:r>
              <a:rPr lang="en-US" altLang="ko-KR" dirty="0" smtClean="0"/>
              <a:t> invasion: Not identified◇ </a:t>
            </a:r>
            <a:r>
              <a:rPr lang="en-US" altLang="ko-KR" dirty="0" err="1" smtClean="0"/>
              <a:t>Perineural</a:t>
            </a:r>
            <a:r>
              <a:rPr lang="en-US" altLang="ko-KR" dirty="0" smtClean="0"/>
              <a:t> invasion: Not identified◇ Non-neoplastic lung: Not remarkable◇ Resection margin, </a:t>
            </a:r>
            <a:r>
              <a:rPr lang="en-US" altLang="ko-KR" dirty="0" err="1" smtClean="0"/>
              <a:t>parenchyme</a:t>
            </a:r>
            <a:r>
              <a:rPr lang="en-US" altLang="ko-KR" dirty="0" smtClean="0"/>
              <a:t>: Free of carcinoma (safety margin: 0.6cm) ◇ Histologic component: </a:t>
            </a:r>
            <a:r>
              <a:rPr lang="en-US" altLang="ko-KR" dirty="0" err="1" smtClean="0"/>
              <a:t>acinar</a:t>
            </a:r>
            <a:r>
              <a:rPr lang="en-US" altLang="ko-KR" dirty="0" smtClean="0"/>
              <a:t> 50%, </a:t>
            </a:r>
            <a:r>
              <a:rPr lang="en-US" altLang="ko-KR" dirty="0" err="1" smtClean="0"/>
              <a:t>lepidic</a:t>
            </a:r>
            <a:r>
              <a:rPr lang="en-US" altLang="ko-KR" dirty="0" smtClean="0"/>
              <a:t> 30%, papillary 15%, and </a:t>
            </a:r>
            <a:r>
              <a:rPr lang="en-US" altLang="ko-KR" dirty="0" err="1" smtClean="0"/>
              <a:t>micropapillary</a:t>
            </a:r>
            <a:r>
              <a:rPr lang="en-US" altLang="ko-KR" dirty="0" smtClean="0"/>
              <a:t> 5%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CB2-8D68-46BC-B2D5-7AFD10CBCDE5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6455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2017-05-23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2017-05-23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2017-05-23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2017-05-23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2017-05-23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2017-05-23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DC20-EE93-488D-AE35-1C7F2FB45EFA}" type="datetimeFigureOut">
              <a:rPr lang="ko-KR" altLang="en-US" smtClean="0"/>
              <a:t>2017-05-23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4C8DC20-EE93-488D-AE35-1C7F2FB45EFA}" type="datetimeFigureOut">
              <a:rPr lang="ko-KR" altLang="en-US" smtClean="0"/>
              <a:t>2017-05-23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14DDE436-55AB-4D02-8F0A-5B8F2AC6C60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5400" dirty="0" smtClean="0"/>
              <a:t>VATS Conference</a:t>
            </a:r>
            <a:endParaRPr lang="ko-KR" altLang="en-US" sz="54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1947066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2017.05.25</a:t>
            </a:r>
          </a:p>
          <a:p>
            <a:endParaRPr lang="en-US" altLang="ko-KR" sz="1000" dirty="0" smtClean="0"/>
          </a:p>
          <a:p>
            <a:endParaRPr lang="en-US" altLang="ko-KR" sz="1000" dirty="0" smtClean="0"/>
          </a:p>
          <a:p>
            <a:r>
              <a:rPr lang="en-US" altLang="ko-KR" dirty="0" smtClean="0"/>
              <a:t>Department of pathology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963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4535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572000" cy="3442448"/>
          </a:xfr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-13448"/>
            <a:ext cx="4572001" cy="344244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3" y="3388062"/>
            <a:ext cx="4608511" cy="3469938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790" y="3382879"/>
            <a:ext cx="4627419" cy="34841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19872" y="2852936"/>
            <a:ext cx="881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TTF-1</a:t>
            </a:r>
            <a:endParaRPr lang="ko-KR" alt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098662" y="2857897"/>
            <a:ext cx="939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D2-40</a:t>
            </a:r>
            <a:endParaRPr lang="ko-KR" alt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572271" y="6237312"/>
            <a:ext cx="960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CK5/6</a:t>
            </a:r>
            <a:endParaRPr lang="ko-KR" alt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172400" y="6309320"/>
            <a:ext cx="865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WT-1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79181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ko-KR" dirty="0" smtClean="0"/>
              <a:t>SS17-24269 </a:t>
            </a:r>
            <a:r>
              <a:rPr lang="en-US" altLang="ko-KR" dirty="0"/>
              <a:t>Pleura, biopsy under VATS</a:t>
            </a:r>
          </a:p>
        </p:txBody>
      </p:sp>
    </p:spTree>
    <p:extLst>
      <p:ext uri="{BB962C8B-B14F-4D97-AF65-F5344CB8AC3E}">
        <p14:creationId xmlns:p14="http://schemas.microsoft.com/office/powerpoint/2010/main" val="222275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</p:spTree>
    <p:extLst>
      <p:ext uri="{BB962C8B-B14F-4D97-AF65-F5344CB8AC3E}">
        <p14:creationId xmlns:p14="http://schemas.microsoft.com/office/powerpoint/2010/main" val="254135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>
                <a:effectLst/>
              </a:rPr>
              <a:t>8412592 </a:t>
            </a:r>
            <a:r>
              <a:rPr lang="ko-KR" altLang="ko-KR" dirty="0" smtClean="0">
                <a:effectLst/>
              </a:rPr>
              <a:t>신</a:t>
            </a:r>
            <a:r>
              <a:rPr lang="en-US" altLang="ko-KR" dirty="0" smtClean="0">
                <a:effectLst/>
              </a:rPr>
              <a:t>O</a:t>
            </a:r>
            <a:r>
              <a:rPr lang="ko-KR" altLang="ko-KR" dirty="0" smtClean="0">
                <a:effectLst/>
              </a:rPr>
              <a:t>수 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7145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64" y="1910"/>
            <a:ext cx="9164563" cy="6900378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ko-KR" dirty="0" smtClean="0"/>
              <a:t>SF17-01826  Lung, wedge </a:t>
            </a:r>
            <a:r>
              <a:rPr lang="en-US" altLang="ko-KR" dirty="0" smtClean="0"/>
              <a:t>resection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228761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9943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48643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36496" cy="6803951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0060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4895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8922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dirty="0">
                <a:effectLst/>
              </a:rPr>
              <a:t>8326402 </a:t>
            </a:r>
            <a:r>
              <a:rPr lang="ko-KR" altLang="ko-KR" sz="3200" dirty="0" smtClean="0">
                <a:effectLst/>
              </a:rPr>
              <a:t>김</a:t>
            </a:r>
            <a:r>
              <a:rPr lang="en-US" altLang="ko-KR" sz="3200" dirty="0" smtClean="0">
                <a:effectLst/>
              </a:rPr>
              <a:t>O</a:t>
            </a:r>
            <a:r>
              <a:rPr lang="ko-KR" altLang="ko-KR" sz="3200" dirty="0" smtClean="0">
                <a:effectLst/>
              </a:rPr>
              <a:t>태 </a:t>
            </a:r>
            <a:endParaRPr lang="ko-KR" altLang="en-US" sz="30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922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V53COXWDC001\Desktop\lung conf\1\Image_581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ko-KR" dirty="0" smtClean="0"/>
              <a:t>SS17-22098 </a:t>
            </a:r>
            <a:r>
              <a:rPr lang="en-US" altLang="ko-KR" dirty="0"/>
              <a:t>Pleura, biopsy under VATS</a:t>
            </a:r>
          </a:p>
        </p:txBody>
      </p:sp>
    </p:spTree>
    <p:extLst>
      <p:ext uri="{BB962C8B-B14F-4D97-AF65-F5344CB8AC3E}">
        <p14:creationId xmlns:p14="http://schemas.microsoft.com/office/powerpoint/2010/main" val="956623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V53COXWDC001\Desktop\lung conf\1\Image_581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491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V53COXWDC001\Desktop\lung conf\1\Image_581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101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V53COXWDC001\Desktop\lung conf\1\TTF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" y="1835110"/>
            <a:ext cx="4500000" cy="3388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1951742"/>
            <a:ext cx="70557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dirty="0" smtClean="0"/>
              <a:t>TTF-1</a:t>
            </a:r>
            <a:endParaRPr lang="ko-KR" altLang="en-US" dirty="0"/>
          </a:p>
        </p:txBody>
      </p:sp>
      <p:pic>
        <p:nvPicPr>
          <p:cNvPr id="4099" name="Picture 3" descr="C:\Users\SV53COXWDC001\Desktop\lung conf\1\ck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720" y="1844824"/>
            <a:ext cx="4500000" cy="3388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95453" y="1951742"/>
            <a:ext cx="42832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dirty="0" smtClean="0"/>
              <a:t>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37035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51520" y="1124744"/>
            <a:ext cx="83529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Pleural </a:t>
            </a:r>
            <a:r>
              <a:rPr lang="en-US" altLang="ko-KR" dirty="0"/>
              <a:t>main </a:t>
            </a:r>
            <a:r>
              <a:rPr lang="en-US" altLang="ko-KR" dirty="0" smtClean="0"/>
              <a:t>mass and separately </a:t>
            </a:r>
            <a:r>
              <a:rPr lang="en-US" altLang="ko-KR" dirty="0"/>
              <a:t>sent tissue: Poorly differentiated carcinoma with </a:t>
            </a:r>
            <a:r>
              <a:rPr lang="en-US" altLang="ko-KR" dirty="0" err="1"/>
              <a:t>sarcomatoid</a:t>
            </a:r>
            <a:r>
              <a:rPr lang="en-US" altLang="ko-KR" dirty="0"/>
              <a:t> feature, see note</a:t>
            </a:r>
            <a:endParaRPr lang="ko-KR" altLang="en-US" dirty="0"/>
          </a:p>
          <a:p>
            <a:endParaRPr lang="ko-KR" altLang="en-US" dirty="0"/>
          </a:p>
          <a:p>
            <a:r>
              <a:rPr lang="en-US" altLang="ko-KR" dirty="0"/>
              <a:t>Note) </a:t>
            </a:r>
            <a:endParaRPr lang="ko-KR" altLang="en-US" dirty="0"/>
          </a:p>
          <a:p>
            <a:r>
              <a:rPr lang="en-US" altLang="ko-KR" dirty="0" smtClean="0"/>
              <a:t>Highly </a:t>
            </a:r>
            <a:r>
              <a:rPr lang="en-US" altLang="ko-KR" dirty="0"/>
              <a:t>atypical </a:t>
            </a:r>
            <a:r>
              <a:rPr lang="en-US" altLang="ko-KR" dirty="0" err="1"/>
              <a:t>sarcomatoid</a:t>
            </a:r>
            <a:r>
              <a:rPr lang="en-US" altLang="ko-KR" dirty="0"/>
              <a:t> feature</a:t>
            </a:r>
            <a:r>
              <a:rPr lang="ko-KR" altLang="en-US" dirty="0"/>
              <a:t>를 보이는 </a:t>
            </a:r>
            <a:r>
              <a:rPr lang="en-US" altLang="ko-KR" dirty="0"/>
              <a:t>malignant tumor</a:t>
            </a:r>
            <a:r>
              <a:rPr lang="ko-KR" altLang="en-US" dirty="0"/>
              <a:t>로 면역조직화학염색에서 </a:t>
            </a:r>
            <a:r>
              <a:rPr lang="en-US" altLang="ko-KR" dirty="0"/>
              <a:t>tumor origin</a:t>
            </a:r>
            <a:r>
              <a:rPr lang="ko-KR" altLang="en-US" dirty="0"/>
              <a:t>을 </a:t>
            </a:r>
            <a:r>
              <a:rPr lang="ko-KR" altLang="en-US" dirty="0" err="1"/>
              <a:t>확진할</a:t>
            </a:r>
            <a:r>
              <a:rPr lang="ko-KR" altLang="en-US" dirty="0"/>
              <a:t> 수 있는 증거는 관찰되지 않습니다</a:t>
            </a:r>
            <a:r>
              <a:rPr lang="en-US" altLang="ko-KR" dirty="0"/>
              <a:t>. Lung </a:t>
            </a:r>
            <a:r>
              <a:rPr lang="ko-KR" altLang="en-US" dirty="0"/>
              <a:t>기원으로 가정할 경우 </a:t>
            </a:r>
            <a:r>
              <a:rPr lang="it-IT" altLang="ko-KR" dirty="0"/>
              <a:t>non-small cell carcinoma, sarcomatoid carcinoma</a:t>
            </a:r>
            <a:r>
              <a:rPr lang="ko-KR" altLang="en-US" dirty="0" err="1"/>
              <a:t>로</a:t>
            </a:r>
            <a:r>
              <a:rPr lang="ko-KR" altLang="en-US" dirty="0"/>
              <a:t> 생각됩니다</a:t>
            </a:r>
            <a:r>
              <a:rPr lang="en-US" altLang="ko-KR" dirty="0"/>
              <a:t>. </a:t>
            </a:r>
            <a:r>
              <a:rPr lang="ko-KR" altLang="en-US" dirty="0"/>
              <a:t>또한 환자의 </a:t>
            </a:r>
            <a:r>
              <a:rPr lang="ko-KR" altLang="en-US" dirty="0" err="1"/>
              <a:t>과거력에</a:t>
            </a:r>
            <a:r>
              <a:rPr lang="ko-KR" altLang="en-US" dirty="0"/>
              <a:t> </a:t>
            </a:r>
            <a:r>
              <a:rPr lang="en-US" altLang="ko-KR" dirty="0"/>
              <a:t>gallbladder cancer</a:t>
            </a:r>
            <a:r>
              <a:rPr lang="ko-KR" altLang="en-US" dirty="0"/>
              <a:t>에 대한 기록이 있어 </a:t>
            </a:r>
            <a:r>
              <a:rPr lang="en-US" altLang="ko-KR" dirty="0"/>
              <a:t>gallbladder cancer (suggestive of </a:t>
            </a:r>
            <a:r>
              <a:rPr lang="en-US" altLang="ko-KR" dirty="0" err="1"/>
              <a:t>sarcomatoid</a:t>
            </a:r>
            <a:r>
              <a:rPr lang="en-US" altLang="ko-KR" dirty="0"/>
              <a:t> malignant tumor) </a:t>
            </a:r>
            <a:r>
              <a:rPr lang="ko-KR" altLang="en-US" dirty="0"/>
              <a:t>의 전이 가능성도 배제할 수 없습니다</a:t>
            </a:r>
            <a:r>
              <a:rPr lang="en-US" altLang="ko-KR" dirty="0"/>
              <a:t>. </a:t>
            </a:r>
            <a:r>
              <a:rPr lang="ko-KR" altLang="en-US" dirty="0"/>
              <a:t>전이 가능성을 배제하기 위해서는 외부 병원의 </a:t>
            </a:r>
            <a:r>
              <a:rPr lang="en-US" altLang="ko-KR" dirty="0"/>
              <a:t>gallbladder slide</a:t>
            </a:r>
            <a:r>
              <a:rPr lang="ko-KR" altLang="en-US" dirty="0"/>
              <a:t>와의 비교 검토가 진단에 도움이 </a:t>
            </a:r>
            <a:r>
              <a:rPr lang="ko-KR" altLang="en-US" dirty="0" err="1"/>
              <a:t>될것으로</a:t>
            </a:r>
            <a:r>
              <a:rPr lang="ko-KR" altLang="en-US" dirty="0"/>
              <a:t> 사료됩니다</a:t>
            </a:r>
            <a:r>
              <a:rPr lang="en-US" altLang="ko-KR" dirty="0"/>
              <a:t>. </a:t>
            </a:r>
            <a:r>
              <a:rPr lang="ko-KR" altLang="en-US" dirty="0"/>
              <a:t>임상 양상과 종합하여 판단하시기 바랍니다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  <a:p>
            <a:r>
              <a:rPr lang="en-US" altLang="ko-KR" dirty="0" smtClean="0"/>
              <a:t>The </a:t>
            </a:r>
            <a:r>
              <a:rPr lang="en-US" altLang="ko-KR" dirty="0" err="1"/>
              <a:t>immunohistochemical</a:t>
            </a:r>
            <a:r>
              <a:rPr lang="en-US" altLang="ko-KR" dirty="0"/>
              <a:t> stain results:</a:t>
            </a:r>
            <a:endParaRPr lang="ko-KR" altLang="en-US" dirty="0"/>
          </a:p>
          <a:p>
            <a:r>
              <a:rPr lang="en-US" altLang="ko-KR" dirty="0"/>
              <a:t>CK(AE1/AE3): positive in tumor cells</a:t>
            </a:r>
            <a:endParaRPr lang="ko-KR" altLang="en-US" dirty="0"/>
          </a:p>
          <a:p>
            <a:r>
              <a:rPr lang="en-US" altLang="ko-KR" dirty="0"/>
              <a:t>CK7: focal positive in tumor cells</a:t>
            </a:r>
            <a:endParaRPr lang="ko-KR" altLang="en-US" dirty="0"/>
          </a:p>
          <a:p>
            <a:r>
              <a:rPr lang="en-US" altLang="ko-KR" dirty="0"/>
              <a:t>D2-40 and CK5/6: negative in tumor cells for mesothelial origin</a:t>
            </a:r>
            <a:endParaRPr lang="ko-KR" altLang="en-US" dirty="0"/>
          </a:p>
          <a:p>
            <a:r>
              <a:rPr lang="en-US" altLang="ko-KR" dirty="0"/>
              <a:t>TTF-1 and </a:t>
            </a:r>
            <a:r>
              <a:rPr lang="en-US" altLang="ko-KR" dirty="0" err="1"/>
              <a:t>Napsin</a:t>
            </a:r>
            <a:r>
              <a:rPr lang="en-US" altLang="ko-KR" dirty="0"/>
              <a:t> A: negative in tumor cells for lung marker</a:t>
            </a:r>
            <a:endParaRPr lang="ko-KR" altLang="en-US" dirty="0"/>
          </a:p>
          <a:p>
            <a:r>
              <a:rPr lang="en-US" altLang="ko-KR" dirty="0" smtClean="0"/>
              <a:t>ALK </a:t>
            </a:r>
            <a:r>
              <a:rPr lang="en-US" altLang="ko-KR" dirty="0"/>
              <a:t>(D5F3) and ROS1: negative in tumor cells (no detectable staining)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554165"/>
            <a:ext cx="27790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Pathologic diagnosis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006770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>
                <a:effectLst/>
              </a:rPr>
              <a:t>8427943 </a:t>
            </a:r>
            <a:r>
              <a:rPr lang="ko-KR" altLang="ko-KR" dirty="0" smtClean="0">
                <a:effectLst/>
              </a:rPr>
              <a:t>한</a:t>
            </a:r>
            <a:r>
              <a:rPr lang="en-US" altLang="ko-KR" dirty="0" smtClean="0">
                <a:effectLst/>
              </a:rPr>
              <a:t>O</a:t>
            </a:r>
            <a:r>
              <a:rPr lang="ko-KR" altLang="ko-KR" dirty="0" smtClean="0">
                <a:effectLst/>
              </a:rPr>
              <a:t>영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155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23"/>
            <a:ext cx="9144000" cy="6884895"/>
          </a:xfrm>
        </p:spPr>
      </p:pic>
      <p:sp>
        <p:nvSpPr>
          <p:cNvPr id="5" name="직사각형 4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ko-KR" dirty="0" smtClean="0"/>
              <a:t>SC17-12339  Pleural Effusion, cytology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307975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고려청자">
      <a:dk1>
        <a:sysClr val="windowText" lastClr="000000"/>
      </a:dk1>
      <a:lt1>
        <a:sysClr val="window" lastClr="FFFFFF"/>
      </a:lt1>
      <a:dk2>
        <a:srgbClr val="005466"/>
      </a:dk2>
      <a:lt2>
        <a:srgbClr val="D9F3F4"/>
      </a:lt2>
      <a:accent1>
        <a:srgbClr val="3F949A"/>
      </a:accent1>
      <a:accent2>
        <a:srgbClr val="4764B0"/>
      </a:accent2>
      <a:accent3>
        <a:srgbClr val="4FADD1"/>
      </a:accent3>
      <a:accent4>
        <a:srgbClr val="85B692"/>
      </a:accent4>
      <a:accent5>
        <a:srgbClr val="6B94E2"/>
      </a:accent5>
      <a:accent6>
        <a:srgbClr val="819BAB"/>
      </a:accent6>
      <a:hlink>
        <a:srgbClr val="7C0808"/>
      </a:hlink>
      <a:folHlink>
        <a:srgbClr val="0D356F"/>
      </a:folHlink>
    </a:clrScheme>
    <a:fontScheme name="사용자 지정 2">
      <a:majorFont>
        <a:latin typeface="Calibri"/>
        <a:ea typeface="맑은 고딕"/>
        <a:cs typeface=""/>
      </a:majorFont>
      <a:minorFont>
        <a:latin typeface="Calibri"/>
        <a:ea typeface="맑은 고딕"/>
        <a:cs typeface=""/>
      </a:minorFont>
    </a:fontScheme>
    <a:fmtScheme name="고구려 벽화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세브란스 테마</Template>
  <TotalTime>6032</TotalTime>
  <Words>286</Words>
  <Application>Microsoft Office PowerPoint</Application>
  <PresentationFormat>화면 슬라이드 쇼(4:3)</PresentationFormat>
  <Paragraphs>32</Paragraphs>
  <Slides>19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0" baseType="lpstr">
      <vt:lpstr>고구려 벽화</vt:lpstr>
      <vt:lpstr>VATS Conference</vt:lpstr>
      <vt:lpstr>8326402 김O태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8427943 한O영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8412592 신O수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Lung Cancer Conference</dc:title>
  <dc:creator>JTAEK0517@yuhs.ac</dc:creator>
  <cp:lastModifiedBy>shimhs</cp:lastModifiedBy>
  <cp:revision>262</cp:revision>
  <dcterms:created xsi:type="dcterms:W3CDTF">2014-11-24T02:54:45Z</dcterms:created>
  <dcterms:modified xsi:type="dcterms:W3CDTF">2017-05-23T10:21:34Z</dcterms:modified>
</cp:coreProperties>
</file>