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311" r:id="rId3"/>
    <p:sldId id="312" r:id="rId4"/>
    <p:sldId id="257" r:id="rId5"/>
    <p:sldId id="299" r:id="rId6"/>
    <p:sldId id="300" r:id="rId7"/>
    <p:sldId id="258" r:id="rId8"/>
    <p:sldId id="259" r:id="rId9"/>
    <p:sldId id="260" r:id="rId10"/>
    <p:sldId id="303" r:id="rId11"/>
    <p:sldId id="301" r:id="rId12"/>
    <p:sldId id="302" r:id="rId13"/>
    <p:sldId id="306" r:id="rId14"/>
    <p:sldId id="305" r:id="rId15"/>
    <p:sldId id="308" r:id="rId16"/>
    <p:sldId id="309" r:id="rId17"/>
    <p:sldId id="310" r:id="rId18"/>
    <p:sldId id="265" r:id="rId19"/>
    <p:sldId id="266" r:id="rId20"/>
    <p:sldId id="267" r:id="rId21"/>
    <p:sldId id="268" r:id="rId22"/>
    <p:sldId id="269" r:id="rId23"/>
    <p:sldId id="272" r:id="rId24"/>
    <p:sldId id="298" r:id="rId25"/>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57" autoAdjust="0"/>
    <p:restoredTop sz="89910" autoAdjust="0"/>
  </p:normalViewPr>
  <p:slideViewPr>
    <p:cSldViewPr>
      <p:cViewPr>
        <p:scale>
          <a:sx n="104" d="100"/>
          <a:sy n="104" d="100"/>
        </p:scale>
        <p:origin x="-408" y="-186"/>
      </p:cViewPr>
      <p:guideLst>
        <p:guide orient="horz" pos="2160"/>
        <p:guide pos="2880"/>
      </p:guideLst>
    </p:cSldViewPr>
  </p:slideViewPr>
  <p:outlineViewPr>
    <p:cViewPr>
      <p:scale>
        <a:sx n="33" d="100"/>
        <a:sy n="33" d="100"/>
      </p:scale>
      <p:origin x="66" y="221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C18CB37-83F9-470D-8823-72EA1F91DCFE}" type="datetimeFigureOut">
              <a:rPr lang="ko-KR" altLang="en-US" smtClean="0"/>
              <a:pPr/>
              <a:t>2015-10-20</a:t>
            </a:fld>
            <a:endParaRPr lang="ko-KR" altLang="en-US"/>
          </a:p>
        </p:txBody>
      </p:sp>
      <p:sp>
        <p:nvSpPr>
          <p:cNvPr id="4" name="바닥글 개체 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532D953-7694-481B-B100-B20A84E78180}" type="slidenum">
              <a:rPr lang="ko-KR" altLang="en-US" smtClean="0"/>
              <a:pPr/>
              <a:t>‹#›</a:t>
            </a:fld>
            <a:endParaRPr lang="ko-KR" altLang="en-US"/>
          </a:p>
        </p:txBody>
      </p:sp>
    </p:spTree>
    <p:extLst>
      <p:ext uri="{BB962C8B-B14F-4D97-AF65-F5344CB8AC3E}">
        <p14:creationId xmlns:p14="http://schemas.microsoft.com/office/powerpoint/2010/main" val="4258138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41F19E-CB38-476B-9DC0-4865F45C253D}" type="datetimeFigureOut">
              <a:rPr lang="ko-KR" altLang="en-US" smtClean="0"/>
              <a:pPr/>
              <a:t>2015-10-20</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EB625D-992B-44E7-933C-BE1BAD940C1E}" type="slidenum">
              <a:rPr lang="ko-KR" altLang="en-US" smtClean="0"/>
              <a:pPr/>
              <a:t>‹#›</a:t>
            </a:fld>
            <a:endParaRPr lang="ko-KR" altLang="en-US"/>
          </a:p>
        </p:txBody>
      </p:sp>
    </p:spTree>
    <p:extLst>
      <p:ext uri="{BB962C8B-B14F-4D97-AF65-F5344CB8AC3E}">
        <p14:creationId xmlns:p14="http://schemas.microsoft.com/office/powerpoint/2010/main" val="2611154766"/>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F6B2FC74-B615-4BF4-9AD4-564260BC14EF}" type="slidenum">
              <a:rPr lang="ko-KR" altLang="en-US" smtClean="0"/>
              <a:pPr/>
              <a:t>4</a:t>
            </a:fld>
            <a:endParaRPr lang="ko-KR" altLang="en-US"/>
          </a:p>
        </p:txBody>
      </p:sp>
    </p:spTree>
    <p:extLst>
      <p:ext uri="{BB962C8B-B14F-4D97-AF65-F5344CB8AC3E}">
        <p14:creationId xmlns:p14="http://schemas.microsoft.com/office/powerpoint/2010/main" val="4094399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sz="1200" kern="1200" baseline="0" dirty="0" smtClean="0">
                <a:solidFill>
                  <a:schemeClr val="tx1"/>
                </a:solidFill>
                <a:latin typeface="+mn-lt"/>
                <a:ea typeface="+mn-ea"/>
                <a:cs typeface="+mn-cs"/>
              </a:rPr>
              <a:t>This contrasts with volitional measurements such as muscle strength or walking performance, which were not predictive when performed in this setting, presumably because they were influenced by the acuity of the event.</a:t>
            </a:r>
            <a:endParaRPr lang="ko-KR" altLang="en-US" dirty="0"/>
          </a:p>
        </p:txBody>
      </p:sp>
      <p:sp>
        <p:nvSpPr>
          <p:cNvPr id="4" name="슬라이드 번호 개체 틀 3"/>
          <p:cNvSpPr>
            <a:spLocks noGrp="1"/>
          </p:cNvSpPr>
          <p:nvPr>
            <p:ph type="sldNum" sz="quarter" idx="10"/>
          </p:nvPr>
        </p:nvSpPr>
        <p:spPr/>
        <p:txBody>
          <a:bodyPr/>
          <a:lstStyle/>
          <a:p>
            <a:fld id="{73EB625D-992B-44E7-933C-BE1BAD940C1E}" type="slidenum">
              <a:rPr lang="ko-KR" altLang="en-US" smtClean="0"/>
              <a:pPr/>
              <a:t>19</a:t>
            </a:fld>
            <a:endParaRPr lang="ko-KR"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F6B2FC74-B615-4BF4-9AD4-564260BC14EF}" type="slidenum">
              <a:rPr lang="ko-KR" altLang="en-US" smtClean="0"/>
              <a:pPr/>
              <a:t>5</a:t>
            </a:fld>
            <a:endParaRPr lang="ko-KR" altLang="en-US"/>
          </a:p>
        </p:txBody>
      </p:sp>
    </p:spTree>
    <p:extLst>
      <p:ext uri="{BB962C8B-B14F-4D97-AF65-F5344CB8AC3E}">
        <p14:creationId xmlns:p14="http://schemas.microsoft.com/office/powerpoint/2010/main" val="4094399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F6B2FC74-B615-4BF4-9AD4-564260BC14EF}" type="slidenum">
              <a:rPr lang="ko-KR" altLang="en-US" smtClean="0"/>
              <a:pPr/>
              <a:t>6</a:t>
            </a:fld>
            <a:endParaRPr lang="ko-KR" altLang="en-US"/>
          </a:p>
        </p:txBody>
      </p:sp>
    </p:spTree>
    <p:extLst>
      <p:ext uri="{BB962C8B-B14F-4D97-AF65-F5344CB8AC3E}">
        <p14:creationId xmlns:p14="http://schemas.microsoft.com/office/powerpoint/2010/main" val="4094399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73EB625D-992B-44E7-933C-BE1BAD940C1E}" type="slidenum">
              <a:rPr lang="ko-KR" altLang="en-US" smtClean="0"/>
              <a:pPr/>
              <a:t>9</a:t>
            </a:fld>
            <a:endParaRPr lang="ko-KR"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sz="1200" kern="1200" baseline="0" dirty="0" smtClean="0">
                <a:solidFill>
                  <a:schemeClr val="tx1"/>
                </a:solidFill>
                <a:latin typeface="+mn-lt"/>
                <a:ea typeface="+mn-ea"/>
                <a:cs typeface="+mn-cs"/>
              </a:rPr>
              <a:t>In the </a:t>
            </a:r>
            <a:r>
              <a:rPr lang="en-US" altLang="ko-KR" sz="1200" kern="1200" baseline="0" dirty="0" err="1" smtClean="0">
                <a:solidFill>
                  <a:schemeClr val="tx1"/>
                </a:solidFill>
                <a:latin typeface="+mn-lt"/>
                <a:ea typeface="+mn-ea"/>
                <a:cs typeface="+mn-cs"/>
              </a:rPr>
              <a:t>univariate</a:t>
            </a:r>
            <a:r>
              <a:rPr lang="en-US" altLang="ko-KR" sz="1200" kern="1200" baseline="0" dirty="0" smtClean="0">
                <a:solidFill>
                  <a:schemeClr val="tx1"/>
                </a:solidFill>
                <a:latin typeface="+mn-lt"/>
                <a:ea typeface="+mn-ea"/>
                <a:cs typeface="+mn-cs"/>
              </a:rPr>
              <a:t> logistic regression analysis of all available in-hospital assessments, the risk of either hospitalization or death was calculated.</a:t>
            </a:r>
          </a:p>
          <a:p>
            <a:r>
              <a:rPr lang="ko-KR" altLang="en-US" sz="1200" kern="1200" baseline="0" dirty="0" smtClean="0">
                <a:solidFill>
                  <a:schemeClr val="tx1"/>
                </a:solidFill>
                <a:latin typeface="+mn-lt"/>
                <a:ea typeface="+mn-ea"/>
                <a:cs typeface="+mn-cs"/>
              </a:rPr>
              <a:t>재입원에 중요한 </a:t>
            </a:r>
            <a:r>
              <a:rPr lang="en-US" altLang="ko-KR" sz="1200" kern="1200" baseline="0" dirty="0" smtClean="0">
                <a:solidFill>
                  <a:schemeClr val="tx1"/>
                </a:solidFill>
                <a:latin typeface="+mn-lt"/>
                <a:ea typeface="+mn-ea"/>
                <a:cs typeface="+mn-cs"/>
              </a:rPr>
              <a:t>factor</a:t>
            </a:r>
            <a:r>
              <a:rPr lang="ko-KR" altLang="en-US" sz="1200" kern="1200" baseline="0" dirty="0" smtClean="0">
                <a:solidFill>
                  <a:schemeClr val="tx1"/>
                </a:solidFill>
                <a:latin typeface="+mn-lt"/>
                <a:ea typeface="+mn-ea"/>
                <a:cs typeface="+mn-cs"/>
              </a:rPr>
              <a:t>로서 </a:t>
            </a:r>
            <a:r>
              <a:rPr lang="en-US" altLang="ko-KR" sz="1200" kern="1200" baseline="0" dirty="0" smtClean="0">
                <a:solidFill>
                  <a:schemeClr val="tx1"/>
                </a:solidFill>
                <a:latin typeface="+mn-lt"/>
                <a:ea typeface="+mn-ea"/>
                <a:cs typeface="+mn-cs"/>
              </a:rPr>
              <a:t>MRC grade, home oxygen use, quadriceps cross-sectional area, and previous hospitalization and age</a:t>
            </a:r>
          </a:p>
        </p:txBody>
      </p:sp>
      <p:sp>
        <p:nvSpPr>
          <p:cNvPr id="4" name="슬라이드 번호 개체 틀 3"/>
          <p:cNvSpPr>
            <a:spLocks noGrp="1"/>
          </p:cNvSpPr>
          <p:nvPr>
            <p:ph type="sldNum" sz="quarter" idx="10"/>
          </p:nvPr>
        </p:nvSpPr>
        <p:spPr/>
        <p:txBody>
          <a:bodyPr/>
          <a:lstStyle/>
          <a:p>
            <a:fld id="{73EB625D-992B-44E7-933C-BE1BAD940C1E}" type="slidenum">
              <a:rPr lang="ko-KR" altLang="en-US" smtClean="0"/>
              <a:pPr/>
              <a:t>11</a:t>
            </a:fld>
            <a:endParaRPr lang="ko-KR"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200" kern="1200" baseline="0" dirty="0" err="1" smtClean="0">
                <a:solidFill>
                  <a:schemeClr val="tx1"/>
                </a:solidFill>
                <a:latin typeface="+mn-lt"/>
                <a:ea typeface="+mn-ea"/>
                <a:cs typeface="+mn-cs"/>
              </a:rPr>
              <a:t>일변량</a:t>
            </a:r>
            <a:r>
              <a:rPr lang="ko-KR" altLang="en-US" sz="1200" kern="1200" baseline="0" dirty="0" smtClean="0">
                <a:solidFill>
                  <a:schemeClr val="tx1"/>
                </a:solidFill>
                <a:latin typeface="+mn-lt"/>
                <a:ea typeface="+mn-ea"/>
                <a:cs typeface="+mn-cs"/>
              </a:rPr>
              <a:t> 분석에서 </a:t>
            </a:r>
            <a:r>
              <a:rPr lang="ko-KR" altLang="en-US" sz="1200" kern="1200" baseline="0" dirty="0" err="1" smtClean="0">
                <a:solidFill>
                  <a:schemeClr val="tx1"/>
                </a:solidFill>
                <a:latin typeface="+mn-lt"/>
                <a:ea typeface="+mn-ea"/>
                <a:cs typeface="+mn-cs"/>
              </a:rPr>
              <a:t>다변량</a:t>
            </a:r>
            <a:r>
              <a:rPr lang="ko-KR" altLang="en-US" sz="1200" kern="1200" baseline="0" dirty="0" smtClean="0">
                <a:solidFill>
                  <a:schemeClr val="tx1"/>
                </a:solidFill>
                <a:latin typeface="+mn-lt"/>
                <a:ea typeface="+mn-ea"/>
                <a:cs typeface="+mn-cs"/>
              </a:rPr>
              <a:t> 분석으로 </a:t>
            </a:r>
            <a:r>
              <a:rPr lang="ko-KR" altLang="en-US" sz="1200" kern="1200" baseline="0" dirty="0" err="1" smtClean="0">
                <a:solidFill>
                  <a:schemeClr val="tx1"/>
                </a:solidFill>
                <a:latin typeface="+mn-lt"/>
                <a:ea typeface="+mn-ea"/>
                <a:cs typeface="+mn-cs"/>
              </a:rPr>
              <a:t>접근할시</a:t>
            </a:r>
            <a:r>
              <a:rPr lang="ko-KR" altLang="en-US" sz="1200" kern="1200" baseline="0" dirty="0" smtClean="0">
                <a:solidFill>
                  <a:schemeClr val="tx1"/>
                </a:solidFill>
                <a:latin typeface="+mn-lt"/>
                <a:ea typeface="+mn-ea"/>
                <a:cs typeface="+mn-cs"/>
              </a:rPr>
              <a:t> 중요한 </a:t>
            </a:r>
            <a:r>
              <a:rPr lang="en-US" altLang="ko-KR" sz="1200" kern="1200" baseline="0" dirty="0" smtClean="0">
                <a:solidFill>
                  <a:schemeClr val="tx1"/>
                </a:solidFill>
                <a:latin typeface="+mn-lt"/>
                <a:ea typeface="+mn-ea"/>
                <a:cs typeface="+mn-cs"/>
              </a:rPr>
              <a:t>factor</a:t>
            </a:r>
            <a:r>
              <a:rPr lang="ko-KR" altLang="en-US" sz="1200" kern="1200" baseline="0" dirty="0" smtClean="0">
                <a:solidFill>
                  <a:schemeClr val="tx1"/>
                </a:solidFill>
                <a:latin typeface="+mn-lt"/>
                <a:ea typeface="+mn-ea"/>
                <a:cs typeface="+mn-cs"/>
              </a:rPr>
              <a:t>로는 </a:t>
            </a:r>
            <a:r>
              <a:rPr lang="en-US" altLang="ko-KR" sz="1200" kern="1200" baseline="0" dirty="0" smtClean="0">
                <a:solidFill>
                  <a:schemeClr val="tx1"/>
                </a:solidFill>
                <a:latin typeface="+mn-lt"/>
                <a:ea typeface="+mn-ea"/>
                <a:cs typeface="+mn-cs"/>
              </a:rPr>
              <a:t>Factors associated independently with further hospitalization were MRC grade, quadriceps cross-sectional area, previous hospitalization, and home oxygen use. Age was not significantly associated </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73EB625D-992B-44E7-933C-BE1BAD940C1E}" type="slidenum">
              <a:rPr lang="ko-KR" altLang="en-US" smtClean="0"/>
              <a:pPr/>
              <a:t>12</a:t>
            </a:fld>
            <a:endParaRPr lang="ko-KR"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73EB625D-992B-44E7-933C-BE1BAD940C1E}" type="slidenum">
              <a:rPr lang="ko-KR" altLang="en-US" smtClean="0"/>
              <a:pPr/>
              <a:t>14</a:t>
            </a:fld>
            <a:endParaRPr lang="ko-KR"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sz="1400" dirty="0" smtClean="0"/>
              <a:t>Risk of Hospitalization: </a:t>
            </a:r>
            <a:r>
              <a:rPr lang="en-US" altLang="ko-KR" sz="1200" dirty="0" smtClean="0"/>
              <a:t>the mean numbers of admission</a:t>
            </a:r>
          </a:p>
          <a:p>
            <a:r>
              <a:rPr lang="en-US" altLang="ko-KR" sz="1200" dirty="0" smtClean="0"/>
              <a:t>quartile 1 (smallest muscle), 2.5</a:t>
            </a:r>
            <a:r>
              <a:rPr lang="it-IT" altLang="ko-KR" sz="1200" dirty="0" smtClean="0"/>
              <a:t>(95% CI, 1.4–3.2); </a:t>
            </a:r>
          </a:p>
          <a:p>
            <a:r>
              <a:rPr lang="it-IT" altLang="ko-KR" sz="1200" dirty="0" smtClean="0"/>
              <a:t>quartile 2, 1.3 (95% CI, 0.8–1.7); </a:t>
            </a:r>
          </a:p>
          <a:p>
            <a:r>
              <a:rPr lang="it-IT" altLang="ko-KR" sz="1200" dirty="0" smtClean="0"/>
              <a:t>quartile 3, 1.5 (95% CI, 1.0–2.0);</a:t>
            </a:r>
          </a:p>
          <a:p>
            <a:r>
              <a:rPr lang="fr-FR" altLang="ko-KR" sz="1200" dirty="0" smtClean="0"/>
              <a:t>quartile 4 (largest muscle), 1.7 (95% CI,</a:t>
            </a:r>
            <a:r>
              <a:rPr lang="en-US" altLang="ko-KR" sz="1200" dirty="0" smtClean="0"/>
              <a:t>1.0–2.4) (P = 0.025)</a:t>
            </a:r>
          </a:p>
          <a:p>
            <a:endParaRPr lang="en-US" altLang="ko-KR" sz="1200" dirty="0" smtClean="0"/>
          </a:p>
          <a:p>
            <a:r>
              <a:rPr lang="en-US" altLang="ko-KR" sz="1200" kern="1200" baseline="0" dirty="0" smtClean="0">
                <a:solidFill>
                  <a:schemeClr val="tx1"/>
                </a:solidFill>
                <a:latin typeface="+mn-lt"/>
                <a:ea typeface="+mn-ea"/>
                <a:cs typeface="+mn-cs"/>
              </a:rPr>
              <a:t>Risk of hospitalization, using Cox regression, was significantly higher in the smallest muscle group compared with largest </a:t>
            </a:r>
            <a:endParaRPr lang="ko-KR" altLang="en-US" sz="1200" dirty="0" smtClean="0"/>
          </a:p>
          <a:p>
            <a:endParaRPr lang="ko-KR" altLang="en-US" dirty="0"/>
          </a:p>
        </p:txBody>
      </p:sp>
      <p:sp>
        <p:nvSpPr>
          <p:cNvPr id="4" name="슬라이드 번호 개체 틀 3"/>
          <p:cNvSpPr>
            <a:spLocks noGrp="1"/>
          </p:cNvSpPr>
          <p:nvPr>
            <p:ph type="sldNum" sz="quarter" idx="10"/>
          </p:nvPr>
        </p:nvSpPr>
        <p:spPr/>
        <p:txBody>
          <a:bodyPr/>
          <a:lstStyle/>
          <a:p>
            <a:fld id="{73EB625D-992B-44E7-933C-BE1BAD940C1E}" type="slidenum">
              <a:rPr lang="ko-KR" altLang="en-US" smtClean="0"/>
              <a:pPr/>
              <a:t>15</a:t>
            </a:fld>
            <a:endParaRPr lang="ko-KR"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sz="1200" kern="1200" baseline="0" dirty="0" smtClean="0">
                <a:solidFill>
                  <a:schemeClr val="tx1"/>
                </a:solidFill>
                <a:latin typeface="+mn-lt"/>
                <a:ea typeface="+mn-ea"/>
                <a:cs typeface="+mn-cs"/>
              </a:rPr>
              <a:t>The number of hospital days in the year after the original admission was significantly higher in the smallest muscle group</a:t>
            </a:r>
            <a:endParaRPr lang="ko-KR" altLang="en-US" dirty="0"/>
          </a:p>
        </p:txBody>
      </p:sp>
      <p:sp>
        <p:nvSpPr>
          <p:cNvPr id="4" name="슬라이드 번호 개체 틀 3"/>
          <p:cNvSpPr>
            <a:spLocks noGrp="1"/>
          </p:cNvSpPr>
          <p:nvPr>
            <p:ph type="sldNum" sz="quarter" idx="10"/>
          </p:nvPr>
        </p:nvSpPr>
        <p:spPr/>
        <p:txBody>
          <a:bodyPr/>
          <a:lstStyle/>
          <a:p>
            <a:fld id="{73EB625D-992B-44E7-933C-BE1BAD940C1E}" type="slidenum">
              <a:rPr lang="ko-KR" altLang="en-US" smtClean="0"/>
              <a:pPr/>
              <a:t>16</a:t>
            </a:fld>
            <a:endParaRPr lang="ko-KR"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C576DF44-B4C7-460D-9691-DD392013CC4E}" type="datetimeFigureOut">
              <a:rPr lang="ko-KR" altLang="en-US" smtClean="0"/>
              <a:pPr/>
              <a:t>2015-10-20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FAA2EE87-2D7D-4657-8BCD-2FBC9AF89EEE}" type="slidenum">
              <a:rPr lang="ko-KR" altLang="en-US" smtClean="0"/>
              <a:pPr/>
              <a:t>‹#›</a:t>
            </a:fld>
            <a:endParaRPr lang="ko-KR" altLang="en-US"/>
          </a:p>
        </p:txBody>
      </p:sp>
    </p:spTree>
    <p:extLst>
      <p:ext uri="{BB962C8B-B14F-4D97-AF65-F5344CB8AC3E}">
        <p14:creationId xmlns:p14="http://schemas.microsoft.com/office/powerpoint/2010/main" val="826792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C576DF44-B4C7-460D-9691-DD392013CC4E}" type="datetimeFigureOut">
              <a:rPr lang="ko-KR" altLang="en-US" smtClean="0"/>
              <a:pPr/>
              <a:t>2015-10-20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FAA2EE87-2D7D-4657-8BCD-2FBC9AF89EEE}" type="slidenum">
              <a:rPr lang="ko-KR" altLang="en-US" smtClean="0"/>
              <a:pPr/>
              <a:t>‹#›</a:t>
            </a:fld>
            <a:endParaRPr lang="ko-KR" altLang="en-US"/>
          </a:p>
        </p:txBody>
      </p:sp>
    </p:spTree>
    <p:extLst>
      <p:ext uri="{BB962C8B-B14F-4D97-AF65-F5344CB8AC3E}">
        <p14:creationId xmlns:p14="http://schemas.microsoft.com/office/powerpoint/2010/main" val="1179871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C576DF44-B4C7-460D-9691-DD392013CC4E}" type="datetimeFigureOut">
              <a:rPr lang="ko-KR" altLang="en-US" smtClean="0"/>
              <a:pPr/>
              <a:t>2015-10-20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FAA2EE87-2D7D-4657-8BCD-2FBC9AF89EEE}" type="slidenum">
              <a:rPr lang="ko-KR" altLang="en-US" smtClean="0"/>
              <a:pPr/>
              <a:t>‹#›</a:t>
            </a:fld>
            <a:endParaRPr lang="ko-KR" altLang="en-US"/>
          </a:p>
        </p:txBody>
      </p:sp>
    </p:spTree>
    <p:extLst>
      <p:ext uri="{BB962C8B-B14F-4D97-AF65-F5344CB8AC3E}">
        <p14:creationId xmlns:p14="http://schemas.microsoft.com/office/powerpoint/2010/main" val="1624334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C576DF44-B4C7-460D-9691-DD392013CC4E}" type="datetimeFigureOut">
              <a:rPr lang="ko-KR" altLang="en-US" smtClean="0"/>
              <a:pPr/>
              <a:t>2015-10-20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FAA2EE87-2D7D-4657-8BCD-2FBC9AF89EEE}" type="slidenum">
              <a:rPr lang="ko-KR" altLang="en-US" smtClean="0"/>
              <a:pPr/>
              <a:t>‹#›</a:t>
            </a:fld>
            <a:endParaRPr lang="ko-KR" altLang="en-US"/>
          </a:p>
        </p:txBody>
      </p:sp>
    </p:spTree>
    <p:extLst>
      <p:ext uri="{BB962C8B-B14F-4D97-AF65-F5344CB8AC3E}">
        <p14:creationId xmlns:p14="http://schemas.microsoft.com/office/powerpoint/2010/main" val="3186330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C576DF44-B4C7-460D-9691-DD392013CC4E}" type="datetimeFigureOut">
              <a:rPr lang="ko-KR" altLang="en-US" smtClean="0"/>
              <a:pPr/>
              <a:t>2015-10-20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FAA2EE87-2D7D-4657-8BCD-2FBC9AF89EEE}" type="slidenum">
              <a:rPr lang="ko-KR" altLang="en-US" smtClean="0"/>
              <a:pPr/>
              <a:t>‹#›</a:t>
            </a:fld>
            <a:endParaRPr lang="ko-KR" altLang="en-US"/>
          </a:p>
        </p:txBody>
      </p:sp>
    </p:spTree>
    <p:extLst>
      <p:ext uri="{BB962C8B-B14F-4D97-AF65-F5344CB8AC3E}">
        <p14:creationId xmlns:p14="http://schemas.microsoft.com/office/powerpoint/2010/main" val="189962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C576DF44-B4C7-460D-9691-DD392013CC4E}" type="datetimeFigureOut">
              <a:rPr lang="ko-KR" altLang="en-US" smtClean="0"/>
              <a:pPr/>
              <a:t>2015-10-20</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FAA2EE87-2D7D-4657-8BCD-2FBC9AF89EEE}" type="slidenum">
              <a:rPr lang="ko-KR" altLang="en-US" smtClean="0"/>
              <a:pPr/>
              <a:t>‹#›</a:t>
            </a:fld>
            <a:endParaRPr lang="ko-KR" altLang="en-US"/>
          </a:p>
        </p:txBody>
      </p:sp>
    </p:spTree>
    <p:extLst>
      <p:ext uri="{BB962C8B-B14F-4D97-AF65-F5344CB8AC3E}">
        <p14:creationId xmlns:p14="http://schemas.microsoft.com/office/powerpoint/2010/main" val="3626380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C576DF44-B4C7-460D-9691-DD392013CC4E}" type="datetimeFigureOut">
              <a:rPr lang="ko-KR" altLang="en-US" smtClean="0"/>
              <a:pPr/>
              <a:t>2015-10-20</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FAA2EE87-2D7D-4657-8BCD-2FBC9AF89EEE}" type="slidenum">
              <a:rPr lang="ko-KR" altLang="en-US" smtClean="0"/>
              <a:pPr/>
              <a:t>‹#›</a:t>
            </a:fld>
            <a:endParaRPr lang="ko-KR" altLang="en-US"/>
          </a:p>
        </p:txBody>
      </p:sp>
    </p:spTree>
    <p:extLst>
      <p:ext uri="{BB962C8B-B14F-4D97-AF65-F5344CB8AC3E}">
        <p14:creationId xmlns:p14="http://schemas.microsoft.com/office/powerpoint/2010/main" val="513202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C576DF44-B4C7-460D-9691-DD392013CC4E}" type="datetimeFigureOut">
              <a:rPr lang="ko-KR" altLang="en-US" smtClean="0"/>
              <a:pPr/>
              <a:t>2015-10-20</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FAA2EE87-2D7D-4657-8BCD-2FBC9AF89EEE}" type="slidenum">
              <a:rPr lang="ko-KR" altLang="en-US" smtClean="0"/>
              <a:pPr/>
              <a:t>‹#›</a:t>
            </a:fld>
            <a:endParaRPr lang="ko-KR" altLang="en-US"/>
          </a:p>
        </p:txBody>
      </p:sp>
    </p:spTree>
    <p:extLst>
      <p:ext uri="{BB962C8B-B14F-4D97-AF65-F5344CB8AC3E}">
        <p14:creationId xmlns:p14="http://schemas.microsoft.com/office/powerpoint/2010/main" val="1247116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C576DF44-B4C7-460D-9691-DD392013CC4E}" type="datetimeFigureOut">
              <a:rPr lang="ko-KR" altLang="en-US" smtClean="0"/>
              <a:pPr/>
              <a:t>2015-10-20</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FAA2EE87-2D7D-4657-8BCD-2FBC9AF89EEE}" type="slidenum">
              <a:rPr lang="ko-KR" altLang="en-US" smtClean="0"/>
              <a:pPr/>
              <a:t>‹#›</a:t>
            </a:fld>
            <a:endParaRPr lang="ko-KR" altLang="en-US"/>
          </a:p>
        </p:txBody>
      </p:sp>
    </p:spTree>
    <p:extLst>
      <p:ext uri="{BB962C8B-B14F-4D97-AF65-F5344CB8AC3E}">
        <p14:creationId xmlns:p14="http://schemas.microsoft.com/office/powerpoint/2010/main" val="2381619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C576DF44-B4C7-460D-9691-DD392013CC4E}" type="datetimeFigureOut">
              <a:rPr lang="ko-KR" altLang="en-US" smtClean="0"/>
              <a:pPr/>
              <a:t>2015-10-20</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FAA2EE87-2D7D-4657-8BCD-2FBC9AF89EEE}" type="slidenum">
              <a:rPr lang="ko-KR" altLang="en-US" smtClean="0"/>
              <a:pPr/>
              <a:t>‹#›</a:t>
            </a:fld>
            <a:endParaRPr lang="ko-KR" altLang="en-US"/>
          </a:p>
        </p:txBody>
      </p:sp>
    </p:spTree>
    <p:extLst>
      <p:ext uri="{BB962C8B-B14F-4D97-AF65-F5344CB8AC3E}">
        <p14:creationId xmlns:p14="http://schemas.microsoft.com/office/powerpoint/2010/main" val="2473953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C576DF44-B4C7-460D-9691-DD392013CC4E}" type="datetimeFigureOut">
              <a:rPr lang="ko-KR" altLang="en-US" smtClean="0"/>
              <a:pPr/>
              <a:t>2015-10-20</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FAA2EE87-2D7D-4657-8BCD-2FBC9AF89EEE}" type="slidenum">
              <a:rPr lang="ko-KR" altLang="en-US" smtClean="0"/>
              <a:pPr/>
              <a:t>‹#›</a:t>
            </a:fld>
            <a:endParaRPr lang="ko-KR" altLang="en-US"/>
          </a:p>
        </p:txBody>
      </p:sp>
    </p:spTree>
    <p:extLst>
      <p:ext uri="{BB962C8B-B14F-4D97-AF65-F5344CB8AC3E}">
        <p14:creationId xmlns:p14="http://schemas.microsoft.com/office/powerpoint/2010/main" val="1144523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76DF44-B4C7-460D-9691-DD392013CC4E}" type="datetimeFigureOut">
              <a:rPr lang="ko-KR" altLang="en-US" smtClean="0"/>
              <a:pPr/>
              <a:t>2015-10-20</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A2EE87-2D7D-4657-8BCD-2FBC9AF89EEE}" type="slidenum">
              <a:rPr lang="ko-KR" altLang="en-US" smtClean="0"/>
              <a:pPr/>
              <a:t>‹#›</a:t>
            </a:fld>
            <a:endParaRPr lang="ko-KR" altLang="en-US"/>
          </a:p>
        </p:txBody>
      </p:sp>
    </p:spTree>
    <p:extLst>
      <p:ext uri="{BB962C8B-B14F-4D97-AF65-F5344CB8AC3E}">
        <p14:creationId xmlns:p14="http://schemas.microsoft.com/office/powerpoint/2010/main" val="36745293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normAutofit/>
          </a:bodyPr>
          <a:lstStyle/>
          <a:p>
            <a:r>
              <a:rPr lang="en-US" altLang="ko-KR" dirty="0" smtClean="0"/>
              <a:t/>
            </a:r>
            <a:br>
              <a:rPr lang="en-US" altLang="ko-KR" dirty="0" smtClean="0"/>
            </a:br>
            <a:endParaRPr lang="ko-KR" altLang="en-US" dirty="0"/>
          </a:p>
        </p:txBody>
      </p:sp>
      <p:sp>
        <p:nvSpPr>
          <p:cNvPr id="3" name="부제목 2"/>
          <p:cNvSpPr>
            <a:spLocks noGrp="1"/>
          </p:cNvSpPr>
          <p:nvPr>
            <p:ph type="subTitle" idx="1"/>
          </p:nvPr>
        </p:nvSpPr>
        <p:spPr>
          <a:xfrm>
            <a:off x="1371600" y="4149080"/>
            <a:ext cx="6400800" cy="2520280"/>
          </a:xfrm>
        </p:spPr>
        <p:txBody>
          <a:bodyPr>
            <a:normAutofit/>
          </a:bodyPr>
          <a:lstStyle/>
          <a:p>
            <a:endParaRPr lang="en-US" altLang="ko-KR" dirty="0" smtClean="0"/>
          </a:p>
          <a:p>
            <a:endParaRPr lang="en-US" altLang="ko-KR" b="1" dirty="0" smtClean="0"/>
          </a:p>
          <a:p>
            <a:r>
              <a:rPr lang="en-US" altLang="ko-KR" b="1" dirty="0" smtClean="0"/>
              <a:t>2015.10.20</a:t>
            </a:r>
          </a:p>
          <a:p>
            <a:r>
              <a:rPr lang="en-US" altLang="ko-KR" b="1" dirty="0" smtClean="0"/>
              <a:t>R1</a:t>
            </a:r>
            <a:r>
              <a:rPr lang="ko-KR" altLang="en-US" b="1" dirty="0" smtClean="0"/>
              <a:t> </a:t>
            </a:r>
            <a:r>
              <a:rPr lang="ko-KR" altLang="en-US" b="1" dirty="0" err="1" smtClean="0"/>
              <a:t>최연</a:t>
            </a:r>
            <a:r>
              <a:rPr lang="ko-KR" altLang="en-US" b="1" dirty="0" err="1"/>
              <a:t>직</a:t>
            </a:r>
            <a:endParaRPr lang="en-US" altLang="ko-KR" b="1" dirty="0" smtClean="0"/>
          </a:p>
          <a:p>
            <a:endParaRPr lang="ko-KR" alt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260648"/>
            <a:ext cx="9063261"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23188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Results</a:t>
            </a:r>
            <a:endParaRPr lang="ko-KR" altLang="en-US" dirty="0"/>
          </a:p>
        </p:txBody>
      </p:sp>
      <p:sp>
        <p:nvSpPr>
          <p:cNvPr id="3" name="내용 개체 틀 2"/>
          <p:cNvSpPr>
            <a:spLocks noGrp="1"/>
          </p:cNvSpPr>
          <p:nvPr>
            <p:ph idx="1"/>
          </p:nvPr>
        </p:nvSpPr>
        <p:spPr/>
        <p:txBody>
          <a:bodyPr>
            <a:normAutofit fontScale="77500" lnSpcReduction="20000"/>
          </a:bodyPr>
          <a:lstStyle/>
          <a:p>
            <a:pPr>
              <a:lnSpc>
                <a:spcPct val="120000"/>
              </a:lnSpc>
            </a:pPr>
            <a:r>
              <a:rPr lang="en-US" altLang="ko-KR" sz="2600" dirty="0" smtClean="0"/>
              <a:t>A total of 191 subjects underwent US to determine the </a:t>
            </a:r>
            <a:r>
              <a:rPr lang="en-US" altLang="ko-KR" sz="2600" dirty="0" err="1" smtClean="0"/>
              <a:t>Qcsa</a:t>
            </a:r>
            <a:r>
              <a:rPr lang="en-US" altLang="ko-KR" sz="2600" dirty="0" smtClean="0"/>
              <a:t> </a:t>
            </a:r>
          </a:p>
          <a:p>
            <a:pPr lvl="1">
              <a:lnSpc>
                <a:spcPct val="120000"/>
              </a:lnSpc>
            </a:pPr>
            <a:r>
              <a:rPr lang="en-US" altLang="ko-KR" sz="2300" dirty="0" smtClean="0"/>
              <a:t>were included at baseline &amp; in the analysis.</a:t>
            </a:r>
          </a:p>
          <a:p>
            <a:pPr lvl="1">
              <a:lnSpc>
                <a:spcPct val="120000"/>
              </a:lnSpc>
            </a:pPr>
            <a:r>
              <a:rPr lang="en-US" altLang="ko-KR" sz="2300" dirty="0" smtClean="0"/>
              <a:t>96% of those enrolled Pts</a:t>
            </a:r>
          </a:p>
          <a:p>
            <a:pPr lvl="1">
              <a:lnSpc>
                <a:spcPct val="120000"/>
              </a:lnSpc>
            </a:pPr>
            <a:endParaRPr lang="en-US" altLang="ko-KR" sz="2300" dirty="0" smtClean="0"/>
          </a:p>
          <a:p>
            <a:pPr>
              <a:lnSpc>
                <a:spcPct val="120000"/>
              </a:lnSpc>
            </a:pPr>
            <a:r>
              <a:rPr lang="en-US" altLang="ko-KR" sz="2900" dirty="0" smtClean="0"/>
              <a:t>130 of the subjects (68%)</a:t>
            </a:r>
          </a:p>
          <a:p>
            <a:pPr lvl="1">
              <a:lnSpc>
                <a:spcPct val="120000"/>
              </a:lnSpc>
            </a:pPr>
            <a:r>
              <a:rPr lang="en-US" altLang="ko-KR" sz="2600" dirty="0" smtClean="0"/>
              <a:t>Readmitted or died in the year after their index admission</a:t>
            </a:r>
          </a:p>
          <a:p>
            <a:pPr lvl="2">
              <a:lnSpc>
                <a:spcPct val="120000"/>
              </a:lnSpc>
              <a:buFont typeface="Wingdings" pitchFamily="2" charset="2"/>
              <a:buChar char="ü"/>
            </a:pPr>
            <a:r>
              <a:rPr lang="en-US" altLang="ko-KR" sz="2600" dirty="0" smtClean="0"/>
              <a:t> 121 were admitted</a:t>
            </a:r>
          </a:p>
          <a:p>
            <a:pPr lvl="2">
              <a:lnSpc>
                <a:spcPct val="120000"/>
              </a:lnSpc>
              <a:buFont typeface="Wingdings" pitchFamily="2" charset="2"/>
              <a:buChar char="ü"/>
            </a:pPr>
            <a:r>
              <a:rPr lang="en-US" altLang="ko-KR" sz="2600" dirty="0" smtClean="0"/>
              <a:t> 9 died without readmission</a:t>
            </a:r>
          </a:p>
          <a:p>
            <a:pPr lvl="2">
              <a:lnSpc>
                <a:spcPct val="120000"/>
              </a:lnSpc>
              <a:buNone/>
            </a:pPr>
            <a:r>
              <a:rPr lang="en-US" altLang="ko-KR" sz="2900" dirty="0" smtClean="0"/>
              <a:t> </a:t>
            </a:r>
          </a:p>
          <a:p>
            <a:pPr>
              <a:lnSpc>
                <a:spcPct val="120000"/>
              </a:lnSpc>
            </a:pPr>
            <a:r>
              <a:rPr lang="en-US" altLang="ko-KR" sz="2600" dirty="0" smtClean="0"/>
              <a:t>Mean time to readmission or death: 120days</a:t>
            </a:r>
          </a:p>
          <a:p>
            <a:pPr>
              <a:lnSpc>
                <a:spcPct val="120000"/>
              </a:lnSpc>
            </a:pPr>
            <a:r>
              <a:rPr lang="en-US" altLang="ko-KR" sz="2400" dirty="0" smtClean="0"/>
              <a:t>Test–retest correlation between Lt &amp; </a:t>
            </a:r>
            <a:r>
              <a:rPr lang="en-US" altLang="ko-KR" sz="2400" dirty="0" err="1" smtClean="0"/>
              <a:t>Rt</a:t>
            </a:r>
            <a:r>
              <a:rPr lang="en-US" altLang="ko-KR" sz="2400" dirty="0" smtClean="0"/>
              <a:t> </a:t>
            </a:r>
            <a:r>
              <a:rPr lang="en-US" altLang="ko-KR" sz="2400" dirty="0" err="1" smtClean="0"/>
              <a:t>Qcsa</a:t>
            </a:r>
            <a:r>
              <a:rPr lang="en-US" altLang="ko-KR" sz="2400" dirty="0" smtClean="0"/>
              <a:t>: 0.92</a:t>
            </a:r>
          </a:p>
          <a:p>
            <a:pPr>
              <a:lnSpc>
                <a:spcPct val="120000"/>
              </a:lnSpc>
            </a:pPr>
            <a:r>
              <a:rPr lang="en-US" altLang="ko-KR" sz="2600" dirty="0" smtClean="0"/>
              <a:t>the </a:t>
            </a:r>
            <a:r>
              <a:rPr lang="en-US" altLang="ko-KR" sz="2600" dirty="0" err="1" smtClean="0"/>
              <a:t>intraclass</a:t>
            </a:r>
            <a:r>
              <a:rPr lang="en-US" altLang="ko-KR" sz="2600" dirty="0" smtClean="0"/>
              <a:t> correlation coefficient or </a:t>
            </a:r>
            <a:r>
              <a:rPr lang="en-US" altLang="ko-KR" sz="2600" dirty="0" err="1" smtClean="0"/>
              <a:t>Cronbach’s</a:t>
            </a:r>
            <a:r>
              <a:rPr lang="en-US" altLang="ko-KR" sz="2600" dirty="0" smtClean="0"/>
              <a:t> </a:t>
            </a:r>
            <a:r>
              <a:rPr lang="el-GR" altLang="ko-KR" sz="2600" dirty="0" smtClean="0"/>
              <a:t>α</a:t>
            </a:r>
            <a:r>
              <a:rPr lang="en-US" altLang="ko-KR" sz="2600" dirty="0" smtClean="0"/>
              <a:t>: 0.95</a:t>
            </a:r>
            <a:endParaRPr lang="ko-KR" altLang="en-US" sz="2600" dirty="0"/>
          </a:p>
        </p:txBody>
      </p:sp>
    </p:spTree>
    <p:extLst>
      <p:ext uri="{BB962C8B-B14F-4D97-AF65-F5344CB8AC3E}">
        <p14:creationId xmlns:p14="http://schemas.microsoft.com/office/powerpoint/2010/main" val="3776611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Results</a:t>
            </a:r>
            <a:endParaRPr lang="ko-KR" altLang="en-US" dirty="0"/>
          </a:p>
        </p:txBody>
      </p:sp>
      <p:pic>
        <p:nvPicPr>
          <p:cNvPr id="2050" name="Picture 2"/>
          <p:cNvPicPr>
            <a:picLocks noChangeAspect="1" noChangeArrowheads="1"/>
          </p:cNvPicPr>
          <p:nvPr/>
        </p:nvPicPr>
        <p:blipFill>
          <a:blip r:embed="rId3" cstate="print"/>
          <a:srcRect/>
          <a:stretch>
            <a:fillRect/>
          </a:stretch>
        </p:blipFill>
        <p:spPr bwMode="auto">
          <a:xfrm>
            <a:off x="1114425" y="1390669"/>
            <a:ext cx="6915150" cy="4752975"/>
          </a:xfrm>
          <a:prstGeom prst="rect">
            <a:avLst/>
          </a:prstGeom>
          <a:noFill/>
          <a:ln w="9525">
            <a:noFill/>
            <a:miter lim="800000"/>
            <a:headEnd/>
            <a:tailEnd/>
          </a:ln>
          <a:effectLst/>
        </p:spPr>
      </p:pic>
      <p:sp>
        <p:nvSpPr>
          <p:cNvPr id="6" name="모서리가 둥근 직사각형 5"/>
          <p:cNvSpPr/>
          <p:nvPr/>
        </p:nvSpPr>
        <p:spPr>
          <a:xfrm>
            <a:off x="1142976" y="2571744"/>
            <a:ext cx="428628" cy="214314"/>
          </a:xfrm>
          <a:prstGeom prst="roundRect">
            <a:avLst/>
          </a:prstGeom>
          <a:solidFill>
            <a:srgbClr val="FF0000">
              <a:alpha val="46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모서리가 둥근 직사각형 6"/>
          <p:cNvSpPr/>
          <p:nvPr/>
        </p:nvSpPr>
        <p:spPr>
          <a:xfrm>
            <a:off x="1142976" y="3286124"/>
            <a:ext cx="1714512" cy="214314"/>
          </a:xfrm>
          <a:prstGeom prst="roundRect">
            <a:avLst/>
          </a:prstGeom>
          <a:solidFill>
            <a:srgbClr val="FF0000">
              <a:alpha val="46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모서리가 둥근 직사각형 7"/>
          <p:cNvSpPr/>
          <p:nvPr/>
        </p:nvSpPr>
        <p:spPr>
          <a:xfrm>
            <a:off x="1142976" y="4000504"/>
            <a:ext cx="2571768" cy="214314"/>
          </a:xfrm>
          <a:prstGeom prst="roundRect">
            <a:avLst/>
          </a:prstGeom>
          <a:solidFill>
            <a:srgbClr val="FF0000">
              <a:alpha val="46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8"/>
          <p:cNvSpPr/>
          <p:nvPr/>
        </p:nvSpPr>
        <p:spPr>
          <a:xfrm>
            <a:off x="1142976" y="4357694"/>
            <a:ext cx="428628" cy="214314"/>
          </a:xfrm>
          <a:prstGeom prst="roundRect">
            <a:avLst/>
          </a:prstGeom>
          <a:solidFill>
            <a:srgbClr val="FF0000">
              <a:alpha val="46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모서리가 둥근 직사각형 9"/>
          <p:cNvSpPr/>
          <p:nvPr/>
        </p:nvSpPr>
        <p:spPr>
          <a:xfrm>
            <a:off x="1142976" y="5572140"/>
            <a:ext cx="2428892" cy="214314"/>
          </a:xfrm>
          <a:prstGeom prst="roundRect">
            <a:avLst/>
          </a:prstGeom>
          <a:solidFill>
            <a:srgbClr val="FF0000">
              <a:alpha val="46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9137353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Results</a:t>
            </a:r>
            <a:endParaRPr lang="ko-KR" altLang="en-US" dirty="0"/>
          </a:p>
        </p:txBody>
      </p:sp>
      <p:pic>
        <p:nvPicPr>
          <p:cNvPr id="3074" name="Picture 2"/>
          <p:cNvPicPr>
            <a:picLocks noChangeAspect="1" noChangeArrowheads="1"/>
          </p:cNvPicPr>
          <p:nvPr/>
        </p:nvPicPr>
        <p:blipFill>
          <a:blip r:embed="rId3" cstate="print"/>
          <a:srcRect/>
          <a:stretch>
            <a:fillRect/>
          </a:stretch>
        </p:blipFill>
        <p:spPr bwMode="auto">
          <a:xfrm>
            <a:off x="1133475" y="2400300"/>
            <a:ext cx="6877050" cy="2057400"/>
          </a:xfrm>
          <a:prstGeom prst="rect">
            <a:avLst/>
          </a:prstGeom>
          <a:noFill/>
          <a:ln w="9525">
            <a:noFill/>
            <a:miter lim="800000"/>
            <a:headEnd/>
            <a:tailEnd/>
          </a:ln>
          <a:effectLst/>
        </p:spPr>
      </p:pic>
    </p:spTree>
    <p:extLst>
      <p:ext uri="{BB962C8B-B14F-4D97-AF65-F5344CB8AC3E}">
        <p14:creationId xmlns:p14="http://schemas.microsoft.com/office/powerpoint/2010/main" val="19137353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Results</a:t>
            </a:r>
            <a:endParaRPr lang="ko-KR" altLang="en-US" dirty="0"/>
          </a:p>
        </p:txBody>
      </p:sp>
      <p:sp>
        <p:nvSpPr>
          <p:cNvPr id="3" name="내용 개체 틀 2"/>
          <p:cNvSpPr>
            <a:spLocks noGrp="1"/>
          </p:cNvSpPr>
          <p:nvPr>
            <p:ph idx="1"/>
          </p:nvPr>
        </p:nvSpPr>
        <p:spPr/>
        <p:txBody>
          <a:bodyPr>
            <a:normAutofit/>
          </a:bodyPr>
          <a:lstStyle/>
          <a:p>
            <a:r>
              <a:rPr lang="en-US" altLang="ko-KR" sz="2000" dirty="0" smtClean="0"/>
              <a:t>Participants were grouped into quartiles</a:t>
            </a:r>
          </a:p>
          <a:p>
            <a:pPr lvl="1"/>
            <a:r>
              <a:rPr lang="en-US" altLang="ko-KR" sz="1800" dirty="0" smtClean="0"/>
              <a:t>based on their quadriceps mass</a:t>
            </a:r>
          </a:p>
          <a:p>
            <a:pPr lvl="1"/>
            <a:r>
              <a:rPr lang="en-US" altLang="ko-KR" sz="1800" dirty="0" smtClean="0"/>
              <a:t>Quartile </a:t>
            </a:r>
            <a:r>
              <a:rPr lang="fr-FR" altLang="ko-KR" sz="1800" dirty="0" smtClean="0"/>
              <a:t>1 range, 0.816–1.407 cm</a:t>
            </a:r>
            <a:r>
              <a:rPr lang="fr-FR" altLang="ko-KR" sz="1800" baseline="30000" dirty="0" smtClean="0"/>
              <a:t>2</a:t>
            </a:r>
            <a:r>
              <a:rPr lang="fr-FR" altLang="ko-KR" sz="1800" dirty="0" smtClean="0"/>
              <a:t>/m</a:t>
            </a:r>
            <a:r>
              <a:rPr lang="fr-FR" altLang="ko-KR" sz="1800" baseline="30000" dirty="0" smtClean="0"/>
              <a:t>2</a:t>
            </a:r>
            <a:r>
              <a:rPr lang="fr-FR" altLang="ko-KR" sz="1800" dirty="0" smtClean="0"/>
              <a:t> </a:t>
            </a:r>
          </a:p>
          <a:p>
            <a:pPr lvl="1"/>
            <a:r>
              <a:rPr lang="fr-FR" altLang="ko-KR" sz="1800" dirty="0" smtClean="0"/>
              <a:t>Quartile 2 </a:t>
            </a:r>
            <a:r>
              <a:rPr lang="en-US" altLang="ko-KR" sz="1800" dirty="0" smtClean="0"/>
              <a:t>range, 1.408–1.722 </a:t>
            </a:r>
            <a:r>
              <a:rPr lang="fr-FR" altLang="ko-KR" sz="1800" dirty="0" smtClean="0"/>
              <a:t>cm</a:t>
            </a:r>
            <a:r>
              <a:rPr lang="fr-FR" altLang="ko-KR" sz="1800" baseline="30000" dirty="0" smtClean="0"/>
              <a:t>2</a:t>
            </a:r>
            <a:r>
              <a:rPr lang="fr-FR" altLang="ko-KR" sz="1800" dirty="0" smtClean="0"/>
              <a:t>/m</a:t>
            </a:r>
            <a:r>
              <a:rPr lang="fr-FR" altLang="ko-KR" sz="1800" baseline="30000" dirty="0" smtClean="0"/>
              <a:t>2</a:t>
            </a:r>
            <a:endParaRPr lang="en-US" altLang="ko-KR" sz="1800" dirty="0" smtClean="0"/>
          </a:p>
          <a:p>
            <a:pPr lvl="1"/>
            <a:r>
              <a:rPr lang="en-US" altLang="ko-KR" sz="1800" dirty="0" smtClean="0"/>
              <a:t>Quartile </a:t>
            </a:r>
            <a:r>
              <a:rPr lang="fr-FR" altLang="ko-KR" sz="1800" dirty="0" smtClean="0"/>
              <a:t>3 range, 1.731–2.053 cm</a:t>
            </a:r>
            <a:r>
              <a:rPr lang="fr-FR" altLang="ko-KR" sz="1800" baseline="30000" dirty="0" smtClean="0"/>
              <a:t>2</a:t>
            </a:r>
            <a:r>
              <a:rPr lang="fr-FR" altLang="ko-KR" sz="1800" dirty="0" smtClean="0"/>
              <a:t>/m</a:t>
            </a:r>
            <a:r>
              <a:rPr lang="fr-FR" altLang="ko-KR" sz="1800" baseline="30000" dirty="0" smtClean="0"/>
              <a:t>2</a:t>
            </a:r>
            <a:endParaRPr lang="fr-FR" altLang="ko-KR" sz="1800" dirty="0" smtClean="0"/>
          </a:p>
          <a:p>
            <a:pPr lvl="1"/>
            <a:r>
              <a:rPr lang="en-US" altLang="ko-KR" sz="1800" dirty="0" err="1" smtClean="0"/>
              <a:t>Q</a:t>
            </a:r>
            <a:r>
              <a:rPr lang="fr-FR" altLang="ko-KR" sz="1800" dirty="0" smtClean="0"/>
              <a:t>uartile 4 </a:t>
            </a:r>
            <a:r>
              <a:rPr lang="en-US" altLang="ko-KR" sz="1800" dirty="0" smtClean="0"/>
              <a:t>range, 2.059–3.500 </a:t>
            </a:r>
            <a:r>
              <a:rPr lang="fr-FR" altLang="ko-KR" sz="1800" dirty="0" smtClean="0"/>
              <a:t>cm</a:t>
            </a:r>
            <a:r>
              <a:rPr lang="fr-FR" altLang="ko-KR" sz="1800" baseline="30000" dirty="0" smtClean="0"/>
              <a:t>2</a:t>
            </a:r>
            <a:r>
              <a:rPr lang="fr-FR" altLang="ko-KR" sz="1800" dirty="0" smtClean="0"/>
              <a:t>/m</a:t>
            </a:r>
            <a:r>
              <a:rPr lang="fr-FR" altLang="ko-KR" sz="1800" baseline="30000" dirty="0" smtClean="0"/>
              <a:t>2</a:t>
            </a:r>
          </a:p>
          <a:p>
            <a:pPr lvl="1"/>
            <a:endParaRPr lang="en-US" altLang="ko-KR" sz="1800" dirty="0" smtClean="0"/>
          </a:p>
          <a:p>
            <a:pPr>
              <a:lnSpc>
                <a:spcPct val="120000"/>
              </a:lnSpc>
            </a:pPr>
            <a:r>
              <a:rPr lang="en-US" altLang="ko-KR" sz="2000" dirty="0" smtClean="0"/>
              <a:t>Subjects with a smaller </a:t>
            </a:r>
            <a:r>
              <a:rPr lang="en-US" altLang="ko-KR" sz="2000" dirty="0" err="1" smtClean="0"/>
              <a:t>Qcsa</a:t>
            </a:r>
            <a:endParaRPr lang="en-US" altLang="ko-KR" sz="2000" dirty="0" smtClean="0"/>
          </a:p>
          <a:p>
            <a:pPr lvl="1"/>
            <a:r>
              <a:rPr lang="en-US" altLang="ko-KR" sz="1800" dirty="0" smtClean="0"/>
              <a:t>a lower body mass index &amp; weight</a:t>
            </a:r>
          </a:p>
          <a:p>
            <a:pPr lvl="1"/>
            <a:r>
              <a:rPr lang="en-US" altLang="ko-KR" sz="1800" dirty="0" smtClean="0"/>
              <a:t>to be weaker</a:t>
            </a:r>
          </a:p>
          <a:p>
            <a:pPr lvl="1"/>
            <a:r>
              <a:rPr lang="en-US" altLang="ko-KR" sz="1800" dirty="0" smtClean="0"/>
              <a:t>a trend to worse FEV1 </a:t>
            </a:r>
          </a:p>
          <a:p>
            <a:pPr lvl="1"/>
            <a:r>
              <a:rPr lang="en-US" altLang="ko-KR" sz="1800" dirty="0" smtClean="0"/>
              <a:t>a longer index length of hospital stay</a:t>
            </a:r>
            <a:endParaRPr lang="ko-KR" altLang="en-US" sz="1800" dirty="0"/>
          </a:p>
        </p:txBody>
      </p:sp>
    </p:spTree>
    <p:extLst>
      <p:ext uri="{BB962C8B-B14F-4D97-AF65-F5344CB8AC3E}">
        <p14:creationId xmlns:p14="http://schemas.microsoft.com/office/powerpoint/2010/main" val="3776611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Results</a:t>
            </a:r>
            <a:endParaRPr lang="ko-KR" altLang="en-US" dirty="0"/>
          </a:p>
        </p:txBody>
      </p:sp>
      <p:pic>
        <p:nvPicPr>
          <p:cNvPr id="4099" name="Picture 3"/>
          <p:cNvPicPr>
            <a:picLocks noChangeAspect="1" noChangeArrowheads="1"/>
          </p:cNvPicPr>
          <p:nvPr/>
        </p:nvPicPr>
        <p:blipFill>
          <a:blip r:embed="rId3" cstate="print"/>
          <a:srcRect/>
          <a:stretch>
            <a:fillRect/>
          </a:stretch>
        </p:blipFill>
        <p:spPr bwMode="auto">
          <a:xfrm>
            <a:off x="214282" y="1530723"/>
            <a:ext cx="8715436" cy="4169988"/>
          </a:xfrm>
          <a:prstGeom prst="rect">
            <a:avLst/>
          </a:prstGeom>
          <a:noFill/>
          <a:ln w="9525">
            <a:noFill/>
            <a:miter lim="800000"/>
            <a:headEnd/>
            <a:tailEnd/>
          </a:ln>
          <a:effectLst/>
        </p:spPr>
      </p:pic>
      <p:sp>
        <p:nvSpPr>
          <p:cNvPr id="5" name="모서리가 둥근 직사각형 4"/>
          <p:cNvSpPr/>
          <p:nvPr/>
        </p:nvSpPr>
        <p:spPr>
          <a:xfrm>
            <a:off x="142844" y="2857496"/>
            <a:ext cx="8715436" cy="500066"/>
          </a:xfrm>
          <a:prstGeom prst="roundRect">
            <a:avLst/>
          </a:prstGeom>
          <a:solidFill>
            <a:srgbClr val="FF0000">
              <a:alpha val="46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9137353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Results</a:t>
            </a:r>
            <a:endParaRPr lang="ko-KR" altLang="en-US" dirty="0"/>
          </a:p>
        </p:txBody>
      </p:sp>
      <p:pic>
        <p:nvPicPr>
          <p:cNvPr id="5122" name="Picture 2"/>
          <p:cNvPicPr>
            <a:picLocks noChangeAspect="1" noChangeArrowheads="1"/>
          </p:cNvPicPr>
          <p:nvPr/>
        </p:nvPicPr>
        <p:blipFill>
          <a:blip r:embed="rId3" cstate="print"/>
          <a:srcRect/>
          <a:stretch>
            <a:fillRect/>
          </a:stretch>
        </p:blipFill>
        <p:spPr bwMode="auto">
          <a:xfrm>
            <a:off x="1114425" y="1357298"/>
            <a:ext cx="6915150" cy="4533900"/>
          </a:xfrm>
          <a:prstGeom prst="rect">
            <a:avLst/>
          </a:prstGeom>
          <a:noFill/>
          <a:ln w="9525">
            <a:noFill/>
            <a:miter lim="800000"/>
            <a:headEnd/>
            <a:tailEnd/>
          </a:ln>
          <a:effectLst/>
        </p:spPr>
      </p:pic>
    </p:spTree>
    <p:extLst>
      <p:ext uri="{BB962C8B-B14F-4D97-AF65-F5344CB8AC3E}">
        <p14:creationId xmlns:p14="http://schemas.microsoft.com/office/powerpoint/2010/main" val="19137353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Results</a:t>
            </a:r>
            <a:endParaRPr lang="ko-KR" altLang="en-US" dirty="0"/>
          </a:p>
        </p:txBody>
      </p:sp>
      <p:sp>
        <p:nvSpPr>
          <p:cNvPr id="6" name="내용 개체 틀 5"/>
          <p:cNvSpPr>
            <a:spLocks noGrp="1"/>
          </p:cNvSpPr>
          <p:nvPr>
            <p:ph sz="half" idx="2"/>
          </p:nvPr>
        </p:nvSpPr>
        <p:spPr>
          <a:xfrm>
            <a:off x="4000496" y="1600200"/>
            <a:ext cx="4686304" cy="4525963"/>
          </a:xfrm>
        </p:spPr>
        <p:txBody>
          <a:bodyPr/>
          <a:lstStyle/>
          <a:p>
            <a:r>
              <a:rPr lang="en-US" altLang="ko-KR" sz="2000" dirty="0" smtClean="0"/>
              <a:t>The number of hospital days</a:t>
            </a:r>
          </a:p>
          <a:p>
            <a:pPr lvl="1"/>
            <a:r>
              <a:rPr lang="en-US" altLang="ko-KR" sz="1800" dirty="0" smtClean="0"/>
              <a:t> significantly higher in the smallest muscle group</a:t>
            </a:r>
            <a:endParaRPr lang="ko-KR" altLang="en-US" sz="1800" dirty="0" smtClean="0"/>
          </a:p>
          <a:p>
            <a:endParaRPr lang="ko-KR" altLang="en-US" sz="1800" dirty="0"/>
          </a:p>
        </p:txBody>
      </p:sp>
      <p:pic>
        <p:nvPicPr>
          <p:cNvPr id="6146" name="Picture 2"/>
          <p:cNvPicPr>
            <a:picLocks noChangeAspect="1" noChangeArrowheads="1"/>
          </p:cNvPicPr>
          <p:nvPr/>
        </p:nvPicPr>
        <p:blipFill>
          <a:blip r:embed="rId3" cstate="print"/>
          <a:srcRect/>
          <a:stretch>
            <a:fillRect/>
          </a:stretch>
        </p:blipFill>
        <p:spPr bwMode="auto">
          <a:xfrm>
            <a:off x="285720" y="1857364"/>
            <a:ext cx="3724275" cy="3781425"/>
          </a:xfrm>
          <a:prstGeom prst="rect">
            <a:avLst/>
          </a:prstGeom>
          <a:noFill/>
          <a:ln w="9525">
            <a:noFill/>
            <a:miter lim="800000"/>
            <a:headEnd/>
            <a:tailEnd/>
          </a:ln>
          <a:effectLst/>
        </p:spPr>
      </p:pic>
    </p:spTree>
    <p:extLst>
      <p:ext uri="{BB962C8B-B14F-4D97-AF65-F5344CB8AC3E}">
        <p14:creationId xmlns:p14="http://schemas.microsoft.com/office/powerpoint/2010/main" val="19137353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Results</a:t>
            </a:r>
            <a:endParaRPr lang="ko-KR" altLang="en-US" dirty="0"/>
          </a:p>
        </p:txBody>
      </p:sp>
      <p:sp>
        <p:nvSpPr>
          <p:cNvPr id="3" name="내용 개체 틀 2"/>
          <p:cNvSpPr>
            <a:spLocks noGrp="1"/>
          </p:cNvSpPr>
          <p:nvPr>
            <p:ph idx="1"/>
          </p:nvPr>
        </p:nvSpPr>
        <p:spPr/>
        <p:txBody>
          <a:bodyPr>
            <a:normAutofit/>
          </a:bodyPr>
          <a:lstStyle/>
          <a:p>
            <a:r>
              <a:rPr lang="en-US" altLang="ko-KR" sz="2000" dirty="0" smtClean="0"/>
              <a:t>Mortality</a:t>
            </a:r>
          </a:p>
          <a:p>
            <a:pPr lvl="1"/>
            <a:r>
              <a:rPr lang="en-US" altLang="ko-KR" sz="1800" dirty="0" smtClean="0"/>
              <a:t>13 (28%) in the smallest muscle group(quartile 1) </a:t>
            </a:r>
          </a:p>
          <a:p>
            <a:pPr lvl="1"/>
            <a:r>
              <a:rPr lang="en-US" altLang="ko-KR" sz="1800" dirty="0" smtClean="0"/>
              <a:t>10 (21%) </a:t>
            </a:r>
            <a:r>
              <a:rPr lang="it-IT" altLang="ko-KR" sz="1800" dirty="0" smtClean="0"/>
              <a:t>in quartile 2</a:t>
            </a:r>
          </a:p>
          <a:p>
            <a:pPr lvl="1"/>
            <a:r>
              <a:rPr lang="it-IT" altLang="ko-KR" sz="1800" dirty="0" smtClean="0"/>
              <a:t>7 (15%) in quartile 3</a:t>
            </a:r>
          </a:p>
          <a:p>
            <a:pPr lvl="1"/>
            <a:r>
              <a:rPr lang="it-IT" altLang="ko-KR" sz="1800" dirty="0" smtClean="0"/>
              <a:t>5 </a:t>
            </a:r>
            <a:r>
              <a:rPr lang="en-US" altLang="ko-KR" sz="1800" dirty="0" smtClean="0"/>
              <a:t>(10%) in the largest muscle group (quartile 4)</a:t>
            </a:r>
          </a:p>
          <a:p>
            <a:pPr lvl="1"/>
            <a:r>
              <a:rPr lang="en-US" altLang="ko-KR" sz="1800" dirty="0" smtClean="0"/>
              <a:t> no difference between groups at 12 months</a:t>
            </a:r>
          </a:p>
          <a:p>
            <a:pPr lvl="1"/>
            <a:endParaRPr lang="en-US" altLang="ko-KR" sz="1800" dirty="0" smtClean="0"/>
          </a:p>
          <a:p>
            <a:r>
              <a:rPr lang="en-US" altLang="ko-KR" sz="2000" dirty="0" smtClean="0"/>
              <a:t>No difference when correcting for</a:t>
            </a:r>
          </a:p>
          <a:p>
            <a:pPr lvl="1"/>
            <a:r>
              <a:rPr lang="en-US" altLang="ko-KR" sz="1800" dirty="0" smtClean="0"/>
              <a:t>MRC </a:t>
            </a:r>
            <a:r>
              <a:rPr lang="en-US" altLang="ko-KR" sz="1800" dirty="0" err="1" smtClean="0"/>
              <a:t>dyspnea</a:t>
            </a:r>
            <a:r>
              <a:rPr lang="en-US" altLang="ko-KR" sz="1800" dirty="0" smtClean="0"/>
              <a:t> grade, previous hospitalization, home oxygen use &amp; treatment allocation using Cox regression</a:t>
            </a:r>
          </a:p>
          <a:p>
            <a:pPr lvl="1"/>
            <a:endParaRPr lang="en-US" altLang="ko-KR" sz="1800" dirty="0" smtClean="0"/>
          </a:p>
          <a:p>
            <a:r>
              <a:rPr lang="en-US" altLang="ko-KR" sz="2000" dirty="0" smtClean="0"/>
              <a:t>between intervention and usual care groups</a:t>
            </a:r>
          </a:p>
          <a:p>
            <a:pPr lvl="1"/>
            <a:r>
              <a:rPr lang="en-US" altLang="ko-KR" sz="1800" dirty="0" smtClean="0"/>
              <a:t>similar in all quadriceps subgroups</a:t>
            </a:r>
            <a:endParaRPr lang="ko-KR" altLang="en-US" sz="1800" dirty="0"/>
          </a:p>
        </p:txBody>
      </p:sp>
    </p:spTree>
    <p:extLst>
      <p:ext uri="{BB962C8B-B14F-4D97-AF65-F5344CB8AC3E}">
        <p14:creationId xmlns:p14="http://schemas.microsoft.com/office/powerpoint/2010/main" val="3776611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Discussion</a:t>
            </a:r>
            <a:endParaRPr lang="ko-KR" altLang="en-US" dirty="0"/>
          </a:p>
        </p:txBody>
      </p:sp>
      <p:sp>
        <p:nvSpPr>
          <p:cNvPr id="3" name="내용 개체 틀 2"/>
          <p:cNvSpPr>
            <a:spLocks noGrp="1"/>
          </p:cNvSpPr>
          <p:nvPr>
            <p:ph idx="1"/>
          </p:nvPr>
        </p:nvSpPr>
        <p:spPr>
          <a:xfrm>
            <a:off x="457200" y="1772816"/>
            <a:ext cx="8229600" cy="4353347"/>
          </a:xfrm>
        </p:spPr>
        <p:txBody>
          <a:bodyPr>
            <a:normAutofit/>
          </a:bodyPr>
          <a:lstStyle/>
          <a:p>
            <a:r>
              <a:rPr lang="en-US" altLang="ko-KR" sz="2000" dirty="0" smtClean="0"/>
              <a:t>Indices of muscle function measured early during hospitalization </a:t>
            </a:r>
          </a:p>
          <a:p>
            <a:pPr lvl="1"/>
            <a:r>
              <a:rPr lang="en-US" altLang="ko-KR" sz="1800" dirty="0" smtClean="0"/>
              <a:t>influence the risk of readmission over the subsequent 12 months</a:t>
            </a:r>
          </a:p>
          <a:p>
            <a:pPr lvl="1"/>
            <a:endParaRPr lang="en-US" altLang="ko-KR" sz="1800" dirty="0" smtClean="0"/>
          </a:p>
          <a:p>
            <a:r>
              <a:rPr lang="en-US" altLang="ko-KR" sz="2000" dirty="0" err="1" smtClean="0">
                <a:solidFill>
                  <a:schemeClr val="tx2">
                    <a:lumMod val="60000"/>
                    <a:lumOff val="40000"/>
                  </a:schemeClr>
                </a:solidFill>
              </a:rPr>
              <a:t>Qcsa</a:t>
            </a:r>
            <a:endParaRPr lang="en-US" altLang="ko-KR" sz="2000" dirty="0" smtClean="0"/>
          </a:p>
          <a:p>
            <a:pPr lvl="1"/>
            <a:r>
              <a:rPr lang="en-US" altLang="ko-KR" sz="1800" dirty="0" smtClean="0"/>
              <a:t>independently associated with hospital readmission or death</a:t>
            </a:r>
          </a:p>
          <a:p>
            <a:pPr lvl="1"/>
            <a:r>
              <a:rPr lang="en-US" altLang="ko-KR" sz="1800" dirty="0" smtClean="0"/>
              <a:t>remained significant alongside MRC </a:t>
            </a:r>
            <a:r>
              <a:rPr lang="en-US" altLang="ko-KR" sz="1800" dirty="0" err="1" smtClean="0"/>
              <a:t>dyspnea</a:t>
            </a:r>
            <a:r>
              <a:rPr lang="en-US" altLang="ko-KR" sz="1800" dirty="0" smtClean="0"/>
              <a:t> grade, home oxygen use, hospitalization in the previous 12 months</a:t>
            </a:r>
          </a:p>
          <a:p>
            <a:pPr lvl="1"/>
            <a:r>
              <a:rPr lang="en-US" altLang="ko-KR" sz="1900" dirty="0" smtClean="0"/>
              <a:t>a marker of muscle mass in the current study</a:t>
            </a:r>
          </a:p>
          <a:p>
            <a:pPr lvl="1"/>
            <a:r>
              <a:rPr lang="en-US" altLang="ko-KR" sz="1800" dirty="0" smtClean="0"/>
              <a:t>By US </a:t>
            </a:r>
            <a:r>
              <a:rPr lang="en-US" altLang="ko-KR" sz="1800" dirty="0" err="1" smtClean="0"/>
              <a:t>vs</a:t>
            </a:r>
            <a:r>
              <a:rPr lang="en-US" altLang="ko-KR" sz="1800" dirty="0" smtClean="0"/>
              <a:t> CT, dual-energy X-ray </a:t>
            </a:r>
            <a:r>
              <a:rPr lang="en-US" altLang="ko-KR" sz="1800" dirty="0" err="1" smtClean="0"/>
              <a:t>absorptiometry</a:t>
            </a:r>
            <a:endParaRPr lang="en-US" altLang="ko-KR" sz="1800" dirty="0" smtClean="0"/>
          </a:p>
          <a:p>
            <a:pPr lvl="3">
              <a:buFont typeface="Wingdings" pitchFamily="2" charset="2"/>
              <a:buChar char="ü"/>
            </a:pPr>
            <a:r>
              <a:rPr lang="en-US" altLang="ko-KR" sz="1600" dirty="0" smtClean="0"/>
              <a:t> independent of patient effort </a:t>
            </a:r>
          </a:p>
          <a:p>
            <a:pPr lvl="3">
              <a:buFont typeface="Wingdings" pitchFamily="2" charset="2"/>
              <a:buChar char="ü"/>
            </a:pPr>
            <a:r>
              <a:rPr lang="en-US" altLang="ko-KR" sz="1600" dirty="0" smtClean="0"/>
              <a:t>can be performed at the </a:t>
            </a:r>
            <a:r>
              <a:rPr lang="en-US" altLang="ko-KR" sz="1600" dirty="0" err="1" smtClean="0"/>
              <a:t>bedsid</a:t>
            </a:r>
            <a:endParaRPr lang="en-US" altLang="ko-KR" sz="1600" dirty="0" smtClean="0"/>
          </a:p>
          <a:p>
            <a:pPr lvl="1"/>
            <a:r>
              <a:rPr lang="en-US" altLang="ko-KR" sz="1800" dirty="0" smtClean="0"/>
              <a:t>progressive wasting in the intensive care environment </a:t>
            </a:r>
          </a:p>
          <a:p>
            <a:pPr lvl="1"/>
            <a:r>
              <a:rPr lang="en-US" altLang="ko-KR" sz="1800" dirty="0" smtClean="0"/>
              <a:t>a more sensitive and reliable measure of muscle mass</a:t>
            </a:r>
          </a:p>
          <a:p>
            <a:pPr lvl="4"/>
            <a:endParaRPr lang="ko-KR" altLang="en-US" sz="800" dirty="0"/>
          </a:p>
        </p:txBody>
      </p:sp>
    </p:spTree>
    <p:extLst>
      <p:ext uri="{BB962C8B-B14F-4D97-AF65-F5344CB8AC3E}">
        <p14:creationId xmlns:p14="http://schemas.microsoft.com/office/powerpoint/2010/main" val="14603499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Discussion</a:t>
            </a:r>
            <a:endParaRPr lang="ko-KR" altLang="en-US" dirty="0"/>
          </a:p>
        </p:txBody>
      </p:sp>
      <p:sp>
        <p:nvSpPr>
          <p:cNvPr id="3" name="내용 개체 틀 2"/>
          <p:cNvSpPr>
            <a:spLocks noGrp="1"/>
          </p:cNvSpPr>
          <p:nvPr>
            <p:ph idx="1"/>
          </p:nvPr>
        </p:nvSpPr>
        <p:spPr>
          <a:xfrm>
            <a:off x="457200" y="1772816"/>
            <a:ext cx="8229600" cy="4353347"/>
          </a:xfrm>
        </p:spPr>
        <p:txBody>
          <a:bodyPr>
            <a:normAutofit/>
          </a:bodyPr>
          <a:lstStyle/>
          <a:p>
            <a:r>
              <a:rPr lang="en-US" altLang="ko-KR" sz="2000" dirty="0" smtClean="0"/>
              <a:t>The impact of an exacerbation of respiratory disease</a:t>
            </a:r>
          </a:p>
          <a:p>
            <a:pPr lvl="1"/>
            <a:r>
              <a:rPr lang="en-US" altLang="ko-KR" sz="1800" dirty="0" smtClean="0"/>
              <a:t>determined by a combination of the severity of the acute event &amp; the </a:t>
            </a:r>
            <a:r>
              <a:rPr lang="en-US" altLang="ko-KR" sz="1800" dirty="0" err="1" smtClean="0"/>
              <a:t>premorbid</a:t>
            </a:r>
            <a:r>
              <a:rPr lang="en-US" altLang="ko-KR" sz="1800" dirty="0" smtClean="0"/>
              <a:t> condition of the Pt</a:t>
            </a:r>
          </a:p>
          <a:p>
            <a:pPr lvl="1"/>
            <a:r>
              <a:rPr lang="en-US" altLang="ko-KR" sz="1800" dirty="0" smtClean="0"/>
              <a:t>measures of the physical condition of the Pt</a:t>
            </a:r>
          </a:p>
          <a:p>
            <a:pPr lvl="2">
              <a:buFont typeface="Wingdings" pitchFamily="2" charset="2"/>
              <a:buChar char="ü"/>
            </a:pPr>
            <a:r>
              <a:rPr lang="en-US" altLang="ko-KR" sz="1600" dirty="0" smtClean="0"/>
              <a:t>predict longer term readmission risk</a:t>
            </a:r>
          </a:p>
          <a:p>
            <a:pPr lvl="1"/>
            <a:r>
              <a:rPr lang="en-US" altLang="ko-KR" sz="1800" dirty="0" err="1" smtClean="0"/>
              <a:t>Nonvolitional</a:t>
            </a:r>
            <a:r>
              <a:rPr lang="en-US" altLang="ko-KR" sz="1800" dirty="0" smtClean="0"/>
              <a:t> measures such as US: discriminatory </a:t>
            </a:r>
          </a:p>
          <a:p>
            <a:pPr lvl="2"/>
            <a:r>
              <a:rPr lang="en-US" altLang="ko-KR" sz="1600" dirty="0" smtClean="0"/>
              <a:t>when performed during the acute event</a:t>
            </a:r>
          </a:p>
          <a:p>
            <a:pPr lvl="1"/>
            <a:endParaRPr lang="ko-KR" altLang="en-US" sz="1600" dirty="0"/>
          </a:p>
        </p:txBody>
      </p:sp>
    </p:spTree>
    <p:extLst>
      <p:ext uri="{BB962C8B-B14F-4D97-AF65-F5344CB8AC3E}">
        <p14:creationId xmlns:p14="http://schemas.microsoft.com/office/powerpoint/2010/main" val="1746162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normAutofit/>
          </a:bodyPr>
          <a:lstStyle/>
          <a:p>
            <a:r>
              <a:rPr lang="en-US" altLang="ko-KR" dirty="0" smtClean="0"/>
              <a:t/>
            </a:r>
            <a:br>
              <a:rPr lang="en-US" altLang="ko-KR" dirty="0" smtClean="0"/>
            </a:br>
            <a:endParaRPr lang="ko-KR" altLang="en-US" dirty="0"/>
          </a:p>
        </p:txBody>
      </p:sp>
      <p:pic>
        <p:nvPicPr>
          <p:cNvPr id="1030" name="Picture 6" descr="quadriceps에 대한 이미지 검색결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1751948"/>
            <a:ext cx="4392488" cy="3693276"/>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85787"/>
            <a:ext cx="8229600" cy="1243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31794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Discussion</a:t>
            </a:r>
            <a:endParaRPr lang="ko-KR" altLang="en-US" dirty="0"/>
          </a:p>
        </p:txBody>
      </p:sp>
      <p:sp>
        <p:nvSpPr>
          <p:cNvPr id="3" name="내용 개체 틀 2"/>
          <p:cNvSpPr>
            <a:spLocks noGrp="1"/>
          </p:cNvSpPr>
          <p:nvPr>
            <p:ph idx="1"/>
          </p:nvPr>
        </p:nvSpPr>
        <p:spPr>
          <a:xfrm>
            <a:off x="457200" y="1196752"/>
            <a:ext cx="8229600" cy="5328592"/>
          </a:xfrm>
        </p:spPr>
        <p:txBody>
          <a:bodyPr>
            <a:normAutofit/>
          </a:bodyPr>
          <a:lstStyle/>
          <a:p>
            <a:r>
              <a:rPr lang="en-US" altLang="ko-KR" sz="2000" dirty="0" smtClean="0"/>
              <a:t>higher proportion in the mean number of hospital days between the smallest and largest muscle groups</a:t>
            </a:r>
          </a:p>
          <a:p>
            <a:endParaRPr lang="en-US" altLang="ko-KR" sz="2000" dirty="0" smtClean="0"/>
          </a:p>
          <a:p>
            <a:r>
              <a:rPr lang="en-US" altLang="ko-KR" sz="2000" dirty="0" smtClean="0"/>
              <a:t>Skeletal muscle dysfunction</a:t>
            </a:r>
          </a:p>
          <a:p>
            <a:pPr lvl="1"/>
            <a:r>
              <a:rPr lang="en-US" altLang="ko-KR" sz="1800" dirty="0" smtClean="0"/>
              <a:t>Important for admission to hospital, the severity &amp; duration of the admission</a:t>
            </a:r>
          </a:p>
          <a:p>
            <a:pPr lvl="1"/>
            <a:endParaRPr lang="en-US" altLang="ko-KR" sz="1800" dirty="0" smtClean="0"/>
          </a:p>
          <a:p>
            <a:r>
              <a:rPr lang="en-US" altLang="ko-KR" sz="2200" dirty="0" smtClean="0"/>
              <a:t>Large </a:t>
            </a:r>
            <a:r>
              <a:rPr lang="en-US" altLang="ko-KR" sz="2200" dirty="0" err="1" smtClean="0"/>
              <a:t>musle</a:t>
            </a:r>
            <a:r>
              <a:rPr lang="en-US" altLang="ko-KR" sz="2200" dirty="0" smtClean="0"/>
              <a:t> mass</a:t>
            </a:r>
          </a:p>
          <a:p>
            <a:pPr lvl="1"/>
            <a:r>
              <a:rPr lang="en-US" altLang="ko-KR" sz="1800" dirty="0" smtClean="0"/>
              <a:t>be better able to cope with the insult of a severe illness &amp; hospitalization </a:t>
            </a:r>
          </a:p>
          <a:p>
            <a:pPr lvl="1"/>
            <a:r>
              <a:rPr lang="en-US" altLang="ko-KR" sz="1800" dirty="0" smtClean="0"/>
              <a:t>resulting in a shorter length of stay</a:t>
            </a:r>
          </a:p>
          <a:p>
            <a:pPr lvl="1"/>
            <a:r>
              <a:rPr lang="en-US" altLang="ko-KR" sz="1800" dirty="0" smtClean="0"/>
              <a:t>Interventions to support: no reduction in hospital admissions after pulmonary rehabilitation</a:t>
            </a:r>
          </a:p>
          <a:p>
            <a:pPr lvl="3"/>
            <a:endParaRPr lang="en-US" altLang="ko-KR" sz="4800" dirty="0" smtClean="0"/>
          </a:p>
          <a:p>
            <a:pPr lvl="8"/>
            <a:endParaRPr lang="ko-KR" altLang="en-US" sz="1000" dirty="0"/>
          </a:p>
        </p:txBody>
      </p:sp>
    </p:spTree>
    <p:extLst>
      <p:ext uri="{BB962C8B-B14F-4D97-AF65-F5344CB8AC3E}">
        <p14:creationId xmlns:p14="http://schemas.microsoft.com/office/powerpoint/2010/main" val="7246896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Discussion</a:t>
            </a:r>
            <a:endParaRPr lang="ko-KR" altLang="en-US" dirty="0"/>
          </a:p>
        </p:txBody>
      </p:sp>
      <p:sp>
        <p:nvSpPr>
          <p:cNvPr id="3" name="내용 개체 틀 2"/>
          <p:cNvSpPr>
            <a:spLocks noGrp="1"/>
          </p:cNvSpPr>
          <p:nvPr>
            <p:ph idx="1"/>
          </p:nvPr>
        </p:nvSpPr>
        <p:spPr>
          <a:xfrm>
            <a:off x="457200" y="1772816"/>
            <a:ext cx="8229600" cy="4353347"/>
          </a:xfrm>
        </p:spPr>
        <p:txBody>
          <a:bodyPr>
            <a:normAutofit/>
          </a:bodyPr>
          <a:lstStyle/>
          <a:p>
            <a:r>
              <a:rPr lang="en-US" altLang="ko-KR" sz="2000" dirty="0" smtClean="0"/>
              <a:t>no statistically significant difference in mortality between the smallest muscle &amp; largest muscle groups</a:t>
            </a:r>
          </a:p>
          <a:p>
            <a:endParaRPr lang="en-US" altLang="ko-KR" sz="2000" dirty="0" smtClean="0"/>
          </a:p>
          <a:p>
            <a:r>
              <a:rPr lang="en-US" altLang="ko-KR" sz="2000" dirty="0" smtClean="0"/>
              <a:t>In other studies, reduced muscle function (mass &amp; strength) </a:t>
            </a:r>
          </a:p>
          <a:p>
            <a:pPr lvl="1"/>
            <a:r>
              <a:rPr lang="en-US" altLang="ko-KR" sz="1800" dirty="0" smtClean="0"/>
              <a:t>an independent predictor of mortality in COPD</a:t>
            </a:r>
          </a:p>
          <a:p>
            <a:pPr lvl="1"/>
            <a:endParaRPr lang="en-US" altLang="ko-KR" sz="1800" dirty="0" smtClean="0"/>
          </a:p>
          <a:p>
            <a:r>
              <a:rPr lang="en-US" altLang="ko-KR" sz="2000" dirty="0" smtClean="0"/>
              <a:t>measures of muscle function </a:t>
            </a:r>
          </a:p>
          <a:p>
            <a:pPr lvl="1"/>
            <a:r>
              <a:rPr lang="en-US" altLang="ko-KR" sz="1800" dirty="0" smtClean="0"/>
              <a:t>recorded during hospital admission </a:t>
            </a:r>
          </a:p>
          <a:p>
            <a:pPr lvl="1"/>
            <a:r>
              <a:rPr lang="en-US" altLang="ko-KR" sz="1800" dirty="0" smtClean="0"/>
              <a:t>provide an opportunity for future risk stratification.</a:t>
            </a:r>
            <a:endParaRPr lang="en-US" altLang="ko-KR" sz="1800" dirty="0"/>
          </a:p>
        </p:txBody>
      </p:sp>
    </p:spTree>
    <p:extLst>
      <p:ext uri="{BB962C8B-B14F-4D97-AF65-F5344CB8AC3E}">
        <p14:creationId xmlns:p14="http://schemas.microsoft.com/office/powerpoint/2010/main" val="25768144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Discussion</a:t>
            </a:r>
            <a:endParaRPr lang="ko-KR" altLang="en-US" dirty="0"/>
          </a:p>
        </p:txBody>
      </p:sp>
      <p:sp>
        <p:nvSpPr>
          <p:cNvPr id="3" name="내용 개체 틀 2"/>
          <p:cNvSpPr>
            <a:spLocks noGrp="1"/>
          </p:cNvSpPr>
          <p:nvPr>
            <p:ph idx="1"/>
          </p:nvPr>
        </p:nvSpPr>
        <p:spPr/>
        <p:txBody>
          <a:bodyPr>
            <a:normAutofit/>
          </a:bodyPr>
          <a:lstStyle/>
          <a:p>
            <a:r>
              <a:rPr lang="en-US" altLang="ko-KR" sz="2000" dirty="0" smtClean="0"/>
              <a:t>no difference in hospitalization rate between an early rehabilitation intervention and usual care</a:t>
            </a:r>
          </a:p>
          <a:p>
            <a:endParaRPr lang="en-US" altLang="ko-KR" sz="1800" dirty="0" smtClean="0"/>
          </a:p>
          <a:p>
            <a:r>
              <a:rPr lang="en-US" altLang="ko-KR" sz="2000" dirty="0" smtClean="0"/>
              <a:t>on the basis of quadriceps size, no difference in mortality or efficacy of the intervention in any particular subgroup.</a:t>
            </a:r>
            <a:endParaRPr lang="ko-KR" altLang="en-US" sz="2000" dirty="0"/>
          </a:p>
        </p:txBody>
      </p:sp>
    </p:spTree>
    <p:extLst>
      <p:ext uri="{BB962C8B-B14F-4D97-AF65-F5344CB8AC3E}">
        <p14:creationId xmlns:p14="http://schemas.microsoft.com/office/powerpoint/2010/main" val="4092757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Discussion</a:t>
            </a:r>
            <a:endParaRPr lang="ko-KR" altLang="en-US" dirty="0"/>
          </a:p>
        </p:txBody>
      </p:sp>
      <p:sp>
        <p:nvSpPr>
          <p:cNvPr id="3" name="내용 개체 틀 2"/>
          <p:cNvSpPr>
            <a:spLocks noGrp="1"/>
          </p:cNvSpPr>
          <p:nvPr>
            <p:ph idx="1"/>
          </p:nvPr>
        </p:nvSpPr>
        <p:spPr/>
        <p:txBody>
          <a:bodyPr>
            <a:normAutofit/>
          </a:bodyPr>
          <a:lstStyle/>
          <a:p>
            <a:r>
              <a:rPr lang="en-US" altLang="ko-KR" sz="2000" dirty="0" smtClean="0">
                <a:solidFill>
                  <a:srgbClr val="FF0000"/>
                </a:solidFill>
              </a:rPr>
              <a:t>Limitations</a:t>
            </a:r>
          </a:p>
          <a:p>
            <a:pPr lvl="1"/>
            <a:r>
              <a:rPr lang="en-US" altLang="ko-KR" sz="1800" dirty="0" smtClean="0"/>
              <a:t>a secondary, subgroup analysis of a clinical trial &amp; risk stratification: not the purpose of the investigation</a:t>
            </a:r>
          </a:p>
          <a:p>
            <a:pPr lvl="1"/>
            <a:r>
              <a:rPr lang="en-US" altLang="ko-KR" sz="1800" dirty="0" err="1" smtClean="0"/>
              <a:t>Qcsa</a:t>
            </a:r>
            <a:r>
              <a:rPr lang="en-US" altLang="ko-KR" sz="1800" dirty="0" smtClean="0"/>
              <a:t>, using US: not a routine measure</a:t>
            </a:r>
          </a:p>
          <a:p>
            <a:pPr lvl="1"/>
            <a:r>
              <a:rPr lang="en-US" altLang="ko-KR" sz="1800" dirty="0" smtClean="0"/>
              <a:t>limited data for any of these tests in the acute hospital setting.</a:t>
            </a:r>
          </a:p>
          <a:p>
            <a:pPr lvl="4"/>
            <a:endParaRPr lang="en-US" altLang="ko-KR" sz="1800" dirty="0" smtClean="0"/>
          </a:p>
          <a:p>
            <a:endParaRPr lang="en-US" altLang="ko-KR" sz="6000" dirty="0" smtClean="0"/>
          </a:p>
        </p:txBody>
      </p:sp>
    </p:spTree>
    <p:extLst>
      <p:ext uri="{BB962C8B-B14F-4D97-AF65-F5344CB8AC3E}">
        <p14:creationId xmlns:p14="http://schemas.microsoft.com/office/powerpoint/2010/main" val="34727845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Conclusion</a:t>
            </a:r>
            <a:endParaRPr lang="ko-KR" altLang="en-US" dirty="0"/>
          </a:p>
        </p:txBody>
      </p:sp>
      <p:sp>
        <p:nvSpPr>
          <p:cNvPr id="3" name="내용 개체 틀 2"/>
          <p:cNvSpPr>
            <a:spLocks noGrp="1"/>
          </p:cNvSpPr>
          <p:nvPr>
            <p:ph idx="1"/>
          </p:nvPr>
        </p:nvSpPr>
        <p:spPr>
          <a:xfrm>
            <a:off x="467544" y="1628800"/>
            <a:ext cx="8229600" cy="4525963"/>
          </a:xfrm>
        </p:spPr>
        <p:txBody>
          <a:bodyPr>
            <a:noAutofit/>
          </a:bodyPr>
          <a:lstStyle/>
          <a:p>
            <a:r>
              <a:rPr lang="en-US" altLang="ko-KR" sz="2400" dirty="0" smtClean="0"/>
              <a:t>smaller lower limb muscle mass in the acute care setting is a risk factor for subsequent unscheduled admission to hospital for exacerbations of CRD. Such measurements may have value in both clinical practice and as a risk stratification tool in these populations.</a:t>
            </a:r>
            <a:endParaRPr lang="ko-KR" altLang="en-US" sz="2400" dirty="0"/>
          </a:p>
        </p:txBody>
      </p:sp>
    </p:spTree>
    <p:extLst>
      <p:ext uri="{BB962C8B-B14F-4D97-AF65-F5344CB8AC3E}">
        <p14:creationId xmlns:p14="http://schemas.microsoft.com/office/powerpoint/2010/main" val="11747888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normAutofit/>
          </a:bodyPr>
          <a:lstStyle/>
          <a:p>
            <a:r>
              <a:rPr lang="en-US" altLang="ko-KR" dirty="0" smtClean="0"/>
              <a:t/>
            </a:r>
            <a:br>
              <a:rPr lang="en-US" altLang="ko-KR" dirty="0" smtClean="0"/>
            </a:br>
            <a:endParaRPr lang="ko-KR" altLang="en-US" dirty="0"/>
          </a:p>
        </p:txBody>
      </p:sp>
      <p:pic>
        <p:nvPicPr>
          <p:cNvPr id="5" name="Picture 2" descr="http://www.physio-pedia.com/images/e/e7/949_937_muscles-of-respira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199753"/>
            <a:ext cx="6993734" cy="4965551"/>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0"/>
            <a:ext cx="8229600" cy="1243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49578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dirty="0" smtClean="0"/>
              <a:t>Introduction</a:t>
            </a:r>
            <a:endParaRPr lang="en-US" dirty="0"/>
          </a:p>
        </p:txBody>
      </p:sp>
      <p:sp>
        <p:nvSpPr>
          <p:cNvPr id="3" name="내용 개체 틀 2"/>
          <p:cNvSpPr>
            <a:spLocks noGrp="1"/>
          </p:cNvSpPr>
          <p:nvPr>
            <p:ph idx="1"/>
          </p:nvPr>
        </p:nvSpPr>
        <p:spPr/>
        <p:txBody>
          <a:bodyPr>
            <a:normAutofit/>
          </a:bodyPr>
          <a:lstStyle/>
          <a:p>
            <a:r>
              <a:rPr lang="en-US" sz="2000" dirty="0" smtClean="0"/>
              <a:t>Hospitalization for COPD, CRDs</a:t>
            </a:r>
          </a:p>
          <a:p>
            <a:pPr lvl="1"/>
            <a:r>
              <a:rPr lang="en-US" altLang="ko-KR" sz="1800" dirty="0"/>
              <a:t>worse health status </a:t>
            </a:r>
          </a:p>
          <a:p>
            <a:pPr lvl="1"/>
            <a:r>
              <a:rPr lang="en-US" altLang="ko-KR" sz="1800" dirty="0"/>
              <a:t>higher risk of subsequent readmission </a:t>
            </a:r>
          </a:p>
          <a:p>
            <a:pPr lvl="1"/>
            <a:r>
              <a:rPr lang="en-US" altLang="ko-KR" sz="1800" dirty="0" smtClean="0"/>
              <a:t>death</a:t>
            </a:r>
          </a:p>
          <a:p>
            <a:pPr lvl="1"/>
            <a:endParaRPr lang="en-US" altLang="ko-KR" sz="1800" dirty="0" smtClean="0"/>
          </a:p>
          <a:p>
            <a:r>
              <a:rPr lang="en-US" altLang="ko-KR" sz="2000" dirty="0" smtClean="0"/>
              <a:t>Measurements obtained during routine clinical care during hospitalization</a:t>
            </a:r>
          </a:p>
          <a:p>
            <a:pPr lvl="1"/>
            <a:r>
              <a:rPr lang="en-US" altLang="ko-KR" sz="1800" dirty="0" smtClean="0"/>
              <a:t>can predict short-term outcomes </a:t>
            </a:r>
          </a:p>
          <a:p>
            <a:pPr lvl="1"/>
            <a:r>
              <a:rPr lang="en-US" altLang="ko-KR" sz="1800" dirty="0" smtClean="0"/>
              <a:t>In-hospital mortality &amp; length of hospital stay</a:t>
            </a:r>
          </a:p>
        </p:txBody>
      </p:sp>
    </p:spTree>
    <p:extLst>
      <p:ext uri="{BB962C8B-B14F-4D97-AF65-F5344CB8AC3E}">
        <p14:creationId xmlns:p14="http://schemas.microsoft.com/office/powerpoint/2010/main" val="8429525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dirty="0" smtClean="0"/>
              <a:t>Introduction</a:t>
            </a:r>
            <a:endParaRPr lang="en-US" dirty="0"/>
          </a:p>
        </p:txBody>
      </p:sp>
      <p:sp>
        <p:nvSpPr>
          <p:cNvPr id="3" name="내용 개체 틀 2"/>
          <p:cNvSpPr>
            <a:spLocks noGrp="1"/>
          </p:cNvSpPr>
          <p:nvPr>
            <p:ph idx="1"/>
          </p:nvPr>
        </p:nvSpPr>
        <p:spPr/>
        <p:txBody>
          <a:bodyPr>
            <a:normAutofit/>
          </a:bodyPr>
          <a:lstStyle/>
          <a:p>
            <a:r>
              <a:rPr lang="en-US" sz="2000" dirty="0" smtClean="0"/>
              <a:t>Identifying those at risk of readmission over the longer term </a:t>
            </a:r>
          </a:p>
          <a:p>
            <a:pPr lvl="1"/>
            <a:r>
              <a:rPr lang="en-US" altLang="ko-KR" sz="1800" dirty="0" smtClean="0"/>
              <a:t>More challenging</a:t>
            </a:r>
          </a:p>
          <a:p>
            <a:pPr lvl="1"/>
            <a:r>
              <a:rPr lang="en-US" altLang="ko-KR" sz="1800" dirty="0" smtClean="0"/>
              <a:t>In the stable COPD: previous exacerbations</a:t>
            </a:r>
          </a:p>
          <a:p>
            <a:pPr lvl="2">
              <a:buFont typeface="Wingdings" pitchFamily="2" charset="2"/>
              <a:buChar char="ü"/>
            </a:pPr>
            <a:r>
              <a:rPr lang="en-US" altLang="ko-KR" sz="1600" dirty="0" smtClean="0"/>
              <a:t>The single most powerful predictor of subsequent events</a:t>
            </a:r>
          </a:p>
          <a:p>
            <a:pPr lvl="2"/>
            <a:endParaRPr lang="en-US" altLang="ko-KR" sz="1600" dirty="0" smtClean="0"/>
          </a:p>
          <a:p>
            <a:pPr lvl="1"/>
            <a:endParaRPr lang="en-US" altLang="ko-KR" sz="1800" dirty="0" smtClean="0"/>
          </a:p>
          <a:p>
            <a:r>
              <a:rPr lang="en-US" altLang="ko-KR" sz="2000" dirty="0" smtClean="0"/>
              <a:t>The risk of subsequent events after hospitalization over the longer term </a:t>
            </a:r>
          </a:p>
          <a:p>
            <a:pPr lvl="1"/>
            <a:r>
              <a:rPr lang="en-US" altLang="ko-KR" sz="1800" dirty="0" smtClean="0"/>
              <a:t>Known systemic features of the disease</a:t>
            </a:r>
          </a:p>
          <a:p>
            <a:pPr lvl="2">
              <a:buFont typeface="Wingdings" pitchFamily="2" charset="2"/>
              <a:buChar char="ü"/>
            </a:pPr>
            <a:r>
              <a:rPr lang="en-US" altLang="ko-KR" sz="1600" dirty="0" smtClean="0"/>
              <a:t>skeletal muscle function and mass</a:t>
            </a:r>
          </a:p>
          <a:p>
            <a:pPr lvl="2">
              <a:buFont typeface="Wingdings" pitchFamily="2" charset="2"/>
              <a:buChar char="ü"/>
            </a:pPr>
            <a:r>
              <a:rPr lang="en-US" altLang="ko-KR" sz="1600" dirty="0" smtClean="0"/>
              <a:t>symptom burden in the stable state</a:t>
            </a:r>
          </a:p>
        </p:txBody>
      </p:sp>
    </p:spTree>
    <p:extLst>
      <p:ext uri="{BB962C8B-B14F-4D97-AF65-F5344CB8AC3E}">
        <p14:creationId xmlns:p14="http://schemas.microsoft.com/office/powerpoint/2010/main" val="8429525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dirty="0" smtClean="0"/>
              <a:t>Introduction</a:t>
            </a:r>
            <a:endParaRPr lang="en-US" dirty="0"/>
          </a:p>
        </p:txBody>
      </p:sp>
      <p:sp>
        <p:nvSpPr>
          <p:cNvPr id="3" name="내용 개체 틀 2"/>
          <p:cNvSpPr>
            <a:spLocks noGrp="1"/>
          </p:cNvSpPr>
          <p:nvPr>
            <p:ph idx="1"/>
          </p:nvPr>
        </p:nvSpPr>
        <p:spPr/>
        <p:txBody>
          <a:bodyPr>
            <a:normAutofit/>
          </a:bodyPr>
          <a:lstStyle/>
          <a:p>
            <a:r>
              <a:rPr lang="en-US" altLang="ko-KR" sz="2000" dirty="0" smtClean="0"/>
              <a:t>Pts who has been hospitalized for an acute exacerbation </a:t>
            </a:r>
          </a:p>
          <a:p>
            <a:pPr lvl="1"/>
            <a:r>
              <a:rPr lang="en-US" altLang="ko-KR" sz="1800" dirty="0" smtClean="0"/>
              <a:t>The predictive value of these indices: unknown. </a:t>
            </a:r>
          </a:p>
          <a:p>
            <a:pPr lvl="1"/>
            <a:r>
              <a:rPr lang="en-US" altLang="ko-KR" sz="1800" dirty="0" smtClean="0"/>
              <a:t>technologies for assessing muscle function &amp; mass used at the bedside</a:t>
            </a:r>
          </a:p>
          <a:p>
            <a:pPr lvl="2">
              <a:buFont typeface="Wingdings" pitchFamily="2" charset="2"/>
              <a:buChar char="ü"/>
            </a:pPr>
            <a:r>
              <a:rPr lang="en-US" altLang="ko-KR" sz="1600" dirty="0" smtClean="0"/>
              <a:t>not available</a:t>
            </a:r>
          </a:p>
          <a:p>
            <a:pPr lvl="2">
              <a:buFont typeface="Wingdings" pitchFamily="2" charset="2"/>
              <a:buChar char="ü"/>
            </a:pPr>
            <a:r>
              <a:rPr lang="en-US" altLang="ko-KR" sz="1600" dirty="0" smtClean="0"/>
              <a:t>limited in this setting by their reliance on patient effort</a:t>
            </a:r>
          </a:p>
          <a:p>
            <a:pPr lvl="2">
              <a:buFont typeface="Wingdings" pitchFamily="2" charset="2"/>
              <a:buChar char="ü"/>
            </a:pPr>
            <a:endParaRPr lang="en-US" altLang="ko-KR" sz="1600" dirty="0" smtClean="0"/>
          </a:p>
          <a:p>
            <a:r>
              <a:rPr lang="en-US" altLang="ko-KR" sz="2000" dirty="0" smtClean="0"/>
              <a:t>US assessment of quadriceps cross-sectional area (</a:t>
            </a:r>
            <a:r>
              <a:rPr lang="en-US" altLang="ko-KR" sz="2000" dirty="0" err="1" smtClean="0"/>
              <a:t>Qcsa</a:t>
            </a:r>
            <a:r>
              <a:rPr lang="en-US" altLang="ko-KR" sz="2000" dirty="0" smtClean="0"/>
              <a:t>)</a:t>
            </a:r>
          </a:p>
          <a:p>
            <a:pPr lvl="1"/>
            <a:r>
              <a:rPr lang="en-US" altLang="ko-KR" sz="1800" dirty="0" smtClean="0"/>
              <a:t>a surrogate for lower limb muscle mass</a:t>
            </a:r>
          </a:p>
          <a:p>
            <a:pPr lvl="1"/>
            <a:r>
              <a:rPr lang="en-US" altLang="ko-KR" sz="1800" dirty="0" smtClean="0"/>
              <a:t>can be performed at the bedside</a:t>
            </a:r>
          </a:p>
          <a:p>
            <a:pPr lvl="1"/>
            <a:r>
              <a:rPr lang="en-US" altLang="ko-KR" sz="1800" dirty="0" smtClean="0"/>
              <a:t>independent of patient effort</a:t>
            </a:r>
          </a:p>
        </p:txBody>
      </p:sp>
    </p:spTree>
    <p:extLst>
      <p:ext uri="{BB962C8B-B14F-4D97-AF65-F5344CB8AC3E}">
        <p14:creationId xmlns:p14="http://schemas.microsoft.com/office/powerpoint/2010/main" val="8429525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67544" y="0"/>
            <a:ext cx="8229600" cy="1143000"/>
          </a:xfrm>
        </p:spPr>
        <p:txBody>
          <a:bodyPr/>
          <a:lstStyle/>
          <a:p>
            <a:r>
              <a:rPr lang="en-US" dirty="0"/>
              <a:t>Methods</a:t>
            </a:r>
            <a:endParaRPr lang="ko-KR" altLang="en-US" dirty="0"/>
          </a:p>
        </p:txBody>
      </p:sp>
      <p:sp>
        <p:nvSpPr>
          <p:cNvPr id="3" name="내용 개체 틀 2"/>
          <p:cNvSpPr>
            <a:spLocks noGrp="1"/>
          </p:cNvSpPr>
          <p:nvPr>
            <p:ph idx="1"/>
          </p:nvPr>
        </p:nvSpPr>
        <p:spPr>
          <a:xfrm>
            <a:off x="457200" y="1052736"/>
            <a:ext cx="8229600" cy="5400600"/>
          </a:xfrm>
        </p:spPr>
        <p:txBody>
          <a:bodyPr>
            <a:normAutofit/>
          </a:bodyPr>
          <a:lstStyle/>
          <a:p>
            <a:r>
              <a:rPr lang="en-US" altLang="ko-KR" sz="2000" dirty="0" smtClean="0"/>
              <a:t>a randomized controlled trial </a:t>
            </a:r>
          </a:p>
          <a:p>
            <a:pPr lvl="1"/>
            <a:r>
              <a:rPr lang="en-US" altLang="ko-KR" sz="1800" dirty="0" smtClean="0"/>
              <a:t>an early rehabilitation intervention initiated</a:t>
            </a:r>
          </a:p>
          <a:p>
            <a:pPr lvl="1"/>
            <a:r>
              <a:rPr lang="en-US" altLang="ko-KR" sz="1800" dirty="0" smtClean="0"/>
              <a:t>during hospitalization for acute exacerbation of CRD</a:t>
            </a:r>
          </a:p>
          <a:p>
            <a:pPr lvl="1"/>
            <a:endParaRPr lang="en-US" altLang="ko-KR" sz="1400" dirty="0" smtClean="0"/>
          </a:p>
          <a:p>
            <a:r>
              <a:rPr lang="en-US" altLang="ko-KR" sz="2000" dirty="0" smtClean="0"/>
              <a:t>Outcome measures </a:t>
            </a:r>
          </a:p>
          <a:p>
            <a:pPr lvl="1"/>
            <a:r>
              <a:rPr lang="en-US" altLang="ko-KR" sz="1800" dirty="0" smtClean="0"/>
              <a:t>performed at recruitment (within 48 h of acute admission) </a:t>
            </a:r>
          </a:p>
          <a:p>
            <a:pPr lvl="1"/>
            <a:r>
              <a:rPr lang="en-US" altLang="ko-KR" sz="1800" dirty="0" smtClean="0"/>
              <a:t>apart from </a:t>
            </a:r>
            <a:r>
              <a:rPr lang="en-US" altLang="ko-KR" sz="1800" dirty="0" err="1" smtClean="0"/>
              <a:t>spirometry</a:t>
            </a:r>
            <a:r>
              <a:rPr lang="en-US" altLang="ko-KR" sz="1800" dirty="0" smtClean="0"/>
              <a:t> &amp; shuttle walk tests at hospital discharge</a:t>
            </a:r>
          </a:p>
          <a:p>
            <a:pPr lvl="1"/>
            <a:endParaRPr lang="en-US" altLang="ko-KR" sz="1800" dirty="0" smtClean="0"/>
          </a:p>
          <a:p>
            <a:r>
              <a:rPr lang="en-US" altLang="ko-KR" sz="2000" dirty="0" err="1" smtClean="0"/>
              <a:t>Qcsa</a:t>
            </a:r>
            <a:endParaRPr lang="en-US" altLang="ko-KR" sz="2000" dirty="0" smtClean="0"/>
          </a:p>
          <a:p>
            <a:pPr lvl="1"/>
            <a:r>
              <a:rPr lang="en-US" altLang="ko-KR" sz="1800" dirty="0" smtClean="0"/>
              <a:t>measured by B mode US</a:t>
            </a:r>
          </a:p>
          <a:p>
            <a:pPr lvl="1"/>
            <a:r>
              <a:rPr lang="en-US" altLang="ko-KR" sz="1800" dirty="0" smtClean="0"/>
              <a:t>The rectus </a:t>
            </a:r>
            <a:r>
              <a:rPr lang="en-US" altLang="ko-KR" sz="1800" dirty="0" err="1" smtClean="0"/>
              <a:t>femoris</a:t>
            </a:r>
            <a:r>
              <a:rPr lang="en-US" altLang="ko-KR" sz="1800" dirty="0" smtClean="0"/>
              <a:t> of the </a:t>
            </a:r>
            <a:r>
              <a:rPr lang="en-US" altLang="ko-KR" sz="1800" dirty="0" err="1" smtClean="0"/>
              <a:t>Rt</a:t>
            </a:r>
            <a:r>
              <a:rPr lang="en-US" altLang="ko-KR" sz="1800" dirty="0" smtClean="0"/>
              <a:t> leg </a:t>
            </a:r>
          </a:p>
          <a:p>
            <a:pPr lvl="2">
              <a:buFont typeface="Wingdings" pitchFamily="2" charset="2"/>
              <a:buChar char="ü"/>
            </a:pPr>
            <a:r>
              <a:rPr lang="en-US" altLang="ko-KR" sz="1600" dirty="0" smtClean="0"/>
              <a:t>a single muscle of the quadriceps </a:t>
            </a:r>
          </a:p>
          <a:p>
            <a:pPr lvl="2">
              <a:buFont typeface="Wingdings" pitchFamily="2" charset="2"/>
              <a:buChar char="ü"/>
            </a:pPr>
            <a:r>
              <a:rPr lang="en-US" altLang="ko-KR" sz="1600" dirty="0" smtClean="0"/>
              <a:t>to allow whole muscle on a single image</a:t>
            </a:r>
            <a:endParaRPr lang="ko-KR" altLang="en-US" sz="1600" dirty="0"/>
          </a:p>
        </p:txBody>
      </p:sp>
    </p:spTree>
    <p:extLst>
      <p:ext uri="{BB962C8B-B14F-4D97-AF65-F5344CB8AC3E}">
        <p14:creationId xmlns:p14="http://schemas.microsoft.com/office/powerpoint/2010/main" val="29668712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Methods</a:t>
            </a:r>
            <a:endParaRPr lang="ko-KR" altLang="en-US" dirty="0"/>
          </a:p>
        </p:txBody>
      </p:sp>
      <p:sp>
        <p:nvSpPr>
          <p:cNvPr id="3" name="내용 개체 틀 2"/>
          <p:cNvSpPr>
            <a:spLocks noGrp="1"/>
          </p:cNvSpPr>
          <p:nvPr>
            <p:ph idx="1"/>
          </p:nvPr>
        </p:nvSpPr>
        <p:spPr/>
        <p:txBody>
          <a:bodyPr>
            <a:normAutofit/>
          </a:bodyPr>
          <a:lstStyle/>
          <a:p>
            <a:pPr>
              <a:lnSpc>
                <a:spcPct val="120000"/>
              </a:lnSpc>
            </a:pPr>
            <a:r>
              <a:rPr lang="en-US" altLang="ko-KR" sz="2000" dirty="0" smtClean="0"/>
              <a:t>The primary outcome</a:t>
            </a:r>
          </a:p>
          <a:p>
            <a:pPr lvl="1">
              <a:lnSpc>
                <a:spcPct val="120000"/>
              </a:lnSpc>
            </a:pPr>
            <a:r>
              <a:rPr lang="en-US" altLang="ko-KR" sz="1800" dirty="0" smtClean="0"/>
              <a:t>hospital readmission at 12 months </a:t>
            </a:r>
          </a:p>
          <a:p>
            <a:pPr lvl="1">
              <a:lnSpc>
                <a:spcPct val="120000"/>
              </a:lnSpc>
            </a:pPr>
            <a:r>
              <a:rPr lang="en-US" altLang="ko-KR" sz="1800" dirty="0" smtClean="0"/>
              <a:t>from local hospital databases &amp; general practice records</a:t>
            </a:r>
          </a:p>
          <a:p>
            <a:pPr lvl="2"/>
            <a:endParaRPr lang="en-US" altLang="ko-KR" sz="2000" dirty="0" smtClean="0"/>
          </a:p>
          <a:p>
            <a:r>
              <a:rPr lang="en-US" altLang="ko-KR" sz="2000" dirty="0" smtClean="0"/>
              <a:t>Date of admission &amp; length of hospital stay</a:t>
            </a:r>
          </a:p>
          <a:p>
            <a:pPr lvl="1"/>
            <a:r>
              <a:rPr lang="en-US" altLang="ko-KR" sz="1800" dirty="0" smtClean="0"/>
              <a:t>recorded at 12 months</a:t>
            </a:r>
          </a:p>
          <a:p>
            <a:pPr lvl="1"/>
            <a:endParaRPr lang="en-US" altLang="ko-KR" sz="1800" dirty="0" smtClean="0"/>
          </a:p>
          <a:p>
            <a:r>
              <a:rPr lang="en-US" altLang="ko-KR" sz="2000" dirty="0" smtClean="0"/>
              <a:t>Death</a:t>
            </a:r>
          </a:p>
          <a:p>
            <a:pPr lvl="1"/>
            <a:r>
              <a:rPr lang="en-US" altLang="ko-KR" sz="1800" dirty="0" smtClean="0"/>
              <a:t>from hospital databases, general practice records &amp; death certificates </a:t>
            </a:r>
          </a:p>
          <a:p>
            <a:pPr lvl="1"/>
            <a:r>
              <a:rPr lang="en-US" altLang="ko-KR" sz="1800" dirty="0" smtClean="0"/>
              <a:t>At 12 months</a:t>
            </a:r>
            <a:endParaRPr lang="ko-KR" altLang="en-US" sz="1800" dirty="0"/>
          </a:p>
        </p:txBody>
      </p:sp>
    </p:spTree>
    <p:extLst>
      <p:ext uri="{BB962C8B-B14F-4D97-AF65-F5344CB8AC3E}">
        <p14:creationId xmlns:p14="http://schemas.microsoft.com/office/powerpoint/2010/main" val="23204519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Results</a:t>
            </a:r>
            <a:endParaRPr lang="ko-KR" altLang="en-US" dirty="0"/>
          </a:p>
        </p:txBody>
      </p:sp>
      <p:pic>
        <p:nvPicPr>
          <p:cNvPr id="1028" name="Picture 4"/>
          <p:cNvPicPr>
            <a:picLocks noChangeAspect="1" noChangeArrowheads="1"/>
          </p:cNvPicPr>
          <p:nvPr/>
        </p:nvPicPr>
        <p:blipFill>
          <a:blip r:embed="rId3" cstate="print"/>
          <a:srcRect/>
          <a:stretch>
            <a:fillRect/>
          </a:stretch>
        </p:blipFill>
        <p:spPr bwMode="auto">
          <a:xfrm>
            <a:off x="714348" y="1714488"/>
            <a:ext cx="3390900" cy="4200525"/>
          </a:xfrm>
          <a:prstGeom prst="rect">
            <a:avLst/>
          </a:prstGeom>
          <a:noFill/>
          <a:ln w="9525">
            <a:noFill/>
            <a:miter lim="800000"/>
            <a:headEnd/>
            <a:tailEnd/>
          </a:ln>
          <a:effectLst/>
        </p:spPr>
      </p:pic>
      <p:pic>
        <p:nvPicPr>
          <p:cNvPr id="1029" name="Picture 5"/>
          <p:cNvPicPr>
            <a:picLocks noChangeAspect="1" noChangeArrowheads="1"/>
          </p:cNvPicPr>
          <p:nvPr/>
        </p:nvPicPr>
        <p:blipFill>
          <a:blip r:embed="rId4" cstate="print"/>
          <a:srcRect/>
          <a:stretch>
            <a:fillRect/>
          </a:stretch>
        </p:blipFill>
        <p:spPr bwMode="auto">
          <a:xfrm>
            <a:off x="4500562" y="1785926"/>
            <a:ext cx="3400425" cy="4076700"/>
          </a:xfrm>
          <a:prstGeom prst="rect">
            <a:avLst/>
          </a:prstGeom>
          <a:noFill/>
          <a:ln w="9525">
            <a:noFill/>
            <a:miter lim="800000"/>
            <a:headEnd/>
            <a:tailEnd/>
          </a:ln>
          <a:effectLst/>
        </p:spPr>
      </p:pic>
    </p:spTree>
    <p:extLst>
      <p:ext uri="{BB962C8B-B14F-4D97-AF65-F5344CB8AC3E}">
        <p14:creationId xmlns:p14="http://schemas.microsoft.com/office/powerpoint/2010/main" val="19137353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11232</TotalTime>
  <Words>1119</Words>
  <Application>Microsoft Office PowerPoint</Application>
  <PresentationFormat>화면 슬라이드 쇼(4:3)</PresentationFormat>
  <Paragraphs>182</Paragraphs>
  <Slides>24</Slides>
  <Notes>10</Notes>
  <HiddenSlides>0</HiddenSlides>
  <MMClips>0</MMClips>
  <ScaleCrop>false</ScaleCrop>
  <HeadingPairs>
    <vt:vector size="4" baseType="variant">
      <vt:variant>
        <vt:lpstr>테마</vt:lpstr>
      </vt:variant>
      <vt:variant>
        <vt:i4>1</vt:i4>
      </vt:variant>
      <vt:variant>
        <vt:lpstr>슬라이드 제목</vt:lpstr>
      </vt:variant>
      <vt:variant>
        <vt:i4>24</vt:i4>
      </vt:variant>
    </vt:vector>
  </HeadingPairs>
  <TitlesOfParts>
    <vt:vector size="25" baseType="lpstr">
      <vt:lpstr>Office 테마</vt:lpstr>
      <vt:lpstr> </vt:lpstr>
      <vt:lpstr> </vt:lpstr>
      <vt:lpstr> </vt:lpstr>
      <vt:lpstr>Introduction</vt:lpstr>
      <vt:lpstr>Introduction</vt:lpstr>
      <vt:lpstr>Introduction</vt:lpstr>
      <vt:lpstr>Methods</vt:lpstr>
      <vt:lpstr>Methods</vt:lpstr>
      <vt:lpstr>Results</vt:lpstr>
      <vt:lpstr>Results</vt:lpstr>
      <vt:lpstr>Results</vt:lpstr>
      <vt:lpstr>Results</vt:lpstr>
      <vt:lpstr>Results</vt:lpstr>
      <vt:lpstr>Results</vt:lpstr>
      <vt:lpstr>Results</vt:lpstr>
      <vt:lpstr>Results</vt:lpstr>
      <vt:lpstr>Results</vt:lpstr>
      <vt:lpstr>Discussion</vt:lpstr>
      <vt:lpstr>Discussion</vt:lpstr>
      <vt:lpstr>Discussion</vt:lpstr>
      <vt:lpstr>Discussion</vt:lpstr>
      <vt:lpstr>Discussion</vt:lpstr>
      <vt:lpstr>Discussion</vt:lpstr>
      <vt:lpstr>Conclusion</vt:lpstr>
    </vt:vector>
  </TitlesOfParts>
  <Company>연세의료원</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Association of fetuin-A with incident fractures in community-dwelling older adults: the Cardiovascular Health Study</dc:title>
  <dc:creator>서다혜(내과학교실)</dc:creator>
  <cp:lastModifiedBy>yued4001</cp:lastModifiedBy>
  <cp:revision>128</cp:revision>
  <cp:lastPrinted>2015-05-25T19:56:54Z</cp:lastPrinted>
  <dcterms:created xsi:type="dcterms:W3CDTF">2015-05-06T05:58:29Z</dcterms:created>
  <dcterms:modified xsi:type="dcterms:W3CDTF">2015-10-19T22:21:59Z</dcterms:modified>
</cp:coreProperties>
</file>