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1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4" r:id="rId15"/>
    <p:sldId id="285" r:id="rId16"/>
    <p:sldId id="272" r:id="rId17"/>
    <p:sldId id="268" r:id="rId18"/>
    <p:sldId id="269" r:id="rId19"/>
    <p:sldId id="265" r:id="rId20"/>
    <p:sldId id="266" r:id="rId21"/>
    <p:sldId id="270" r:id="rId22"/>
    <p:sldId id="273" r:id="rId23"/>
    <p:sldId id="274" r:id="rId24"/>
    <p:sldId id="259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2852" autoAdjust="0"/>
  </p:normalViewPr>
  <p:slideViewPr>
    <p:cSldViewPr>
      <p:cViewPr varScale="1">
        <p:scale>
          <a:sx n="96" d="100"/>
          <a:sy n="96" d="100"/>
        </p:scale>
        <p:origin x="-20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63E02-23B3-4EB3-BFFB-FBAA9C998D6D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BC05B-9561-4D4E-AAAA-DC0D32E8232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2010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일부터 모든 기관에서 적용 하기로 하였음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</a:rPr>
              <a:t>T3N2</a:t>
            </a:r>
            <a:r>
              <a:rPr lang="ko-KR" altLang="en-US" dirty="0" smtClean="0">
                <a:solidFill>
                  <a:schemeClr val="bg1"/>
                </a:solidFill>
              </a:rPr>
              <a:t> 환자 </a:t>
            </a:r>
            <a:r>
              <a:rPr lang="en-US" altLang="ko-KR" dirty="0" smtClean="0">
                <a:solidFill>
                  <a:schemeClr val="bg1"/>
                </a:solidFill>
              </a:rPr>
              <a:t>initial therapy</a:t>
            </a:r>
            <a:r>
              <a:rPr lang="ko-KR" altLang="en-US" dirty="0" smtClean="0">
                <a:solidFill>
                  <a:schemeClr val="bg1"/>
                </a:solidFill>
              </a:rPr>
              <a:t>로 </a:t>
            </a:r>
            <a:r>
              <a:rPr lang="en-US" altLang="ko-KR" dirty="0" smtClean="0">
                <a:solidFill>
                  <a:schemeClr val="bg1"/>
                </a:solidFill>
              </a:rPr>
              <a:t>Definitive CCRT </a:t>
            </a:r>
            <a:r>
              <a:rPr lang="ko-KR" altLang="en-US" dirty="0" smtClean="0">
                <a:solidFill>
                  <a:schemeClr val="bg1"/>
                </a:solidFill>
              </a:rPr>
              <a:t>를 시행한 경우 </a:t>
            </a:r>
            <a:r>
              <a:rPr lang="en-US" altLang="ko-KR" dirty="0" smtClean="0">
                <a:solidFill>
                  <a:schemeClr val="bg1"/>
                </a:solidFill>
              </a:rPr>
              <a:t>“surgical resection for excellent response” </a:t>
            </a:r>
            <a:r>
              <a:rPr lang="ko-KR" altLang="en-US" dirty="0" smtClean="0">
                <a:solidFill>
                  <a:schemeClr val="bg1"/>
                </a:solidFill>
              </a:rPr>
              <a:t>항목을 삭제 </a:t>
            </a:r>
            <a:r>
              <a:rPr lang="en-US" altLang="ko-KR" dirty="0" smtClean="0">
                <a:solidFill>
                  <a:schemeClr val="bg1"/>
                </a:solidFill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</a:rPr>
              <a:t>목적이 </a:t>
            </a:r>
            <a:r>
              <a:rPr lang="en-US" altLang="ko-KR" dirty="0" smtClean="0">
                <a:solidFill>
                  <a:schemeClr val="bg1"/>
                </a:solidFill>
              </a:rPr>
              <a:t>induction therapy</a:t>
            </a:r>
            <a:r>
              <a:rPr lang="ko-KR" altLang="en-US" dirty="0" smtClean="0">
                <a:solidFill>
                  <a:schemeClr val="bg1"/>
                </a:solidFill>
              </a:rPr>
              <a:t>라면 수술고려</a:t>
            </a:r>
            <a:r>
              <a:rPr lang="en-US" altLang="ko-KR" dirty="0" smtClean="0">
                <a:solidFill>
                  <a:schemeClr val="bg1"/>
                </a:solidFill>
              </a:rPr>
              <a:t>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* </a:t>
            </a:r>
            <a:r>
              <a:rPr lang="ko-KR" altLang="en-US" dirty="0" smtClean="0"/>
              <a:t>미국에서는 </a:t>
            </a:r>
            <a:r>
              <a:rPr lang="en-US" altLang="ko-KR" dirty="0" err="1" smtClean="0"/>
              <a:t>Gefitinib</a:t>
            </a:r>
            <a:r>
              <a:rPr lang="ko-KR" altLang="en-US" dirty="0" smtClean="0"/>
              <a:t>이 허가가 취소되어 가이드라인에 </a:t>
            </a:r>
            <a:r>
              <a:rPr lang="en-US" altLang="ko-KR" dirty="0" err="1" smtClean="0"/>
              <a:t>Erlotinib</a:t>
            </a:r>
            <a:r>
              <a:rPr lang="ko-KR" altLang="en-US" dirty="0" smtClean="0"/>
              <a:t>만 나와있다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PC : </a:t>
            </a:r>
            <a:r>
              <a:rPr lang="en-US" altLang="ko-KR" dirty="0" err="1" smtClean="0"/>
              <a:t>Paclitaxel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carboplatin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Adverse factor : inadequate </a:t>
            </a:r>
            <a:r>
              <a:rPr lang="en-US" altLang="ko-KR" dirty="0" err="1" smtClean="0"/>
              <a:t>mediastinal</a:t>
            </a:r>
            <a:r>
              <a:rPr lang="en-US" altLang="ko-KR" dirty="0" smtClean="0"/>
              <a:t> LN dissection, </a:t>
            </a:r>
            <a:r>
              <a:rPr lang="en-US" altLang="ko-KR" dirty="0" err="1" smtClean="0"/>
              <a:t>extracapsular</a:t>
            </a:r>
            <a:r>
              <a:rPr lang="en-US" altLang="ko-KR" dirty="0" smtClean="0"/>
              <a:t> spread, multiple positive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 nodes, close margins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Ipsilateral</a:t>
            </a:r>
            <a:r>
              <a:rPr lang="en-US" altLang="ko-KR" dirty="0" smtClean="0"/>
              <a:t> or </a:t>
            </a:r>
            <a:r>
              <a:rPr lang="en-US" altLang="ko-KR" dirty="0" err="1" smtClean="0"/>
              <a:t>contralateral</a:t>
            </a:r>
            <a:r>
              <a:rPr lang="en-US" altLang="ko-KR" dirty="0" smtClean="0"/>
              <a:t> lung nodule</a:t>
            </a:r>
            <a:r>
              <a:rPr lang="ko-KR" altLang="en-US" dirty="0" smtClean="0"/>
              <a:t>인 경우 </a:t>
            </a:r>
            <a:r>
              <a:rPr lang="en-US" altLang="ko-KR" dirty="0" smtClean="0"/>
              <a:t>operable </a:t>
            </a:r>
            <a:r>
              <a:rPr lang="ko-KR" altLang="en-US" dirty="0" smtClean="0"/>
              <a:t>하다면 </a:t>
            </a:r>
            <a:r>
              <a:rPr lang="en-US" altLang="ko-KR" dirty="0" smtClean="0"/>
              <a:t>surgery </a:t>
            </a:r>
            <a:r>
              <a:rPr lang="ko-KR" altLang="en-US" dirty="0" smtClean="0"/>
              <a:t>시행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이전과 치료는 차이 없으나 </a:t>
            </a:r>
            <a:r>
              <a:rPr lang="en-US" altLang="ko-KR" dirty="0" smtClean="0"/>
              <a:t>stage</a:t>
            </a:r>
            <a:r>
              <a:rPr lang="ko-KR" altLang="en-US" dirty="0" smtClean="0"/>
              <a:t>만 </a:t>
            </a:r>
            <a:r>
              <a:rPr lang="en-US" altLang="ko-KR" dirty="0" smtClean="0"/>
              <a:t>down</a:t>
            </a:r>
            <a:r>
              <a:rPr lang="en-US" altLang="ko-KR" baseline="0" dirty="0" smtClean="0"/>
              <a:t> grade</a:t>
            </a:r>
            <a:r>
              <a:rPr lang="ko-KR" altLang="en-US" baseline="0" dirty="0" smtClean="0"/>
              <a:t>됨</a:t>
            </a:r>
            <a:r>
              <a:rPr lang="en-US" altLang="ko-KR" baseline="0" dirty="0" smtClean="0"/>
              <a:t>)</a:t>
            </a:r>
            <a:endParaRPr lang="en-US" altLang="ko-KR" dirty="0" smtClean="0"/>
          </a:p>
          <a:p>
            <a:r>
              <a:rPr lang="en-US" altLang="ko-KR" dirty="0" smtClean="0"/>
              <a:t>Reference</a:t>
            </a:r>
            <a:r>
              <a:rPr lang="ko-KR" altLang="en-US" dirty="0" smtClean="0"/>
              <a:t>가 본원 </a:t>
            </a:r>
            <a:r>
              <a:rPr lang="en-US" altLang="ko-KR" dirty="0" smtClean="0"/>
              <a:t>CS</a:t>
            </a:r>
            <a:r>
              <a:rPr lang="en-US" altLang="ko-KR" baseline="0" dirty="0" smtClean="0"/>
              <a:t> article!! </a:t>
            </a:r>
            <a:endParaRPr lang="en-US" altLang="ko-KR" dirty="0" smtClean="0"/>
          </a:p>
          <a:p>
            <a:r>
              <a:rPr lang="en-US" altLang="ko-KR" dirty="0" smtClean="0"/>
              <a:t>Lee JG, Lee CY, Kim DJ, Chung KY, Park IK. Non-small cell lung cancer with </a:t>
            </a:r>
            <a:r>
              <a:rPr lang="en-US" altLang="ko-KR" dirty="0" err="1" smtClean="0"/>
              <a:t>ipsilateral</a:t>
            </a:r>
            <a:r>
              <a:rPr lang="en-US" altLang="ko-KR" dirty="0" smtClean="0"/>
              <a:t> pulmonary metastases: prognosis analysis and staging assessment. </a:t>
            </a:r>
            <a:r>
              <a:rPr lang="en-US" altLang="ko-KR" dirty="0" err="1" smtClean="0"/>
              <a:t>Eur</a:t>
            </a:r>
            <a:r>
              <a:rPr lang="en-US" altLang="ko-KR" dirty="0" smtClean="0"/>
              <a:t> J </a:t>
            </a:r>
            <a:r>
              <a:rPr lang="en-US" altLang="ko-KR" dirty="0" err="1" smtClean="0"/>
              <a:t>Cardiothorac</a:t>
            </a:r>
            <a:r>
              <a:rPr lang="en-US" altLang="ko-KR" dirty="0" smtClean="0"/>
              <a:t> Surg. 2008;33:480-484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BC05B-9561-4D4E-AAAA-DC0D32E8232A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C000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71F83">
                <a:alpha val="72941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2010-05-17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pic>
        <p:nvPicPr>
          <p:cNvPr id="1030" name="Picture 6" descr="symbol_01.jpg"/>
          <p:cNvPicPr>
            <a:picLocks noChangeAspect="1" noChangeArrowheads="1"/>
          </p:cNvPicPr>
          <p:nvPr/>
        </p:nvPicPr>
        <p:blipFill>
          <a:blip r:embed="rId13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066088" y="5780088"/>
            <a:ext cx="9350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b="1" kern="1200">
          <a:solidFill>
            <a:srgbClr val="FFC000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B7DEE8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244727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rgbClr val="FFFF00"/>
                </a:solidFill>
              </a:rPr>
              <a:t>Changes in NSCLC practice guideline from NCCN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000504"/>
            <a:ext cx="6400800" cy="218600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dirty="0" err="1" smtClean="0">
                <a:solidFill>
                  <a:schemeClr val="tx1"/>
                </a:solidFill>
              </a:rPr>
              <a:t>Eun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smtClean="0">
                <a:solidFill>
                  <a:schemeClr val="tx1"/>
                </a:solidFill>
              </a:rPr>
              <a:t>Young Kim</a:t>
            </a:r>
          </a:p>
          <a:p>
            <a:endParaRPr lang="en-US" altLang="ko-KR" smtClean="0">
              <a:solidFill>
                <a:schemeClr val="tx1"/>
              </a:solidFill>
            </a:endParaRPr>
          </a:p>
          <a:p>
            <a:r>
              <a:rPr lang="en-US" altLang="ko-KR" smtClean="0">
                <a:solidFill>
                  <a:schemeClr val="tx1"/>
                </a:solidFill>
              </a:rPr>
              <a:t>Divison of Pulmonology</a:t>
            </a:r>
          </a:p>
          <a:p>
            <a:r>
              <a:rPr lang="en-US" altLang="ko-KR" smtClean="0">
                <a:solidFill>
                  <a:schemeClr val="tx1"/>
                </a:solidFill>
              </a:rPr>
              <a:t>Department of Internal Medicine</a:t>
            </a:r>
          </a:p>
          <a:p>
            <a:r>
              <a:rPr lang="en-US" altLang="ko-KR" smtClean="0">
                <a:solidFill>
                  <a:schemeClr val="tx1"/>
                </a:solidFill>
              </a:rPr>
              <a:t>Yonsei University College of Medicine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t="5864" b="2498"/>
          <a:stretch>
            <a:fillRect/>
          </a:stretch>
        </p:blipFill>
        <p:spPr bwMode="auto">
          <a:xfrm>
            <a:off x="0" y="0"/>
            <a:ext cx="9144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IPASS (</a:t>
            </a:r>
            <a:r>
              <a:rPr lang="en-US" altLang="ko-KR" dirty="0" err="1" smtClean="0">
                <a:solidFill>
                  <a:srgbClr val="FFFF00"/>
                </a:solidFill>
              </a:rPr>
              <a:t>Iressa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err="1" smtClean="0">
                <a:solidFill>
                  <a:srgbClr val="FFFF00"/>
                </a:solidFill>
              </a:rPr>
              <a:t>vs</a:t>
            </a:r>
            <a:r>
              <a:rPr lang="en-US" altLang="ko-KR" dirty="0" smtClean="0">
                <a:solidFill>
                  <a:srgbClr val="FFFF00"/>
                </a:solidFill>
              </a:rPr>
              <a:t> PC)</a:t>
            </a:r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9" y="1500174"/>
            <a:ext cx="421957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500174"/>
            <a:ext cx="420955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7158" y="4357694"/>
            <a:ext cx="84296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Primary end point : Progression free survival (PFS) </a:t>
            </a:r>
          </a:p>
          <a:p>
            <a:r>
              <a:rPr lang="en-US" altLang="ko-KR" dirty="0" smtClean="0"/>
              <a:t>EGFR (+) : HR 0.48 (</a:t>
            </a:r>
            <a:r>
              <a:rPr lang="en-US" altLang="ko-KR" dirty="0" err="1" smtClean="0"/>
              <a:t>Gefitinib</a:t>
            </a:r>
            <a:r>
              <a:rPr lang="en-US" altLang="ko-KR" dirty="0" smtClean="0"/>
              <a:t> ORR: 71.2%)</a:t>
            </a:r>
          </a:p>
          <a:p>
            <a:r>
              <a:rPr lang="en-US" altLang="ko-KR" dirty="0" smtClean="0"/>
              <a:t>EGFR (-) : HR 2.85 (</a:t>
            </a:r>
            <a:r>
              <a:rPr lang="en-US" altLang="ko-KR" dirty="0" err="1" smtClean="0"/>
              <a:t>Gefitinib</a:t>
            </a:r>
            <a:r>
              <a:rPr lang="en-US" altLang="ko-KR" dirty="0" smtClean="0"/>
              <a:t> ORR: 1.1%)</a:t>
            </a:r>
          </a:p>
          <a:p>
            <a:r>
              <a:rPr lang="en-US" altLang="ko-KR" b="1" dirty="0" err="1" smtClean="0"/>
              <a:t>Gefitinib</a:t>
            </a:r>
            <a:r>
              <a:rPr lang="en-US" altLang="ko-KR" b="1" dirty="0" smtClean="0"/>
              <a:t> is superior to </a:t>
            </a:r>
            <a:r>
              <a:rPr lang="en-US" altLang="ko-KR" b="1" dirty="0" err="1" smtClean="0"/>
              <a:t>carboplatin–paclitaxel</a:t>
            </a:r>
            <a:r>
              <a:rPr lang="en-US" altLang="ko-KR" b="1" dirty="0" smtClean="0"/>
              <a:t> as an initial treatment for pulmonary </a:t>
            </a:r>
            <a:r>
              <a:rPr lang="en-US" altLang="ko-KR" b="1" dirty="0" err="1" smtClean="0"/>
              <a:t>adenocarcinoma</a:t>
            </a:r>
            <a:r>
              <a:rPr lang="en-US" altLang="ko-KR" b="1" dirty="0" smtClean="0"/>
              <a:t> among nonsmokers or former light smokers in East Asia.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86512" y="421481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NEJM 2009;361:947-57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err="1" smtClean="0">
                <a:solidFill>
                  <a:srgbClr val="FFFF00"/>
                </a:solidFill>
              </a:rPr>
              <a:t>Pemetrexed</a:t>
            </a:r>
            <a:r>
              <a:rPr lang="en-US" altLang="ko-KR" sz="3600" dirty="0" smtClean="0">
                <a:solidFill>
                  <a:srgbClr val="FFFF00"/>
                </a:solidFill>
              </a:rPr>
              <a:t>/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Cis</a:t>
            </a:r>
            <a:r>
              <a:rPr lang="en-US" altLang="ko-KR" sz="3600" dirty="0" smtClean="0">
                <a:solidFill>
                  <a:srgbClr val="FFFF00"/>
                </a:solidFill>
              </a:rPr>
              <a:t> 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vs</a:t>
            </a:r>
            <a:r>
              <a:rPr lang="en-US" altLang="ko-KR" sz="3600" dirty="0" smtClean="0">
                <a:solidFill>
                  <a:srgbClr val="FFFF00"/>
                </a:solidFill>
              </a:rPr>
              <a:t> 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Gemcitabine</a:t>
            </a:r>
            <a:r>
              <a:rPr lang="en-US" altLang="ko-KR" sz="3600" dirty="0" smtClean="0">
                <a:solidFill>
                  <a:srgbClr val="FFFF00"/>
                </a:solidFill>
              </a:rPr>
              <a:t>/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Cis</a:t>
            </a:r>
            <a:endParaRPr lang="en-US" altLang="ko-KR" sz="3600" dirty="0" smtClean="0">
              <a:solidFill>
                <a:srgbClr val="FFFF00"/>
              </a:solidFill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785786" y="4000504"/>
            <a:ext cx="7500990" cy="2482849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400" dirty="0" smtClean="0">
                <a:solidFill>
                  <a:schemeClr val="tx1"/>
                </a:solidFill>
              </a:rPr>
              <a:t>Advanced (Stage IIIB or IV) NSCLC, First-line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1725 patients enrolled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Primary endpoint: OS</a:t>
            </a:r>
          </a:p>
          <a:p>
            <a:r>
              <a:rPr lang="en-US" altLang="ko-KR" sz="2400" dirty="0" smtClean="0">
                <a:solidFill>
                  <a:schemeClr val="tx1"/>
                </a:solidFill>
              </a:rPr>
              <a:t>OS of PC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vs</a:t>
            </a:r>
            <a:r>
              <a:rPr lang="en-US" altLang="ko-KR" sz="2400" dirty="0" smtClean="0">
                <a:solidFill>
                  <a:schemeClr val="tx1"/>
                </a:solidFill>
              </a:rPr>
              <a:t> GC : 10.3 m </a:t>
            </a:r>
            <a:r>
              <a:rPr lang="en-US" altLang="ko-KR" sz="2400" dirty="0" err="1" smtClean="0">
                <a:solidFill>
                  <a:schemeClr val="tx1"/>
                </a:solidFill>
              </a:rPr>
              <a:t>vs</a:t>
            </a:r>
            <a:r>
              <a:rPr lang="en-US" altLang="ko-KR" sz="2400" dirty="0" smtClean="0">
                <a:solidFill>
                  <a:schemeClr val="tx1"/>
                </a:solidFill>
              </a:rPr>
              <a:t> 10.3 m </a:t>
            </a:r>
          </a:p>
          <a:p>
            <a:r>
              <a:rPr lang="en-US" altLang="ko-KR" sz="2400" b="1" dirty="0" smtClean="0">
                <a:solidFill>
                  <a:schemeClr val="tx1"/>
                </a:solidFill>
              </a:rPr>
              <a:t>PC provides similar efficacy to GC, with better tolerability</a:t>
            </a:r>
          </a:p>
          <a:p>
            <a:r>
              <a:rPr lang="en-US" altLang="ko-KR" sz="2400" b="1" dirty="0" smtClean="0">
                <a:solidFill>
                  <a:schemeClr val="tx1"/>
                </a:solidFill>
              </a:rPr>
              <a:t>PC superior in patients with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non-</a:t>
            </a:r>
            <a:r>
              <a:rPr lang="en-US" altLang="ko-KR" sz="2400" b="1" dirty="0" err="1" smtClean="0">
                <a:solidFill>
                  <a:srgbClr val="FF0000"/>
                </a:solidFill>
              </a:rPr>
              <a:t>squamous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histology</a:t>
            </a:r>
          </a:p>
          <a:p>
            <a:endParaRPr lang="en-US" altLang="ko-KR" sz="2400" dirty="0" smtClean="0">
              <a:solidFill>
                <a:schemeClr val="tx1"/>
              </a:solidFill>
            </a:endParaRPr>
          </a:p>
          <a:p>
            <a:endParaRPr lang="ko-KR" altLang="en-US" sz="24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357586" cy="274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214422"/>
            <a:ext cx="3357586" cy="27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6643702" y="392906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JCO </a:t>
            </a:r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2008;26:543-3551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FLEX study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5214950"/>
            <a:ext cx="8229600" cy="1196965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1125 advanced NSCLC patients</a:t>
            </a:r>
          </a:p>
          <a:p>
            <a:r>
              <a:rPr lang="en-US" altLang="ko-KR" dirty="0" err="1" smtClean="0">
                <a:solidFill>
                  <a:schemeClr val="tx1"/>
                </a:solidFill>
              </a:rPr>
              <a:t>Cetuximab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en-US" altLang="ko-KR" dirty="0" err="1" smtClean="0">
                <a:solidFill>
                  <a:schemeClr val="tx1"/>
                </a:solidFill>
              </a:rPr>
              <a:t>Vinorelbine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en-US" altLang="ko-KR" dirty="0" err="1" smtClean="0">
                <a:solidFill>
                  <a:schemeClr val="tx1"/>
                </a:solidFill>
              </a:rPr>
              <a:t>Cisplatin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vs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 err="1" smtClean="0">
                <a:solidFill>
                  <a:schemeClr val="tx1"/>
                </a:solidFill>
              </a:rPr>
              <a:t>Vinorelbine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en-US" altLang="ko-KR" dirty="0" err="1" smtClean="0">
                <a:solidFill>
                  <a:schemeClr val="tx1"/>
                </a:solidFill>
              </a:rPr>
              <a:t>Cisplatin</a:t>
            </a: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Primary endpoint : OS</a:t>
            </a: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72166" y="5143512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Lancet 2009;373:1525-1531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6715172" cy="381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714744" y="2071678"/>
            <a:ext cx="357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Median OS : 11.3 </a:t>
            </a:r>
            <a:r>
              <a:rPr lang="en-US" altLang="ko-KR" sz="2000" b="1" dirty="0" err="1" smtClean="0">
                <a:solidFill>
                  <a:schemeClr val="bg1"/>
                </a:solidFill>
              </a:rPr>
              <a:t>vs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10.1 </a:t>
            </a:r>
          </a:p>
          <a:p>
            <a:r>
              <a:rPr lang="en-US" altLang="ko-KR" sz="2000" b="1" dirty="0" smtClean="0">
                <a:solidFill>
                  <a:schemeClr val="bg1"/>
                </a:solidFill>
              </a:rPr>
              <a:t> (P=0.044)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Maintenance therapy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u="sng" dirty="0" smtClean="0">
                <a:solidFill>
                  <a:schemeClr val="tx1"/>
                </a:solidFill>
              </a:rPr>
              <a:t>Continuation therapy </a:t>
            </a:r>
            <a:r>
              <a:rPr lang="en-US" altLang="ko-KR" dirty="0" smtClean="0">
                <a:solidFill>
                  <a:schemeClr val="tx1"/>
                </a:solidFill>
              </a:rPr>
              <a:t>can be carried out with </a:t>
            </a:r>
            <a:r>
              <a:rPr lang="en-US" altLang="ko-KR" dirty="0" err="1" smtClean="0">
                <a:solidFill>
                  <a:srgbClr val="FFFF00"/>
                </a:solidFill>
              </a:rPr>
              <a:t>bevacizumab</a:t>
            </a:r>
            <a:r>
              <a:rPr lang="en-US" altLang="ko-KR" dirty="0" smtClean="0">
                <a:solidFill>
                  <a:srgbClr val="FFFF00"/>
                </a:solidFill>
              </a:rPr>
              <a:t>, </a:t>
            </a:r>
            <a:r>
              <a:rPr lang="en-US" altLang="ko-KR" dirty="0" err="1" smtClean="0">
                <a:solidFill>
                  <a:srgbClr val="FFFF00"/>
                </a:solidFill>
              </a:rPr>
              <a:t>cetuximab</a:t>
            </a:r>
            <a:r>
              <a:rPr lang="en-US" altLang="ko-KR" dirty="0" smtClean="0">
                <a:solidFill>
                  <a:srgbClr val="FFFF00"/>
                </a:solidFill>
              </a:rPr>
              <a:t>, or </a:t>
            </a:r>
            <a:r>
              <a:rPr lang="en-US" altLang="ko-KR" dirty="0" err="1" smtClean="0">
                <a:solidFill>
                  <a:srgbClr val="FFFF00"/>
                </a:solidFill>
              </a:rPr>
              <a:t>pemetrexed</a:t>
            </a:r>
            <a:r>
              <a:rPr lang="en-US" altLang="ko-KR" dirty="0" smtClean="0">
                <a:solidFill>
                  <a:schemeClr val="tx1"/>
                </a:solidFill>
              </a:rPr>
              <a:t>, according to the guideline.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b="1" u="sng" dirty="0" smtClean="0">
                <a:solidFill>
                  <a:schemeClr val="tx1"/>
                </a:solidFill>
              </a:rPr>
              <a:t>Switch maintenance </a:t>
            </a:r>
            <a:r>
              <a:rPr lang="en-US" altLang="ko-KR" dirty="0" smtClean="0">
                <a:solidFill>
                  <a:schemeClr val="tx1"/>
                </a:solidFill>
              </a:rPr>
              <a:t>therapy is what it sounds like: after first-line chemotherapy, </a:t>
            </a:r>
            <a:r>
              <a:rPr lang="en-US" altLang="ko-KR" dirty="0" err="1" smtClean="0">
                <a:solidFill>
                  <a:schemeClr val="tx1"/>
                </a:solidFill>
              </a:rPr>
              <a:t>nonprogressing</a:t>
            </a:r>
            <a:r>
              <a:rPr lang="en-US" altLang="ko-KR" dirty="0" smtClean="0">
                <a:solidFill>
                  <a:schemeClr val="tx1"/>
                </a:solidFill>
              </a:rPr>
              <a:t> patients are switched to either </a:t>
            </a:r>
            <a:r>
              <a:rPr lang="en-US" altLang="ko-KR" dirty="0" err="1" smtClean="0">
                <a:solidFill>
                  <a:srgbClr val="FFFF00"/>
                </a:solidFill>
              </a:rPr>
              <a:t>pemetrexed</a:t>
            </a:r>
            <a:r>
              <a:rPr lang="en-US" altLang="ko-KR" dirty="0" smtClean="0">
                <a:solidFill>
                  <a:srgbClr val="FFFF00"/>
                </a:solidFill>
              </a:rPr>
              <a:t> or </a:t>
            </a:r>
            <a:r>
              <a:rPr lang="en-US" altLang="ko-KR" dirty="0" err="1" smtClean="0">
                <a:solidFill>
                  <a:srgbClr val="FFFF00"/>
                </a:solidFill>
              </a:rPr>
              <a:t>erlotinib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FFFF00"/>
                </a:solidFill>
              </a:rPr>
              <a:t>Switch to 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Pemetrexed</a:t>
            </a:r>
            <a:r>
              <a:rPr lang="en-US" altLang="ko-KR" sz="3600" dirty="0" smtClean="0">
                <a:solidFill>
                  <a:srgbClr val="FFFF00"/>
                </a:solidFill>
              </a:rPr>
              <a:t> maintenance</a:t>
            </a:r>
            <a:endParaRPr lang="ko-KR" altLang="en-US" sz="3600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14422"/>
            <a:ext cx="7217299" cy="35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000100" y="5000636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663 NSCLC patients </a:t>
            </a:r>
          </a:p>
          <a:p>
            <a:r>
              <a:rPr lang="en-US" altLang="ko-KR" dirty="0" smtClean="0"/>
              <a:t>2:1 randomization after 4 cycles of Platinum-doublet</a:t>
            </a:r>
          </a:p>
          <a:p>
            <a:r>
              <a:rPr lang="en-US" altLang="ko-KR" dirty="0" smtClean="0"/>
              <a:t>Primary endpoint : PFS </a:t>
            </a:r>
          </a:p>
          <a:p>
            <a:r>
              <a:rPr lang="en-US" altLang="ko-KR" dirty="0" err="1" smtClean="0"/>
              <a:t>Pemetrexed</a:t>
            </a:r>
            <a:r>
              <a:rPr lang="en-US" altLang="ko-KR" dirty="0" smtClean="0"/>
              <a:t> improved PFS and OS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2166" y="485776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Lancet 2009;374:1432-1440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2214554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PFS : 4.3 m </a:t>
            </a:r>
            <a:r>
              <a:rPr lang="en-US" altLang="ko-KR" b="1" dirty="0" err="1" smtClean="0">
                <a:solidFill>
                  <a:schemeClr val="bg1"/>
                </a:solidFill>
              </a:rPr>
              <a:t>vs</a:t>
            </a:r>
            <a:r>
              <a:rPr lang="en-US" altLang="ko-KR" b="1" dirty="0" smtClean="0">
                <a:solidFill>
                  <a:schemeClr val="bg1"/>
                </a:solidFill>
              </a:rPr>
              <a:t> 2.6 m (HR: 0.50)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dirty="0" smtClean="0">
                <a:solidFill>
                  <a:srgbClr val="FFFF00"/>
                </a:solidFill>
              </a:rPr>
              <a:t>Switch to 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Erlotinib</a:t>
            </a:r>
            <a:r>
              <a:rPr lang="en-US" altLang="ko-KR" sz="3600" dirty="0" smtClean="0">
                <a:solidFill>
                  <a:srgbClr val="FFFF00"/>
                </a:solidFill>
              </a:rPr>
              <a:t> maintenance </a:t>
            </a:r>
            <a:r>
              <a:rPr lang="en-US" altLang="ko-KR" sz="3600" b="1" dirty="0" smtClean="0">
                <a:solidFill>
                  <a:srgbClr val="FFFF00"/>
                </a:solidFill>
              </a:rPr>
              <a:t>(SATURN)</a:t>
            </a:r>
            <a:endParaRPr lang="ko-KR" altLang="en-US" sz="3600" b="1" dirty="0">
              <a:solidFill>
                <a:srgbClr val="FFFF00"/>
              </a:solidFill>
            </a:endParaRPr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chemeClr val="tx1"/>
                </a:solidFill>
              </a:rPr>
              <a:t>889 NSCLC Patients enrolled</a:t>
            </a:r>
          </a:p>
          <a:p>
            <a:r>
              <a:rPr lang="en-US" altLang="ko-KR" sz="2800" dirty="0" smtClean="0">
                <a:solidFill>
                  <a:schemeClr val="tx1"/>
                </a:solidFill>
              </a:rPr>
              <a:t>non-PD after 4 cycle chemotherapy</a:t>
            </a:r>
          </a:p>
          <a:p>
            <a:r>
              <a:rPr lang="en-US" altLang="ko-KR" sz="2800" dirty="0" err="1" smtClean="0">
                <a:solidFill>
                  <a:schemeClr val="tx1"/>
                </a:solidFill>
              </a:rPr>
              <a:t>Erlotinib</a:t>
            </a:r>
            <a:r>
              <a:rPr lang="en-US" altLang="ko-KR" sz="2800" dirty="0" smtClean="0">
                <a:solidFill>
                  <a:schemeClr val="tx1"/>
                </a:solidFill>
              </a:rPr>
              <a:t> (n=438) or Placebo (n=451)</a:t>
            </a:r>
          </a:p>
          <a:p>
            <a:r>
              <a:rPr lang="en-US" altLang="ko-KR" sz="2800" dirty="0" smtClean="0">
                <a:solidFill>
                  <a:schemeClr val="tx1"/>
                </a:solidFill>
              </a:rPr>
              <a:t>Primary endpoint : PFS</a:t>
            </a:r>
          </a:p>
          <a:p>
            <a:r>
              <a:rPr lang="en-US" altLang="ko-KR" sz="2800" b="1" dirty="0" smtClean="0">
                <a:solidFill>
                  <a:schemeClr val="tx1"/>
                </a:solidFill>
              </a:rPr>
              <a:t>PFS was significantly prolonged with E</a:t>
            </a:r>
            <a:r>
              <a:rPr lang="en-US" altLang="ko-KR" sz="2800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versus P in all patients </a:t>
            </a:r>
            <a:r>
              <a:rPr lang="en-US" altLang="ko-KR" sz="2800" dirty="0" smtClean="0">
                <a:solidFill>
                  <a:schemeClr val="tx1"/>
                </a:solidFill>
              </a:rPr>
              <a:t>(HR 0.71 [95% CI 0.62-0.82]; p&lt;.0001)</a:t>
            </a:r>
          </a:p>
          <a:p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46" y="5286388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JCO (meeting abstracts) 2009;27:8001  (SATURN study)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Changes in Flow chart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607" t="11996" r="2648" b="13819"/>
          <a:stretch>
            <a:fillRect/>
          </a:stretch>
        </p:blipFill>
        <p:spPr bwMode="auto">
          <a:xfrm>
            <a:off x="214282" y="285728"/>
            <a:ext cx="876407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설명선 1 6"/>
          <p:cNvSpPr/>
          <p:nvPr/>
        </p:nvSpPr>
        <p:spPr>
          <a:xfrm>
            <a:off x="285720" y="4929198"/>
            <a:ext cx="3643338" cy="1500222"/>
          </a:xfrm>
          <a:prstGeom prst="borderCallout1">
            <a:avLst>
              <a:gd name="adj1" fmla="val -48195"/>
              <a:gd name="adj2" fmla="val 65685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Evaluation</a:t>
            </a:r>
            <a:r>
              <a:rPr lang="ko-KR" altLang="en-US" dirty="0" smtClean="0"/>
              <a:t>에 필요한 경우 </a:t>
            </a:r>
            <a:r>
              <a:rPr lang="en-US" altLang="ko-KR" dirty="0" smtClean="0"/>
              <a:t>EBUS </a:t>
            </a:r>
            <a:r>
              <a:rPr lang="ko-KR" altLang="en-US" dirty="0" smtClean="0"/>
              <a:t>추가 </a:t>
            </a:r>
            <a:r>
              <a:rPr lang="en-US" altLang="ko-KR" dirty="0" smtClean="0"/>
              <a:t>(Category 2B)</a:t>
            </a:r>
            <a:endParaRPr lang="ko-KR" altLang="en-US" dirty="0"/>
          </a:p>
        </p:txBody>
      </p:sp>
      <p:sp>
        <p:nvSpPr>
          <p:cNvPr id="9" name="설명선 1 8"/>
          <p:cNvSpPr/>
          <p:nvPr/>
        </p:nvSpPr>
        <p:spPr>
          <a:xfrm>
            <a:off x="4357686" y="4929198"/>
            <a:ext cx="3643338" cy="1500222"/>
          </a:xfrm>
          <a:prstGeom prst="borderCallout1">
            <a:avLst>
              <a:gd name="adj1" fmla="val -123609"/>
              <a:gd name="adj2" fmla="val 89507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Inoperable </a:t>
            </a:r>
            <a:r>
              <a:rPr lang="ko-KR" altLang="en-US" dirty="0" smtClean="0"/>
              <a:t>할 경우 </a:t>
            </a:r>
            <a:r>
              <a:rPr lang="en-US" altLang="ko-KR" dirty="0" smtClean="0"/>
              <a:t>limited resection</a:t>
            </a:r>
            <a:r>
              <a:rPr lang="ko-KR" altLang="en-US" dirty="0" smtClean="0"/>
              <a:t>이 추가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607" t="11996" r="1661" b="12241"/>
          <a:stretch>
            <a:fillRect/>
          </a:stretch>
        </p:blipFill>
        <p:spPr bwMode="auto">
          <a:xfrm>
            <a:off x="285720" y="285728"/>
            <a:ext cx="853386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설명선 1 5"/>
          <p:cNvSpPr/>
          <p:nvPr/>
        </p:nvSpPr>
        <p:spPr>
          <a:xfrm>
            <a:off x="285720" y="5000636"/>
            <a:ext cx="3643338" cy="1500222"/>
          </a:xfrm>
          <a:prstGeom prst="borderCallout1">
            <a:avLst>
              <a:gd name="adj1" fmla="val -249643"/>
              <a:gd name="adj2" fmla="val 121411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IA, margin- : chemo option </a:t>
            </a:r>
            <a:r>
              <a:rPr lang="ko-KR" altLang="en-US" dirty="0" smtClean="0"/>
              <a:t>삭제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IA, margin+: resection `preferred`, </a:t>
            </a:r>
            <a:r>
              <a:rPr lang="en-US" altLang="ko-KR" dirty="0" err="1" smtClean="0"/>
              <a:t>chemoradiation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후 </a:t>
            </a:r>
            <a:r>
              <a:rPr lang="en-US" altLang="ko-KR" dirty="0" smtClean="0"/>
              <a:t>chemo </a:t>
            </a:r>
            <a:r>
              <a:rPr lang="ko-KR" altLang="en-US" dirty="0" smtClean="0"/>
              <a:t>삭제</a:t>
            </a:r>
            <a:endParaRPr lang="en-US" altLang="ko-KR" dirty="0" smtClean="0"/>
          </a:p>
          <a:p>
            <a:pPr algn="ctr"/>
            <a:r>
              <a:rPr lang="en-US" altLang="ko-KR" b="1" u="sng" dirty="0" smtClean="0">
                <a:solidFill>
                  <a:schemeClr val="tx1"/>
                </a:solidFill>
              </a:rPr>
              <a:t>IB, margin-: </a:t>
            </a:r>
            <a:r>
              <a:rPr lang="ko-KR" altLang="en-US" b="1" u="sng" dirty="0" smtClean="0">
                <a:solidFill>
                  <a:schemeClr val="tx1"/>
                </a:solidFill>
              </a:rPr>
              <a:t>선택적 </a:t>
            </a:r>
            <a:r>
              <a:rPr lang="en-US" altLang="ko-KR" b="1" u="sng" dirty="0" smtClean="0">
                <a:solidFill>
                  <a:schemeClr val="tx1"/>
                </a:solidFill>
              </a:rPr>
              <a:t>chemo</a:t>
            </a:r>
          </a:p>
          <a:p>
            <a:pPr algn="ctr"/>
            <a:endParaRPr lang="ko-KR" altLang="en-US" dirty="0"/>
          </a:p>
        </p:txBody>
      </p:sp>
      <p:sp>
        <p:nvSpPr>
          <p:cNvPr id="7" name="설명선 1 6"/>
          <p:cNvSpPr/>
          <p:nvPr/>
        </p:nvSpPr>
        <p:spPr>
          <a:xfrm>
            <a:off x="4357686" y="5000636"/>
            <a:ext cx="3643338" cy="1500222"/>
          </a:xfrm>
          <a:prstGeom prst="borderCallout1">
            <a:avLst>
              <a:gd name="adj1" fmla="val -90551"/>
              <a:gd name="adj2" fmla="val 55901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Stage II, margin-: adverse factor</a:t>
            </a:r>
            <a:r>
              <a:rPr lang="ko-KR" altLang="en-US" dirty="0" smtClean="0"/>
              <a:t>를 갖는 환자에서 </a:t>
            </a:r>
            <a:r>
              <a:rPr lang="en-US" altLang="ko-KR" dirty="0" smtClean="0"/>
              <a:t>CCRT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category 2B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3</a:t>
            </a:r>
            <a:r>
              <a:rPr lang="ko-KR" altLang="en-US" dirty="0" smtClean="0"/>
              <a:t>로 변경됨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(CCRT </a:t>
            </a:r>
            <a:r>
              <a:rPr lang="ko-KR" altLang="en-US" dirty="0" smtClean="0"/>
              <a:t>시행 반대 의견 있음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8" name="사각형 설명선 7"/>
          <p:cNvSpPr/>
          <p:nvPr/>
        </p:nvSpPr>
        <p:spPr>
          <a:xfrm>
            <a:off x="6500826" y="3714752"/>
            <a:ext cx="2500298" cy="1285884"/>
          </a:xfrm>
          <a:prstGeom prst="wedgeRectCallout">
            <a:avLst>
              <a:gd name="adj1" fmla="val -21628"/>
              <a:gd name="adj2" fmla="val 61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643702" y="3677197"/>
            <a:ext cx="23574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inadequate </a:t>
            </a:r>
            <a:r>
              <a:rPr lang="en-US" altLang="ko-KR" sz="1600" dirty="0" err="1" smtClean="0"/>
              <a:t>mediastinal</a:t>
            </a:r>
            <a:r>
              <a:rPr lang="en-US" altLang="ko-KR" sz="1600" dirty="0" smtClean="0"/>
              <a:t> LN dissection, </a:t>
            </a:r>
            <a:r>
              <a:rPr lang="en-US" altLang="ko-KR" sz="1600" dirty="0" err="1" smtClean="0"/>
              <a:t>extracapsular</a:t>
            </a:r>
            <a:r>
              <a:rPr lang="en-US" altLang="ko-KR" sz="1600" dirty="0" smtClean="0"/>
              <a:t> spread, multiple positive </a:t>
            </a:r>
            <a:r>
              <a:rPr lang="en-US" altLang="ko-KR" sz="1600" dirty="0" err="1" smtClean="0"/>
              <a:t>hilar</a:t>
            </a:r>
            <a:r>
              <a:rPr lang="en-US" altLang="ko-KR" sz="1600" dirty="0" smtClean="0"/>
              <a:t> nodes, close margins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607" t="13574" r="11526" b="13819"/>
          <a:stretch>
            <a:fillRect/>
          </a:stretch>
        </p:blipFill>
        <p:spPr bwMode="auto">
          <a:xfrm>
            <a:off x="214282" y="214290"/>
            <a:ext cx="8501122" cy="465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설명선 1 4"/>
          <p:cNvSpPr/>
          <p:nvPr/>
        </p:nvSpPr>
        <p:spPr>
          <a:xfrm>
            <a:off x="214282" y="5000636"/>
            <a:ext cx="3643338" cy="1500222"/>
          </a:xfrm>
          <a:prstGeom prst="borderCallout1">
            <a:avLst>
              <a:gd name="adj1" fmla="val -60592"/>
              <a:gd name="adj2" fmla="val 73342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Initial </a:t>
            </a:r>
            <a:r>
              <a:rPr lang="en-US" altLang="ko-KR" dirty="0" err="1" smtClean="0"/>
              <a:t>Tx</a:t>
            </a:r>
            <a:r>
              <a:rPr lang="ko-KR" altLang="en-US" dirty="0" smtClean="0"/>
              <a:t>로 </a:t>
            </a:r>
            <a:r>
              <a:rPr lang="en-US" altLang="ko-KR" dirty="0" err="1" smtClean="0"/>
              <a:t>RTx</a:t>
            </a:r>
            <a:r>
              <a:rPr lang="en-US" altLang="ko-KR" dirty="0" smtClean="0"/>
              <a:t> (category 3)</a:t>
            </a:r>
            <a:r>
              <a:rPr lang="ko-KR" altLang="en-US" dirty="0" smtClean="0"/>
              <a:t>가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삭제되었음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NSCLC Practice guidelines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NCCN guideline – www.nccn.org</a:t>
            </a:r>
          </a:p>
          <a:p>
            <a:pPr lvl="1"/>
            <a:r>
              <a:rPr lang="en-US" altLang="ko-KR" dirty="0" smtClean="0"/>
              <a:t> Easy to read (Flow chart)</a:t>
            </a:r>
          </a:p>
          <a:p>
            <a:pPr lvl="1"/>
            <a:r>
              <a:rPr lang="en-US" altLang="ko-KR" dirty="0" smtClean="0"/>
              <a:t> Frequent update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ASCO guideline – www.jco.org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ACCP guideline – www.chestjournal.org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621" t="11996" r="1661" b="7506"/>
          <a:stretch>
            <a:fillRect/>
          </a:stretch>
        </p:blipFill>
        <p:spPr bwMode="auto">
          <a:xfrm>
            <a:off x="214282" y="214289"/>
            <a:ext cx="8715436" cy="46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설명선 1 4"/>
          <p:cNvSpPr/>
          <p:nvPr/>
        </p:nvSpPr>
        <p:spPr>
          <a:xfrm>
            <a:off x="285720" y="5072074"/>
            <a:ext cx="2643206" cy="1500222"/>
          </a:xfrm>
          <a:prstGeom prst="borderCallout1">
            <a:avLst>
              <a:gd name="adj1" fmla="val -212453"/>
              <a:gd name="adj2" fmla="val 127361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T1-3, N0-1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“or lymph node sampling”</a:t>
            </a:r>
            <a:r>
              <a:rPr lang="ko-KR" altLang="en-US" dirty="0" smtClean="0"/>
              <a:t> 추가</a:t>
            </a:r>
            <a:endParaRPr lang="en-US" altLang="ko-KR" dirty="0" smtClean="0"/>
          </a:p>
        </p:txBody>
      </p:sp>
      <p:sp>
        <p:nvSpPr>
          <p:cNvPr id="6" name="설명선 1 5"/>
          <p:cNvSpPr/>
          <p:nvPr/>
        </p:nvSpPr>
        <p:spPr>
          <a:xfrm>
            <a:off x="3071802" y="5072074"/>
            <a:ext cx="2571768" cy="1500222"/>
          </a:xfrm>
          <a:prstGeom prst="borderCallout1">
            <a:avLst>
              <a:gd name="adj1" fmla="val -207287"/>
              <a:gd name="adj2" fmla="val 140967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Margin-</a:t>
            </a:r>
            <a:r>
              <a:rPr lang="ko-KR" altLang="en-US" dirty="0" smtClean="0"/>
              <a:t>인 </a:t>
            </a:r>
            <a:r>
              <a:rPr lang="en-US" altLang="ko-KR" dirty="0" smtClean="0"/>
              <a:t>pN2</a:t>
            </a:r>
            <a:r>
              <a:rPr lang="ko-KR" altLang="en-US" dirty="0" smtClean="0"/>
              <a:t>인 경우 </a:t>
            </a:r>
            <a:r>
              <a:rPr lang="en-US" altLang="ko-KR" dirty="0" smtClean="0"/>
              <a:t>adjuvant CCRT option</a:t>
            </a:r>
            <a:r>
              <a:rPr lang="ko-KR" altLang="en-US" dirty="0" smtClean="0"/>
              <a:t> 이 삭제됨</a:t>
            </a:r>
            <a:endParaRPr lang="ko-KR" altLang="en-US" dirty="0"/>
          </a:p>
        </p:txBody>
      </p:sp>
      <p:sp>
        <p:nvSpPr>
          <p:cNvPr id="7" name="설명선 1 6"/>
          <p:cNvSpPr/>
          <p:nvPr/>
        </p:nvSpPr>
        <p:spPr>
          <a:xfrm>
            <a:off x="5786446" y="5072074"/>
            <a:ext cx="3143272" cy="1500222"/>
          </a:xfrm>
          <a:prstGeom prst="borderCallout1">
            <a:avLst>
              <a:gd name="adj1" fmla="val -124643"/>
              <a:gd name="adj2" fmla="val -32963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u="sng" dirty="0" smtClean="0"/>
              <a:t>T3N2</a:t>
            </a:r>
            <a:r>
              <a:rPr lang="ko-KR" altLang="en-US" b="1" u="sng" dirty="0" smtClean="0"/>
              <a:t>에서 </a:t>
            </a:r>
            <a:r>
              <a:rPr lang="en-US" altLang="ko-KR" b="1" u="sng" dirty="0" smtClean="0"/>
              <a:t>Definitive CCRT </a:t>
            </a:r>
            <a:r>
              <a:rPr lang="ko-KR" altLang="en-US" b="1" u="sng" dirty="0" err="1" smtClean="0"/>
              <a:t>시행한경우</a:t>
            </a:r>
            <a:r>
              <a:rPr lang="ko-KR" altLang="en-US" b="1" u="sng" dirty="0" smtClean="0"/>
              <a:t> </a:t>
            </a:r>
            <a:r>
              <a:rPr lang="en-US" altLang="ko-KR" b="1" u="sng" dirty="0" smtClean="0"/>
              <a:t>resection option</a:t>
            </a:r>
            <a:r>
              <a:rPr lang="ko-KR" altLang="en-US" b="1" u="sng" dirty="0" smtClean="0"/>
              <a:t>이 삭제됨</a:t>
            </a:r>
            <a:r>
              <a:rPr lang="en-US" altLang="ko-KR" dirty="0" smtClean="0"/>
              <a:t>. Induction therapy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surgery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option</a:t>
            </a:r>
            <a:r>
              <a:rPr lang="ko-KR" altLang="en-US" dirty="0" smtClean="0"/>
              <a:t>으로 남아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5607" t="16731" r="3634" b="5927"/>
          <a:stretch>
            <a:fillRect/>
          </a:stretch>
        </p:blipFill>
        <p:spPr bwMode="auto">
          <a:xfrm>
            <a:off x="214282" y="214289"/>
            <a:ext cx="8715436" cy="464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설명선 1 4"/>
          <p:cNvSpPr/>
          <p:nvPr/>
        </p:nvSpPr>
        <p:spPr>
          <a:xfrm>
            <a:off x="285720" y="5072074"/>
            <a:ext cx="2643206" cy="1500222"/>
          </a:xfrm>
          <a:prstGeom prst="borderCallout1">
            <a:avLst>
              <a:gd name="adj1" fmla="val -61625"/>
              <a:gd name="adj2" fmla="val 40581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Contralateral</a:t>
            </a:r>
            <a:r>
              <a:rPr lang="en-US" altLang="ko-KR" dirty="0" smtClean="0"/>
              <a:t>  lung nodule</a:t>
            </a:r>
            <a:r>
              <a:rPr lang="ko-KR" altLang="en-US" dirty="0" smtClean="0"/>
              <a:t>인 경우 </a:t>
            </a:r>
            <a:r>
              <a:rPr lang="en-US" altLang="ko-KR" dirty="0" smtClean="0"/>
              <a:t>M1a</a:t>
            </a:r>
            <a:r>
              <a:rPr lang="ko-KR" altLang="en-US" dirty="0" smtClean="0"/>
              <a:t>로 새로 분류</a:t>
            </a:r>
            <a:endParaRPr lang="en-US" altLang="ko-KR" dirty="0" smtClean="0"/>
          </a:p>
        </p:txBody>
      </p:sp>
      <p:sp>
        <p:nvSpPr>
          <p:cNvPr id="6" name="설명선 1 5"/>
          <p:cNvSpPr/>
          <p:nvPr/>
        </p:nvSpPr>
        <p:spPr>
          <a:xfrm>
            <a:off x="3071802" y="5072074"/>
            <a:ext cx="2643206" cy="1500222"/>
          </a:xfrm>
          <a:prstGeom prst="borderCallout1">
            <a:avLst>
              <a:gd name="adj1" fmla="val -28567"/>
              <a:gd name="adj2" fmla="val 77521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err="1" smtClean="0"/>
              <a:t>Unresectable</a:t>
            </a:r>
            <a:r>
              <a:rPr lang="en-US" altLang="ko-KR" dirty="0" smtClean="0"/>
              <a:t> IIIA</a:t>
            </a:r>
            <a:r>
              <a:rPr lang="ko-KR" altLang="en-US" dirty="0" err="1" smtClean="0"/>
              <a:t>인경우</a:t>
            </a:r>
            <a:r>
              <a:rPr lang="ko-KR" altLang="en-US" dirty="0" smtClean="0"/>
              <a:t> </a:t>
            </a:r>
            <a:r>
              <a:rPr lang="en-US" altLang="ko-KR" dirty="0" smtClean="0"/>
              <a:t>CCRT 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consolidation chemo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Category 2B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3</a:t>
            </a:r>
            <a:r>
              <a:rPr lang="ko-KR" altLang="en-US" dirty="0" smtClean="0"/>
              <a:t>로 변경됨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607" t="23044" r="14486" b="21712"/>
          <a:stretch>
            <a:fillRect/>
          </a:stretch>
        </p:blipFill>
        <p:spPr bwMode="auto">
          <a:xfrm>
            <a:off x="214281" y="214290"/>
            <a:ext cx="859705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설명선 1 4"/>
          <p:cNvSpPr/>
          <p:nvPr/>
        </p:nvSpPr>
        <p:spPr>
          <a:xfrm>
            <a:off x="214282" y="4071942"/>
            <a:ext cx="8501122" cy="1000132"/>
          </a:xfrm>
          <a:prstGeom prst="borderCallout1">
            <a:avLst>
              <a:gd name="adj1" fmla="val -178474"/>
              <a:gd name="adj2" fmla="val 53378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/>
              <a:t>Stage IV first-line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Pemetrexed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Cisplatin</a:t>
            </a:r>
            <a:r>
              <a:rPr lang="en-US" altLang="ko-KR" dirty="0" smtClean="0"/>
              <a:t>(Category 1), </a:t>
            </a:r>
            <a:r>
              <a:rPr lang="en-US" altLang="ko-KR" dirty="0" err="1" smtClean="0"/>
              <a:t>Erlotinib</a:t>
            </a:r>
            <a:r>
              <a:rPr lang="en-US" altLang="ko-KR" dirty="0" smtClean="0"/>
              <a:t> </a:t>
            </a:r>
            <a:r>
              <a:rPr lang="ko-KR" altLang="en-US" dirty="0" smtClean="0"/>
              <a:t>추가</a:t>
            </a:r>
            <a:endParaRPr lang="en-US" altLang="ko-KR" dirty="0" smtClean="0"/>
          </a:p>
          <a:p>
            <a:r>
              <a:rPr lang="en-US" altLang="ko-KR" dirty="0" err="1" smtClean="0"/>
              <a:t>Cetuximab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Vinorelbine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cisplatin</a:t>
            </a:r>
            <a:r>
              <a:rPr lang="en-US" altLang="ko-KR" dirty="0" smtClean="0"/>
              <a:t> (Category 2B)</a:t>
            </a:r>
          </a:p>
          <a:p>
            <a:r>
              <a:rPr lang="en-US" altLang="ko-KR" dirty="0" err="1" smtClean="0"/>
              <a:t>Bevacizumab</a:t>
            </a:r>
            <a:r>
              <a:rPr lang="en-US" altLang="ko-KR" dirty="0" smtClean="0"/>
              <a:t> criteria </a:t>
            </a:r>
            <a:r>
              <a:rPr lang="ko-KR" altLang="en-US" dirty="0" smtClean="0"/>
              <a:t>바뀜</a:t>
            </a:r>
            <a:endParaRPr lang="en-US" altLang="ko-KR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14282" y="5143512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Criteria for adding </a:t>
            </a:r>
            <a:r>
              <a:rPr lang="en-US" altLang="ko-KR" sz="2000" dirty="0" err="1" smtClean="0"/>
              <a:t>Bevacizumab</a:t>
            </a:r>
            <a:r>
              <a:rPr lang="en-US" altLang="ko-KR" sz="2000" dirty="0" smtClean="0"/>
              <a:t>: non-</a:t>
            </a:r>
            <a:r>
              <a:rPr lang="en-US" altLang="ko-KR" sz="2000" dirty="0" err="1" smtClean="0"/>
              <a:t>squamous</a:t>
            </a:r>
            <a:r>
              <a:rPr lang="en-US" altLang="ko-KR" sz="2000" dirty="0" smtClean="0"/>
              <a:t> NSCLC, and no history of </a:t>
            </a:r>
            <a:r>
              <a:rPr lang="en-US" altLang="ko-KR" sz="2000" dirty="0" err="1" smtClean="0"/>
              <a:t>hemoptysis</a:t>
            </a:r>
            <a:r>
              <a:rPr lang="en-US" altLang="ko-KR" sz="2000" dirty="0" smtClean="0"/>
              <a:t> (</a:t>
            </a:r>
            <a:r>
              <a:rPr lang="ko-KR" altLang="en-US" sz="2000" dirty="0" err="1" smtClean="0"/>
              <a:t>치료안한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CNS lesion </a:t>
            </a:r>
            <a:r>
              <a:rPr lang="ko-KR" altLang="en-US" sz="2000" dirty="0" smtClean="0"/>
              <a:t>항목은 삭제됨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 err="1" smtClean="0"/>
              <a:t>Pemetrexed</a:t>
            </a:r>
            <a:r>
              <a:rPr lang="en-US" altLang="ko-KR" sz="2000" dirty="0" smtClean="0"/>
              <a:t> is not recommended for </a:t>
            </a:r>
            <a:r>
              <a:rPr lang="en-US" altLang="ko-KR" sz="2000" dirty="0" err="1" smtClean="0"/>
              <a:t>squamous</a:t>
            </a:r>
            <a:r>
              <a:rPr lang="en-US" altLang="ko-KR" sz="2000" dirty="0" smtClean="0"/>
              <a:t> histology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919" t="34093" r="2648" b="15398"/>
          <a:stretch>
            <a:fillRect/>
          </a:stretch>
        </p:blipFill>
        <p:spPr bwMode="auto">
          <a:xfrm>
            <a:off x="1214414" y="285728"/>
            <a:ext cx="6215106" cy="402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설명선 1 4"/>
          <p:cNvSpPr/>
          <p:nvPr/>
        </p:nvSpPr>
        <p:spPr>
          <a:xfrm>
            <a:off x="1214414" y="4500570"/>
            <a:ext cx="4786346" cy="1500222"/>
          </a:xfrm>
          <a:prstGeom prst="borderCallout1">
            <a:avLst>
              <a:gd name="adj1" fmla="val -165727"/>
              <a:gd name="adj2" fmla="val 69798"/>
              <a:gd name="adj3" fmla="val -1036"/>
              <a:gd name="adj4" fmla="val 50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1</a:t>
            </a:r>
            <a:r>
              <a:rPr lang="ko-KR" altLang="en-US" dirty="0" smtClean="0"/>
              <a:t>차 </a:t>
            </a:r>
            <a:r>
              <a:rPr lang="en-US" altLang="ko-KR" dirty="0" smtClean="0"/>
              <a:t>chemo </a:t>
            </a:r>
            <a:r>
              <a:rPr lang="ko-KR" altLang="en-US" dirty="0" smtClean="0"/>
              <a:t>후에 </a:t>
            </a:r>
            <a:r>
              <a:rPr lang="en-US" altLang="ko-KR" dirty="0" smtClean="0"/>
              <a:t>non-PD</a:t>
            </a:r>
            <a:r>
              <a:rPr lang="ko-KR" altLang="en-US" dirty="0" smtClean="0"/>
              <a:t>라면 </a:t>
            </a:r>
            <a:r>
              <a:rPr lang="en-US" altLang="ko-KR" dirty="0" smtClean="0"/>
              <a:t>Continuation maintenance therapy</a:t>
            </a:r>
            <a:r>
              <a:rPr lang="ko-KR" altLang="en-US" dirty="0" smtClean="0"/>
              <a:t>를 고려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Take Home Message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Staging system changed – AJCC 7</a:t>
            </a:r>
            <a:r>
              <a:rPr lang="en-US" altLang="ko-KR" baseline="30000" dirty="0" smtClean="0">
                <a:solidFill>
                  <a:schemeClr val="tx1"/>
                </a:solidFill>
              </a:rPr>
              <a:t>th</a:t>
            </a:r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Stage IB with high risk – adjuvant </a:t>
            </a:r>
            <a:r>
              <a:rPr lang="en-US" altLang="ko-KR" dirty="0" err="1" smtClean="0">
                <a:solidFill>
                  <a:schemeClr val="tx1"/>
                </a:solidFill>
              </a:rPr>
              <a:t>CTx</a:t>
            </a:r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First-line – </a:t>
            </a:r>
            <a:r>
              <a:rPr lang="en-US" altLang="ko-KR" dirty="0" err="1" smtClean="0">
                <a:solidFill>
                  <a:schemeClr val="tx1"/>
                </a:solidFill>
              </a:rPr>
              <a:t>Erlotinib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en-US" altLang="ko-KR" dirty="0" err="1" smtClean="0">
                <a:solidFill>
                  <a:schemeClr val="tx1"/>
                </a:solidFill>
              </a:rPr>
              <a:t>Gefitinib</a:t>
            </a:r>
            <a:r>
              <a:rPr lang="en-US" altLang="ko-KR" dirty="0" smtClean="0">
                <a:solidFill>
                  <a:schemeClr val="tx1"/>
                </a:solidFill>
              </a:rPr>
              <a:t>), </a:t>
            </a:r>
            <a:r>
              <a:rPr lang="en-US" altLang="ko-KR" dirty="0" err="1" smtClean="0">
                <a:solidFill>
                  <a:schemeClr val="tx1"/>
                </a:solidFill>
              </a:rPr>
              <a:t>Bevacizumab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err="1" smtClean="0">
                <a:solidFill>
                  <a:schemeClr val="tx1"/>
                </a:solidFill>
              </a:rPr>
              <a:t>Cetuximab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err="1" smtClean="0">
                <a:solidFill>
                  <a:schemeClr val="tx1"/>
                </a:solidFill>
              </a:rPr>
              <a:t>Pemetrexed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en-US" altLang="ko-KR" dirty="0" err="1" smtClean="0">
                <a:solidFill>
                  <a:schemeClr val="tx1"/>
                </a:solidFill>
              </a:rPr>
              <a:t>Cisplatin</a:t>
            </a:r>
            <a:endParaRPr lang="en-US" altLang="ko-KR" dirty="0" smtClean="0">
              <a:solidFill>
                <a:schemeClr val="tx1"/>
              </a:solidFill>
            </a:endParaRP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Maintenance therapy – Continuation or Switch (</a:t>
            </a:r>
            <a:r>
              <a:rPr lang="en-US" altLang="ko-KR" dirty="0" err="1" smtClean="0">
                <a:solidFill>
                  <a:schemeClr val="tx1"/>
                </a:solidFill>
              </a:rPr>
              <a:t>Erlotinib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 err="1" smtClean="0">
                <a:solidFill>
                  <a:schemeClr val="tx1"/>
                </a:solidFill>
              </a:rPr>
              <a:t>Pemetrexed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What`s new in NCCN 2010</a:t>
            </a:r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Program Files\Microsoft Office\MEDIA\CAGCAT10\j0305257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285992"/>
            <a:ext cx="1790470" cy="21859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5984" y="1643050"/>
            <a:ext cx="65008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sz="2800" dirty="0" smtClean="0"/>
              <a:t>Staging system (AJCC 7</a:t>
            </a:r>
            <a:r>
              <a:rPr lang="en-US" altLang="ko-KR" sz="2800" baseline="30000" dirty="0" smtClean="0"/>
              <a:t>th</a:t>
            </a:r>
            <a:r>
              <a:rPr lang="en-US" altLang="ko-KR" sz="2800" dirty="0" smtClean="0"/>
              <a:t>)</a:t>
            </a:r>
          </a:p>
          <a:p>
            <a:pPr marL="342900" indent="-342900"/>
            <a:endParaRPr lang="en-US" altLang="ko-KR" sz="2800" dirty="0" smtClean="0"/>
          </a:p>
          <a:p>
            <a:pPr marL="342900" indent="-342900"/>
            <a:r>
              <a:rPr lang="en-US" altLang="ko-KR" sz="2800" dirty="0" smtClean="0"/>
              <a:t>Adjuvant/</a:t>
            </a:r>
            <a:r>
              <a:rPr lang="en-US" altLang="ko-KR" sz="2800" dirty="0" err="1" smtClean="0"/>
              <a:t>Neoadjuvant</a:t>
            </a:r>
            <a:r>
              <a:rPr lang="en-US" altLang="ko-KR" sz="2800" dirty="0" smtClean="0"/>
              <a:t> therapy option </a:t>
            </a:r>
          </a:p>
          <a:p>
            <a:pPr marL="342900" indent="-342900"/>
            <a:endParaRPr lang="en-US" altLang="ko-KR" sz="2800" dirty="0" smtClean="0"/>
          </a:p>
          <a:p>
            <a:pPr marL="342900" indent="-342900"/>
            <a:r>
              <a:rPr lang="en-US" altLang="ko-KR" sz="2800" dirty="0" smtClean="0"/>
              <a:t>First-line systemic therapy option in advanced NSCLC patients</a:t>
            </a:r>
          </a:p>
          <a:p>
            <a:pPr marL="342900" indent="-342900"/>
            <a:endParaRPr lang="en-US" altLang="ko-KR" sz="2800" dirty="0" smtClean="0"/>
          </a:p>
          <a:p>
            <a:pPr marL="342900" indent="-342900"/>
            <a:r>
              <a:rPr lang="en-US" altLang="ko-KR" sz="2800" dirty="0" smtClean="0"/>
              <a:t>Maintenance therapy</a:t>
            </a:r>
          </a:p>
          <a:p>
            <a:pPr marL="800100" lvl="1" indent="-342900"/>
            <a:r>
              <a:rPr lang="en-US" altLang="ko-KR" sz="2800" dirty="0" smtClean="0"/>
              <a:t>Continuation / Switch maintenance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Staging system (AJCC 7</a:t>
            </a:r>
            <a:r>
              <a:rPr lang="en-US" altLang="ko-KR" baseline="30000" dirty="0" smtClean="0">
                <a:solidFill>
                  <a:srgbClr val="FFFF00"/>
                </a:solidFill>
              </a:rPr>
              <a:t>th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  <a:endParaRPr lang="ko-KR" alt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432" t="35672" r="22378" b="16976"/>
          <a:stretch>
            <a:fillRect/>
          </a:stretch>
        </p:blipFill>
        <p:spPr bwMode="auto">
          <a:xfrm>
            <a:off x="1000100" y="1428736"/>
            <a:ext cx="7000924" cy="35004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928662" y="5000636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dirty="0" smtClean="0"/>
              <a:t>Size &gt; 7cm </a:t>
            </a:r>
            <a:r>
              <a:rPr lang="ko-KR" altLang="en-US" dirty="0" smtClean="0"/>
              <a:t> </a:t>
            </a:r>
            <a:r>
              <a:rPr lang="en-US" altLang="ko-KR" dirty="0" smtClean="0"/>
              <a:t>: T2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en-US" altLang="ko-KR" dirty="0" smtClean="0"/>
              <a:t>T3</a:t>
            </a:r>
          </a:p>
          <a:p>
            <a:pPr marL="342900" indent="-342900">
              <a:buAutoNum type="arabicPeriod"/>
            </a:pPr>
            <a:r>
              <a:rPr lang="en-US" altLang="ko-KR" dirty="0" smtClean="0"/>
              <a:t>Same lobe nodule : T4 </a:t>
            </a:r>
            <a:r>
              <a:rPr lang="en-US" altLang="ko-KR" dirty="0" smtClean="0">
                <a:sym typeface="Wingdings" pitchFamily="2" charset="2"/>
              </a:rPr>
              <a:t> T3</a:t>
            </a:r>
          </a:p>
          <a:p>
            <a:pPr marL="342900" indent="-342900">
              <a:buAutoNum type="arabicPeriod"/>
            </a:pPr>
            <a:r>
              <a:rPr lang="en-US" altLang="ko-KR" dirty="0" err="1" smtClean="0">
                <a:sym typeface="Wingdings" pitchFamily="2" charset="2"/>
              </a:rPr>
              <a:t>Ipsilateral</a:t>
            </a:r>
            <a:r>
              <a:rPr lang="en-US" altLang="ko-KR" dirty="0" smtClean="0">
                <a:sym typeface="Wingdings" pitchFamily="2" charset="2"/>
              </a:rPr>
              <a:t> lung nodule : M1  T4</a:t>
            </a:r>
          </a:p>
          <a:p>
            <a:pPr marL="342900" indent="-342900">
              <a:buAutoNum type="arabicPeriod"/>
            </a:pPr>
            <a:r>
              <a:rPr lang="en-US" altLang="ko-KR" dirty="0" smtClean="0">
                <a:sym typeface="Wingdings" pitchFamily="2" charset="2"/>
              </a:rPr>
              <a:t>Pleural effusion : T4  M1a</a:t>
            </a:r>
          </a:p>
          <a:p>
            <a:pPr marL="342900" indent="-342900">
              <a:buAutoNum type="arabicPeriod"/>
            </a:pPr>
            <a:r>
              <a:rPr lang="en-US" altLang="ko-KR" dirty="0" smtClean="0">
                <a:sym typeface="Wingdings" pitchFamily="2" charset="2"/>
              </a:rPr>
              <a:t>T4N0-1 : stage IIIB  IIIA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72100" y="5000636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 </a:t>
            </a:r>
            <a:r>
              <a:rPr lang="en-US" altLang="ko-KR" i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Thorac</a:t>
            </a:r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i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Oncol</a:t>
            </a:r>
            <a:r>
              <a:rPr lang="en-US" altLang="ko-KR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2007;2:706-714</a:t>
            </a:r>
            <a:endParaRPr lang="ko-KR" alt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715008" y="2285992"/>
            <a:ext cx="2000264" cy="1643074"/>
            <a:chOff x="5715008" y="2285992"/>
            <a:chExt cx="2000264" cy="1643074"/>
          </a:xfrm>
        </p:grpSpPr>
        <p:sp>
          <p:nvSpPr>
            <p:cNvPr id="7" name="직사각형 6"/>
            <p:cNvSpPr/>
            <p:nvPr/>
          </p:nvSpPr>
          <p:spPr>
            <a:xfrm>
              <a:off x="5715008" y="2500306"/>
              <a:ext cx="500066" cy="214314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715008" y="2714620"/>
              <a:ext cx="1071570" cy="214314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215074" y="2285992"/>
              <a:ext cx="500066" cy="214314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715008" y="3143248"/>
              <a:ext cx="1571636" cy="214314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715008" y="3357562"/>
              <a:ext cx="1071570" cy="214314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5715008" y="3571876"/>
              <a:ext cx="2000264" cy="357190"/>
            </a:xfrm>
            <a:prstGeom prst="rect">
              <a:avLst/>
            </a:prstGeom>
            <a:solidFill>
              <a:srgbClr val="FF0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Staging system (AJCC 7</a:t>
            </a:r>
            <a:r>
              <a:rPr lang="en-US" altLang="ko-KR" baseline="30000" dirty="0" smtClean="0">
                <a:solidFill>
                  <a:srgbClr val="FFFF00"/>
                </a:solidFill>
              </a:rPr>
              <a:t>th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altLang="ko-KR" u="sng" dirty="0" smtClean="0">
                <a:solidFill>
                  <a:schemeClr val="tx1"/>
                </a:solidFill>
              </a:rPr>
              <a:t>Case 1</a:t>
            </a:r>
          </a:p>
          <a:p>
            <a:pPr>
              <a:buNone/>
            </a:pPr>
            <a:r>
              <a:rPr lang="en-US" altLang="ko-KR" sz="2600" dirty="0" smtClean="0">
                <a:solidFill>
                  <a:schemeClr val="tx1"/>
                </a:solidFill>
              </a:rPr>
              <a:t>T</a:t>
            </a:r>
            <a:r>
              <a:rPr lang="en-US" altLang="ko-KR" sz="2600" smtClean="0">
                <a:solidFill>
                  <a:schemeClr val="tx1"/>
                </a:solidFill>
              </a:rPr>
              <a:t>: 4cm, N</a:t>
            </a:r>
            <a:r>
              <a:rPr lang="en-US" altLang="ko-KR" sz="2600" dirty="0" smtClean="0">
                <a:solidFill>
                  <a:schemeClr val="tx1"/>
                </a:solidFill>
              </a:rPr>
              <a:t>: </a:t>
            </a:r>
            <a:r>
              <a:rPr lang="en-US" altLang="ko-KR" sz="2600" dirty="0" err="1" smtClean="0">
                <a:solidFill>
                  <a:schemeClr val="tx1"/>
                </a:solidFill>
              </a:rPr>
              <a:t>hilar</a:t>
            </a:r>
            <a:r>
              <a:rPr lang="en-US" altLang="ko-KR" sz="2600" dirty="0" smtClean="0">
                <a:solidFill>
                  <a:schemeClr val="tx1"/>
                </a:solidFill>
              </a:rPr>
              <a:t> </a:t>
            </a:r>
            <a:r>
              <a:rPr lang="en-US" altLang="ko-KR" sz="2600" smtClean="0">
                <a:solidFill>
                  <a:schemeClr val="tx1"/>
                </a:solidFill>
              </a:rPr>
              <a:t>LN+, M</a:t>
            </a:r>
            <a:r>
              <a:rPr lang="en-US" altLang="ko-KR" sz="2600" dirty="0" smtClean="0">
                <a:solidFill>
                  <a:schemeClr val="tx1"/>
                </a:solidFill>
              </a:rPr>
              <a:t>: </a:t>
            </a:r>
            <a:r>
              <a:rPr lang="en-US" altLang="ko-KR" sz="2600" dirty="0" err="1" smtClean="0">
                <a:solidFill>
                  <a:schemeClr val="tx1"/>
                </a:solidFill>
              </a:rPr>
              <a:t>ipsilateral</a:t>
            </a:r>
            <a:r>
              <a:rPr lang="en-US" altLang="ko-KR" sz="2600" dirty="0" smtClean="0">
                <a:solidFill>
                  <a:schemeClr val="tx1"/>
                </a:solidFill>
              </a:rPr>
              <a:t> nodule+</a:t>
            </a:r>
          </a:p>
          <a:p>
            <a:pPr lvl="1"/>
            <a:r>
              <a:rPr lang="en-US" altLang="ko-KR" dirty="0" smtClean="0"/>
              <a:t>AJCC 6 : T2N1M1, Stage IV</a:t>
            </a:r>
          </a:p>
          <a:p>
            <a:pPr lvl="1"/>
            <a:r>
              <a:rPr lang="en-US" altLang="ko-KR" dirty="0" smtClean="0"/>
              <a:t>AJCC 7 : T</a:t>
            </a:r>
            <a:r>
              <a:rPr lang="en-US" altLang="ko-KR" dirty="0" smtClean="0">
                <a:solidFill>
                  <a:srgbClr val="FF0000"/>
                </a:solidFill>
              </a:rPr>
              <a:t>4</a:t>
            </a:r>
            <a:r>
              <a:rPr lang="en-US" altLang="ko-KR" dirty="0" smtClean="0"/>
              <a:t>N1M</a:t>
            </a:r>
            <a:r>
              <a:rPr lang="en-US" altLang="ko-KR" dirty="0" smtClean="0">
                <a:solidFill>
                  <a:srgbClr val="FF0000"/>
                </a:solidFill>
              </a:rPr>
              <a:t>0</a:t>
            </a:r>
            <a:r>
              <a:rPr lang="en-US" altLang="ko-KR" dirty="0" smtClean="0"/>
              <a:t>, Stage </a:t>
            </a:r>
            <a:r>
              <a:rPr lang="en-US" altLang="ko-KR" dirty="0" smtClean="0">
                <a:solidFill>
                  <a:srgbClr val="FF0000"/>
                </a:solidFill>
              </a:rPr>
              <a:t>IIIA</a:t>
            </a:r>
          </a:p>
          <a:p>
            <a:pPr>
              <a:buNone/>
            </a:pPr>
            <a:endParaRPr lang="en-US" altLang="ko-KR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altLang="ko-KR" u="sng" dirty="0" smtClean="0">
                <a:solidFill>
                  <a:schemeClr val="tx1"/>
                </a:solidFill>
              </a:rPr>
              <a:t>Case 2</a:t>
            </a:r>
          </a:p>
          <a:p>
            <a:pPr>
              <a:buNone/>
            </a:pPr>
            <a:r>
              <a:rPr lang="en-US" altLang="ko-KR" sz="2600" dirty="0" smtClean="0">
                <a:solidFill>
                  <a:schemeClr val="tx1"/>
                </a:solidFill>
              </a:rPr>
              <a:t>T: 4cm, </a:t>
            </a:r>
            <a:r>
              <a:rPr lang="en-US" altLang="ko-KR" sz="2600" smtClean="0">
                <a:solidFill>
                  <a:schemeClr val="tx1"/>
                </a:solidFill>
              </a:rPr>
              <a:t>Pleural effusion, </a:t>
            </a:r>
            <a:r>
              <a:rPr lang="en-US" altLang="ko-KR" sz="2600" dirty="0" smtClean="0">
                <a:solidFill>
                  <a:schemeClr val="tx1"/>
                </a:solidFill>
              </a:rPr>
              <a:t>N: </a:t>
            </a:r>
            <a:r>
              <a:rPr lang="en-US" altLang="ko-KR" sz="2600" dirty="0" err="1" smtClean="0">
                <a:solidFill>
                  <a:schemeClr val="tx1"/>
                </a:solidFill>
              </a:rPr>
              <a:t>mediastinal</a:t>
            </a:r>
            <a:r>
              <a:rPr lang="en-US" altLang="ko-KR" sz="2600" dirty="0" smtClean="0">
                <a:solidFill>
                  <a:schemeClr val="tx1"/>
                </a:solidFill>
              </a:rPr>
              <a:t> </a:t>
            </a:r>
            <a:r>
              <a:rPr lang="en-US" altLang="ko-KR" sz="2600" smtClean="0">
                <a:solidFill>
                  <a:schemeClr val="tx1"/>
                </a:solidFill>
              </a:rPr>
              <a:t>LN+, </a:t>
            </a:r>
            <a:r>
              <a:rPr lang="en-US" altLang="ko-KR" sz="2600" dirty="0" smtClean="0">
                <a:solidFill>
                  <a:schemeClr val="tx1"/>
                </a:solidFill>
              </a:rPr>
              <a:t>M: no </a:t>
            </a:r>
            <a:r>
              <a:rPr lang="en-US" altLang="ko-KR" sz="2600" dirty="0" err="1" smtClean="0">
                <a:solidFill>
                  <a:schemeClr val="tx1"/>
                </a:solidFill>
              </a:rPr>
              <a:t>mets</a:t>
            </a:r>
            <a:endParaRPr lang="en-US" altLang="ko-KR" sz="2600" dirty="0" smtClean="0">
              <a:solidFill>
                <a:schemeClr val="tx1"/>
              </a:solidFill>
            </a:endParaRPr>
          </a:p>
          <a:p>
            <a:pPr lvl="1"/>
            <a:r>
              <a:rPr lang="en-US" altLang="ko-KR" dirty="0" smtClean="0"/>
              <a:t>AJCC 6 : T4N2M0, Stage IIIB</a:t>
            </a:r>
          </a:p>
          <a:p>
            <a:pPr lvl="1"/>
            <a:r>
              <a:rPr lang="en-US" altLang="ko-KR" dirty="0" smtClean="0"/>
              <a:t>AJCC 7 : T</a:t>
            </a:r>
            <a:r>
              <a:rPr lang="en-US" altLang="ko-KR" dirty="0" smtClean="0">
                <a:solidFill>
                  <a:srgbClr val="FF0000"/>
                </a:solidFill>
              </a:rPr>
              <a:t>2a</a:t>
            </a:r>
            <a:r>
              <a:rPr lang="en-US" altLang="ko-KR" dirty="0" smtClean="0"/>
              <a:t>N2M</a:t>
            </a:r>
            <a:r>
              <a:rPr lang="en-US" altLang="ko-KR" dirty="0" smtClean="0">
                <a:solidFill>
                  <a:srgbClr val="FF0000"/>
                </a:solidFill>
              </a:rPr>
              <a:t>1a</a:t>
            </a:r>
            <a:r>
              <a:rPr lang="en-US" altLang="ko-KR" dirty="0" smtClean="0"/>
              <a:t>, Stage </a:t>
            </a:r>
            <a:r>
              <a:rPr lang="en-US" altLang="ko-KR" dirty="0" smtClean="0">
                <a:solidFill>
                  <a:srgbClr val="FF0000"/>
                </a:solidFill>
              </a:rPr>
              <a:t>IV</a:t>
            </a: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dirty="0" smtClean="0">
                <a:solidFill>
                  <a:srgbClr val="FFFF00"/>
                </a:solidFill>
              </a:rPr>
              <a:t>Adjuvant/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Neoadjuvant</a:t>
            </a:r>
            <a:r>
              <a:rPr lang="en-US" altLang="ko-KR" sz="3600" dirty="0" smtClean="0">
                <a:solidFill>
                  <a:srgbClr val="FFFF00"/>
                </a:solidFill>
              </a:rPr>
              <a:t> therapy option </a:t>
            </a:r>
            <a:endParaRPr lang="ko-KR" altLang="en-US" sz="3600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Stage IB -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adjuvant chemotherapy</a:t>
            </a:r>
            <a:r>
              <a:rPr lang="ko-KR" altLang="en-US" dirty="0" smtClean="0">
                <a:solidFill>
                  <a:schemeClr val="tx1"/>
                </a:solidFill>
              </a:rPr>
              <a:t>는 </a:t>
            </a:r>
            <a:r>
              <a:rPr lang="en-US" altLang="ko-KR" dirty="0" smtClean="0">
                <a:solidFill>
                  <a:schemeClr val="tx1"/>
                </a:solidFill>
              </a:rPr>
              <a:t>high-risk</a:t>
            </a:r>
            <a:r>
              <a:rPr lang="ko-KR" altLang="en-US" dirty="0" smtClean="0">
                <a:solidFill>
                  <a:schemeClr val="tx1"/>
                </a:solidFill>
              </a:rPr>
              <a:t>인 경우만 시행한다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en-US" altLang="ko-KR" sz="2400" i="1" dirty="0" smtClean="0">
                <a:solidFill>
                  <a:schemeClr val="tx1"/>
                </a:solidFill>
              </a:rPr>
              <a:t>(Butts et al. Updated Survival analysis of JBR-10. J </a:t>
            </a:r>
            <a:r>
              <a:rPr lang="en-US" altLang="ko-KR" sz="2400" i="1" dirty="0" err="1" smtClean="0">
                <a:solidFill>
                  <a:schemeClr val="tx1"/>
                </a:solidFill>
              </a:rPr>
              <a:t>Clin</a:t>
            </a:r>
            <a:r>
              <a:rPr lang="en-US" altLang="ko-KR" sz="2400" i="1" dirty="0" smtClean="0">
                <a:solidFill>
                  <a:schemeClr val="tx1"/>
                </a:solidFill>
              </a:rPr>
              <a:t> </a:t>
            </a:r>
            <a:r>
              <a:rPr lang="en-US" altLang="ko-KR" sz="2400" i="1" dirty="0" err="1" smtClean="0">
                <a:solidFill>
                  <a:schemeClr val="tx1"/>
                </a:solidFill>
              </a:rPr>
              <a:t>Oncol</a:t>
            </a:r>
            <a:r>
              <a:rPr lang="en-US" altLang="ko-KR" sz="2400" i="1" dirty="0" smtClean="0">
                <a:solidFill>
                  <a:schemeClr val="tx1"/>
                </a:solidFill>
              </a:rPr>
              <a:t>. 2009;JCO.2009.2024.0333.)</a:t>
            </a:r>
          </a:p>
          <a:p>
            <a:pPr lvl="1"/>
            <a:r>
              <a:rPr lang="en-US" altLang="ko-KR" dirty="0" smtClean="0"/>
              <a:t>IB-high risk: 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poorly </a:t>
            </a:r>
            <a:r>
              <a:rPr lang="en-US" altLang="ko-KR" dirty="0" smtClean="0"/>
              <a:t>differentiated</a:t>
            </a:r>
            <a:endParaRPr lang="en-US" altLang="ko-KR" dirty="0" smtClean="0"/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vascular invasion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wedge resection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minimal margin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&gt; 4cm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altLang="ko-KR" dirty="0" smtClean="0"/>
              <a:t>visceral pleural involvement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dirty="0" smtClean="0">
                <a:solidFill>
                  <a:srgbClr val="FFFF00"/>
                </a:solidFill>
              </a:rPr>
              <a:t>Adjuvant/</a:t>
            </a:r>
            <a:r>
              <a:rPr lang="en-US" altLang="ko-KR" sz="3600" dirty="0" err="1" smtClean="0">
                <a:solidFill>
                  <a:srgbClr val="FFFF00"/>
                </a:solidFill>
              </a:rPr>
              <a:t>Neoadjuvant</a:t>
            </a:r>
            <a:r>
              <a:rPr lang="en-US" altLang="ko-KR" sz="3600" dirty="0" smtClean="0">
                <a:solidFill>
                  <a:srgbClr val="FFFF00"/>
                </a:solidFill>
              </a:rPr>
              <a:t> therapy option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Stage II, resection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margin (-) - adjuvant CCRT changed Category 2B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to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Category 3 </a:t>
            </a:r>
          </a:p>
          <a:p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T3N2, no metastasis - “surgical resection for excellent response” after definitive CCRT removed as a treatment option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sz="3000" dirty="0" smtClean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  </a:t>
            </a:r>
            <a:r>
              <a:rPr lang="en-US" altLang="ko-KR" sz="3000" dirty="0" smtClean="0">
                <a:solidFill>
                  <a:srgbClr val="FF0000"/>
                </a:solidFill>
              </a:rPr>
              <a:t>(</a:t>
            </a:r>
            <a:r>
              <a:rPr lang="ko-KR" altLang="en-US" sz="3000" dirty="0" smtClean="0">
                <a:solidFill>
                  <a:srgbClr val="FF0000"/>
                </a:solidFill>
              </a:rPr>
              <a:t>목적이 </a:t>
            </a:r>
            <a:r>
              <a:rPr lang="en-US" altLang="ko-KR" sz="3000" dirty="0" smtClean="0">
                <a:solidFill>
                  <a:srgbClr val="FF0000"/>
                </a:solidFill>
              </a:rPr>
              <a:t>induction therapy</a:t>
            </a:r>
            <a:r>
              <a:rPr lang="ko-KR" altLang="en-US" sz="3000" dirty="0" smtClean="0">
                <a:solidFill>
                  <a:srgbClr val="FF0000"/>
                </a:solidFill>
              </a:rPr>
              <a:t>라면 수술고려</a:t>
            </a:r>
            <a:r>
              <a:rPr lang="en-US" altLang="ko-KR" sz="3000" dirty="0" smtClean="0">
                <a:solidFill>
                  <a:srgbClr val="FF0000"/>
                </a:solidFill>
              </a:rPr>
              <a:t>)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T4N0-1, </a:t>
            </a:r>
            <a:r>
              <a:rPr lang="en-US" altLang="ko-KR" dirty="0" err="1" smtClean="0">
                <a:solidFill>
                  <a:schemeClr val="tx1"/>
                </a:solidFill>
              </a:rPr>
              <a:t>unresectable</a:t>
            </a:r>
            <a:r>
              <a:rPr lang="en-US" altLang="ko-KR" dirty="0" smtClean="0">
                <a:solidFill>
                  <a:schemeClr val="tx1"/>
                </a:solidFill>
              </a:rPr>
              <a:t> -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Consolidation chemotherapy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after CCRT changed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Category 2B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to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Category 3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First-line systemic therapy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Erlotinib</a:t>
            </a:r>
            <a:r>
              <a:rPr lang="en-US" altLang="ko-KR" dirty="0" smtClean="0">
                <a:solidFill>
                  <a:srgbClr val="FFFF00"/>
                </a:solidFill>
              </a:rPr>
              <a:t>(</a:t>
            </a:r>
            <a:r>
              <a:rPr lang="en-US" altLang="ko-KR" dirty="0" err="1" smtClean="0">
                <a:solidFill>
                  <a:srgbClr val="FFFF00"/>
                </a:solidFill>
              </a:rPr>
              <a:t>Gefitinib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has </a:t>
            </a:r>
            <a:r>
              <a:rPr lang="en-US" altLang="ko-KR" dirty="0">
                <a:solidFill>
                  <a:schemeClr val="tx1"/>
                </a:solidFill>
              </a:rPr>
              <a:t>been added, but only for patients who test positive </a:t>
            </a:r>
            <a:r>
              <a:rPr lang="en-US" altLang="ko-KR" dirty="0" smtClean="0">
                <a:solidFill>
                  <a:schemeClr val="tx1"/>
                </a:solidFill>
              </a:rPr>
              <a:t>for an </a:t>
            </a:r>
            <a:r>
              <a:rPr lang="en-US" altLang="ko-KR" dirty="0">
                <a:solidFill>
                  <a:schemeClr val="tx1"/>
                </a:solidFill>
              </a:rPr>
              <a:t>epidermal growth-factor receptor (EGFR) mutation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 smtClean="0">
                <a:solidFill>
                  <a:srgbClr val="FFFF00"/>
                </a:solidFill>
              </a:rPr>
              <a:t>Bevacizumab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en-US" altLang="ko-KR" dirty="0">
                <a:solidFill>
                  <a:schemeClr val="tx1"/>
                </a:solidFill>
              </a:rPr>
              <a:t>used in combination with chemotherapy, should be given until </a:t>
            </a:r>
            <a:r>
              <a:rPr lang="en-US" altLang="ko-KR" dirty="0" smtClean="0">
                <a:solidFill>
                  <a:schemeClr val="tx1"/>
                </a:solidFill>
              </a:rPr>
              <a:t>progression. The restriction modified (“untreated CNS metastasis” deleted)</a:t>
            </a:r>
          </a:p>
          <a:p>
            <a:pPr>
              <a:buNone/>
            </a:pP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First-line systemic therapy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err="1">
                <a:solidFill>
                  <a:srgbClr val="FFFF00"/>
                </a:solidFill>
              </a:rPr>
              <a:t>Pemetrexed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should not be given to patients with </a:t>
            </a:r>
            <a:r>
              <a:rPr lang="en-US" altLang="ko-KR" dirty="0" err="1">
                <a:solidFill>
                  <a:schemeClr val="tx1"/>
                </a:solidFill>
              </a:rPr>
              <a:t>squamous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histology. </a:t>
            </a:r>
            <a:r>
              <a:rPr lang="en-US" altLang="ko-KR" dirty="0" err="1" smtClean="0">
                <a:solidFill>
                  <a:schemeClr val="tx1"/>
                </a:solidFill>
              </a:rPr>
              <a:t>Pemetrexed</a:t>
            </a:r>
            <a:r>
              <a:rPr lang="en-US" altLang="ko-KR" dirty="0" smtClean="0">
                <a:solidFill>
                  <a:schemeClr val="tx1"/>
                </a:solidFill>
              </a:rPr>
              <a:t> should </a:t>
            </a:r>
            <a:r>
              <a:rPr lang="en-US" altLang="ko-KR" dirty="0">
                <a:solidFill>
                  <a:schemeClr val="tx1"/>
                </a:solidFill>
              </a:rPr>
              <a:t>also be used in combination with chemotherapy, not as a single therapy, unless it is a </a:t>
            </a:r>
            <a:r>
              <a:rPr lang="en-US" altLang="ko-KR" dirty="0" smtClean="0">
                <a:solidFill>
                  <a:schemeClr val="tx1"/>
                </a:solidFill>
              </a:rPr>
              <a:t>maintenance therapy.</a:t>
            </a:r>
          </a:p>
          <a:p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rgbClr val="FFFF00"/>
                </a:solidFill>
              </a:rPr>
              <a:t>Cetuximab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plus </a:t>
            </a:r>
            <a:r>
              <a:rPr lang="en-US" altLang="ko-KR" dirty="0" err="1">
                <a:solidFill>
                  <a:srgbClr val="FFFF00"/>
                </a:solidFill>
              </a:rPr>
              <a:t>vinorelbine</a:t>
            </a:r>
            <a:r>
              <a:rPr lang="en-US" altLang="ko-KR" dirty="0">
                <a:solidFill>
                  <a:srgbClr val="FFFF00"/>
                </a:solidFill>
              </a:rPr>
              <a:t> and </a:t>
            </a:r>
            <a:r>
              <a:rPr lang="en-US" altLang="ko-KR" dirty="0" err="1">
                <a:solidFill>
                  <a:srgbClr val="FFFF00"/>
                </a:solidFill>
              </a:rPr>
              <a:t>cisplatin</a:t>
            </a: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is a treatment option for patients with </a:t>
            </a:r>
            <a:r>
              <a:rPr lang="en-US" altLang="ko-KR" dirty="0" smtClean="0">
                <a:solidFill>
                  <a:schemeClr val="tx1"/>
                </a:solidFill>
              </a:rPr>
              <a:t>a PS </a:t>
            </a:r>
            <a:r>
              <a:rPr lang="en-US" altLang="ko-KR" dirty="0">
                <a:solidFill>
                  <a:schemeClr val="tx1"/>
                </a:solidFill>
              </a:rPr>
              <a:t>of 0 or 1 and those with a PS of 2. However, </a:t>
            </a:r>
            <a:r>
              <a:rPr lang="en-US" altLang="ko-KR" dirty="0" err="1" smtClean="0">
                <a:solidFill>
                  <a:schemeClr val="tx1"/>
                </a:solidFill>
              </a:rPr>
              <a:t>cetuximab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is not approved for </a:t>
            </a:r>
            <a:r>
              <a:rPr lang="en-US" altLang="ko-KR" dirty="0" smtClean="0">
                <a:solidFill>
                  <a:schemeClr val="tx1"/>
                </a:solidFill>
              </a:rPr>
              <a:t>this use </a:t>
            </a:r>
            <a:r>
              <a:rPr lang="en-US" altLang="ko-KR" dirty="0">
                <a:solidFill>
                  <a:schemeClr val="tx1"/>
                </a:solidFill>
              </a:rPr>
              <a:t>by the US </a:t>
            </a:r>
            <a:r>
              <a:rPr lang="en-US" altLang="ko-KR" dirty="0" smtClean="0">
                <a:solidFill>
                  <a:schemeClr val="tx1"/>
                </a:solidFill>
              </a:rPr>
              <a:t>FDA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slide</Template>
  <TotalTime>647</TotalTime>
  <Words>1096</Words>
  <Application>Microsoft Office PowerPoint</Application>
  <PresentationFormat>화면 슬라이드 쇼(4:3)</PresentationFormat>
  <Paragraphs>150</Paragraphs>
  <Slides>24</Slides>
  <Notes>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Master slide</vt:lpstr>
      <vt:lpstr>Changes in NSCLC practice guideline from NCCN</vt:lpstr>
      <vt:lpstr>NSCLC Practice guidelines</vt:lpstr>
      <vt:lpstr>What`s new in NCCN 2010</vt:lpstr>
      <vt:lpstr>Staging system (AJCC 7th)</vt:lpstr>
      <vt:lpstr>Staging system (AJCC 7th)</vt:lpstr>
      <vt:lpstr>Adjuvant/Neoadjuvant therapy option </vt:lpstr>
      <vt:lpstr>Adjuvant/Neoadjuvant therapy option </vt:lpstr>
      <vt:lpstr>First-line systemic therapy</vt:lpstr>
      <vt:lpstr>First-line systemic therapy</vt:lpstr>
      <vt:lpstr>IPASS (Iressa vs PC)</vt:lpstr>
      <vt:lpstr>Pemetrexed/Cis vs Gemcitabine/Cis</vt:lpstr>
      <vt:lpstr>FLEX study</vt:lpstr>
      <vt:lpstr>Maintenance therapy</vt:lpstr>
      <vt:lpstr>Switch to Pemetrexed maintenance</vt:lpstr>
      <vt:lpstr>Switch to Erlotinib maintenance (SATURN)</vt:lpstr>
      <vt:lpstr>Changes in Flow chart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Take Home Message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in NSCLC practice guideline from NCCN</dc:title>
  <dc:creator>Microsoft Corporation</dc:creator>
  <cp:lastModifiedBy>김세현</cp:lastModifiedBy>
  <cp:revision>88</cp:revision>
  <dcterms:created xsi:type="dcterms:W3CDTF">2006-10-05T04:04:58Z</dcterms:created>
  <dcterms:modified xsi:type="dcterms:W3CDTF">2010-05-17T14:03:47Z</dcterms:modified>
</cp:coreProperties>
</file>