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71" r:id="rId12"/>
    <p:sldId id="267" r:id="rId13"/>
    <p:sldId id="272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37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EB422-69A6-4C98-9DCD-D50C793F6C01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E637-EB93-4606-95BE-142EEE2EBC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0688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EB422-69A6-4C98-9DCD-D50C793F6C01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E637-EB93-4606-95BE-142EEE2EBC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7612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EB422-69A6-4C98-9DCD-D50C793F6C01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E637-EB93-4606-95BE-142EEE2EBC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137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EB422-69A6-4C98-9DCD-D50C793F6C01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E637-EB93-4606-95BE-142EEE2EBC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81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EB422-69A6-4C98-9DCD-D50C793F6C01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E637-EB93-4606-95BE-142EEE2EBC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4541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EB422-69A6-4C98-9DCD-D50C793F6C01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E637-EB93-4606-95BE-142EEE2EBC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9580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EB422-69A6-4C98-9DCD-D50C793F6C01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E637-EB93-4606-95BE-142EEE2EBC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155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EB422-69A6-4C98-9DCD-D50C793F6C01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E637-EB93-4606-95BE-142EEE2EBC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4945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EB422-69A6-4C98-9DCD-D50C793F6C01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E637-EB93-4606-95BE-142EEE2EBC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5038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EB422-69A6-4C98-9DCD-D50C793F6C01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E637-EB93-4606-95BE-142EEE2EBC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547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EB422-69A6-4C98-9DCD-D50C793F6C01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E637-EB93-4606-95BE-142EEE2EBC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368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EB422-69A6-4C98-9DCD-D50C793F6C01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7E637-EB93-4606-95BE-142EEE2EBC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227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3997" y="1720734"/>
            <a:ext cx="9373985" cy="1248901"/>
          </a:xfrm>
        </p:spPr>
        <p:txBody>
          <a:bodyPr>
            <a:normAutofit fontScale="90000"/>
          </a:bodyPr>
          <a:lstStyle/>
          <a:p>
            <a:r>
              <a:rPr lang="en-US" altLang="ko-KR" sz="4000" b="1" dirty="0">
                <a:cs typeface="Arial" panose="020B0604020202020204" pitchFamily="34" charset="0"/>
              </a:rPr>
              <a:t>Detection and Early Referral of Patients with Interstitial Lung Abnormalities</a:t>
            </a:r>
            <a:br>
              <a:rPr lang="en-US" altLang="ko-KR" sz="3600" b="1" dirty="0">
                <a:cs typeface="Arial" panose="020B0604020202020204" pitchFamily="34" charset="0"/>
              </a:rPr>
            </a:br>
            <a:br>
              <a:rPr lang="en-US" altLang="ko-KR" sz="3600" b="1" dirty="0">
                <a:cs typeface="Arial" panose="020B0604020202020204" pitchFamily="34" charset="0"/>
              </a:rPr>
            </a:br>
            <a:r>
              <a:rPr lang="en-US" altLang="ko-KR" sz="2700" dirty="0">
                <a:cs typeface="Arial" panose="020B0604020202020204" pitchFamily="34" charset="0"/>
              </a:rPr>
              <a:t>Chest (February. 2022) </a:t>
            </a:r>
            <a:endParaRPr lang="ko-KR" altLang="en-US" sz="2700" dirty="0">
              <a:cs typeface="Arial" panose="020B0604020202020204" pitchFamily="34" charset="0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38990" y="4873886"/>
            <a:ext cx="9144000" cy="1655762"/>
          </a:xfrm>
        </p:spPr>
        <p:txBody>
          <a:bodyPr>
            <a:normAutofit/>
          </a:bodyPr>
          <a:lstStyle/>
          <a:p>
            <a:r>
              <a:rPr lang="en-US" altLang="ko-KR" sz="2200" dirty="0">
                <a:latin typeface="+mj-lt"/>
              </a:rPr>
              <a:t>2022.3.15</a:t>
            </a:r>
          </a:p>
          <a:p>
            <a:r>
              <a:rPr lang="en-US" altLang="ko-KR" sz="2200" dirty="0">
                <a:latin typeface="+mj-lt"/>
              </a:rPr>
              <a:t>R3 </a:t>
            </a:r>
            <a:r>
              <a:rPr lang="ko-KR" altLang="en-US" sz="2200" dirty="0">
                <a:latin typeface="+mj-lt"/>
              </a:rPr>
              <a:t>홍혜영 </a:t>
            </a:r>
          </a:p>
        </p:txBody>
      </p:sp>
    </p:spTree>
    <p:extLst>
      <p:ext uri="{BB962C8B-B14F-4D97-AF65-F5344CB8AC3E}">
        <p14:creationId xmlns:p14="http://schemas.microsoft.com/office/powerpoint/2010/main" val="4200305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49382" y="1551308"/>
            <a:ext cx="11479876" cy="4351338"/>
          </a:xfrm>
        </p:spPr>
        <p:txBody>
          <a:bodyPr>
            <a:normAutofit/>
          </a:bodyPr>
          <a:lstStyle/>
          <a:p>
            <a:r>
              <a:rPr lang="en-US" altLang="ko-KR" sz="2600" b="1" dirty="0"/>
              <a:t>Diagnostic testing in asymptomatic Pts.</a:t>
            </a:r>
          </a:p>
          <a:p>
            <a:pPr marL="0" indent="0">
              <a:buNone/>
            </a:pPr>
            <a:r>
              <a:rPr lang="en-US" altLang="ko-KR" sz="2400" dirty="0"/>
              <a:t>1) HRCT </a:t>
            </a:r>
          </a:p>
          <a:p>
            <a:pPr marL="0" indent="0">
              <a:buNone/>
            </a:pPr>
            <a:r>
              <a:rPr lang="en-US" altLang="ko-KR" sz="2400" dirty="0"/>
              <a:t>2) PFT+DLCO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/>
              <a:t>&gt;&gt;Even with normal PFT, If </a:t>
            </a:r>
            <a:r>
              <a:rPr lang="en-US" altLang="ko-KR" sz="2400" dirty="0">
                <a:solidFill>
                  <a:srgbClr val="002060"/>
                </a:solidFill>
              </a:rPr>
              <a:t>honeycombing or traction bronchiectasis </a:t>
            </a:r>
            <a:r>
              <a:rPr lang="en-US" altLang="ko-KR" sz="2400" dirty="0"/>
              <a:t>was present, Refer to a pulmonologist with expertise in ILD </a:t>
            </a:r>
          </a:p>
          <a:p>
            <a:pPr marL="0" indent="0">
              <a:buNone/>
            </a:pPr>
            <a:r>
              <a:rPr lang="en-US" altLang="ko-KR" sz="2400" dirty="0"/>
              <a:t>&gt;&gt;Pts. with these ILA should be followed up within 6 to 12 months 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4385" y="-91440"/>
            <a:ext cx="5553691" cy="424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96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559618"/>
            <a:ext cx="10515600" cy="4351338"/>
          </a:xfrm>
        </p:spPr>
        <p:txBody>
          <a:bodyPr/>
          <a:lstStyle/>
          <a:p>
            <a:r>
              <a:rPr lang="en-US" altLang="ko-KR" b="1" dirty="0"/>
              <a:t>ILA screening in high-risk populations </a:t>
            </a:r>
          </a:p>
          <a:p>
            <a:pPr>
              <a:buFontTx/>
              <a:buChar char="-"/>
            </a:pPr>
            <a:r>
              <a:rPr lang="en-US" altLang="ko-KR" sz="2000" dirty="0">
                <a:latin typeface="+mj-lt"/>
              </a:rPr>
              <a:t>Asymptomatic Pts. Age&gt;50, </a:t>
            </a:r>
            <a:r>
              <a:rPr lang="en-US" altLang="ko-KR" sz="2000" dirty="0" err="1">
                <a:latin typeface="+mj-lt"/>
              </a:rPr>
              <a:t>Hx</a:t>
            </a:r>
            <a:r>
              <a:rPr lang="en-US" altLang="ko-KR" sz="2000" dirty="0">
                <a:latin typeface="+mj-lt"/>
              </a:rPr>
              <a:t>. of </a:t>
            </a:r>
            <a:r>
              <a:rPr lang="en-US" altLang="ko-KR" sz="2000" dirty="0">
                <a:solidFill>
                  <a:srgbClr val="002060"/>
                </a:solidFill>
                <a:latin typeface="+mj-lt"/>
              </a:rPr>
              <a:t>scleroderma</a:t>
            </a:r>
          </a:p>
          <a:p>
            <a:pPr>
              <a:buFontTx/>
              <a:buChar char="-"/>
            </a:pPr>
            <a:r>
              <a:rPr lang="en-US" altLang="ko-KR" sz="2000" dirty="0">
                <a:latin typeface="+mj-lt"/>
              </a:rPr>
              <a:t>Undiagnosed but have &gt;</a:t>
            </a:r>
            <a:r>
              <a:rPr lang="en-US" altLang="ko-KR" sz="2000" dirty="0">
                <a:solidFill>
                  <a:srgbClr val="002060"/>
                </a:solidFill>
                <a:latin typeface="+mj-lt"/>
              </a:rPr>
              <a:t>1 relative with an idiopathic interstitial pneumonia </a:t>
            </a:r>
          </a:p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371" y="3492731"/>
            <a:ext cx="703897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424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Discussion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altLang="ko-KR" dirty="0"/>
              <a:t>Presence of ILA with 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</a:rPr>
              <a:t>honeycombing or traction bronchiectasis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en-US" altLang="ko-KR" dirty="0"/>
              <a:t>as a clinically significant </a:t>
            </a:r>
          </a:p>
          <a:p>
            <a:pPr marL="514350" indent="-514350">
              <a:buAutoNum type="arabicPeriod"/>
            </a:pPr>
            <a:r>
              <a:rPr lang="en-US" altLang="ko-KR" dirty="0" err="1">
                <a:solidFill>
                  <a:srgbClr val="FF0000"/>
                </a:solidFill>
              </a:rPr>
              <a:t>Subpleural</a:t>
            </a:r>
            <a:r>
              <a:rPr lang="en-US" altLang="ko-KR" dirty="0">
                <a:solidFill>
                  <a:srgbClr val="FF0000"/>
                </a:solidFill>
              </a:rPr>
              <a:t> reticulations </a:t>
            </a:r>
            <a:r>
              <a:rPr lang="en-US" altLang="ko-KR" dirty="0"/>
              <a:t>have an increased rate of mortality but do not meet consensus </a:t>
            </a:r>
          </a:p>
          <a:p>
            <a:pPr marL="514350" indent="-514350">
              <a:buAutoNum type="arabicPeriod"/>
            </a:pPr>
            <a:r>
              <a:rPr lang="en-US" altLang="ko-KR" dirty="0"/>
              <a:t>Valuable recommendation for Pts. with ILA</a:t>
            </a:r>
          </a:p>
          <a:p>
            <a:pPr marL="514350" indent="-514350">
              <a:buAutoNum type="arabicPeriod"/>
            </a:pPr>
            <a:r>
              <a:rPr lang="en-US" altLang="ko-KR" dirty="0"/>
              <a:t>Early identification of ILA could improve outcomes is not yet proven </a:t>
            </a:r>
          </a:p>
          <a:p>
            <a:pPr marL="514350" indent="-514350">
              <a:buAutoNum type="arabicPeriod"/>
            </a:pPr>
            <a:r>
              <a:rPr lang="en-US" altLang="ko-KR" dirty="0"/>
              <a:t>May increase the burden to physicians </a:t>
            </a:r>
          </a:p>
          <a:p>
            <a:pPr marL="514350" indent="-514350">
              <a:buAutoNum type="arabicPeriod"/>
            </a:pPr>
            <a:r>
              <a:rPr lang="en-US" altLang="ko-KR" dirty="0"/>
              <a:t>May not be reflective of the broader community </a:t>
            </a:r>
          </a:p>
        </p:txBody>
      </p:sp>
    </p:spTree>
    <p:extLst>
      <p:ext uri="{BB962C8B-B14F-4D97-AF65-F5344CB8AC3E}">
        <p14:creationId xmlns:p14="http://schemas.microsoft.com/office/powerpoint/2010/main" val="3120861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737043" y="2644198"/>
            <a:ext cx="6714528" cy="1325563"/>
          </a:xfrm>
        </p:spPr>
        <p:txBody>
          <a:bodyPr/>
          <a:lstStyle/>
          <a:p>
            <a:r>
              <a:rPr lang="ko-KR" altLang="en-US" dirty="0" err="1"/>
              <a:t>경청해주셔서</a:t>
            </a:r>
            <a:r>
              <a:rPr lang="ko-KR" altLang="en-US" dirty="0"/>
              <a:t> 감사합니다</a:t>
            </a:r>
            <a:r>
              <a:rPr lang="en-US" altLang="ko-KR" dirty="0"/>
              <a:t>.</a:t>
            </a: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5964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cs typeface="Arial" panose="020B0604020202020204" pitchFamily="34" charset="0"/>
              </a:rPr>
              <a:t>Introduction</a:t>
            </a:r>
            <a:endParaRPr lang="ko-KR" altLang="en-US" b="1" dirty="0"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endParaRPr lang="en-US" altLang="ko-KR" dirty="0">
              <a:latin typeface="+mj-lt"/>
            </a:endParaRPr>
          </a:p>
          <a:p>
            <a:r>
              <a:rPr lang="en-US" altLang="ko-KR" sz="2600" b="1" dirty="0">
                <a:latin typeface="+mj-lt"/>
                <a:cs typeface="Arial" panose="020B0604020202020204" pitchFamily="34" charset="0"/>
              </a:rPr>
              <a:t>ILD</a:t>
            </a:r>
            <a:r>
              <a:rPr lang="en-US" altLang="ko-KR" sz="2600" dirty="0">
                <a:latin typeface="+mj-lt"/>
                <a:cs typeface="Arial" panose="020B0604020202020204" pitchFamily="34" charset="0"/>
              </a:rPr>
              <a:t> : </a:t>
            </a:r>
            <a:r>
              <a:rPr lang="en-US" altLang="ko-KR" sz="2600" dirty="0" err="1">
                <a:latin typeface="+mj-lt"/>
                <a:cs typeface="Arial" panose="020B0604020202020204" pitchFamily="34" charset="0"/>
              </a:rPr>
              <a:t>Interstitium</a:t>
            </a:r>
            <a:r>
              <a:rPr lang="en-US" altLang="ko-KR" sz="2600" dirty="0">
                <a:latin typeface="+mj-lt"/>
                <a:cs typeface="Arial" panose="020B0604020202020204" pitchFamily="34" charset="0"/>
              </a:rPr>
              <a:t> inflammation &amp; fibrosis </a:t>
            </a:r>
          </a:p>
          <a:p>
            <a:pPr marL="0" indent="0">
              <a:buNone/>
            </a:pPr>
            <a:r>
              <a:rPr lang="en-US" altLang="ko-KR" sz="2600" dirty="0">
                <a:latin typeface="+mj-lt"/>
                <a:cs typeface="Arial" panose="020B0604020202020204" pitchFamily="34" charset="0"/>
              </a:rPr>
              <a:t>         rare, heterogenous </a:t>
            </a:r>
          </a:p>
          <a:p>
            <a:pPr marL="0" indent="0">
              <a:buNone/>
            </a:pPr>
            <a:r>
              <a:rPr lang="en-US" altLang="ko-KR" sz="2600" dirty="0">
                <a:latin typeface="+mj-lt"/>
                <a:cs typeface="Arial" panose="020B0604020202020204" pitchFamily="34" charset="0"/>
              </a:rPr>
              <a:t>         poor outcomes &amp; early mortality </a:t>
            </a:r>
          </a:p>
          <a:p>
            <a:pPr marL="0" indent="0">
              <a:buNone/>
            </a:pPr>
            <a:r>
              <a:rPr lang="en-US" altLang="ko-KR" sz="2600" dirty="0">
                <a:latin typeface="+mj-lt"/>
                <a:cs typeface="Arial" panose="020B0604020202020204" pitchFamily="34" charset="0"/>
              </a:rPr>
              <a:t>         often diagnosed late in their disease course</a:t>
            </a:r>
          </a:p>
          <a:p>
            <a:pPr marL="0" indent="0">
              <a:buNone/>
            </a:pPr>
            <a:endParaRPr lang="en-US" altLang="ko-KR" sz="26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ko-KR" sz="2600" dirty="0">
                <a:latin typeface="+mj-lt"/>
                <a:cs typeface="Arial" panose="020B0604020202020204" pitchFamily="34" charset="0"/>
              </a:rPr>
              <a:t>&gt;&gt; Earlier identification of ILDs &amp; timely initiation of therapies could help improve clinical outcomes of pts. and lead to reduction in morbidity and mortality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3578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958629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sz="3200" b="1" dirty="0">
                <a:solidFill>
                  <a:srgbClr val="FF0000"/>
                </a:solidFill>
              </a:rPr>
              <a:t>ILA (Interstitial lung abnormalities) </a:t>
            </a:r>
          </a:p>
          <a:p>
            <a:pPr>
              <a:buFontTx/>
              <a:buChar char="-"/>
            </a:pPr>
            <a:r>
              <a:rPr lang="en-US" altLang="ko-KR" dirty="0"/>
              <a:t>Abnormalities on chest CT image suggestive on an ILD</a:t>
            </a:r>
          </a:p>
          <a:p>
            <a:pPr>
              <a:buFontTx/>
              <a:buChar char="-"/>
            </a:pPr>
            <a:r>
              <a:rPr lang="en-US" altLang="ko-KR" dirty="0"/>
              <a:t>Honeycombing, </a:t>
            </a:r>
            <a:r>
              <a:rPr lang="en-US" altLang="ko-KR" dirty="0" err="1"/>
              <a:t>Centrilobular</a:t>
            </a:r>
            <a:r>
              <a:rPr lang="en-US" altLang="ko-KR" dirty="0"/>
              <a:t> GGO, Reticulation, Traction bronchiectasis </a:t>
            </a:r>
          </a:p>
          <a:p>
            <a:pPr>
              <a:buFontTx/>
              <a:buChar char="-"/>
            </a:pPr>
            <a:r>
              <a:rPr lang="en-US" altLang="ko-KR" dirty="0"/>
              <a:t>Early stage of ILD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sz="2400" dirty="0"/>
              <a:t>overlapping genetic risk factor, similar physiological decrements, </a:t>
            </a:r>
          </a:p>
          <a:p>
            <a:pPr marL="0" indent="0">
              <a:buNone/>
            </a:pPr>
            <a:r>
              <a:rPr lang="en-US" altLang="ko-KR" sz="2400" dirty="0"/>
              <a:t>  histopathologic  findings, adverse longitudinal outcome </a:t>
            </a:r>
          </a:p>
          <a:p>
            <a:pPr marL="0" indent="0">
              <a:buNone/>
            </a:pPr>
            <a:r>
              <a:rPr lang="en-US" altLang="ko-KR" dirty="0"/>
              <a:t>- 2~10% of adults, up to 10% of CT scans in lung cancer screening program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&gt;&gt; Expert-based consensus in ILA  </a:t>
            </a:r>
          </a:p>
          <a:p>
            <a:pPr marL="0" indent="0">
              <a:buNone/>
            </a:pPr>
            <a:r>
              <a:rPr lang="en-US" altLang="ko-KR" dirty="0"/>
              <a:t>     Referral &amp; Follow up procedures</a:t>
            </a:r>
          </a:p>
          <a:p>
            <a:pPr marL="0" indent="0">
              <a:buNone/>
            </a:pPr>
            <a:r>
              <a:rPr lang="en-US" altLang="ko-KR" dirty="0"/>
              <a:t>     Role of screening in specific populations at high risk of ILD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4150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Materials and Methods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b="1" dirty="0"/>
              <a:t>Steering Committee(SC)</a:t>
            </a:r>
            <a:r>
              <a:rPr lang="en-US" altLang="ko-KR" dirty="0"/>
              <a:t> 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sz="2400" dirty="0"/>
              <a:t>: 9 respiratory physicians &amp; thoracic radiologists </a:t>
            </a:r>
          </a:p>
          <a:p>
            <a:r>
              <a:rPr lang="en-US" altLang="ko-KR" b="1" dirty="0"/>
              <a:t>Expert panel</a:t>
            </a:r>
          </a:p>
          <a:p>
            <a:pPr marL="0" indent="0">
              <a:buNone/>
            </a:pPr>
            <a:r>
              <a:rPr lang="en-US" altLang="ko-KR" sz="2400" b="1" dirty="0"/>
              <a:t>- </a:t>
            </a:r>
            <a:r>
              <a:rPr lang="en-US" altLang="ko-KR" sz="2400" dirty="0"/>
              <a:t>currently practicing clinician trained in pulmonology or thoracic radiology </a:t>
            </a:r>
          </a:p>
          <a:p>
            <a:pPr marL="0" indent="0">
              <a:buNone/>
            </a:pPr>
            <a:r>
              <a:rPr lang="en-US" altLang="ko-KR" sz="2400" dirty="0"/>
              <a:t>- &gt;5yrs of clinical experience in diagnosing, treating, or imaging lung disease</a:t>
            </a:r>
          </a:p>
          <a:p>
            <a:pPr marL="0" indent="0">
              <a:buNone/>
            </a:pPr>
            <a:r>
              <a:rPr lang="en-US" altLang="ko-KR" sz="2400" dirty="0"/>
              <a:t>- &gt;3yrs of clinical experience with diagnosing and treating ILDs</a:t>
            </a:r>
          </a:p>
          <a:p>
            <a:r>
              <a:rPr lang="en-US" altLang="ko-KR" sz="3000" b="1" dirty="0"/>
              <a:t>Surveys</a:t>
            </a:r>
            <a:r>
              <a:rPr lang="en-US" altLang="ko-KR" sz="2400" b="1" dirty="0"/>
              <a:t> </a:t>
            </a:r>
          </a:p>
          <a:p>
            <a:pPr marL="0" indent="0">
              <a:buNone/>
            </a:pPr>
            <a:r>
              <a:rPr lang="en-US" altLang="ko-KR" sz="2400" dirty="0"/>
              <a:t>- Anonymized iterative survey </a:t>
            </a:r>
          </a:p>
          <a:p>
            <a:pPr marL="0" indent="0">
              <a:buNone/>
            </a:pPr>
            <a:r>
              <a:rPr lang="en-US" altLang="ko-KR" sz="2400" dirty="0"/>
              <a:t>- Survey 1 was reviewed by the SC and then revised set of questions for Survey 2 </a:t>
            </a:r>
          </a:p>
          <a:p>
            <a:pPr marL="514350" indent="-514350">
              <a:buAutoNum type="arabicParenR"/>
            </a:pP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98426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Results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13509" y="1507808"/>
            <a:ext cx="10515600" cy="4351338"/>
          </a:xfrm>
        </p:spPr>
        <p:txBody>
          <a:bodyPr/>
          <a:lstStyle/>
          <a:p>
            <a:r>
              <a:rPr lang="en-US" altLang="ko-KR" b="1" dirty="0"/>
              <a:t>Expert panel Characteristics</a:t>
            </a:r>
          </a:p>
          <a:p>
            <a:pPr marL="0" indent="0">
              <a:buNone/>
            </a:pPr>
            <a:r>
              <a:rPr lang="en-US" altLang="ko-KR" sz="2000" dirty="0"/>
              <a:t>-79% had&gt;10yr experience in clinical medicine</a:t>
            </a:r>
          </a:p>
          <a:p>
            <a:pPr marL="0" indent="0">
              <a:buNone/>
            </a:pPr>
            <a:r>
              <a:rPr lang="en-US" altLang="ko-KR" sz="2000" dirty="0"/>
              <a:t>-95% practiced at an academic center</a:t>
            </a:r>
          </a:p>
          <a:p>
            <a:pPr marL="0" indent="0">
              <a:buNone/>
            </a:pPr>
            <a:r>
              <a:rPr lang="en-US" altLang="ko-KR" sz="2000" dirty="0"/>
              <a:t>-77% saw &gt;100 Pts. with ILD yearly </a:t>
            </a:r>
          </a:p>
          <a:p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18" y="3124200"/>
            <a:ext cx="714375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02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b="1" dirty="0"/>
              <a:t>Survey results </a:t>
            </a:r>
          </a:p>
          <a:p>
            <a:pPr marL="0" indent="0">
              <a:buNone/>
            </a:pPr>
            <a:r>
              <a:rPr lang="en-US" altLang="ko-KR" sz="2400" dirty="0"/>
              <a:t>39 Questions achieved consensus agreement</a:t>
            </a:r>
          </a:p>
          <a:p>
            <a:r>
              <a:rPr lang="en-US" altLang="ko-KR" b="1" dirty="0"/>
              <a:t>Survey 1</a:t>
            </a:r>
          </a:p>
          <a:p>
            <a:pPr marL="0" indent="0">
              <a:buNone/>
            </a:pPr>
            <a:r>
              <a:rPr lang="en-US" altLang="ko-KR" sz="2400" dirty="0"/>
              <a:t>1) Perceptions of significance of ILA </a:t>
            </a:r>
          </a:p>
          <a:p>
            <a:pPr marL="0" indent="0">
              <a:buNone/>
            </a:pPr>
            <a:r>
              <a:rPr lang="en-US" altLang="ko-KR" sz="2400" dirty="0"/>
              <a:t>2) Diagnosis &amp; Reporting of ILA</a:t>
            </a:r>
          </a:p>
          <a:p>
            <a:pPr marL="0" indent="0">
              <a:buNone/>
            </a:pPr>
            <a:r>
              <a:rPr lang="en-US" altLang="ko-KR" sz="2400" dirty="0"/>
              <a:t>3) Testing of referred asymptomatic Pts.</a:t>
            </a:r>
          </a:p>
          <a:p>
            <a:r>
              <a:rPr lang="en-US" altLang="ko-KR" b="1" dirty="0"/>
              <a:t>Survey 2</a:t>
            </a:r>
          </a:p>
          <a:p>
            <a:pPr marL="0" indent="0">
              <a:buNone/>
            </a:pPr>
            <a:r>
              <a:rPr lang="en-US" altLang="ko-KR" sz="2400" dirty="0"/>
              <a:t>1) Diagnosis and reporting of incidentally detected ILA </a:t>
            </a:r>
          </a:p>
          <a:p>
            <a:pPr marL="0" indent="0">
              <a:buNone/>
            </a:pPr>
            <a:r>
              <a:rPr lang="en-US" altLang="ko-KR" sz="2400" dirty="0"/>
              <a:t>2) Screening early stages of ILD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40935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70714" cy="673597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290" y="-91440"/>
            <a:ext cx="5522189" cy="675673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3198" y="0"/>
            <a:ext cx="6084877" cy="660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400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sz="3000" b="1" dirty="0"/>
              <a:t>Perceptions of significance of ILA </a:t>
            </a:r>
          </a:p>
          <a:p>
            <a:pPr>
              <a:buFontTx/>
              <a:buChar char="-"/>
            </a:pPr>
            <a:r>
              <a:rPr lang="en-US" altLang="ko-KR" sz="2400" dirty="0"/>
              <a:t>presence of CT imaging features that suggest an ILD </a:t>
            </a:r>
          </a:p>
          <a:p>
            <a:pPr>
              <a:buFontTx/>
              <a:buChar char="-"/>
            </a:pPr>
            <a:endParaRPr lang="en-US" altLang="ko-KR" sz="2200" dirty="0"/>
          </a:p>
          <a:p>
            <a:r>
              <a:rPr lang="en-US" altLang="ko-KR" sz="3000" b="1" dirty="0"/>
              <a:t>Diagnosis and reporting of ILA </a:t>
            </a:r>
          </a:p>
          <a:p>
            <a:pPr marL="0" indent="0">
              <a:buNone/>
            </a:pPr>
            <a:r>
              <a:rPr lang="en-US" altLang="ko-KR" sz="2400" dirty="0"/>
              <a:t>- </a:t>
            </a:r>
            <a:r>
              <a:rPr lang="en-US" altLang="ko-KR" sz="2400" dirty="0">
                <a:solidFill>
                  <a:schemeClr val="accent5">
                    <a:lumMod val="75000"/>
                  </a:schemeClr>
                </a:solidFill>
              </a:rPr>
              <a:t>Honeycombing </a:t>
            </a:r>
            <a:r>
              <a:rPr lang="en-US" altLang="ko-KR" sz="2400" dirty="0"/>
              <a:t>always indicated the presence of an underlying ILD </a:t>
            </a:r>
          </a:p>
          <a:p>
            <a:pPr>
              <a:buFontTx/>
              <a:buChar char="-"/>
            </a:pPr>
            <a:r>
              <a:rPr lang="en-US" altLang="ko-KR" sz="2400" dirty="0" err="1">
                <a:solidFill>
                  <a:srgbClr val="FF0000"/>
                </a:solidFill>
              </a:rPr>
              <a:t>Centrilobular</a:t>
            </a:r>
            <a:r>
              <a:rPr lang="en-US" altLang="ko-KR" sz="2400" dirty="0">
                <a:solidFill>
                  <a:srgbClr val="FF0000"/>
                </a:solidFill>
              </a:rPr>
              <a:t> ground-glass nodules or patchy ground-glass opacity </a:t>
            </a:r>
          </a:p>
          <a:p>
            <a:pPr marL="0" indent="0">
              <a:buNone/>
            </a:pPr>
            <a:r>
              <a:rPr lang="en-US" altLang="ko-KR" sz="2400" dirty="0">
                <a:solidFill>
                  <a:srgbClr val="FF0000"/>
                </a:solidFill>
              </a:rPr>
              <a:t>  </a:t>
            </a:r>
            <a:r>
              <a:rPr lang="en-US" altLang="ko-KR" sz="2400" dirty="0"/>
              <a:t>do not always indicate the presence of an underlying ILD </a:t>
            </a:r>
          </a:p>
          <a:p>
            <a:pPr>
              <a:buFontTx/>
              <a:buChar char="-"/>
            </a:pPr>
            <a:r>
              <a:rPr lang="en-US" altLang="ko-KR" sz="2400" dirty="0"/>
              <a:t>Radiologists should include a </a:t>
            </a:r>
            <a:r>
              <a:rPr lang="en-US" altLang="ko-KR" sz="2400" dirty="0">
                <a:solidFill>
                  <a:srgbClr val="002060"/>
                </a:solidFill>
              </a:rPr>
              <a:t>Lung-RADS “S-modifier”</a:t>
            </a:r>
            <a:r>
              <a:rPr lang="en-US" altLang="ko-KR" sz="2400" dirty="0"/>
              <a:t> in lung cancer screening program </a:t>
            </a:r>
          </a:p>
          <a:p>
            <a:pPr>
              <a:buFontTx/>
              <a:buChar char="-"/>
            </a:pPr>
            <a:endParaRPr lang="en-US" altLang="ko-KR" sz="2400" dirty="0"/>
          </a:p>
          <a:p>
            <a:pPr marL="0" indent="0">
              <a:buNone/>
            </a:pPr>
            <a:r>
              <a:rPr lang="en-US" altLang="ko-KR" sz="1700" dirty="0"/>
              <a:t>* Lung-RADS : to standardize reporting and management recommendation for lung cancer screening </a:t>
            </a:r>
          </a:p>
          <a:p>
            <a:pPr marL="0" indent="0">
              <a:buNone/>
            </a:pPr>
            <a:r>
              <a:rPr lang="en-US" altLang="ko-KR" sz="1700" dirty="0"/>
              <a:t>* S-modifier : </a:t>
            </a:r>
            <a:r>
              <a:rPr lang="en-US" altLang="ko-KR" sz="1900" dirty="0"/>
              <a:t>clinically significant or potentially significant non-cancer finding</a:t>
            </a:r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3130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247" y="1690688"/>
            <a:ext cx="5554287" cy="4351338"/>
          </a:xfrm>
        </p:spPr>
        <p:txBody>
          <a:bodyPr>
            <a:normAutofit lnSpcReduction="10000"/>
          </a:bodyPr>
          <a:lstStyle/>
          <a:p>
            <a:r>
              <a:rPr lang="en-US" altLang="ko-KR" sz="2000" dirty="0">
                <a:solidFill>
                  <a:schemeClr val="accent5">
                    <a:lumMod val="75000"/>
                  </a:schemeClr>
                </a:solidFill>
              </a:rPr>
              <a:t>Honeycombing and Traction bronchiectasis or </a:t>
            </a:r>
            <a:r>
              <a:rPr lang="en-US" altLang="ko-KR" sz="2000" dirty="0" err="1">
                <a:solidFill>
                  <a:schemeClr val="accent5">
                    <a:lumMod val="75000"/>
                  </a:schemeClr>
                </a:solidFill>
              </a:rPr>
              <a:t>bronchiolectasis</a:t>
            </a:r>
            <a:r>
              <a:rPr lang="en-US" altLang="ko-KR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ko-KR" sz="2000" dirty="0"/>
              <a:t>indicated potentially progressive ILD </a:t>
            </a:r>
          </a:p>
          <a:p>
            <a:r>
              <a:rPr lang="en-US" altLang="ko-KR" sz="2000" dirty="0"/>
              <a:t>Honeycombing (irrespective of extent or distribution) was believed to indicated the presence of a </a:t>
            </a:r>
            <a:r>
              <a:rPr lang="en-US" altLang="ko-KR" sz="2000" dirty="0" err="1"/>
              <a:t>fibrosing</a:t>
            </a:r>
            <a:r>
              <a:rPr lang="en-US" altLang="ko-KR" sz="2000" dirty="0"/>
              <a:t> or potentially progressive </a:t>
            </a:r>
            <a:r>
              <a:rPr lang="en-US" altLang="ko-KR" sz="2000" dirty="0" err="1"/>
              <a:t>fibrosing</a:t>
            </a:r>
            <a:r>
              <a:rPr lang="en-US" altLang="ko-KR" sz="2000" dirty="0"/>
              <a:t> ILD </a:t>
            </a:r>
          </a:p>
          <a:p>
            <a:r>
              <a:rPr lang="en-US" altLang="ko-KR" sz="2000" dirty="0">
                <a:solidFill>
                  <a:srgbClr val="FF0000"/>
                </a:solidFill>
              </a:rPr>
              <a:t>Nondependent </a:t>
            </a:r>
            <a:r>
              <a:rPr lang="en-US" altLang="ko-KR" sz="2000" dirty="0" err="1">
                <a:solidFill>
                  <a:srgbClr val="FF0000"/>
                </a:solidFill>
              </a:rPr>
              <a:t>subpleural</a:t>
            </a:r>
            <a:r>
              <a:rPr lang="en-US" altLang="ko-KR" sz="2000" dirty="0">
                <a:solidFill>
                  <a:srgbClr val="FF0000"/>
                </a:solidFill>
              </a:rPr>
              <a:t> reticulation occupying &gt; 5%</a:t>
            </a:r>
            <a:r>
              <a:rPr lang="en-US" altLang="ko-KR" sz="2000" dirty="0"/>
              <a:t> of the CT scan and </a:t>
            </a:r>
            <a:r>
              <a:rPr lang="en-US" altLang="ko-KR" sz="2000" dirty="0" err="1">
                <a:solidFill>
                  <a:srgbClr val="FF0000"/>
                </a:solidFill>
              </a:rPr>
              <a:t>centrilobular</a:t>
            </a:r>
            <a:r>
              <a:rPr lang="en-US" altLang="ko-KR" sz="2000" dirty="0">
                <a:solidFill>
                  <a:srgbClr val="FF0000"/>
                </a:solidFill>
              </a:rPr>
              <a:t> GGO</a:t>
            </a:r>
            <a:r>
              <a:rPr lang="en-US" altLang="ko-KR" sz="2000" dirty="0"/>
              <a:t> did not achieve consensus </a:t>
            </a:r>
          </a:p>
          <a:p>
            <a:r>
              <a:rPr lang="en-US" altLang="ko-KR" sz="2000" dirty="0"/>
              <a:t>Recommendation the use of </a:t>
            </a:r>
            <a:r>
              <a:rPr lang="en-US" altLang="ko-KR" sz="2000" dirty="0">
                <a:solidFill>
                  <a:srgbClr val="002060"/>
                </a:solidFill>
              </a:rPr>
              <a:t>Lung-RADS S-modifier </a:t>
            </a:r>
          </a:p>
          <a:p>
            <a:r>
              <a:rPr lang="en-US" altLang="ko-KR" sz="2000" dirty="0"/>
              <a:t>Recommendation for </a:t>
            </a:r>
            <a:r>
              <a:rPr lang="en-US" altLang="ko-KR" sz="2000" dirty="0">
                <a:solidFill>
                  <a:srgbClr val="002060"/>
                </a:solidFill>
              </a:rPr>
              <a:t>referral to pulmonologists </a:t>
            </a:r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5300" y="1436521"/>
            <a:ext cx="6066502" cy="466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176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</TotalTime>
  <Words>606</Words>
  <Application>Microsoft Office PowerPoint</Application>
  <PresentationFormat>와이드스크린</PresentationFormat>
  <Paragraphs>87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6" baseType="lpstr">
      <vt:lpstr>맑은 고딕</vt:lpstr>
      <vt:lpstr>Arial</vt:lpstr>
      <vt:lpstr>Office 테마</vt:lpstr>
      <vt:lpstr>Detection and Early Referral of Patients with Interstitial Lung Abnormalities  Chest (February. 2022) </vt:lpstr>
      <vt:lpstr>Introduction</vt:lpstr>
      <vt:lpstr>Introduction</vt:lpstr>
      <vt:lpstr>Materials and Methods</vt:lpstr>
      <vt:lpstr>Results</vt:lpstr>
      <vt:lpstr>Results</vt:lpstr>
      <vt:lpstr>PowerPoint 프레젠테이션</vt:lpstr>
      <vt:lpstr>Results</vt:lpstr>
      <vt:lpstr>Results</vt:lpstr>
      <vt:lpstr>Results</vt:lpstr>
      <vt:lpstr>Results</vt:lpstr>
      <vt:lpstr>Discussion</vt:lpstr>
      <vt:lpstr>경청해주셔서 감사합니다.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Detection and Early Referral of Patients with Interstitial Lung Abnormalities</dc:title>
  <dc:creator>SV603CFWDS004</dc:creator>
  <cp:lastModifiedBy>홍 혜영</cp:lastModifiedBy>
  <cp:revision>37</cp:revision>
  <dcterms:created xsi:type="dcterms:W3CDTF">2022-03-13T03:35:31Z</dcterms:created>
  <dcterms:modified xsi:type="dcterms:W3CDTF">2022-03-14T14:06:20Z</dcterms:modified>
</cp:coreProperties>
</file>