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256" r:id="rId2"/>
    <p:sldId id="344" r:id="rId3"/>
    <p:sldId id="355" r:id="rId4"/>
    <p:sldId id="339" r:id="rId5"/>
    <p:sldId id="356" r:id="rId6"/>
    <p:sldId id="357" r:id="rId7"/>
    <p:sldId id="358" r:id="rId8"/>
    <p:sldId id="359" r:id="rId9"/>
    <p:sldId id="360" r:id="rId10"/>
    <p:sldId id="361" r:id="rId11"/>
    <p:sldId id="363" r:id="rId12"/>
    <p:sldId id="362" r:id="rId13"/>
    <p:sldId id="364" r:id="rId14"/>
    <p:sldId id="366" r:id="rId15"/>
    <p:sldId id="367" r:id="rId16"/>
    <p:sldId id="365" r:id="rId17"/>
    <p:sldId id="368" r:id="rId18"/>
  </p:sldIdLst>
  <p:sldSz cx="9144000" cy="6858000" type="screen4x3"/>
  <p:notesSz cx="6858000" cy="9144000"/>
  <p:defaultTextStyle>
    <a:defPPr>
      <a:defRPr lang="ko-KR"/>
    </a:defPPr>
    <a:lvl1pPr algn="l" rtl="0" fontAlgn="base" latinLnBrk="1">
      <a:spcBef>
        <a:spcPct val="0"/>
      </a:spcBef>
      <a:spcAft>
        <a:spcPct val="0"/>
      </a:spcAft>
      <a:defRPr kumimoji="1" kern="1200">
        <a:solidFill>
          <a:schemeClr val="tx1"/>
        </a:solidFill>
        <a:latin typeface="굴림" charset="-127"/>
        <a:ea typeface="굴림" charset="-127"/>
        <a:cs typeface="+mn-cs"/>
      </a:defRPr>
    </a:lvl1pPr>
    <a:lvl2pPr marL="457200" algn="l" rtl="0" fontAlgn="base" latinLnBrk="1">
      <a:spcBef>
        <a:spcPct val="0"/>
      </a:spcBef>
      <a:spcAft>
        <a:spcPct val="0"/>
      </a:spcAft>
      <a:defRPr kumimoji="1" kern="1200">
        <a:solidFill>
          <a:schemeClr val="tx1"/>
        </a:solidFill>
        <a:latin typeface="굴림" charset="-127"/>
        <a:ea typeface="굴림" charset="-127"/>
        <a:cs typeface="+mn-cs"/>
      </a:defRPr>
    </a:lvl2pPr>
    <a:lvl3pPr marL="914400" algn="l" rtl="0" fontAlgn="base" latinLnBrk="1">
      <a:spcBef>
        <a:spcPct val="0"/>
      </a:spcBef>
      <a:spcAft>
        <a:spcPct val="0"/>
      </a:spcAft>
      <a:defRPr kumimoji="1" kern="1200">
        <a:solidFill>
          <a:schemeClr val="tx1"/>
        </a:solidFill>
        <a:latin typeface="굴림" charset="-127"/>
        <a:ea typeface="굴림" charset="-127"/>
        <a:cs typeface="+mn-cs"/>
      </a:defRPr>
    </a:lvl3pPr>
    <a:lvl4pPr marL="1371600" algn="l" rtl="0" fontAlgn="base" latinLnBrk="1">
      <a:spcBef>
        <a:spcPct val="0"/>
      </a:spcBef>
      <a:spcAft>
        <a:spcPct val="0"/>
      </a:spcAft>
      <a:defRPr kumimoji="1" kern="1200">
        <a:solidFill>
          <a:schemeClr val="tx1"/>
        </a:solidFill>
        <a:latin typeface="굴림" charset="-127"/>
        <a:ea typeface="굴림" charset="-127"/>
        <a:cs typeface="+mn-cs"/>
      </a:defRPr>
    </a:lvl4pPr>
    <a:lvl5pPr marL="1828800" algn="l" rtl="0" fontAlgn="base" latinLnBrk="1">
      <a:spcBef>
        <a:spcPct val="0"/>
      </a:spcBef>
      <a:spcAft>
        <a:spcPct val="0"/>
      </a:spcAft>
      <a:defRPr kumimoji="1" kern="1200">
        <a:solidFill>
          <a:schemeClr val="tx1"/>
        </a:solidFill>
        <a:latin typeface="굴림" charset="-127"/>
        <a:ea typeface="굴림" charset="-127"/>
        <a:cs typeface="+mn-cs"/>
      </a:defRPr>
    </a:lvl5pPr>
    <a:lvl6pPr marL="2286000" algn="l" defTabSz="914400" rtl="0" eaLnBrk="1" latinLnBrk="1" hangingPunct="1">
      <a:defRPr kumimoji="1" kern="1200">
        <a:solidFill>
          <a:schemeClr val="tx1"/>
        </a:solidFill>
        <a:latin typeface="굴림" charset="-127"/>
        <a:ea typeface="굴림" charset="-127"/>
        <a:cs typeface="+mn-cs"/>
      </a:defRPr>
    </a:lvl6pPr>
    <a:lvl7pPr marL="2743200" algn="l" defTabSz="914400" rtl="0" eaLnBrk="1" latinLnBrk="1" hangingPunct="1">
      <a:defRPr kumimoji="1" kern="1200">
        <a:solidFill>
          <a:schemeClr val="tx1"/>
        </a:solidFill>
        <a:latin typeface="굴림" charset="-127"/>
        <a:ea typeface="굴림" charset="-127"/>
        <a:cs typeface="+mn-cs"/>
      </a:defRPr>
    </a:lvl7pPr>
    <a:lvl8pPr marL="3200400" algn="l" defTabSz="914400" rtl="0" eaLnBrk="1" latinLnBrk="1" hangingPunct="1">
      <a:defRPr kumimoji="1" kern="1200">
        <a:solidFill>
          <a:schemeClr val="tx1"/>
        </a:solidFill>
        <a:latin typeface="굴림" charset="-127"/>
        <a:ea typeface="굴림" charset="-127"/>
        <a:cs typeface="+mn-cs"/>
      </a:defRPr>
    </a:lvl8pPr>
    <a:lvl9pPr marL="3657600" algn="l" defTabSz="914400" rtl="0" eaLnBrk="1" latinLnBrk="1" hangingPunct="1">
      <a:defRPr kumimoji="1" kern="1200">
        <a:solidFill>
          <a:schemeClr val="tx1"/>
        </a:solidFill>
        <a:latin typeface="굴림" charset="-127"/>
        <a:ea typeface="굴림" charset="-127"/>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showPr>
  <p:clrMru>
    <a:srgbClr val="050014"/>
    <a:srgbClr val="010135"/>
    <a:srgbClr val="010157"/>
    <a:srgbClr val="010163"/>
    <a:srgbClr val="030355"/>
    <a:srgbClr val="05165F"/>
    <a:srgbClr val="061C78"/>
    <a:srgbClr val="FFFFFF"/>
  </p:clrMru>
</p:presentationPr>
</file>

<file path=ppt/tableStyles.xml><?xml version="1.0" encoding="utf-8"?>
<a:tblStyleLst xmlns:a="http://schemas.openxmlformats.org/drawingml/2006/main" def="{5C22544A-7EE6-4342-B048-85BDC9FD1C3A}">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8588" autoAdjust="0"/>
    <p:restoredTop sz="83793" autoAdjust="0"/>
  </p:normalViewPr>
  <p:slideViewPr>
    <p:cSldViewPr>
      <p:cViewPr>
        <p:scale>
          <a:sx n="100" d="100"/>
          <a:sy n="100" d="100"/>
        </p:scale>
        <p:origin x="-102" y="11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83" d="100"/>
          <a:sy n="83" d="100"/>
        </p:scale>
        <p:origin x="-1914" y="-7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굴림" pitchFamily="50" charset="-127"/>
                <a:ea typeface="굴림" pitchFamily="50" charset="-127"/>
              </a:defRPr>
            </a:lvl1pPr>
          </a:lstStyle>
          <a:p>
            <a:pPr>
              <a:defRPr/>
            </a:pPr>
            <a:endParaRPr lang="ko-KR" altLang="en-US"/>
          </a:p>
        </p:txBody>
      </p:sp>
      <p:sp>
        <p:nvSpPr>
          <p:cNvPr id="3" name="날짜 개체 틀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atin typeface="굴림" pitchFamily="50" charset="-127"/>
                <a:ea typeface="굴림" pitchFamily="50" charset="-127"/>
              </a:defRPr>
            </a:lvl1pPr>
          </a:lstStyle>
          <a:p>
            <a:pPr>
              <a:defRPr/>
            </a:pPr>
            <a:fld id="{5CE996D0-9CDA-445F-9D84-5474E5898A83}" type="datetimeFigureOut">
              <a:rPr lang="ko-KR" altLang="en-US"/>
              <a:pPr>
                <a:defRPr/>
              </a:pPr>
              <a:t>2012-10-17</a:t>
            </a:fld>
            <a:endParaRPr lang="ko-KR" altLang="en-US"/>
          </a:p>
        </p:txBody>
      </p:sp>
      <p:sp>
        <p:nvSpPr>
          <p:cNvPr id="4" name="바닥글 개체 틀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굴림" pitchFamily="50" charset="-127"/>
                <a:ea typeface="굴림" pitchFamily="50" charset="-127"/>
              </a:defRPr>
            </a:lvl1pPr>
          </a:lstStyle>
          <a:p>
            <a:pPr>
              <a:defRPr/>
            </a:pPr>
            <a:endParaRPr lang="ko-KR" altLang="en-US"/>
          </a:p>
        </p:txBody>
      </p:sp>
      <p:sp>
        <p:nvSpPr>
          <p:cNvPr id="5" name="슬라이드 번호 개체 틀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atin typeface="굴림" pitchFamily="50" charset="-127"/>
                <a:ea typeface="굴림" pitchFamily="50" charset="-127"/>
              </a:defRPr>
            </a:lvl1pPr>
          </a:lstStyle>
          <a:p>
            <a:pPr>
              <a:defRPr/>
            </a:pPr>
            <a:fld id="{A94E5469-3BB8-4E2D-93F5-F9DC0A267047}" type="slidenum">
              <a:rPr lang="ko-KR" altLang="en-US"/>
              <a:pPr>
                <a:defRPr/>
              </a:pPr>
              <a:t>‹#›</a:t>
            </a:fld>
            <a:endParaRPr lang="ko-KR"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굴림" pitchFamily="50" charset="-127"/>
                <a:ea typeface="굴림" pitchFamily="50" charset="-127"/>
              </a:defRPr>
            </a:lvl1pPr>
          </a:lstStyle>
          <a:p>
            <a:pPr>
              <a:defRPr/>
            </a:pPr>
            <a:endParaRPr lang="ko-KR" altLang="en-US"/>
          </a:p>
        </p:txBody>
      </p:sp>
      <p:sp>
        <p:nvSpPr>
          <p:cNvPr id="3" name="날짜 개체 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굴림" pitchFamily="50" charset="-127"/>
                <a:ea typeface="굴림" pitchFamily="50" charset="-127"/>
              </a:defRPr>
            </a:lvl1pPr>
          </a:lstStyle>
          <a:p>
            <a:pPr>
              <a:defRPr/>
            </a:pPr>
            <a:fld id="{7DF90E0A-1586-422F-B1CC-B04CA7EC4618}" type="datetimeFigureOut">
              <a:rPr lang="ko-KR" altLang="en-US"/>
              <a:pPr>
                <a:defRPr/>
              </a:pPr>
              <a:t>2012-10-17</a:t>
            </a:fld>
            <a:endParaRPr lang="ko-KR" altLang="en-US"/>
          </a:p>
        </p:txBody>
      </p:sp>
      <p:sp>
        <p:nvSpPr>
          <p:cNvPr id="4" name="슬라이드 이미지 개체 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ko-KR" altLang="en-US" noProof="0" smtClean="0"/>
          </a:p>
        </p:txBody>
      </p:sp>
      <p:sp>
        <p:nvSpPr>
          <p:cNvPr id="5" name="슬라이드 노트 개체 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ko-KR" altLang="en-US" noProof="0" smtClean="0"/>
              <a:t>마스터 텍스트 스타일을 편집합니다</a:t>
            </a:r>
          </a:p>
          <a:p>
            <a:pPr lvl="1"/>
            <a:r>
              <a:rPr lang="ko-KR" altLang="en-US" noProof="0" smtClean="0"/>
              <a:t>둘째 수준</a:t>
            </a:r>
          </a:p>
          <a:p>
            <a:pPr lvl="2"/>
            <a:r>
              <a:rPr lang="ko-KR" altLang="en-US" noProof="0" smtClean="0"/>
              <a:t>셋째 수준</a:t>
            </a:r>
          </a:p>
          <a:p>
            <a:pPr lvl="3"/>
            <a:r>
              <a:rPr lang="ko-KR" altLang="en-US" noProof="0" smtClean="0"/>
              <a:t>넷째 수준</a:t>
            </a:r>
          </a:p>
          <a:p>
            <a:pPr lvl="4"/>
            <a:r>
              <a:rPr lang="ko-KR" altLang="en-US" noProof="0" smtClean="0"/>
              <a:t>다섯째 수준</a:t>
            </a:r>
          </a:p>
        </p:txBody>
      </p:sp>
      <p:sp>
        <p:nvSpPr>
          <p:cNvPr id="6" name="바닥글 개체 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굴림" pitchFamily="50" charset="-127"/>
                <a:ea typeface="굴림" pitchFamily="50" charset="-127"/>
              </a:defRPr>
            </a:lvl1pPr>
          </a:lstStyle>
          <a:p>
            <a:pPr>
              <a:defRPr/>
            </a:pPr>
            <a:endParaRPr lang="ko-KR" altLang="en-US"/>
          </a:p>
        </p:txBody>
      </p:sp>
      <p:sp>
        <p:nvSpPr>
          <p:cNvPr id="7" name="슬라이드 번호 개체 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굴림" pitchFamily="50" charset="-127"/>
                <a:ea typeface="굴림" pitchFamily="50" charset="-127"/>
              </a:defRPr>
            </a:lvl1pPr>
          </a:lstStyle>
          <a:p>
            <a:pPr>
              <a:defRPr/>
            </a:pPr>
            <a:fld id="{2061BD98-0E66-451C-BAFD-02713BC27168}" type="slidenum">
              <a:rPr lang="ko-KR" altLang="en-US"/>
              <a:pPr>
                <a:defRPr/>
              </a:pPr>
              <a:t>‹#›</a:t>
            </a:fld>
            <a:endParaRPr lang="ko-KR" altLang="en-US"/>
          </a:p>
        </p:txBody>
      </p:sp>
    </p:spTree>
  </p:cSld>
  <p:clrMap bg1="lt1" tx1="dk1" bg2="lt2" tx2="dk2" accent1="accent1" accent2="accent2" accent3="accent3" accent4="accent4" accent5="accent5" accent6="accent6" hlink="hlink" folHlink="folHlink"/>
  <p:notesStyle>
    <a:lvl1pPr algn="l" rtl="0" eaLnBrk="0" fontAlgn="base" latinLnBrk="1" hangingPunct="0">
      <a:spcBef>
        <a:spcPct val="30000"/>
      </a:spcBef>
      <a:spcAft>
        <a:spcPct val="0"/>
      </a:spcAft>
      <a:defRPr sz="1200" kern="1200">
        <a:solidFill>
          <a:schemeClr val="tx1"/>
        </a:solidFill>
        <a:latin typeface="+mn-lt"/>
        <a:ea typeface="+mn-ea"/>
        <a:cs typeface="+mn-cs"/>
      </a:defRPr>
    </a:lvl1pPr>
    <a:lvl2pPr marL="457200" algn="l" rtl="0" eaLnBrk="0" fontAlgn="base" latinLnBrk="1" hangingPunct="0">
      <a:spcBef>
        <a:spcPct val="30000"/>
      </a:spcBef>
      <a:spcAft>
        <a:spcPct val="0"/>
      </a:spcAft>
      <a:defRPr sz="1200" kern="1200">
        <a:solidFill>
          <a:schemeClr val="tx1"/>
        </a:solidFill>
        <a:latin typeface="+mn-lt"/>
        <a:ea typeface="+mn-ea"/>
        <a:cs typeface="+mn-cs"/>
      </a:defRPr>
    </a:lvl2pPr>
    <a:lvl3pPr marL="914400" algn="l" rtl="0" eaLnBrk="0" fontAlgn="base" latinLnBrk="1" hangingPunct="0">
      <a:spcBef>
        <a:spcPct val="30000"/>
      </a:spcBef>
      <a:spcAft>
        <a:spcPct val="0"/>
      </a:spcAft>
      <a:defRPr sz="1200" kern="1200">
        <a:solidFill>
          <a:schemeClr val="tx1"/>
        </a:solidFill>
        <a:latin typeface="+mn-lt"/>
        <a:ea typeface="+mn-ea"/>
        <a:cs typeface="+mn-cs"/>
      </a:defRPr>
    </a:lvl3pPr>
    <a:lvl4pPr marL="1371600" algn="l" rtl="0" eaLnBrk="0" fontAlgn="base" latinLnBrk="1" hangingPunct="0">
      <a:spcBef>
        <a:spcPct val="30000"/>
      </a:spcBef>
      <a:spcAft>
        <a:spcPct val="0"/>
      </a:spcAft>
      <a:defRPr sz="1200" kern="1200">
        <a:solidFill>
          <a:schemeClr val="tx1"/>
        </a:solidFill>
        <a:latin typeface="+mn-lt"/>
        <a:ea typeface="+mn-ea"/>
        <a:cs typeface="+mn-cs"/>
      </a:defRPr>
    </a:lvl4pPr>
    <a:lvl5pPr marL="1828800" algn="l" rtl="0" eaLnBrk="0" fontAlgn="base" latinLnBrk="1" hangingPunct="0">
      <a:spcBef>
        <a:spcPct val="30000"/>
      </a:spcBef>
      <a:spcAft>
        <a:spcPct val="0"/>
      </a:spcAft>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슬라이드 이미지 개체 틀 1"/>
          <p:cNvSpPr>
            <a:spLocks noGrp="1" noRot="1" noChangeAspect="1" noTextEdit="1"/>
          </p:cNvSpPr>
          <p:nvPr>
            <p:ph type="sldImg"/>
          </p:nvPr>
        </p:nvSpPr>
        <p:spPr bwMode="auto">
          <a:noFill/>
          <a:ln>
            <a:solidFill>
              <a:srgbClr val="000000"/>
            </a:solidFill>
            <a:miter lim="800000"/>
            <a:headEnd/>
            <a:tailEnd/>
          </a:ln>
        </p:spPr>
      </p:sp>
      <p:sp>
        <p:nvSpPr>
          <p:cNvPr id="16386" name="슬라이드 노트 개체 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ko-KR" altLang="en-US" smtClean="0"/>
          </a:p>
        </p:txBody>
      </p:sp>
      <p:sp>
        <p:nvSpPr>
          <p:cNvPr id="16387" name="슬라이드 번호 개체 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93FC36D-13C5-423A-B82A-807BC22C9656}" type="slidenum">
              <a:rPr lang="ko-KR" altLang="en-US" smtClean="0">
                <a:latin typeface="굴림" charset="-127"/>
                <a:ea typeface="굴림" charset="-127"/>
              </a:rPr>
              <a:pPr/>
              <a:t>1</a:t>
            </a:fld>
            <a:endParaRPr lang="en-US" altLang="ko-KR" smtClean="0">
              <a:latin typeface="굴림" charset="-127"/>
              <a:ea typeface="굴림" charset="-127"/>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Rot="1" noChangeAspect="1" noTextEdit="1"/>
          </p:cNvSpPr>
          <p:nvPr>
            <p:ph type="sldImg"/>
          </p:nvPr>
        </p:nvSpPr>
        <p:spPr bwMode="auto">
          <a:noFill/>
          <a:ln>
            <a:solidFill>
              <a:srgbClr val="000000"/>
            </a:solidFill>
            <a:miter lim="800000"/>
            <a:headEnd/>
            <a:tailEnd/>
          </a:ln>
        </p:spPr>
      </p:sp>
      <p:sp>
        <p:nvSpPr>
          <p:cNvPr id="34818" name="Rectangle 3"/>
          <p:cNvSpPr>
            <a:spLocks noGrp="1"/>
          </p:cNvSpPr>
          <p:nvPr>
            <p:ph type="body" idx="1"/>
          </p:nvPr>
        </p:nvSpPr>
        <p:spPr bwMode="auto">
          <a:noFill/>
        </p:spPr>
        <p:txBody>
          <a:bodyPr wrap="square" numCol="1" anchor="t" anchorCtr="0" compatLnSpc="1">
            <a:prstTxWarp prst="textNoShape">
              <a:avLst/>
            </a:prstTxWarp>
          </a:bodyPr>
          <a:lstStyle/>
          <a:p>
            <a:r>
              <a:rPr lang="en-US" altLang="ko-KR" smtClean="0"/>
              <a:t>A univariate logistic-regression analysis of data from the ECLIPSE cohort showed that a PA:A ratio of more than 1 was associated with severe exacerbations at 1 year (odds ratio, 4.12; 95% CI, 3.20 to 5.31; P&lt;0.001) and at 3 years (odds ratio, 4.82; 95% CI, 3.92 to 5.93; P&lt;0.001). In multivariate logistic models, a PA:A ratio of more than 1 was the factor that had the strongest association with severe exacerbations at both time points (odds ratio, 2.8; 95% CI, 2.11 to 3.71; P&lt;0.001 at 1 year; and odds ratio, 3.81; 95% CI, 3.04 to 4.78;P&lt;0.001 at 3 years) (Table 3). Separate multivariate zero-inflated binomial regression models confirmed that a PA:A ratio of more than 1 was associated with an increased frequency of severe exacerbations at 1 year (an increase by a factor of 2.03; 95% CI, 1.61 to 2.55; P&lt;0.001).</a:t>
            </a:r>
          </a:p>
          <a:p>
            <a:r>
              <a:rPr lang="en-US" altLang="ko-KR" smtClean="0"/>
              <a:t>In multivariate regression analyses of data from the COPDGene longitudinal follow-up cohort, the presence of an elevated PA:A ratio was also associated with an increase in the occurrence of any exacerbation (odds ratio, 1.86; 95% CI, 1.54 to 2.24; P&lt;0.001) (Table 2), as well as in the frequency of these events (an increase by a factor of 1.62; 95% CI, 1.47 to 1.78; P&lt;0.001). In the ECLIPSE validation cohort, a PA:A ratio of more than 1 was associated with all exacerbations at 1 year and at 3 years (odds ratio, 2.17; 95% CI, 1.71 to 2.74; P&lt;0.001 at 1 year; and odds ratio, 6.68; 95% CI, 4.47 to 9.96; P&lt;0.001 at 3 years) (Table 3). At 3 years, this association was stronger than that with other components of the model — stronger than the association with an exacerbation in the previous year and stronger than the association with the SGRQ score and white-cell count, neither of which was significantly associated at that time point. Multivariate zero-inflated binomial regression models confirmed that a PA:A ratio of more than 1 was independently associated with an increase in the frequency of all exacerbations at 1 year in the ECLIPSE cohort (an increase by a factor of 1.43; 95% CI, 1.29 to 1.60; P&lt;0.001). Although a PA:A ratio of more than 1 was associated with all exacerbations and with severe exacerbations, it was not independently associated with mild-to-moderate events.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Grp="1" noRot="1" noChangeAspect="1" noTextEdit="1"/>
          </p:cNvSpPr>
          <p:nvPr>
            <p:ph type="sldImg"/>
          </p:nvPr>
        </p:nvSpPr>
        <p:spPr bwMode="auto">
          <a:noFill/>
          <a:ln>
            <a:solidFill>
              <a:srgbClr val="000000"/>
            </a:solidFill>
            <a:miter lim="800000"/>
            <a:headEnd/>
            <a:tailEnd/>
          </a:ln>
        </p:spPr>
      </p:sp>
      <p:sp>
        <p:nvSpPr>
          <p:cNvPr id="36866" name="Rectangle 3"/>
          <p:cNvSpPr>
            <a:spLocks noGrp="1"/>
          </p:cNvSpPr>
          <p:nvPr>
            <p:ph type="body" idx="1"/>
          </p:nvPr>
        </p:nvSpPr>
        <p:spPr bwMode="auto">
          <a:noFill/>
        </p:spPr>
        <p:txBody>
          <a:bodyPr wrap="square" numCol="1" anchor="t" anchorCtr="0" compatLnSpc="1">
            <a:prstTxWarp prst="textNoShape">
              <a:avLst/>
            </a:prstTxWarp>
          </a:bodyPr>
          <a:lstStyle/>
          <a:p>
            <a:r>
              <a:rPr lang="en-US" altLang="ko-KR" smtClean="0"/>
              <a:t>CT-detected pulmonary artery enlargement (a PA:A ratio of &gt;1) is independently associated with acute exacerbations of COPD and identifies a subpopulation at high risk for hospitalization for these events. The metric is particularly valuable given that the measurement of this ratio requires </a:t>
            </a:r>
            <a:r>
              <a:rPr lang="en-US" altLang="en-US" smtClean="0">
                <a:ea typeface="맑은 고딕" pitchFamily="50" charset="-127"/>
              </a:rPr>
              <a:t>minimal training and, when measured at</a:t>
            </a:r>
            <a:r>
              <a:rPr lang="en-US" altLang="ko-KR" smtClean="0"/>
              <a:t> </a:t>
            </a:r>
            <a:r>
              <a:rPr lang="en-US" altLang="en-US" smtClean="0">
                <a:ea typeface="맑은 고딕" pitchFamily="50" charset="-127"/>
              </a:rPr>
              <a:t>the pulmonary artery bifurcation, appears to be</a:t>
            </a:r>
            <a:r>
              <a:rPr lang="en-US" altLang="ko-KR" smtClean="0"/>
              <a:t> </a:t>
            </a:r>
            <a:r>
              <a:rPr lang="en-US" altLang="en-US" smtClean="0">
                <a:ea typeface="맑은 고딕" pitchFamily="50" charset="-127"/>
              </a:rPr>
              <a:t>reproducible. The measurement can also be made</a:t>
            </a:r>
            <a:r>
              <a:rPr lang="en-US" altLang="ko-KR" smtClean="0"/>
              <a:t> </a:t>
            </a:r>
            <a:r>
              <a:rPr lang="en-US" altLang="en-US" smtClean="0">
                <a:ea typeface="맑은 고딕" pitchFamily="50" charset="-127"/>
              </a:rPr>
              <a:t>from routine CT images that were obtained without</a:t>
            </a:r>
            <a:r>
              <a:rPr lang="en-US" altLang="ko-KR" smtClean="0"/>
              <a:t> </a:t>
            </a:r>
            <a:r>
              <a:rPr lang="en-US" altLang="en-US" smtClean="0">
                <a:ea typeface="맑은 고딕" pitchFamily="50" charset="-127"/>
              </a:rPr>
              <a:t>the use of vascular contrast material or the</a:t>
            </a:r>
            <a:r>
              <a:rPr lang="en-US" altLang="ko-KR" smtClean="0"/>
              <a:t> </a:t>
            </a:r>
            <a:r>
              <a:rPr lang="en-US" altLang="en-US" smtClean="0">
                <a:ea typeface="맑은 고딕" pitchFamily="50" charset="-127"/>
              </a:rPr>
              <a:t>use of special software. Furthermore, the PA:A</a:t>
            </a:r>
            <a:r>
              <a:rPr lang="en-US" altLang="ko-KR" smtClean="0"/>
              <a:t> </a:t>
            </a:r>
            <a:r>
              <a:rPr lang="en-US" altLang="en-US" smtClean="0">
                <a:ea typeface="맑은 고딕" pitchFamily="50" charset="-127"/>
              </a:rPr>
              <a:t>ratio, as compared with the pulmonary artery</a:t>
            </a:r>
            <a:r>
              <a:rPr lang="en-US" altLang="ko-KR" smtClean="0"/>
              <a:t> </a:t>
            </a:r>
            <a:r>
              <a:rPr lang="en-US" altLang="en-US" smtClean="0">
                <a:ea typeface="맑은 고딕" pitchFamily="50" charset="-127"/>
              </a:rPr>
              <a:t>diameter alone, allows for adjustment for anthropometric</a:t>
            </a:r>
            <a:r>
              <a:rPr lang="en-US" altLang="ko-KR" smtClean="0"/>
              <a:t> </a:t>
            </a:r>
            <a:r>
              <a:rPr lang="en-US" altLang="en-US" smtClean="0">
                <a:ea typeface="맑은 고딕" pitchFamily="50" charset="-127"/>
              </a:rPr>
              <a:t>differences between patients, corrects for</a:t>
            </a:r>
            <a:r>
              <a:rPr lang="en-US" altLang="ko-KR" smtClean="0"/>
              <a:t> </a:t>
            </a:r>
            <a:r>
              <a:rPr lang="en-US" altLang="en-US" smtClean="0">
                <a:ea typeface="맑은 고딕" pitchFamily="50" charset="-127"/>
              </a:rPr>
              <a:t>CT acquisition and reconstruction algorithms,</a:t>
            </a:r>
            <a:r>
              <a:rPr lang="en-US" altLang="ko-KR" smtClean="0"/>
              <a:t> </a:t>
            </a:r>
            <a:r>
              <a:rPr lang="en-US" altLang="en-US" smtClean="0">
                <a:ea typeface="맑은 고딕" pitchFamily="50" charset="-127"/>
              </a:rPr>
              <a:t>and provides an internal control that allows the</a:t>
            </a:r>
            <a:r>
              <a:rPr lang="en-US" altLang="ko-KR" smtClean="0"/>
              <a:t> </a:t>
            </a:r>
            <a:r>
              <a:rPr lang="en-US" altLang="en-US" smtClean="0">
                <a:ea typeface="맑은 고딕" pitchFamily="50" charset="-127"/>
              </a:rPr>
              <a:t>ratio to be compared over time and across cohorts,</a:t>
            </a:r>
            <a:r>
              <a:rPr lang="en-US" altLang="ko-KR" smtClean="0"/>
              <a:t> </a:t>
            </a:r>
            <a:r>
              <a:rPr lang="en-US" altLang="en-US" smtClean="0">
                <a:ea typeface="맑은 고딕" pitchFamily="50" charset="-127"/>
              </a:rPr>
              <a:t>a feature not shared by other CT markers</a:t>
            </a:r>
            <a:r>
              <a:rPr lang="en-US" altLang="ko-KR" smtClean="0"/>
              <a:t> </a:t>
            </a:r>
            <a:r>
              <a:rPr lang="en-US" altLang="en-US" smtClean="0">
                <a:ea typeface="맑은 고딕" pitchFamily="50" charset="-127"/>
              </a:rPr>
              <a:t>of exacerbation risk.</a:t>
            </a:r>
            <a:endParaRPr lang="en-US" altLang="ko-KR" smtClean="0"/>
          </a:p>
          <a:p>
            <a:r>
              <a:rPr lang="en-US" altLang="ko-KR" smtClean="0"/>
              <a:t>Our study is limited by its observational design, and thus we cannot definitively conclude that elevations in the PA:A ratio cause acute exacerbations of COPD or that these results would apply to other populations.</a:t>
            </a:r>
            <a:endParaRPr lang="ko-KR"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Grp="1" noRot="1" noChangeAspect="1" noTextEdit="1"/>
          </p:cNvSpPr>
          <p:nvPr>
            <p:ph type="sldImg"/>
          </p:nvPr>
        </p:nvSpPr>
        <p:spPr bwMode="auto">
          <a:noFill/>
          <a:ln>
            <a:solidFill>
              <a:srgbClr val="000000"/>
            </a:solidFill>
            <a:miter lim="800000"/>
            <a:headEnd/>
            <a:tailEnd/>
          </a:ln>
        </p:spPr>
      </p:sp>
      <p:sp>
        <p:nvSpPr>
          <p:cNvPr id="38914" name="Rectangle 3"/>
          <p:cNvSpPr>
            <a:spLocks noGrp="1"/>
          </p:cNvSpPr>
          <p:nvPr>
            <p:ph type="body" idx="1"/>
          </p:nvPr>
        </p:nvSpPr>
        <p:spPr bwMode="auto">
          <a:noFill/>
        </p:spPr>
        <p:txBody>
          <a:bodyPr wrap="square" numCol="1" anchor="t" anchorCtr="0" compatLnSpc="1">
            <a:prstTxWarp prst="textNoShape">
              <a:avLst/>
            </a:prstTxWarp>
          </a:bodyPr>
          <a:lstStyle/>
          <a:p>
            <a:r>
              <a:rPr lang="en-US" altLang="ko-KR" smtClean="0"/>
              <a:t>We found that a PA:A ratio of more than 1 at baseline was associated with future exacerbations of COPD, particularly those requiring hospitalization. Although prior studies have shown correlations between pulmonary hypertension and acute exacerbations of COPD, we examined the relationship between exacerbations and a readily available CT measure of pulmonary vascular disease. The PA:A ratio also appears to outperform many established risk factors for exacerbation including GERD,8 SGRQ score,8 breathlessness, chronic bronchitis, and FEV1, as well as recently identified CT predictors. Though congestive heart failure, sleep apnea, and thromboembolic disease were not independently associated with exacerbations, the value of the PA:A ratio may be due in part to its capacity to identify patients who have pulmonary vascular disease as a result of these disorders and who are at particular risk for cardiovascular triggers of exacerbation. An elevated PA:A ratio may also identify patients with pulmonary vascular disease resulting from underlying emphysema and limited capacity to accommodate the additional ventilation–perfusion mismatch and increased oxygen demand associated with many causes of acute exacerbations of COPD.</a:t>
            </a:r>
          </a:p>
          <a:p>
            <a:r>
              <a:rPr lang="en-US" altLang="ko-KR" smtClean="0"/>
              <a:t>Increased size of the pulmonary artery on CT could be the result of several pathologic processes, including resting pulmonary hypertension (see echocardiographic data in the Supplementary Appendix), peripheral vascular pruning with centralization of blood flow, undiagnosed cardiovascular disease, or a combination of these mechanisms.</a:t>
            </a:r>
            <a:endParaRPr lang="ko-KR" alt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p:cNvSpPr>
            <a:spLocks noGrp="1" noRot="1" noChangeAspect="1" noTextEdit="1"/>
          </p:cNvSpPr>
          <p:nvPr>
            <p:ph type="sldImg"/>
          </p:nvPr>
        </p:nvSpPr>
        <p:spPr bwMode="auto">
          <a:noFill/>
          <a:ln>
            <a:solidFill>
              <a:srgbClr val="000000"/>
            </a:solidFill>
            <a:miter lim="800000"/>
            <a:headEnd/>
            <a:tailEnd/>
          </a:ln>
        </p:spPr>
      </p:sp>
      <p:sp>
        <p:nvSpPr>
          <p:cNvPr id="40962" name="Rectangle 3"/>
          <p:cNvSpPr>
            <a:spLocks noGrp="1"/>
          </p:cNvSpPr>
          <p:nvPr>
            <p:ph type="body" idx="1"/>
          </p:nvPr>
        </p:nvSpPr>
        <p:spPr bwMode="auto">
          <a:noFill/>
        </p:spPr>
        <p:txBody>
          <a:bodyPr wrap="square" numCol="1" anchor="t" anchorCtr="0" compatLnSpc="1">
            <a:prstTxWarp prst="textNoShape">
              <a:avLst/>
            </a:prstTxWarp>
          </a:bodyPr>
          <a:lstStyle/>
          <a:p>
            <a:r>
              <a:rPr lang="en-US" altLang="ko-KR" smtClean="0"/>
              <a:t>In addition, local inflammation is associated with endothelial dysfunction and regional vascular changes, even in patients with mild airflow obstruction. Future studies could be designed to test antiinflammatory agents, including statins, azithromycin, and roflumilast, as targeted therapy for exacerbation-prone patients with a PA:A ratio of more than 1.</a:t>
            </a:r>
            <a:endParaRPr lang="ko-KR"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Grp="1" noRot="1" noChangeAspect="1" noTextEdit="1"/>
          </p:cNvSpPr>
          <p:nvPr>
            <p:ph type="sldImg"/>
          </p:nvPr>
        </p:nvSpPr>
        <p:spPr bwMode="auto">
          <a:noFill/>
          <a:ln>
            <a:solidFill>
              <a:srgbClr val="000000"/>
            </a:solidFill>
            <a:miter lim="800000"/>
            <a:headEnd/>
            <a:tailEnd/>
          </a:ln>
        </p:spPr>
      </p:sp>
      <p:sp>
        <p:nvSpPr>
          <p:cNvPr id="45058" name="Rectangle 3"/>
          <p:cNvSpPr>
            <a:spLocks noGrp="1"/>
          </p:cNvSpPr>
          <p:nvPr>
            <p:ph type="body" idx="1"/>
          </p:nvPr>
        </p:nvSpPr>
        <p:spPr bwMode="auto">
          <a:noFill/>
        </p:spPr>
        <p:txBody>
          <a:bodyPr wrap="square" numCol="1" anchor="t" anchorCtr="0" compatLnSpc="1">
            <a:prstTxWarp prst="textNoShape">
              <a:avLst/>
            </a:prstTxWarp>
          </a:bodyPr>
          <a:lstStyle/>
          <a:p>
            <a:r>
              <a:rPr lang="en-US" altLang="en-US" smtClean="0">
                <a:ea typeface="맑은 고딕" pitchFamily="50" charset="-127"/>
              </a:rPr>
              <a:t>Table 3 shows how the addition of biomarkers improves the</a:t>
            </a:r>
            <a:r>
              <a:rPr lang="en-US" altLang="ko-KR" smtClean="0"/>
              <a:t> </a:t>
            </a:r>
            <a:r>
              <a:rPr lang="en-US" altLang="en-US" smtClean="0">
                <a:ea typeface="맑은 고딕" pitchFamily="50" charset="-127"/>
              </a:rPr>
              <a:t>predictive value of the baseline clinical model using C statistics.</a:t>
            </a:r>
            <a:r>
              <a:rPr lang="en-US" altLang="ko-KR" smtClean="0"/>
              <a:t> </a:t>
            </a:r>
            <a:r>
              <a:rPr lang="en-US" altLang="en-US" smtClean="0">
                <a:ea typeface="맑은 고딕" pitchFamily="50" charset="-127"/>
              </a:rPr>
              <a:t>The C statistic value of the clinical model alone (age, BODE,</a:t>
            </a:r>
            <a:r>
              <a:rPr lang="en-US" altLang="ko-KR" smtClean="0"/>
              <a:t> </a:t>
            </a:r>
            <a:r>
              <a:rPr lang="en-US" altLang="en-US" smtClean="0">
                <a:ea typeface="맑은 고딕" pitchFamily="50" charset="-127"/>
              </a:rPr>
              <a:t>and hospitalizations) was 0.686. The individual addition of the</a:t>
            </a:r>
            <a:r>
              <a:rPr lang="en-US" altLang="ko-KR" smtClean="0"/>
              <a:t> </a:t>
            </a:r>
            <a:r>
              <a:rPr lang="en-US" altLang="en-US" smtClean="0">
                <a:ea typeface="맑은 고딕" pitchFamily="50" charset="-127"/>
              </a:rPr>
              <a:t>biomarkers discussed previously did improve the predictive</a:t>
            </a:r>
            <a:r>
              <a:rPr lang="en-US" altLang="ko-KR" smtClean="0"/>
              <a:t> </a:t>
            </a:r>
            <a:r>
              <a:rPr lang="en-US" altLang="en-US" smtClean="0">
                <a:ea typeface="맑은 고딕" pitchFamily="50" charset="-127"/>
              </a:rPr>
              <a:t>value (C statistic) of the combined index, but their contribution</a:t>
            </a:r>
            <a:r>
              <a:rPr lang="en-US" altLang="ko-KR" smtClean="0"/>
              <a:t> </a:t>
            </a:r>
            <a:r>
              <a:rPr lang="en-US" altLang="en-US" smtClean="0">
                <a:ea typeface="맑은 고딕" pitchFamily="50" charset="-127"/>
              </a:rPr>
              <a:t>was relatively small (Table 3), with only IL-6 significantly improving</a:t>
            </a:r>
            <a:r>
              <a:rPr lang="en-US" altLang="ko-KR" smtClean="0"/>
              <a:t> </a:t>
            </a:r>
            <a:r>
              <a:rPr lang="en-US" altLang="en-US" smtClean="0">
                <a:ea typeface="맑은 고딕" pitchFamily="50" charset="-127"/>
              </a:rPr>
              <a:t>the C statistic on its own. By contrast, when all these</a:t>
            </a:r>
            <a:r>
              <a:rPr lang="en-US" altLang="ko-KR" smtClean="0"/>
              <a:t> </a:t>
            </a:r>
            <a:r>
              <a:rPr lang="en-US" altLang="en-US" smtClean="0">
                <a:ea typeface="맑은 고딕" pitchFamily="50" charset="-127"/>
              </a:rPr>
              <a:t>biomarkers were added together as a panel, the improvement in</a:t>
            </a:r>
          </a:p>
          <a:p>
            <a:r>
              <a:rPr lang="en-US" altLang="en-US" smtClean="0">
                <a:ea typeface="맑은 고딕" pitchFamily="50" charset="-127"/>
              </a:rPr>
              <a:t>predictive value (C statistic ¼ 0.726) was statistically significant.</a:t>
            </a:r>
            <a:r>
              <a:rPr lang="en-US" altLang="ko-KR" smtClean="0"/>
              <a:t> </a:t>
            </a:r>
            <a:r>
              <a:rPr lang="en-US" altLang="en-US" smtClean="0">
                <a:ea typeface="맑은 고딕" pitchFamily="50" charset="-127"/>
              </a:rPr>
              <a:t>In the subset of 1,579 subjects with all biomarkers including</a:t>
            </a:r>
            <a:r>
              <a:rPr lang="en-US" altLang="ko-KR" smtClean="0"/>
              <a:t> </a:t>
            </a:r>
            <a:r>
              <a:rPr lang="en-US" altLang="en-US" smtClean="0">
                <a:ea typeface="맑은 고딕" pitchFamily="50" charset="-127"/>
              </a:rPr>
              <a:t>CCL-18/PARC, the results were similar to the main analysis.</a:t>
            </a:r>
            <a:r>
              <a:rPr lang="en-US" altLang="ko-KR" smtClean="0"/>
              <a:t> </a:t>
            </a:r>
            <a:r>
              <a:rPr lang="en-US" altLang="en-US" smtClean="0">
                <a:ea typeface="맑은 고딕" pitchFamily="50" charset="-127"/>
              </a:rPr>
              <a:t>CCL-18/PARC behaved similarly to most individual biomarkers,</a:t>
            </a:r>
            <a:r>
              <a:rPr lang="en-US" altLang="ko-KR" smtClean="0"/>
              <a:t> </a:t>
            </a:r>
            <a:r>
              <a:rPr lang="en-US" altLang="en-US" smtClean="0">
                <a:ea typeface="맑은 고딕" pitchFamily="50" charset="-127"/>
              </a:rPr>
              <a:t>and contributed as part of the full biomarker panel to an improvement</a:t>
            </a:r>
            <a:r>
              <a:rPr lang="en-US" altLang="ko-KR" smtClean="0"/>
              <a:t> </a:t>
            </a:r>
            <a:r>
              <a:rPr lang="en-US" altLang="en-US" smtClean="0">
                <a:ea typeface="맑은 고딕" pitchFamily="50" charset="-127"/>
              </a:rPr>
              <a:t>in predictive value (C statistic ¼ 0.697 in the clinical model</a:t>
            </a:r>
            <a:r>
              <a:rPr lang="en-US" altLang="ko-KR" smtClean="0"/>
              <a:t> </a:t>
            </a:r>
            <a:r>
              <a:rPr lang="en-US" altLang="en-US" smtClean="0">
                <a:ea typeface="맑은 고딕" pitchFamily="50" charset="-127"/>
              </a:rPr>
              <a:t>and 0.742 in the full model), which was also statistically significant.</a:t>
            </a:r>
            <a:r>
              <a:rPr lang="en-US" altLang="ko-KR" smtClean="0"/>
              <a:t> </a:t>
            </a:r>
            <a:r>
              <a:rPr lang="en-US" altLang="en-US" smtClean="0">
                <a:ea typeface="맑은 고딕" pitchFamily="50" charset="-127"/>
              </a:rPr>
              <a:t>The C statistic values were similar when the cohort was split</a:t>
            </a:r>
            <a:r>
              <a:rPr lang="en-US" altLang="ko-KR" smtClean="0"/>
              <a:t> </a:t>
            </a:r>
            <a:r>
              <a:rPr lang="en-US" altLang="en-US" smtClean="0">
                <a:ea typeface="맑은 고딕" pitchFamily="50" charset="-127"/>
              </a:rPr>
              <a:t>into two subgroups (see Table E2).</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p:cNvSpPr>
            <a:spLocks noGrp="1" noRot="1" noChangeAspect="1" noTextEdit="1"/>
          </p:cNvSpPr>
          <p:nvPr>
            <p:ph type="sldImg"/>
          </p:nvPr>
        </p:nvSpPr>
        <p:spPr bwMode="auto">
          <a:noFill/>
          <a:ln>
            <a:solidFill>
              <a:srgbClr val="000000"/>
            </a:solidFill>
            <a:miter lim="800000"/>
            <a:headEnd/>
            <a:tailEnd/>
          </a:ln>
        </p:spPr>
      </p:sp>
      <p:sp>
        <p:nvSpPr>
          <p:cNvPr id="47106" name="Rectangle 3"/>
          <p:cNvSpPr>
            <a:spLocks noGrp="1"/>
          </p:cNvSpPr>
          <p:nvPr>
            <p:ph type="body" idx="1"/>
          </p:nvPr>
        </p:nvSpPr>
        <p:spPr bwMode="auto">
          <a:noFill/>
        </p:spPr>
        <p:txBody>
          <a:bodyPr wrap="square" numCol="1" anchor="t" anchorCtr="0" compatLnSpc="1">
            <a:prstTxWarp prst="textNoShape">
              <a:avLst/>
            </a:prstTxWarp>
          </a:bodyPr>
          <a:lstStyle/>
          <a:p>
            <a:endParaRPr lang="ko-KR" alt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noRot="1" noChangeAspect="1" noTextEdit="1"/>
          </p:cNvSpPr>
          <p:nvPr>
            <p:ph type="sldImg"/>
          </p:nvPr>
        </p:nvSpPr>
        <p:spPr bwMode="auto">
          <a:noFill/>
          <a:ln>
            <a:solidFill>
              <a:srgbClr val="000000"/>
            </a:solidFill>
            <a:miter lim="800000"/>
            <a:headEnd/>
            <a:tailEnd/>
          </a:ln>
        </p:spPr>
      </p:sp>
      <p:sp>
        <p:nvSpPr>
          <p:cNvPr id="43010" name="Rectangle 3"/>
          <p:cNvSpPr>
            <a:spLocks noGrp="1"/>
          </p:cNvSpPr>
          <p:nvPr>
            <p:ph type="body" idx="1"/>
          </p:nvPr>
        </p:nvSpPr>
        <p:spPr bwMode="auto">
          <a:noFill/>
        </p:spPr>
        <p:txBody>
          <a:bodyPr wrap="square" numCol="1" anchor="t" anchorCtr="0" compatLnSpc="1">
            <a:prstTxWarp prst="textNoShape">
              <a:avLst/>
            </a:prstTxWarp>
          </a:bodyPr>
          <a:lstStyle/>
          <a:p>
            <a:r>
              <a:rPr lang="en-US" altLang="en-US" smtClean="0">
                <a:ea typeface="맑은 고딕" pitchFamily="50" charset="-127"/>
              </a:rPr>
              <a:t>A subset (n=33) of subjects at one institution underwent trans-thoracic echocardiography</a:t>
            </a:r>
            <a:r>
              <a:rPr lang="en-US" altLang="ko-KR" smtClean="0"/>
              <a:t> </a:t>
            </a:r>
            <a:r>
              <a:rPr lang="en-US" altLang="en-US" smtClean="0">
                <a:ea typeface="맑은 고딕" pitchFamily="50" charset="-127"/>
              </a:rPr>
              <a:t>in addition to CT scan. Estimates of pulmonary artery systolic pressure were calculated using</a:t>
            </a:r>
            <a:r>
              <a:rPr lang="en-US" altLang="ko-KR" smtClean="0"/>
              <a:t> </a:t>
            </a:r>
            <a:r>
              <a:rPr lang="en-US" altLang="en-US" smtClean="0">
                <a:ea typeface="맑은 고딕" pitchFamily="50" charset="-127"/>
              </a:rPr>
              <a:t>standard techniques10. When stratified according to PA/A &gt;1, both groups were similar in terms</a:t>
            </a:r>
            <a:r>
              <a:rPr lang="en-US" altLang="ko-KR" smtClean="0"/>
              <a:t> </a:t>
            </a:r>
            <a:r>
              <a:rPr lang="en-US" altLang="en-US" smtClean="0">
                <a:ea typeface="맑은 고딕" pitchFamily="50" charset="-127"/>
              </a:rPr>
              <a:t>of demographics, smoking history, co-morbid illnesses, oxygen use, lung function and</a:t>
            </a:r>
            <a:r>
              <a:rPr lang="en-US" altLang="ko-KR" smtClean="0"/>
              <a:t> </a:t>
            </a:r>
            <a:r>
              <a:rPr lang="en-US" altLang="en-US" smtClean="0">
                <a:ea typeface="맑은 고딕" pitchFamily="50" charset="-127"/>
              </a:rPr>
              <a:t>echocardiographic derived right atrial pressure and aortic diameter (32.2mm versus 31.4mm,</a:t>
            </a:r>
            <a:r>
              <a:rPr lang="en-US" altLang="ko-KR" smtClean="0"/>
              <a:t> </a:t>
            </a:r>
            <a:r>
              <a:rPr lang="en-US" altLang="en-US" smtClean="0">
                <a:ea typeface="맑은 고딕" pitchFamily="50" charset="-127"/>
              </a:rPr>
              <a:t>p=0.61) as outlined in Table 1s. The PA/A &gt;1 group had larger PA diameters (33.7mm versus</a:t>
            </a:r>
          </a:p>
          <a:p>
            <a:r>
              <a:rPr lang="en-US" altLang="en-US" smtClean="0">
                <a:ea typeface="맑은 고딕" pitchFamily="50" charset="-127"/>
              </a:rPr>
              <a:t>27.7mm, p=0.01), more self-reported exacerbations (11 versus 3, p=0.01), lower resting oxygen</a:t>
            </a:r>
            <a:r>
              <a:rPr lang="en-US" altLang="ko-KR" smtClean="0"/>
              <a:t> </a:t>
            </a:r>
            <a:r>
              <a:rPr lang="en-US" altLang="en-US" smtClean="0">
                <a:ea typeface="맑은 고딕" pitchFamily="50" charset="-127"/>
              </a:rPr>
              <a:t>saturation (86% versus 92%, p=&lt;0.001), shorter 6MWT (721 feet versus 1098 feet, p=0.03),</a:t>
            </a:r>
            <a:r>
              <a:rPr lang="en-US" altLang="ko-KR" smtClean="0"/>
              <a:t> </a:t>
            </a:r>
            <a:r>
              <a:rPr lang="en-US" altLang="en-US" smtClean="0">
                <a:ea typeface="맑은 고딕" pitchFamily="50" charset="-127"/>
              </a:rPr>
              <a:t>higher tricuspid regurgitant velocity (2.96 m/s versus 2.42 m/s, p=0.03) and higher PA systolic</a:t>
            </a:r>
            <a:r>
              <a:rPr lang="en-US" altLang="ko-KR" smtClean="0"/>
              <a:t> </a:t>
            </a:r>
            <a:r>
              <a:rPr lang="en-US" altLang="en-US" smtClean="0">
                <a:ea typeface="맑은 고딕" pitchFamily="50" charset="-127"/>
              </a:rPr>
              <a:t>pressure (38mmHg versus 31mmHg, p=0.04). Using linear regression between PA/A values and</a:t>
            </a:r>
            <a:r>
              <a:rPr lang="en-US" altLang="ko-KR" smtClean="0"/>
              <a:t> </a:t>
            </a:r>
            <a:r>
              <a:rPr lang="en-US" altLang="en-US" smtClean="0">
                <a:ea typeface="맑은 고딕" pitchFamily="50" charset="-127"/>
              </a:rPr>
              <a:t>PA systolic pressure, a Pearson’s correlation coefficient of r = 0.61 (0.33-0.79, p&lt;0.001) was</a:t>
            </a:r>
            <a:r>
              <a:rPr lang="en-US" altLang="ko-KR" smtClean="0"/>
              <a:t> </a:t>
            </a:r>
            <a:r>
              <a:rPr lang="en-US" altLang="en-US" smtClean="0">
                <a:ea typeface="맑은 고딕" pitchFamily="50" charset="-127"/>
              </a:rPr>
              <a:t>calculated. This was analyzed in order to determine a best-fit equation to determine estimated</a:t>
            </a:r>
            <a:r>
              <a:rPr lang="en-US" altLang="ko-KR" smtClean="0"/>
              <a:t> </a:t>
            </a:r>
            <a:r>
              <a:rPr lang="en-US" altLang="en-US" smtClean="0">
                <a:ea typeface="맑은 고딕" pitchFamily="50" charset="-127"/>
              </a:rPr>
              <a:t>PA systolic pressure from CT measurements as seen in Figure 1s</a:t>
            </a:r>
            <a:r>
              <a:rPr lang="en-US" altLang="ko-KR" smtClean="0"/>
              <a:t>.</a:t>
            </a:r>
          </a:p>
          <a:p>
            <a:r>
              <a:rPr lang="en-US" altLang="en-US" smtClean="0">
                <a:ea typeface="맑은 고딕" pitchFamily="50" charset="-127"/>
              </a:rPr>
              <a:t>Correlation between Echocardiogram derived PA systolic pressure and PA/A. The</a:t>
            </a:r>
            <a:r>
              <a:rPr lang="en-US" altLang="ko-KR" smtClean="0"/>
              <a:t> </a:t>
            </a:r>
            <a:r>
              <a:rPr lang="en-US" altLang="en-US" smtClean="0">
                <a:ea typeface="맑은 고딕" pitchFamily="50" charset="-127"/>
              </a:rPr>
              <a:t>best-fit equation of y = 72.635x – 33.713 (r2=0.37) was derived using linear regression.</a:t>
            </a:r>
            <a:r>
              <a:rPr lang="en-US" altLang="ko-KR" smtClean="0"/>
              <a:t> </a:t>
            </a:r>
            <a:r>
              <a:rPr lang="en-US" altLang="en-US" smtClean="0">
                <a:ea typeface="맑은 고딕" pitchFamily="50" charset="-127"/>
              </a:rPr>
              <a:t>Application of this equation yields a Pearson’s correlation coefficient of r = 0.61 (p&lt;0.001, 0.33-</a:t>
            </a:r>
          </a:p>
          <a:p>
            <a:r>
              <a:rPr lang="en-US" altLang="en-US" smtClean="0">
                <a:ea typeface="맑은 고딕" pitchFamily="50" charset="-127"/>
              </a:rPr>
              <a:t>0.79) between estimated PA systolic pressure and PA/A values. Abbreviations: PA = pulmonary</a:t>
            </a:r>
            <a:r>
              <a:rPr lang="en-US" altLang="ko-KR" smtClean="0"/>
              <a:t> </a:t>
            </a:r>
            <a:r>
              <a:rPr lang="en-US" altLang="en-US" smtClean="0">
                <a:ea typeface="맑은 고딕" pitchFamily="50" charset="-127"/>
              </a:rPr>
              <a:t>artery, A = aorta.</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p:cNvSpPr>
            <a:spLocks noGrp="1" noRot="1" noChangeAspect="1" noTextEdit="1"/>
          </p:cNvSpPr>
          <p:nvPr>
            <p:ph type="sldImg"/>
          </p:nvPr>
        </p:nvSpPr>
        <p:spPr bwMode="auto">
          <a:noFill/>
          <a:ln>
            <a:solidFill>
              <a:srgbClr val="000000"/>
            </a:solidFill>
            <a:miter lim="800000"/>
            <a:headEnd/>
            <a:tailEnd/>
          </a:ln>
        </p:spPr>
      </p:sp>
      <p:sp>
        <p:nvSpPr>
          <p:cNvPr id="49154" name="Rectangle 3"/>
          <p:cNvSpPr>
            <a:spLocks noGrp="1"/>
          </p:cNvSpPr>
          <p:nvPr>
            <p:ph type="body" idx="1"/>
          </p:nvPr>
        </p:nvSpPr>
        <p:spPr bwMode="auto">
          <a:noFill/>
        </p:spPr>
        <p:txBody>
          <a:bodyPr wrap="square" numCol="1" anchor="t" anchorCtr="0" compatLnSpc="1">
            <a:prstTxWarp prst="textNoShape">
              <a:avLst/>
            </a:prstTxWarp>
          </a:bodyPr>
          <a:lstStyle/>
          <a:p>
            <a:endParaRPr lang="ko-KR"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Grp="1" noRot="1" noChangeAspect="1" noTextEdit="1"/>
          </p:cNvSpPr>
          <p:nvPr>
            <p:ph type="sldImg"/>
          </p:nvPr>
        </p:nvSpPr>
        <p:spPr bwMode="auto">
          <a:noFill/>
          <a:ln>
            <a:solidFill>
              <a:srgbClr val="000000"/>
            </a:solidFill>
            <a:miter lim="800000"/>
            <a:headEnd/>
            <a:tailEnd/>
          </a:ln>
        </p:spPr>
      </p:sp>
      <p:sp>
        <p:nvSpPr>
          <p:cNvPr id="18434" name="Rectangle 3"/>
          <p:cNvSpPr>
            <a:spLocks noGrp="1"/>
          </p:cNvSpPr>
          <p:nvPr>
            <p:ph type="body" idx="1"/>
          </p:nvPr>
        </p:nvSpPr>
        <p:spPr bwMode="auto">
          <a:noFill/>
        </p:spPr>
        <p:txBody>
          <a:bodyPr wrap="square" numCol="1" anchor="t" anchorCtr="0" compatLnSpc="1">
            <a:prstTxWarp prst="textNoShape">
              <a:avLst/>
            </a:prstTxWarp>
          </a:bodyPr>
          <a:lstStyle/>
          <a:p>
            <a:r>
              <a:rPr lang="en-US" altLang="ko-KR" smtClean="0"/>
              <a:t>Exacerbations of chronic obstructive pulmonary disease (COPD) are associated with accelerated loss of lung function and death. Acute exacerbations of chronic obstructive pulmonary disease (COPD) are critical events in the natural history of the disease and are associated with accelerated loss of lung function and poor quality of life. Acute exacerbations of COPD are defined as an increase in dyspnea, cough, or sputum production warranting a change in therapy. These acute exacerbations often result from the acquisition of new strains of bacteria, viral infection, or exposure to pollution. In addition to these triggers, it is clear that patients with COPD may have an increase in respiratory symptoms owing to overt or subclinical cardiovascular events including ischemia, heart failure, and thromboembolism, the latter of which causes up to 25% of severe exacerbations.</a:t>
            </a:r>
          </a:p>
          <a:p>
            <a:r>
              <a:rPr lang="en-US" altLang="ko-KR" smtClean="0"/>
              <a:t>Identification of patients at risk for these events is therefore of major importance. Our ability to identify patients at risk for exacerbations was improved by the findings in the Evaluation of COPD Longitudinally to Identify Predictive Surrogate Endpoints (ECLIPSE) study, which showed the predictive usefulness of clinical characteristics such as prior exacerbations. However, the factors identified in that study explain only a minority of the variability in risk, and better tools are needed, particularly for predicting exacerbations requiring hospitalization.</a:t>
            </a:r>
            <a:endParaRPr lang="ko-KR"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Rot="1" noChangeAspect="1" noTextEdit="1"/>
          </p:cNvSpPr>
          <p:nvPr>
            <p:ph type="sldImg"/>
          </p:nvPr>
        </p:nvSpPr>
        <p:spPr bwMode="auto">
          <a:noFill/>
          <a:ln>
            <a:solidFill>
              <a:srgbClr val="000000"/>
            </a:solidFill>
            <a:miter lim="800000"/>
            <a:headEnd/>
            <a:tailEnd/>
          </a:ln>
        </p:spPr>
      </p:sp>
      <p:sp>
        <p:nvSpPr>
          <p:cNvPr id="20482" name="Rectangle 3"/>
          <p:cNvSpPr>
            <a:spLocks noGrp="1"/>
          </p:cNvSpPr>
          <p:nvPr>
            <p:ph type="body" idx="1"/>
          </p:nvPr>
        </p:nvSpPr>
        <p:spPr bwMode="auto">
          <a:noFill/>
        </p:spPr>
        <p:txBody>
          <a:bodyPr wrap="square" numCol="1" anchor="t" anchorCtr="0" compatLnSpc="1">
            <a:prstTxWarp prst="textNoShape">
              <a:avLst/>
            </a:prstTxWarp>
          </a:bodyPr>
          <a:lstStyle/>
          <a:p>
            <a:r>
              <a:rPr lang="en-US" altLang="ko-KR" smtClean="0"/>
              <a:t>Severe pulmonary hypertension is an important complication of advanced COPD and predicts acute exacerbations, though pulmonary vascular abnormalities also occur early in the course of the disease.</a:t>
            </a:r>
          </a:p>
          <a:p>
            <a:r>
              <a:rPr lang="en-US" altLang="ko-KR" smtClean="0"/>
              <a:t>We hypothesized that a computed tomographic (CT) metric of pulmonary vascular disease (pulmonary artery enlargement, as determined by a ratio of the diameter of the pulmonary artery to the diameter of the aorta [PA:A ratio] of &gt;1) would be associated with severe COPD exacerbations. We hypothesized that a PA:A ratio of more than 1 would be associated with a history of severe acute exacerbations of COPD at the time of enrollment in the current trial, the COPDGene trial, and would be independently associated with the risk of subsequent events in both the COPDGene longitudinal cohort and a validation cohort from the ECLIPSE trial.</a:t>
            </a:r>
            <a:endParaRPr lang="ko-KR"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Rot="1" noChangeAspect="1" noTextEdit="1"/>
          </p:cNvSpPr>
          <p:nvPr>
            <p:ph type="sldImg"/>
          </p:nvPr>
        </p:nvSpPr>
        <p:spPr bwMode="auto">
          <a:noFill/>
          <a:ln>
            <a:solidFill>
              <a:srgbClr val="000000"/>
            </a:solidFill>
            <a:miter lim="800000"/>
            <a:headEnd/>
            <a:tailEnd/>
          </a:ln>
        </p:spPr>
      </p:sp>
      <p:sp>
        <p:nvSpPr>
          <p:cNvPr id="22530" name="Rectangle 3"/>
          <p:cNvSpPr>
            <a:spLocks noGrp="1"/>
          </p:cNvSpPr>
          <p:nvPr>
            <p:ph type="body" idx="1"/>
          </p:nvPr>
        </p:nvSpPr>
        <p:spPr bwMode="auto">
          <a:noFill/>
        </p:spPr>
        <p:txBody>
          <a:bodyPr wrap="square" numCol="1" anchor="t" anchorCtr="0" compatLnSpc="1">
            <a:prstTxWarp prst="textNoShape">
              <a:avLst/>
            </a:prstTxWarp>
          </a:bodyPr>
          <a:lstStyle/>
          <a:p>
            <a:r>
              <a:rPr lang="en-US" altLang="ko-KR" smtClean="0"/>
              <a:t>We enrolled in the COPDGene study persons 45 to 80 years of age who were current or former smokers, with a history of 10 pack-years or more of cigarette smoking. In an effort to identify genetic factors associated with COPD, participants underwent prebronchodilator and postbronchodilator spirometry, 6-minute-walk testing, and wholelung chest CT and completed questionnaires regarding symptoms. The COPDGene study enrolled a total of 10,300 persons; we included in this analysis the 3464 participants who had Global Initiative for Chronic Obstructive Lung Disease (GOLD) stage II to IV COPD1 (with stages ranging from I to IV and higher stages indicating more severe disease) and for whom there were verified data that included quantitative CT analysis (airway data were available for 1321 persons). Of these patients, 2985 (86%) participated in a longitudinal follow-up study (median length of follow-up, 2.1 years) to prospectively track their clinical course, including the development of exacerbations, with the use of an automated telephone system and personal telephone</a:t>
            </a:r>
          </a:p>
          <a:p>
            <a:r>
              <a:rPr lang="en-US" altLang="ko-KR" smtClean="0"/>
              <a:t>calls from the clinical coordinator.</a:t>
            </a:r>
            <a:endParaRPr lang="ko-KR"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Grp="1" noRot="1" noChangeAspect="1" noTextEdit="1"/>
          </p:cNvSpPr>
          <p:nvPr>
            <p:ph type="sldImg"/>
          </p:nvPr>
        </p:nvSpPr>
        <p:spPr bwMode="auto">
          <a:noFill/>
          <a:ln>
            <a:solidFill>
              <a:srgbClr val="000000"/>
            </a:solidFill>
            <a:miter lim="800000"/>
            <a:headEnd/>
            <a:tailEnd/>
          </a:ln>
        </p:spPr>
      </p:sp>
      <p:sp>
        <p:nvSpPr>
          <p:cNvPr id="24578" name="Rectangle 3"/>
          <p:cNvSpPr>
            <a:spLocks noGrp="1"/>
          </p:cNvSpPr>
          <p:nvPr>
            <p:ph type="body" idx="1"/>
          </p:nvPr>
        </p:nvSpPr>
        <p:spPr bwMode="auto">
          <a:noFill/>
        </p:spPr>
        <p:txBody>
          <a:bodyPr wrap="square" numCol="1" anchor="t" anchorCtr="0" compatLnSpc="1">
            <a:prstTxWarp prst="textNoShape">
              <a:avLst/>
            </a:prstTxWarp>
          </a:bodyPr>
          <a:lstStyle/>
          <a:p>
            <a:r>
              <a:rPr lang="en-US" altLang="ko-KR" smtClean="0"/>
              <a:t>For participants in the COPDGene trial, analysis of the lung parenchyma and airways was performed on volumetric CT scans of the chest obtained without the administration of contrast material. Parenchymal analysis was performed with the use of the Slicer software package (www.Slicer.org), and airway analysis was performed with the use of Volumetric Information Display and Analysis (VIDA) Pulmonary Workstation 2 software (www.vidadiagnostics.com). Emphysema was defined by a CT attenuation value of less than −950 Hounsfield units on inspiratory scans, and gas trapping was defined by a CT attenuation of less than −856 Hounsfield units on expiratory scans. We assessed airway disease by measuring the wall area percent ([the bronchial wall area ÷ total crosssectional area of the wall and lumen] × 100), using the average of six fourth-generation airways, as reported previously.</a:t>
            </a:r>
          </a:p>
          <a:p>
            <a:r>
              <a:rPr lang="en-US" altLang="ko-KR" smtClean="0"/>
              <a:t>Measurements were made from axial CT images with the use of inspiratory acquisitions with digital imaging and communications in medicine (DICOM) soft software (OsiriX DICOM Viewer, version 4.0, 32-bit;www.osirix-viewer.com).</a:t>
            </a:r>
          </a:p>
          <a:p>
            <a:r>
              <a:rPr lang="en-US" altLang="ko-KR" smtClean="0"/>
              <a:t>We assessed airway disease by measuring the wallarea percent ([the bronchial wall area ÷ total crosssectional area of the wall and lumen] × 100), using the average of six fourth-generation airways, as reported previously.</a:t>
            </a:r>
          </a:p>
          <a:p>
            <a:r>
              <a:rPr lang="en-US" altLang="ko-KR" smtClean="0"/>
              <a:t>The interpreter measured the diameter of the main pulmonary artery at the level of its bifurcation and measured the diameter of the ascending aorta in its maximum dimension using the same images, as shown in Figure 1.</a:t>
            </a:r>
            <a:endParaRPr lang="ko-KR"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noRot="1" noChangeAspect="1" noTextEdit="1"/>
          </p:cNvSpPr>
          <p:nvPr>
            <p:ph type="sldImg"/>
          </p:nvPr>
        </p:nvSpPr>
        <p:spPr bwMode="auto">
          <a:noFill/>
          <a:ln>
            <a:solidFill>
              <a:srgbClr val="000000"/>
            </a:solidFill>
            <a:miter lim="800000"/>
            <a:headEnd/>
            <a:tailEnd/>
          </a:ln>
        </p:spPr>
      </p:sp>
      <p:sp>
        <p:nvSpPr>
          <p:cNvPr id="26626" name="Rectangle 3"/>
          <p:cNvSpPr>
            <a:spLocks noGrp="1"/>
          </p:cNvSpPr>
          <p:nvPr>
            <p:ph type="body" idx="1"/>
          </p:nvPr>
        </p:nvSpPr>
        <p:spPr bwMode="auto">
          <a:noFill/>
        </p:spPr>
        <p:txBody>
          <a:bodyPr wrap="square" numCol="1" anchor="t" anchorCtr="0" compatLnSpc="1">
            <a:prstTxWarp prst="textNoShape">
              <a:avLst/>
            </a:prstTxWarp>
          </a:bodyPr>
          <a:lstStyle/>
          <a:p>
            <a:endParaRPr lang="ko-KR"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noRot="1" noChangeAspect="1" noTextEdit="1"/>
          </p:cNvSpPr>
          <p:nvPr>
            <p:ph type="sldImg"/>
          </p:nvPr>
        </p:nvSpPr>
        <p:spPr bwMode="auto">
          <a:noFill/>
          <a:ln>
            <a:solidFill>
              <a:srgbClr val="000000"/>
            </a:solidFill>
            <a:miter lim="800000"/>
            <a:headEnd/>
            <a:tailEnd/>
          </a:ln>
        </p:spPr>
      </p:sp>
      <p:sp>
        <p:nvSpPr>
          <p:cNvPr id="28674" name="Rectangle 3"/>
          <p:cNvSpPr>
            <a:spLocks noGrp="1"/>
          </p:cNvSpPr>
          <p:nvPr>
            <p:ph type="body" idx="1"/>
          </p:nvPr>
        </p:nvSpPr>
        <p:spPr bwMode="auto">
          <a:noFill/>
        </p:spPr>
        <p:txBody>
          <a:bodyPr wrap="square" numCol="1" anchor="t" anchorCtr="0" compatLnSpc="1">
            <a:prstTxWarp prst="textNoShape">
              <a:avLst/>
            </a:prstTxWarp>
          </a:bodyPr>
          <a:lstStyle/>
          <a:p>
            <a:r>
              <a:rPr lang="en-US" altLang="ko-KR" smtClean="0"/>
              <a:t>As compared with the group that had a PA:A ratio of 1 or lower, the group with a PA:A ratio of more than 1 included larger numbers of women and more blacks and had a higher mean body-mass index;higher rates of asthma, congestive heart failure, thromboembolic disease, sleep apnea, GERD, and use of supplemental oxygen; poorer lung function; and more severe pulmonary symptoms as measured by scores on the SGRQ and the modified Medical Research Council (MRC) uestionnaire (in which scores range from 0 to 4, with higher scores indicating greater dyspnea) The group with a PA:A ratio of more than 1 had a larger percentage of lung volume with emphysema on CT and a larger fourth-generation bronchial wall-area percent, but the two groups had similar levels of gas trapping. Additional information about the relationships between clinical characteristics and a PA:A ratio of more than 1 is provided in Tables S2 and S3 in the Supplementary Appendix.</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Rot="1" noChangeAspect="1" noTextEdit="1"/>
          </p:cNvSpPr>
          <p:nvPr>
            <p:ph type="sldImg"/>
          </p:nvPr>
        </p:nvSpPr>
        <p:spPr bwMode="auto">
          <a:noFill/>
          <a:ln>
            <a:solidFill>
              <a:srgbClr val="000000"/>
            </a:solidFill>
            <a:miter lim="800000"/>
            <a:headEnd/>
            <a:tailEnd/>
          </a:ln>
        </p:spPr>
      </p:sp>
      <p:sp>
        <p:nvSpPr>
          <p:cNvPr id="30722" name="Rectangle 3"/>
          <p:cNvSpPr>
            <a:spLocks noGrp="1"/>
          </p:cNvSpPr>
          <p:nvPr>
            <p:ph type="body" idx="1"/>
          </p:nvPr>
        </p:nvSpPr>
        <p:spPr bwMode="auto">
          <a:noFill/>
        </p:spPr>
        <p:txBody>
          <a:bodyPr wrap="square" numCol="1" anchor="t" anchorCtr="0" compatLnSpc="1">
            <a:prstTxWarp prst="textNoShape">
              <a:avLst/>
            </a:prstTxWarp>
          </a:bodyPr>
          <a:lstStyle/>
          <a:p>
            <a:r>
              <a:rPr lang="en-US" altLang="ko-KR" smtClean="0"/>
              <a:t>Of the 3690 patients with GOLD stage II to IV COPD who were enrolled, 3464 (94%) had complete CT scan data available for analysis. As compared with the group that had a PA:A ratio of 1 or lower, the group with a PA:A ratio of more than 1 included larger numbers of women and more blacks and had a higher mean body-mass index;higher rates of asthma, congestive heart failure, thromboembolic disease, sleep apnea, GERD, and use of supplemental oxygen; poorer lung function; and more severe pulmonary symptoms as measured by scores on the SGRQ and the modified Medical Research Council (MRC) uestionnaire (in which scores range from 0 to 4, with higher scores indicating greater dyspnea) The group with a PA:A ratio of more than 1 had a larger percentage of lung volume with emphysema on CT and a larger fourth-generation bronchial wall-area percent, but the two groups had similar levels of gas trapping. Additional information about the relationships between clinical characteristics and a PA:A ratio of more than 1 is provided in Tables S2 and S3 in the Supplementary Appendix.</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Grp="1" noRot="1" noChangeAspect="1" noTextEdit="1"/>
          </p:cNvSpPr>
          <p:nvPr>
            <p:ph type="sldImg"/>
          </p:nvPr>
        </p:nvSpPr>
        <p:spPr bwMode="auto">
          <a:noFill/>
          <a:ln>
            <a:solidFill>
              <a:srgbClr val="000000"/>
            </a:solidFill>
            <a:miter lim="800000"/>
            <a:headEnd/>
            <a:tailEnd/>
          </a:ln>
        </p:spPr>
      </p:sp>
      <p:sp>
        <p:nvSpPr>
          <p:cNvPr id="32770" name="Rectangle 3"/>
          <p:cNvSpPr>
            <a:spLocks noGrp="1"/>
          </p:cNvSpPr>
          <p:nvPr>
            <p:ph type="body" idx="1"/>
          </p:nvPr>
        </p:nvSpPr>
        <p:spPr bwMode="auto">
          <a:noFill/>
        </p:spPr>
        <p:txBody>
          <a:bodyPr wrap="square" numCol="1" anchor="t" anchorCtr="0" compatLnSpc="1">
            <a:prstTxWarp prst="textNoShape">
              <a:avLst/>
            </a:prstTxWarp>
          </a:bodyPr>
          <a:lstStyle/>
          <a:p>
            <a:r>
              <a:rPr lang="en-US" altLang="ko-KR" smtClean="0"/>
              <a:t>More patients with a PA:A ratio of more than 1 than those with a PA:A ratio of 1 or less reported a severe exacerbation in the year before enrollment (53% vs. 13%; odds ratio, 7.44; 95% CI, 6.23 to 8.89; P&lt;0.001). We also found significant univariate associations between severe exacerbations and younger age, black race, use of supplemental oxygen, congestive heart failure, sleep apnea, thromboembolic disease, GERD, asthma, chronic bronchitis, employment in a hazardous job (one in which the person was exposed to dusts or volatile chemicals), and multiple markers of disease severity as outlined in Table S4 in the Supplementary Appendix. In univariate models, increased diameter of the pulmonary artery, increased percentage of lung volume with emphy-sema on CT, increased fourth-generation wall-area percent, and gas trapping were also associated with severe exacerbations. Multiple logistic-regression analyses showed continued significant independent associations between severe exacerbations and younger age, lower FEV1 values, higher score on the SGRQ, and a PA:A ratio of more than 1 (odds ratio, 4.78; 95% CI, 3.43 to 6.65; P&lt;0.001) (Table 2).</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pic>
        <p:nvPicPr>
          <p:cNvPr id="4" name="Picture 6" descr="symbol_01.jpg"/>
          <p:cNvPicPr>
            <a:picLocks noChangeAspect="1" noChangeArrowheads="1"/>
          </p:cNvPicPr>
          <p:nvPr userDrawn="1"/>
        </p:nvPicPr>
        <p:blipFill>
          <a:blip r:embed="rId2">
            <a:lum bright="100000" contrast="-100000"/>
          </a:blip>
          <a:srcRect/>
          <a:stretch>
            <a:fillRect/>
          </a:stretch>
        </p:blipFill>
        <p:spPr bwMode="auto">
          <a:xfrm>
            <a:off x="8751888" y="6440488"/>
            <a:ext cx="357187" cy="357187"/>
          </a:xfrm>
          <a:prstGeom prst="rect">
            <a:avLst/>
          </a:prstGeom>
          <a:noFill/>
          <a:ln w="9525">
            <a:noFill/>
            <a:miter lim="800000"/>
            <a:headEnd/>
            <a:tailEnd/>
          </a:ln>
        </p:spPr>
      </p:pic>
      <p:sp>
        <p:nvSpPr>
          <p:cNvPr id="5" name="슬라이드 번호 개체 틀 5"/>
          <p:cNvSpPr txBox="1">
            <a:spLocks/>
          </p:cNvSpPr>
          <p:nvPr userDrawn="1"/>
        </p:nvSpPr>
        <p:spPr bwMode="auto">
          <a:xfrm>
            <a:off x="5500688" y="6492875"/>
            <a:ext cx="3286125" cy="365125"/>
          </a:xfrm>
          <a:prstGeom prst="rect">
            <a:avLst/>
          </a:prstGeom>
          <a:noFill/>
          <a:ln w="9525">
            <a:noFill/>
            <a:miter lim="800000"/>
            <a:headEnd/>
            <a:tailEnd/>
          </a:ln>
        </p:spPr>
        <p:txBody>
          <a:bodyPr anchor="ctr"/>
          <a:lstStyle/>
          <a:p>
            <a:pPr algn="r">
              <a:defRPr/>
            </a:pPr>
            <a:r>
              <a:rPr kumimoji="0" lang="en-US" altLang="ko-KR" sz="1400" dirty="0">
                <a:solidFill>
                  <a:srgbClr val="FFFFFF"/>
                </a:solidFill>
                <a:latin typeface="Times New Roman" pitchFamily="18" charset="0"/>
                <a:ea typeface="맑은 고딕" pitchFamily="50" charset="-127"/>
                <a:cs typeface="Times New Roman" pitchFamily="18" charset="0"/>
              </a:rPr>
              <a:t>YUMC</a:t>
            </a:r>
            <a:endParaRPr kumimoji="0" lang="ko-KR" altLang="en-US" sz="1400" dirty="0">
              <a:solidFill>
                <a:srgbClr val="FFFFFF"/>
              </a:solidFill>
              <a:latin typeface="Times New Roman" pitchFamily="18" charset="0"/>
              <a:ea typeface="맑은 고딕" pitchFamily="50" charset="-127"/>
              <a:cs typeface="Times New Roman" pitchFamily="18" charset="0"/>
            </a:endParaRPr>
          </a:p>
        </p:txBody>
      </p:sp>
      <p:sp>
        <p:nvSpPr>
          <p:cNvPr id="2" name="제목 1"/>
          <p:cNvSpPr>
            <a:spLocks noGrp="1"/>
          </p:cNvSpPr>
          <p:nvPr>
            <p:ph type="ctrTitle"/>
          </p:nvPr>
        </p:nvSpPr>
        <p:spPr>
          <a:xfrm>
            <a:off x="685800" y="2130425"/>
            <a:ext cx="7772400" cy="1470025"/>
          </a:xfrm>
        </p:spPr>
        <p:txBody>
          <a:bodyPr/>
          <a:lstStyle>
            <a:lvl1pPr>
              <a:defRPr>
                <a:solidFill>
                  <a:schemeClr val="accent6">
                    <a:lumMod val="40000"/>
                    <a:lumOff val="60000"/>
                  </a:schemeClr>
                </a:solidFill>
                <a:latin typeface="Arial" pitchFamily="34" charset="0"/>
                <a:cs typeface="Arial" pitchFamily="34" charset="0"/>
              </a:defRPr>
            </a:lvl1pPr>
          </a:lstStyle>
          <a:p>
            <a:r>
              <a:rPr lang="ko-KR" altLang="en-US" dirty="0" smtClean="0"/>
              <a:t>마스터 제목 스타일 편집</a:t>
            </a:r>
            <a:endParaRPr lang="ko-KR" altLang="en-US" dirty="0"/>
          </a:p>
        </p:txBody>
      </p:sp>
      <p:sp>
        <p:nvSpPr>
          <p:cNvPr id="3" name="부제목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dirty="0" smtClean="0"/>
              <a:t>마스터 부제목 스타일 편집</a:t>
            </a:r>
            <a:endParaRPr lang="ko-KR" altLang="en-US" dirty="0"/>
          </a:p>
        </p:txBody>
      </p:sp>
      <p:sp>
        <p:nvSpPr>
          <p:cNvPr id="6" name="날짜 개체 틀 3"/>
          <p:cNvSpPr>
            <a:spLocks noGrp="1"/>
          </p:cNvSpPr>
          <p:nvPr>
            <p:ph type="dt" sz="half" idx="10"/>
          </p:nvPr>
        </p:nvSpPr>
        <p:spPr/>
        <p:txBody>
          <a:bodyPr/>
          <a:lstStyle>
            <a:lvl1pPr>
              <a:defRPr/>
            </a:lvl1pPr>
          </a:lstStyle>
          <a:p>
            <a:pPr>
              <a:defRPr/>
            </a:pPr>
            <a:fld id="{05B1C52F-289C-4E97-B69E-58F66F86E439}" type="datetimeFigureOut">
              <a:rPr lang="ko-KR" altLang="en-US"/>
              <a:pPr>
                <a:defRPr/>
              </a:pPr>
              <a:t>2012-10-17</a:t>
            </a:fld>
            <a:endParaRPr lang="ko-KR" altLang="en-US"/>
          </a:p>
        </p:txBody>
      </p:sp>
      <p:sp>
        <p:nvSpPr>
          <p:cNvPr id="7"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8"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fld id="{D32C2FE0-D38C-4285-A510-BB76F14B3EF5}" type="slidenum">
              <a:rPr lang="ko-KR" altLang="en-US"/>
              <a:pPr>
                <a:defRPr/>
              </a:pPr>
              <a:t>‹#›</a:t>
            </a:fld>
            <a:endParaRPr lang="ko-KR"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lvl1pPr>
              <a:defRPr/>
            </a:lvl1pPr>
          </a:lstStyle>
          <a:p>
            <a:pPr>
              <a:defRPr/>
            </a:pPr>
            <a:fld id="{CB9C7577-E18F-4573-A195-7D3AAF78AE68}" type="datetimeFigureOut">
              <a:rPr lang="ko-KR" altLang="en-US"/>
              <a:pPr>
                <a:defRPr/>
              </a:pPr>
              <a:t>2012-10-17</a:t>
            </a:fld>
            <a:endParaRPr lang="ko-KR" altLang="en-US"/>
          </a:p>
        </p:txBody>
      </p:sp>
      <p:sp>
        <p:nvSpPr>
          <p:cNvPr id="5"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6"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fld id="{6BBAD11E-5E84-4175-9437-88F42802BE3C}" type="slidenum">
              <a:rPr lang="ko-KR" altLang="en-US"/>
              <a:pPr>
                <a:defRPr/>
              </a:pPr>
              <a:t>‹#›</a:t>
            </a:fld>
            <a:endParaRPr lang="ko-KR"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6629400" y="274638"/>
            <a:ext cx="2057400" cy="5851525"/>
          </a:xfrm>
        </p:spPr>
        <p:txBody>
          <a:bodyPr vert="eaVert"/>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a:xfrm>
            <a:off x="457200" y="274638"/>
            <a:ext cx="6019800" cy="5851525"/>
          </a:xfrm>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lvl1pPr>
              <a:defRPr/>
            </a:lvl1pPr>
          </a:lstStyle>
          <a:p>
            <a:pPr>
              <a:defRPr/>
            </a:pPr>
            <a:fld id="{BDC43F3C-AFD6-48DE-A8F8-8D31C7D8F5D1}" type="datetimeFigureOut">
              <a:rPr lang="ko-KR" altLang="en-US"/>
              <a:pPr>
                <a:defRPr/>
              </a:pPr>
              <a:t>2012-10-17</a:t>
            </a:fld>
            <a:endParaRPr lang="ko-KR" altLang="en-US"/>
          </a:p>
        </p:txBody>
      </p:sp>
      <p:sp>
        <p:nvSpPr>
          <p:cNvPr id="5"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6"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fld id="{F8D31349-0BEB-4C7A-B3C7-8A5DABA4790C}" type="slidenum">
              <a:rPr lang="ko-KR" altLang="en-US"/>
              <a:pPr>
                <a:defRPr/>
              </a:pPr>
              <a:t>‹#›</a:t>
            </a:fld>
            <a:endParaRPr lang="ko-KR"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cxnSp>
        <p:nvCxnSpPr>
          <p:cNvPr id="4" name="직선 연결선 3"/>
          <p:cNvCxnSpPr/>
          <p:nvPr userDrawn="1"/>
        </p:nvCxnSpPr>
        <p:spPr>
          <a:xfrm>
            <a:off x="428625" y="1428750"/>
            <a:ext cx="8286750" cy="1588"/>
          </a:xfrm>
          <a:prstGeom prst="line">
            <a:avLst/>
          </a:prstGeom>
          <a:ln w="635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pic>
        <p:nvPicPr>
          <p:cNvPr id="5" name="Picture 6" descr="symbol_01.jpg"/>
          <p:cNvPicPr>
            <a:picLocks noChangeAspect="1" noChangeArrowheads="1"/>
          </p:cNvPicPr>
          <p:nvPr userDrawn="1"/>
        </p:nvPicPr>
        <p:blipFill>
          <a:blip r:embed="rId2">
            <a:lum bright="100000" contrast="-100000"/>
          </a:blip>
          <a:srcRect/>
          <a:stretch>
            <a:fillRect/>
          </a:stretch>
        </p:blipFill>
        <p:spPr bwMode="auto">
          <a:xfrm>
            <a:off x="8751888" y="6440488"/>
            <a:ext cx="357187" cy="357187"/>
          </a:xfrm>
          <a:prstGeom prst="rect">
            <a:avLst/>
          </a:prstGeom>
          <a:noFill/>
          <a:ln w="9525">
            <a:noFill/>
            <a:miter lim="800000"/>
            <a:headEnd/>
            <a:tailEnd/>
          </a:ln>
        </p:spPr>
      </p:pic>
      <p:sp>
        <p:nvSpPr>
          <p:cNvPr id="6" name="슬라이드 번호 개체 틀 5"/>
          <p:cNvSpPr txBox="1">
            <a:spLocks/>
          </p:cNvSpPr>
          <p:nvPr userDrawn="1"/>
        </p:nvSpPr>
        <p:spPr bwMode="auto">
          <a:xfrm>
            <a:off x="5500688" y="6492875"/>
            <a:ext cx="3286125" cy="365125"/>
          </a:xfrm>
          <a:prstGeom prst="rect">
            <a:avLst/>
          </a:prstGeom>
          <a:noFill/>
          <a:ln w="9525">
            <a:noFill/>
            <a:miter lim="800000"/>
            <a:headEnd/>
            <a:tailEnd/>
          </a:ln>
        </p:spPr>
        <p:txBody>
          <a:bodyPr anchor="ctr"/>
          <a:lstStyle/>
          <a:p>
            <a:pPr algn="r">
              <a:defRPr/>
            </a:pPr>
            <a:r>
              <a:rPr kumimoji="0" lang="en-US" altLang="ko-KR" sz="1400" dirty="0">
                <a:solidFill>
                  <a:srgbClr val="FFFFFF"/>
                </a:solidFill>
                <a:latin typeface="Times New Roman" pitchFamily="18" charset="0"/>
                <a:ea typeface="맑은 고딕" pitchFamily="50" charset="-127"/>
                <a:cs typeface="Times New Roman" pitchFamily="18" charset="0"/>
              </a:rPr>
              <a:t>YUMC</a:t>
            </a:r>
            <a:endParaRPr kumimoji="0" lang="ko-KR" altLang="en-US" sz="1400" dirty="0">
              <a:solidFill>
                <a:srgbClr val="FFFFFF"/>
              </a:solidFill>
              <a:latin typeface="Times New Roman" pitchFamily="18" charset="0"/>
              <a:ea typeface="맑은 고딕" pitchFamily="50" charset="-127"/>
              <a:cs typeface="Times New Roman" pitchFamily="18" charset="0"/>
            </a:endParaRPr>
          </a:p>
        </p:txBody>
      </p:sp>
      <p:sp>
        <p:nvSpPr>
          <p:cNvPr id="2" name="제목 1"/>
          <p:cNvSpPr>
            <a:spLocks noGrp="1"/>
          </p:cNvSpPr>
          <p:nvPr>
            <p:ph type="title"/>
          </p:nvPr>
        </p:nvSpPr>
        <p:spPr/>
        <p:txBody>
          <a:bodyPr/>
          <a:lstStyle>
            <a:lvl1pPr>
              <a:defRPr b="1">
                <a:solidFill>
                  <a:schemeClr val="accent6">
                    <a:lumMod val="40000"/>
                    <a:lumOff val="60000"/>
                  </a:schemeClr>
                </a:solidFill>
                <a:latin typeface="Arial" pitchFamily="34" charset="0"/>
                <a:cs typeface="Arial" pitchFamily="34" charset="0"/>
              </a:defRPr>
            </a:lvl1pPr>
          </a:lstStyle>
          <a:p>
            <a:r>
              <a:rPr lang="ko-KR" altLang="en-US" dirty="0" smtClean="0"/>
              <a:t>마스터 제목 스타일 편집</a:t>
            </a:r>
            <a:endParaRPr lang="ko-KR" altLang="en-US" dirty="0"/>
          </a:p>
        </p:txBody>
      </p:sp>
      <p:sp>
        <p:nvSpPr>
          <p:cNvPr id="3" name="내용 개체 틀 2"/>
          <p:cNvSpPr>
            <a:spLocks noGrp="1"/>
          </p:cNvSpPr>
          <p:nvPr>
            <p:ph idx="1"/>
          </p:nvPr>
        </p:nvSpPr>
        <p:spPr/>
        <p:txBody>
          <a:bodyPr/>
          <a:lstStyle>
            <a:lvl1pPr>
              <a:buFont typeface="Wingdings" pitchFamily="2" charset="2"/>
              <a:buChar char="ü"/>
              <a:defRPr>
                <a:solidFill>
                  <a:schemeClr val="accent3">
                    <a:lumMod val="40000"/>
                    <a:lumOff val="60000"/>
                  </a:schemeClr>
                </a:solidFill>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ko-KR" altLang="en-US" dirty="0" smtClean="0"/>
              <a:t>마스터 텍스트 스타일을 편집합니다</a:t>
            </a:r>
          </a:p>
          <a:p>
            <a:pPr lvl="1"/>
            <a:r>
              <a:rPr lang="ko-KR" altLang="en-US" dirty="0" smtClean="0"/>
              <a:t>둘째 수준</a:t>
            </a:r>
          </a:p>
          <a:p>
            <a:pPr lvl="2"/>
            <a:r>
              <a:rPr lang="ko-KR" altLang="en-US" dirty="0" smtClean="0"/>
              <a:t>셋째 수준</a:t>
            </a:r>
          </a:p>
          <a:p>
            <a:pPr lvl="3"/>
            <a:r>
              <a:rPr lang="ko-KR" altLang="en-US" dirty="0" smtClean="0"/>
              <a:t>넷째 수준</a:t>
            </a:r>
          </a:p>
          <a:p>
            <a:pPr lvl="4"/>
            <a:r>
              <a:rPr lang="ko-KR" altLang="en-US" dirty="0" smtClean="0"/>
              <a:t>다섯째 수준</a:t>
            </a:r>
            <a:endParaRPr lang="ko-KR" altLang="en-US" dirty="0"/>
          </a:p>
        </p:txBody>
      </p:sp>
      <p:sp>
        <p:nvSpPr>
          <p:cNvPr id="7" name="날짜 개체 틀 3"/>
          <p:cNvSpPr>
            <a:spLocks noGrp="1"/>
          </p:cNvSpPr>
          <p:nvPr>
            <p:ph type="dt" sz="half" idx="10"/>
          </p:nvPr>
        </p:nvSpPr>
        <p:spPr/>
        <p:txBody>
          <a:bodyPr/>
          <a:lstStyle>
            <a:lvl1pPr>
              <a:defRPr/>
            </a:lvl1pPr>
          </a:lstStyle>
          <a:p>
            <a:pPr>
              <a:defRPr/>
            </a:pPr>
            <a:fld id="{ED4AC745-7F54-458A-9279-DFCF1C2C3FC2}" type="datetimeFigureOut">
              <a:rPr lang="ko-KR" altLang="en-US"/>
              <a:pPr>
                <a:defRPr/>
              </a:pPr>
              <a:t>2012-10-17</a:t>
            </a:fld>
            <a:endParaRPr lang="ko-KR" altLang="en-US"/>
          </a:p>
        </p:txBody>
      </p:sp>
      <p:sp>
        <p:nvSpPr>
          <p:cNvPr id="8"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9"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fld id="{32E743C7-3BE6-4FB6-B467-F1FAD8B0CF2F}" type="slidenum">
              <a:rPr lang="ko-KR" altLang="en-US"/>
              <a:pPr>
                <a:defRPr/>
              </a:pPr>
              <a:t>‹#›</a:t>
            </a:fld>
            <a:endParaRPr lang="ko-KR"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722313" y="4406900"/>
            <a:ext cx="7772400" cy="1362075"/>
          </a:xfrm>
        </p:spPr>
        <p:txBody>
          <a:bodyPr anchor="t"/>
          <a:lstStyle>
            <a:lvl1pPr algn="l">
              <a:defRPr sz="4000" b="1" cap="all"/>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ko-KR" altLang="en-US" smtClean="0"/>
              <a:t>마스터 텍스트 스타일을 편집합니다</a:t>
            </a:r>
          </a:p>
        </p:txBody>
      </p:sp>
      <p:sp>
        <p:nvSpPr>
          <p:cNvPr id="4" name="날짜 개체 틀 3"/>
          <p:cNvSpPr>
            <a:spLocks noGrp="1"/>
          </p:cNvSpPr>
          <p:nvPr>
            <p:ph type="dt" sz="half" idx="10"/>
          </p:nvPr>
        </p:nvSpPr>
        <p:spPr/>
        <p:txBody>
          <a:bodyPr/>
          <a:lstStyle>
            <a:lvl1pPr>
              <a:defRPr/>
            </a:lvl1pPr>
          </a:lstStyle>
          <a:p>
            <a:pPr>
              <a:defRPr/>
            </a:pPr>
            <a:fld id="{77D6F54D-3AE8-48F3-A391-32E639EC0DDD}" type="datetimeFigureOut">
              <a:rPr lang="ko-KR" altLang="en-US"/>
              <a:pPr>
                <a:defRPr/>
              </a:pPr>
              <a:t>2012-10-17</a:t>
            </a:fld>
            <a:endParaRPr lang="ko-KR" altLang="en-US"/>
          </a:p>
        </p:txBody>
      </p:sp>
      <p:sp>
        <p:nvSpPr>
          <p:cNvPr id="5"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6"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fld id="{0630FDEF-2842-442B-96B1-E19E18895EFA}" type="slidenum">
              <a:rPr lang="ko-KR" altLang="en-US"/>
              <a:pPr>
                <a:defRPr/>
              </a:pPr>
              <a:t>‹#›</a:t>
            </a:fld>
            <a:endParaRPr lang="ko-KR"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내용 개체 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날짜 개체 틀 3"/>
          <p:cNvSpPr>
            <a:spLocks noGrp="1"/>
          </p:cNvSpPr>
          <p:nvPr>
            <p:ph type="dt" sz="half" idx="10"/>
          </p:nvPr>
        </p:nvSpPr>
        <p:spPr/>
        <p:txBody>
          <a:bodyPr/>
          <a:lstStyle>
            <a:lvl1pPr>
              <a:defRPr/>
            </a:lvl1pPr>
          </a:lstStyle>
          <a:p>
            <a:pPr>
              <a:defRPr/>
            </a:pPr>
            <a:fld id="{0CE9CC35-5928-41D3-875D-783ED52AB000}" type="datetimeFigureOut">
              <a:rPr lang="ko-KR" altLang="en-US"/>
              <a:pPr>
                <a:defRPr/>
              </a:pPr>
              <a:t>2012-10-17</a:t>
            </a:fld>
            <a:endParaRPr lang="ko-KR" altLang="en-US"/>
          </a:p>
        </p:txBody>
      </p:sp>
      <p:sp>
        <p:nvSpPr>
          <p:cNvPr id="6"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7"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fld id="{BAF32A06-8901-4736-A429-69EBDE8CC13D}" type="slidenum">
              <a:rPr lang="ko-KR" altLang="en-US"/>
              <a:pPr>
                <a:defRPr/>
              </a:pPr>
              <a:t>‹#›</a:t>
            </a:fld>
            <a:endParaRPr lang="ko-KR"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pic>
        <p:nvPicPr>
          <p:cNvPr id="7" name="Picture 6" descr="symbol_01.jpg"/>
          <p:cNvPicPr>
            <a:picLocks noChangeAspect="1" noChangeArrowheads="1"/>
          </p:cNvPicPr>
          <p:nvPr userDrawn="1"/>
        </p:nvPicPr>
        <p:blipFill>
          <a:blip r:embed="rId2">
            <a:lum bright="100000" contrast="-100000"/>
          </a:blip>
          <a:srcRect/>
          <a:stretch>
            <a:fillRect/>
          </a:stretch>
        </p:blipFill>
        <p:spPr bwMode="auto">
          <a:xfrm>
            <a:off x="8715375" y="6389688"/>
            <a:ext cx="357188" cy="357187"/>
          </a:xfrm>
          <a:prstGeom prst="rect">
            <a:avLst/>
          </a:prstGeom>
          <a:noFill/>
          <a:ln w="9525">
            <a:noFill/>
            <a:miter lim="800000"/>
            <a:headEnd/>
            <a:tailEnd/>
          </a:ln>
        </p:spPr>
      </p:pic>
      <p:sp>
        <p:nvSpPr>
          <p:cNvPr id="2" name="제목 1"/>
          <p:cNvSpPr>
            <a:spLocks noGrp="1"/>
          </p:cNvSpPr>
          <p:nvPr>
            <p:ph type="title"/>
          </p:nvPr>
        </p:nvSpPr>
        <p:spPr/>
        <p:txBody>
          <a:bodyPr/>
          <a:lstStyle>
            <a:lvl1pPr>
              <a:defRPr/>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4" name="내용 개체 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텍스트 개체 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6" name="내용 개체 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8" name="날짜 개체 틀 3"/>
          <p:cNvSpPr>
            <a:spLocks noGrp="1"/>
          </p:cNvSpPr>
          <p:nvPr>
            <p:ph type="dt" sz="half" idx="10"/>
          </p:nvPr>
        </p:nvSpPr>
        <p:spPr/>
        <p:txBody>
          <a:bodyPr/>
          <a:lstStyle>
            <a:lvl1pPr>
              <a:defRPr/>
            </a:lvl1pPr>
          </a:lstStyle>
          <a:p>
            <a:pPr>
              <a:defRPr/>
            </a:pPr>
            <a:fld id="{5AA0799B-61A0-485C-9606-D8BBD45EBC8A}" type="datetimeFigureOut">
              <a:rPr lang="ko-KR" altLang="en-US"/>
              <a:pPr>
                <a:defRPr/>
              </a:pPr>
              <a:t>2012-10-17</a:t>
            </a:fld>
            <a:endParaRPr lang="ko-KR" altLang="en-US"/>
          </a:p>
        </p:txBody>
      </p:sp>
      <p:sp>
        <p:nvSpPr>
          <p:cNvPr id="9"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10"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날짜 개체 틀 3"/>
          <p:cNvSpPr>
            <a:spLocks noGrp="1"/>
          </p:cNvSpPr>
          <p:nvPr>
            <p:ph type="dt" sz="half" idx="10"/>
          </p:nvPr>
        </p:nvSpPr>
        <p:spPr/>
        <p:txBody>
          <a:bodyPr/>
          <a:lstStyle>
            <a:lvl1pPr>
              <a:defRPr/>
            </a:lvl1pPr>
          </a:lstStyle>
          <a:p>
            <a:pPr>
              <a:defRPr/>
            </a:pPr>
            <a:fld id="{A45DB2CF-73C5-4494-BB41-4C917BACFA8C}" type="datetimeFigureOut">
              <a:rPr lang="ko-KR" altLang="en-US"/>
              <a:pPr>
                <a:defRPr/>
              </a:pPr>
              <a:t>2012-10-17</a:t>
            </a:fld>
            <a:endParaRPr lang="ko-KR" altLang="en-US"/>
          </a:p>
        </p:txBody>
      </p:sp>
      <p:sp>
        <p:nvSpPr>
          <p:cNvPr id="4"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5"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fld id="{D03BF820-90E0-4E78-9972-E0429887A218}" type="slidenum">
              <a:rPr lang="ko-KR" altLang="en-US"/>
              <a:pPr>
                <a:defRPr/>
              </a:pPr>
              <a:t>‹#›</a:t>
            </a:fld>
            <a:endParaRPr lang="ko-KR"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3"/>
          <p:cNvSpPr>
            <a:spLocks noGrp="1"/>
          </p:cNvSpPr>
          <p:nvPr>
            <p:ph type="dt" sz="half" idx="10"/>
          </p:nvPr>
        </p:nvSpPr>
        <p:spPr/>
        <p:txBody>
          <a:bodyPr/>
          <a:lstStyle>
            <a:lvl1pPr>
              <a:defRPr/>
            </a:lvl1pPr>
          </a:lstStyle>
          <a:p>
            <a:pPr>
              <a:defRPr/>
            </a:pPr>
            <a:fld id="{5E030BBA-DD04-4725-A8E7-19E731B7104E}" type="datetimeFigureOut">
              <a:rPr lang="ko-KR" altLang="en-US"/>
              <a:pPr>
                <a:defRPr/>
              </a:pPr>
              <a:t>2012-10-17</a:t>
            </a:fld>
            <a:endParaRPr lang="ko-KR" altLang="en-US"/>
          </a:p>
        </p:txBody>
      </p:sp>
      <p:sp>
        <p:nvSpPr>
          <p:cNvPr id="3"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457200" y="273050"/>
            <a:ext cx="3008313" cy="1162050"/>
          </a:xfrm>
        </p:spPr>
        <p:txBody>
          <a:bodyPr anchor="b"/>
          <a:lstStyle>
            <a:lvl1pPr algn="l">
              <a:defRPr sz="2000" b="1"/>
            </a:lvl1pPr>
          </a:lstStyle>
          <a:p>
            <a:r>
              <a:rPr lang="ko-KR" altLang="en-US" smtClean="0"/>
              <a:t>마스터 제목 스타일 편집</a:t>
            </a:r>
            <a:endParaRPr lang="ko-KR" altLang="en-US"/>
          </a:p>
        </p:txBody>
      </p:sp>
      <p:sp>
        <p:nvSpPr>
          <p:cNvPr id="3" name="내용 개체 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텍스트 개체 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3"/>
          <p:cNvSpPr>
            <a:spLocks noGrp="1"/>
          </p:cNvSpPr>
          <p:nvPr>
            <p:ph type="dt" sz="half" idx="10"/>
          </p:nvPr>
        </p:nvSpPr>
        <p:spPr/>
        <p:txBody>
          <a:bodyPr/>
          <a:lstStyle>
            <a:lvl1pPr>
              <a:defRPr/>
            </a:lvl1pPr>
          </a:lstStyle>
          <a:p>
            <a:pPr>
              <a:defRPr/>
            </a:pPr>
            <a:fld id="{A4D13B0C-7ED4-4F4F-8F87-F64E0572D1D6}" type="datetimeFigureOut">
              <a:rPr lang="ko-KR" altLang="en-US"/>
              <a:pPr>
                <a:defRPr/>
              </a:pPr>
              <a:t>2012-10-17</a:t>
            </a:fld>
            <a:endParaRPr lang="ko-KR" altLang="en-US"/>
          </a:p>
        </p:txBody>
      </p:sp>
      <p:sp>
        <p:nvSpPr>
          <p:cNvPr id="6"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7"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fld id="{4EC94986-AEB6-4329-AF8C-7D0D2E001733}" type="slidenum">
              <a:rPr lang="ko-KR" altLang="en-US"/>
              <a:pPr>
                <a:defRPr/>
              </a:pPr>
              <a:t>‹#›</a:t>
            </a:fld>
            <a:endParaRPr lang="ko-KR"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1792288" y="4800600"/>
            <a:ext cx="5486400" cy="566738"/>
          </a:xfrm>
        </p:spPr>
        <p:txBody>
          <a:bodyPr anchor="b"/>
          <a:lstStyle>
            <a:lvl1pPr algn="l">
              <a:defRPr sz="2000" b="1"/>
            </a:lvl1pPr>
          </a:lstStyle>
          <a:p>
            <a:r>
              <a:rPr lang="ko-KR" altLang="en-US" smtClean="0"/>
              <a:t>마스터 제목 스타일 편집</a:t>
            </a:r>
            <a:endParaRPr lang="ko-KR" altLang="en-US"/>
          </a:p>
        </p:txBody>
      </p:sp>
      <p:sp>
        <p:nvSpPr>
          <p:cNvPr id="3" name="그림 개체 틀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ko-KR" altLang="en-US" noProof="0" smtClean="0"/>
          </a:p>
        </p:txBody>
      </p:sp>
      <p:sp>
        <p:nvSpPr>
          <p:cNvPr id="4" name="텍스트 개체 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3"/>
          <p:cNvSpPr>
            <a:spLocks noGrp="1"/>
          </p:cNvSpPr>
          <p:nvPr>
            <p:ph type="dt" sz="half" idx="10"/>
          </p:nvPr>
        </p:nvSpPr>
        <p:spPr/>
        <p:txBody>
          <a:bodyPr/>
          <a:lstStyle>
            <a:lvl1pPr>
              <a:defRPr/>
            </a:lvl1pPr>
          </a:lstStyle>
          <a:p>
            <a:pPr>
              <a:defRPr/>
            </a:pPr>
            <a:fld id="{5D332CA6-675A-4650-8732-F54F7A2A23B5}" type="datetimeFigureOut">
              <a:rPr lang="ko-KR" altLang="en-US"/>
              <a:pPr>
                <a:defRPr/>
              </a:pPr>
              <a:t>2012-10-17</a:t>
            </a:fld>
            <a:endParaRPr lang="ko-KR" altLang="en-US"/>
          </a:p>
        </p:txBody>
      </p:sp>
      <p:sp>
        <p:nvSpPr>
          <p:cNvPr id="6"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7"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fld id="{62B79D68-5F41-4CD5-A183-CF7905F9A01B}" type="slidenum">
              <a:rPr lang="ko-KR" altLang="en-US"/>
              <a:pPr>
                <a:defRPr/>
              </a:pPr>
              <a:t>‹#›</a:t>
            </a:fld>
            <a:endParaRPr lang="ko-KR"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rgbClr val="050014"/>
            </a:gs>
            <a:gs pos="0">
              <a:srgbClr val="010157">
                <a:alpha val="72157"/>
              </a:srgbClr>
            </a:gs>
            <a:gs pos="100000">
              <a:schemeClr val="bg2">
                <a:shade val="30000"/>
                <a:satMod val="20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1026" name="제목 개체 틀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ko-KR" smtClean="0"/>
              <a:t>d</a:t>
            </a:r>
            <a:endParaRPr lang="ko-KR" altLang="en-US" smtClean="0"/>
          </a:p>
        </p:txBody>
      </p:sp>
      <p:sp>
        <p:nvSpPr>
          <p:cNvPr id="1027" name="텍스트 개체 틀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p>
        </p:txBody>
      </p:sp>
      <p:sp>
        <p:nvSpPr>
          <p:cNvPr id="4" name="날짜 개체 틀 3"/>
          <p:cNvSpPr>
            <a:spLocks noGrp="1"/>
          </p:cNvSpPr>
          <p:nvPr>
            <p:ph type="dt" sz="half" idx="2"/>
          </p:nvPr>
        </p:nvSpPr>
        <p:spPr>
          <a:xfrm>
            <a:off x="457200" y="6356350"/>
            <a:ext cx="2328863" cy="365125"/>
          </a:xfrm>
          <a:prstGeom prst="rect">
            <a:avLst/>
          </a:prstGeom>
        </p:spPr>
        <p:txBody>
          <a:bodyPr vert="horz" lIns="91440" tIns="45720" rIns="91440" bIns="45720" rtlCol="0" anchor="ctr"/>
          <a:lstStyle>
            <a:lvl1pPr algn="l" fontAlgn="auto">
              <a:spcBef>
                <a:spcPts val="0"/>
              </a:spcBef>
              <a:spcAft>
                <a:spcPts val="0"/>
              </a:spcAft>
              <a:defRPr kumimoji="0" sz="1600" b="1">
                <a:solidFill>
                  <a:schemeClr val="tx1">
                    <a:tint val="75000"/>
                  </a:schemeClr>
                </a:solidFill>
                <a:latin typeface="+mn-lt"/>
                <a:ea typeface="+mn-ea"/>
              </a:defRPr>
            </a:lvl1pPr>
          </a:lstStyle>
          <a:p>
            <a:pPr>
              <a:defRPr/>
            </a:pPr>
            <a:endParaRPr lang="ko-KR" altLang="en-US"/>
          </a:p>
        </p:txBody>
      </p:sp>
    </p:spTree>
  </p:cSld>
  <p:clrMap bg1="dk1" tx1="lt1" bg2="dk2"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iming>
    <p:tnLst>
      <p:par>
        <p:cTn id="1" dur="indefinite" restart="never" nodeType="tmRoot"/>
      </p:par>
    </p:tnLst>
  </p:timing>
  <p:txStyles>
    <p:titleStyle>
      <a:lvl1pPr algn="ctr" rtl="0" eaLnBrk="0" fontAlgn="base" latinLnBrk="1" hangingPunct="0">
        <a:spcBef>
          <a:spcPct val="0"/>
        </a:spcBef>
        <a:spcAft>
          <a:spcPct val="0"/>
        </a:spcAft>
        <a:defRPr sz="4400" b="1" kern="1200">
          <a:solidFill>
            <a:srgbClr val="FCD5B5"/>
          </a:solidFill>
          <a:latin typeface="Arial" pitchFamily="34" charset="0"/>
          <a:ea typeface="+mj-ea"/>
          <a:cs typeface="Arial" pitchFamily="34" charset="0"/>
        </a:defRPr>
      </a:lvl1pPr>
      <a:lvl2pPr algn="ctr" rtl="0" eaLnBrk="0" fontAlgn="base" latinLnBrk="1" hangingPunct="0">
        <a:spcBef>
          <a:spcPct val="0"/>
        </a:spcBef>
        <a:spcAft>
          <a:spcPct val="0"/>
        </a:spcAft>
        <a:defRPr sz="4400" b="1">
          <a:solidFill>
            <a:srgbClr val="FCD5B5"/>
          </a:solidFill>
          <a:latin typeface="Arial" charset="0"/>
          <a:ea typeface="맑은 고딕" pitchFamily="50" charset="-127"/>
          <a:cs typeface="Arial" charset="0"/>
        </a:defRPr>
      </a:lvl2pPr>
      <a:lvl3pPr algn="ctr" rtl="0" eaLnBrk="0" fontAlgn="base" latinLnBrk="1" hangingPunct="0">
        <a:spcBef>
          <a:spcPct val="0"/>
        </a:spcBef>
        <a:spcAft>
          <a:spcPct val="0"/>
        </a:spcAft>
        <a:defRPr sz="4400" b="1">
          <a:solidFill>
            <a:srgbClr val="FCD5B5"/>
          </a:solidFill>
          <a:latin typeface="Arial" charset="0"/>
          <a:ea typeface="맑은 고딕" pitchFamily="50" charset="-127"/>
          <a:cs typeface="Arial" charset="0"/>
        </a:defRPr>
      </a:lvl3pPr>
      <a:lvl4pPr algn="ctr" rtl="0" eaLnBrk="0" fontAlgn="base" latinLnBrk="1" hangingPunct="0">
        <a:spcBef>
          <a:spcPct val="0"/>
        </a:spcBef>
        <a:spcAft>
          <a:spcPct val="0"/>
        </a:spcAft>
        <a:defRPr sz="4400" b="1">
          <a:solidFill>
            <a:srgbClr val="FCD5B5"/>
          </a:solidFill>
          <a:latin typeface="Arial" charset="0"/>
          <a:ea typeface="맑은 고딕" pitchFamily="50" charset="-127"/>
          <a:cs typeface="Arial" charset="0"/>
        </a:defRPr>
      </a:lvl4pPr>
      <a:lvl5pPr algn="ctr" rtl="0" eaLnBrk="0" fontAlgn="base" latinLnBrk="1" hangingPunct="0">
        <a:spcBef>
          <a:spcPct val="0"/>
        </a:spcBef>
        <a:spcAft>
          <a:spcPct val="0"/>
        </a:spcAft>
        <a:defRPr sz="4400" b="1">
          <a:solidFill>
            <a:srgbClr val="FCD5B5"/>
          </a:solidFill>
          <a:latin typeface="Arial" charset="0"/>
          <a:ea typeface="맑은 고딕" pitchFamily="50" charset="-127"/>
          <a:cs typeface="Arial" charset="0"/>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p:titleStyle>
    <p:bodyStyle>
      <a:lvl1pPr marL="342900" indent="-342900" algn="l" rtl="0" eaLnBrk="0" fontAlgn="base" latinLnBrk="1" hangingPunct="0">
        <a:spcBef>
          <a:spcPct val="20000"/>
        </a:spcBef>
        <a:spcAft>
          <a:spcPct val="0"/>
        </a:spcAft>
        <a:buFont typeface="Wingdings" pitchFamily="2" charset="2"/>
        <a:buChar char="ü"/>
        <a:defRPr sz="3200" kern="1200">
          <a:solidFill>
            <a:srgbClr val="D7E4BD"/>
          </a:solidFill>
          <a:latin typeface="Arial" pitchFamily="34" charset="0"/>
          <a:ea typeface="+mn-ea"/>
          <a:cs typeface="Arial" pitchFamily="34" charset="0"/>
        </a:defRPr>
      </a:lvl1pPr>
      <a:lvl2pPr marL="742950" indent="-285750" algn="l" rtl="0" eaLnBrk="0" fontAlgn="base" latinLnBrk="1" hangingPunct="0">
        <a:spcBef>
          <a:spcPct val="20000"/>
        </a:spcBef>
        <a:spcAft>
          <a:spcPct val="0"/>
        </a:spcAft>
        <a:buFont typeface="Arial" charset="0"/>
        <a:buChar char="–"/>
        <a:defRPr sz="2800" kern="1200">
          <a:solidFill>
            <a:schemeClr val="tx1"/>
          </a:solidFill>
          <a:latin typeface="Arial" pitchFamily="34" charset="0"/>
          <a:ea typeface="+mn-ea"/>
          <a:cs typeface="Arial" pitchFamily="34" charset="0"/>
        </a:defRPr>
      </a:lvl2pPr>
      <a:lvl3pPr marL="1143000" indent="-228600" algn="l" rtl="0" eaLnBrk="0" fontAlgn="base" latinLnBrk="1" hangingPunct="0">
        <a:spcBef>
          <a:spcPct val="20000"/>
        </a:spcBef>
        <a:spcAft>
          <a:spcPct val="0"/>
        </a:spcAft>
        <a:buFont typeface="Arial" charset="0"/>
        <a:buChar char="•"/>
        <a:defRPr sz="2400" kern="1200">
          <a:solidFill>
            <a:schemeClr val="tx1"/>
          </a:solidFill>
          <a:latin typeface="Arial" pitchFamily="34" charset="0"/>
          <a:ea typeface="+mn-ea"/>
          <a:cs typeface="Arial" pitchFamily="34" charset="0"/>
        </a:defRPr>
      </a:lvl3pPr>
      <a:lvl4pPr marL="1600200" indent="-228600" algn="l" rtl="0" eaLnBrk="0" fontAlgn="base" latinLnBrk="1" hangingPunct="0">
        <a:spcBef>
          <a:spcPct val="20000"/>
        </a:spcBef>
        <a:spcAft>
          <a:spcPct val="0"/>
        </a:spcAft>
        <a:buFont typeface="Arial" charset="0"/>
        <a:buChar char="–"/>
        <a:defRPr sz="2000" kern="1200">
          <a:solidFill>
            <a:schemeClr val="tx1"/>
          </a:solidFill>
          <a:latin typeface="Arial" pitchFamily="34" charset="0"/>
          <a:ea typeface="+mn-ea"/>
          <a:cs typeface="Arial" pitchFamily="34" charset="0"/>
        </a:defRPr>
      </a:lvl4pPr>
      <a:lvl5pPr marL="2057400" indent="-228600" algn="l" rtl="0" eaLnBrk="0" fontAlgn="base" latinLnBrk="1" hangingPunct="0">
        <a:spcBef>
          <a:spcPct val="20000"/>
        </a:spcBef>
        <a:spcAft>
          <a:spcPct val="0"/>
        </a:spcAft>
        <a:buFont typeface="Arial"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wmf"/><Relationship Id="rId3" Type="http://schemas.openxmlformats.org/officeDocument/2006/relationships/image" Target="../media/image2.jpeg"/><Relationship Id="rId7" Type="http://schemas.openxmlformats.org/officeDocument/2006/relationships/image" Target="../media/image6.wm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png"/><Relationship Id="rId10" Type="http://schemas.openxmlformats.org/officeDocument/2006/relationships/image" Target="../media/image9.wmf"/><Relationship Id="rId4" Type="http://schemas.openxmlformats.org/officeDocument/2006/relationships/image" Target="../media/image3.png"/><Relationship Id="rId9" Type="http://schemas.openxmlformats.org/officeDocument/2006/relationships/image" Target="../media/image8.wmf"/></Relationships>
</file>

<file path=ppt/slides/_rels/slide10.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ncbi.nlm.nih.gov/pubmed/18216052"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wmf"/></Relationships>
</file>

<file path=ppt/slides/_rels/slide7.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5.wmf"/></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부제목 2"/>
          <p:cNvSpPr>
            <a:spLocks noGrp="1"/>
          </p:cNvSpPr>
          <p:nvPr>
            <p:ph type="subTitle" idx="1"/>
          </p:nvPr>
        </p:nvSpPr>
        <p:spPr>
          <a:xfrm>
            <a:off x="571500" y="4941888"/>
            <a:ext cx="8001000" cy="1201737"/>
          </a:xfrm>
        </p:spPr>
        <p:txBody>
          <a:bodyPr/>
          <a:lstStyle/>
          <a:p>
            <a:pPr algn="r" eaLnBrk="1" hangingPunct="1"/>
            <a:r>
              <a:rPr lang="en-US" altLang="ko-KR" sz="2400" smtClean="0">
                <a:solidFill>
                  <a:schemeClr val="tx1"/>
                </a:solidFill>
                <a:latin typeface="Arial" charset="0"/>
                <a:cs typeface="Arial" charset="0"/>
              </a:rPr>
              <a:t>R1 </a:t>
            </a:r>
            <a:r>
              <a:rPr lang="ko-KR" altLang="en-US" sz="2400" smtClean="0">
                <a:solidFill>
                  <a:schemeClr val="tx1"/>
                </a:solidFill>
                <a:latin typeface="Arial" charset="0"/>
                <a:cs typeface="Arial" charset="0"/>
              </a:rPr>
              <a:t>김창곤</a:t>
            </a:r>
          </a:p>
          <a:p>
            <a:pPr algn="r" eaLnBrk="1" hangingPunct="1"/>
            <a:r>
              <a:rPr lang="en-US" altLang="ko-KR" sz="2400" smtClean="0">
                <a:solidFill>
                  <a:schemeClr val="tx1"/>
                </a:solidFill>
                <a:latin typeface="Arial" charset="0"/>
                <a:cs typeface="Arial" charset="0"/>
              </a:rPr>
              <a:t>Department of Internal Medicine</a:t>
            </a:r>
          </a:p>
          <a:p>
            <a:pPr algn="r" eaLnBrk="1" hangingPunct="1"/>
            <a:r>
              <a:rPr lang="en-US" altLang="ko-KR" sz="2400" smtClean="0">
                <a:solidFill>
                  <a:schemeClr val="tx1"/>
                </a:solidFill>
                <a:latin typeface="Arial" charset="0"/>
                <a:cs typeface="Arial" charset="0"/>
              </a:rPr>
              <a:t>Yonsei University College of Medicine</a:t>
            </a:r>
          </a:p>
        </p:txBody>
      </p:sp>
      <p:grpSp>
        <p:nvGrpSpPr>
          <p:cNvPr id="15362" name="그룹 10"/>
          <p:cNvGrpSpPr>
            <a:grpSpLocks/>
          </p:cNvGrpSpPr>
          <p:nvPr/>
        </p:nvGrpSpPr>
        <p:grpSpPr bwMode="auto">
          <a:xfrm>
            <a:off x="-1588" y="0"/>
            <a:ext cx="9145588" cy="1362075"/>
            <a:chOff x="-2109" y="-24"/>
            <a:chExt cx="9146141" cy="1362075"/>
          </a:xfrm>
        </p:grpSpPr>
        <p:pic>
          <p:nvPicPr>
            <p:cNvPr id="15367" name="Picture 7"/>
            <p:cNvPicPr>
              <a:picLocks noChangeAspect="1" noChangeArrowheads="1"/>
            </p:cNvPicPr>
            <p:nvPr/>
          </p:nvPicPr>
          <p:blipFill>
            <a:blip r:embed="rId3"/>
            <a:srcRect/>
            <a:stretch>
              <a:fillRect/>
            </a:stretch>
          </p:blipFill>
          <p:spPr bwMode="auto">
            <a:xfrm>
              <a:off x="6858016" y="-24"/>
              <a:ext cx="2286016" cy="1362075"/>
            </a:xfrm>
            <a:prstGeom prst="rect">
              <a:avLst/>
            </a:prstGeom>
            <a:noFill/>
            <a:ln w="9525">
              <a:noFill/>
              <a:miter lim="800000"/>
              <a:headEnd/>
              <a:tailEnd/>
            </a:ln>
          </p:spPr>
        </p:pic>
        <p:pic>
          <p:nvPicPr>
            <p:cNvPr id="15368" name="Picture 13"/>
            <p:cNvPicPr>
              <a:picLocks noChangeAspect="1" noChangeArrowheads="1"/>
            </p:cNvPicPr>
            <p:nvPr/>
          </p:nvPicPr>
          <p:blipFill>
            <a:blip r:embed="rId4"/>
            <a:srcRect/>
            <a:stretch>
              <a:fillRect/>
            </a:stretch>
          </p:blipFill>
          <p:spPr bwMode="auto">
            <a:xfrm>
              <a:off x="4572000" y="3175"/>
              <a:ext cx="2286016" cy="1357313"/>
            </a:xfrm>
            <a:prstGeom prst="rect">
              <a:avLst/>
            </a:prstGeom>
            <a:noFill/>
            <a:ln w="9525">
              <a:noFill/>
              <a:miter lim="800000"/>
              <a:headEnd/>
              <a:tailEnd/>
            </a:ln>
          </p:spPr>
        </p:pic>
        <p:pic>
          <p:nvPicPr>
            <p:cNvPr id="15369" name="Picture 3"/>
            <p:cNvPicPr>
              <a:picLocks noChangeAspect="1" noChangeArrowheads="1"/>
            </p:cNvPicPr>
            <p:nvPr/>
          </p:nvPicPr>
          <p:blipFill>
            <a:blip r:embed="rId5"/>
            <a:srcRect/>
            <a:stretch>
              <a:fillRect/>
            </a:stretch>
          </p:blipFill>
          <p:spPr bwMode="auto">
            <a:xfrm>
              <a:off x="-2109" y="0"/>
              <a:ext cx="2288093" cy="1346200"/>
            </a:xfrm>
            <a:prstGeom prst="rect">
              <a:avLst/>
            </a:prstGeom>
            <a:noFill/>
            <a:ln w="9525">
              <a:noFill/>
              <a:miter lim="800000"/>
              <a:headEnd/>
              <a:tailEnd/>
            </a:ln>
          </p:spPr>
        </p:pic>
        <p:pic>
          <p:nvPicPr>
            <p:cNvPr id="15370" name="Picture 5"/>
            <p:cNvPicPr>
              <a:picLocks noChangeAspect="1" noChangeArrowheads="1"/>
            </p:cNvPicPr>
            <p:nvPr/>
          </p:nvPicPr>
          <p:blipFill>
            <a:blip r:embed="rId6"/>
            <a:srcRect/>
            <a:stretch>
              <a:fillRect/>
            </a:stretch>
          </p:blipFill>
          <p:spPr bwMode="auto">
            <a:xfrm>
              <a:off x="2285984" y="0"/>
              <a:ext cx="2286016" cy="1355725"/>
            </a:xfrm>
            <a:prstGeom prst="rect">
              <a:avLst/>
            </a:prstGeom>
            <a:noFill/>
            <a:ln w="9525">
              <a:noFill/>
              <a:miter lim="800000"/>
              <a:headEnd/>
              <a:tailEnd/>
            </a:ln>
          </p:spPr>
        </p:pic>
      </p:grpSp>
      <p:pic>
        <p:nvPicPr>
          <p:cNvPr id="15363" name="Picture 9"/>
          <p:cNvPicPr>
            <a:picLocks noChangeAspect="1" noChangeArrowheads="1"/>
          </p:cNvPicPr>
          <p:nvPr/>
        </p:nvPicPr>
        <p:blipFill>
          <a:blip r:embed="rId7"/>
          <a:srcRect/>
          <a:stretch>
            <a:fillRect/>
          </a:stretch>
        </p:blipFill>
        <p:spPr bwMode="auto">
          <a:xfrm>
            <a:off x="4716463" y="3573463"/>
            <a:ext cx="4032250" cy="1384300"/>
          </a:xfrm>
          <a:prstGeom prst="rect">
            <a:avLst/>
          </a:prstGeom>
          <a:noFill/>
          <a:ln w="9525">
            <a:noFill/>
            <a:miter lim="800000"/>
            <a:headEnd/>
            <a:tailEnd/>
          </a:ln>
        </p:spPr>
      </p:pic>
      <p:pic>
        <p:nvPicPr>
          <p:cNvPr id="15364" name="Picture 10"/>
          <p:cNvPicPr>
            <a:picLocks noChangeAspect="1" noChangeArrowheads="1"/>
          </p:cNvPicPr>
          <p:nvPr/>
        </p:nvPicPr>
        <p:blipFill>
          <a:blip r:embed="rId8"/>
          <a:srcRect/>
          <a:stretch>
            <a:fillRect/>
          </a:stretch>
        </p:blipFill>
        <p:spPr bwMode="auto">
          <a:xfrm>
            <a:off x="323850" y="2162175"/>
            <a:ext cx="8424863" cy="1273175"/>
          </a:xfrm>
          <a:prstGeom prst="rect">
            <a:avLst/>
          </a:prstGeom>
          <a:noFill/>
          <a:ln w="9525">
            <a:noFill/>
            <a:miter lim="800000"/>
            <a:headEnd/>
            <a:tailEnd/>
          </a:ln>
        </p:spPr>
      </p:pic>
      <p:pic>
        <p:nvPicPr>
          <p:cNvPr id="15365" name="Picture 11"/>
          <p:cNvPicPr>
            <a:picLocks noChangeAspect="1" noChangeArrowheads="1"/>
          </p:cNvPicPr>
          <p:nvPr/>
        </p:nvPicPr>
        <p:blipFill>
          <a:blip r:embed="rId9"/>
          <a:srcRect/>
          <a:stretch>
            <a:fillRect/>
          </a:stretch>
        </p:blipFill>
        <p:spPr bwMode="auto">
          <a:xfrm>
            <a:off x="323850" y="1557338"/>
            <a:ext cx="4392613" cy="463550"/>
          </a:xfrm>
          <a:prstGeom prst="rect">
            <a:avLst/>
          </a:prstGeom>
          <a:noFill/>
          <a:ln w="9525">
            <a:noFill/>
            <a:miter lim="800000"/>
            <a:headEnd/>
            <a:tailEnd/>
          </a:ln>
        </p:spPr>
      </p:pic>
      <p:pic>
        <p:nvPicPr>
          <p:cNvPr id="15366" name="Picture 11"/>
          <p:cNvPicPr>
            <a:picLocks noChangeAspect="1" noChangeArrowheads="1"/>
          </p:cNvPicPr>
          <p:nvPr/>
        </p:nvPicPr>
        <p:blipFill>
          <a:blip r:embed="rId10"/>
          <a:srcRect/>
          <a:stretch>
            <a:fillRect/>
          </a:stretch>
        </p:blipFill>
        <p:spPr bwMode="auto">
          <a:xfrm>
            <a:off x="323850" y="3573463"/>
            <a:ext cx="3836988" cy="2428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제목 1"/>
          <p:cNvSpPr>
            <a:spLocks noGrp="1"/>
          </p:cNvSpPr>
          <p:nvPr>
            <p:ph type="title" idx="4294967295"/>
          </p:nvPr>
        </p:nvSpPr>
        <p:spPr/>
        <p:txBody>
          <a:bodyPr/>
          <a:lstStyle/>
          <a:p>
            <a:r>
              <a:rPr lang="en-US" altLang="ko-KR" sz="3200" smtClean="0">
                <a:latin typeface="Arial" charset="0"/>
                <a:cs typeface="Arial" charset="0"/>
              </a:rPr>
              <a:t>Factors Associated with COPD Exacerbations in the ECLIPSE Study</a:t>
            </a:r>
            <a:endParaRPr lang="ko-KR" altLang="en-US" sz="3200" smtClean="0">
              <a:latin typeface="Arial" charset="0"/>
              <a:cs typeface="Arial" charset="0"/>
            </a:endParaRPr>
          </a:p>
        </p:txBody>
      </p:sp>
      <p:pic>
        <p:nvPicPr>
          <p:cNvPr id="33794" name="Picture 5"/>
          <p:cNvPicPr>
            <a:picLocks noChangeAspect="1" noChangeArrowheads="1"/>
          </p:cNvPicPr>
          <p:nvPr/>
        </p:nvPicPr>
        <p:blipFill>
          <a:blip r:embed="rId3"/>
          <a:srcRect/>
          <a:stretch>
            <a:fillRect/>
          </a:stretch>
        </p:blipFill>
        <p:spPr bwMode="auto">
          <a:xfrm>
            <a:off x="250825" y="1557338"/>
            <a:ext cx="8656638" cy="4819650"/>
          </a:xfrm>
          <a:prstGeom prst="rect">
            <a:avLst/>
          </a:prstGeom>
          <a:noFill/>
          <a:ln w="9525">
            <a:noFill/>
            <a:miter lim="800000"/>
            <a:headEnd/>
            <a:tailEnd/>
          </a:ln>
        </p:spPr>
      </p:pic>
      <p:graphicFrame>
        <p:nvGraphicFramePr>
          <p:cNvPr id="33821" name="Group 29"/>
          <p:cNvGraphicFramePr>
            <a:graphicFrameLocks noGrp="1"/>
          </p:cNvGraphicFramePr>
          <p:nvPr/>
        </p:nvGraphicFramePr>
        <p:xfrm>
          <a:off x="3851275" y="2781300"/>
          <a:ext cx="1368425" cy="213360"/>
        </p:xfrm>
        <a:graphic>
          <a:graphicData uri="http://schemas.openxmlformats.org/drawingml/2006/table">
            <a:tbl>
              <a:tblPr/>
              <a:tblGrid>
                <a:gridCol w="1368425"/>
              </a:tblGrid>
              <a:tr h="142875">
                <a:tc>
                  <a:txBody>
                    <a:bodyPr/>
                    <a:lstStyle/>
                    <a:p>
                      <a:pPr marL="0" marR="0" lvl="0" indent="0" algn="l" defTabSz="914400" rtl="0" eaLnBrk="0" fontAlgn="base" latinLnBrk="1" hangingPunct="0">
                        <a:lnSpc>
                          <a:spcPct val="100000"/>
                        </a:lnSpc>
                        <a:spcBef>
                          <a:spcPct val="20000"/>
                        </a:spcBef>
                        <a:spcAft>
                          <a:spcPct val="0"/>
                        </a:spcAft>
                        <a:buClrTx/>
                        <a:buSzTx/>
                        <a:buFont typeface="Wingdings" pitchFamily="2" charset="2"/>
                        <a:buNone/>
                        <a:tabLst/>
                      </a:pPr>
                      <a:endParaRPr kumimoji="0" lang="ko-KR" altLang="en-US" sz="800" b="0" i="0" u="none" strike="noStrike" cap="none" normalizeH="0" baseline="0" smtClean="0">
                        <a:ln>
                          <a:noFill/>
                        </a:ln>
                        <a:solidFill>
                          <a:srgbClr val="D7E4BD"/>
                        </a:solidFill>
                        <a:effectLst/>
                        <a:latin typeface="Arial" charset="0"/>
                        <a:ea typeface="맑은 고딕" pitchFamily="50" charset="-127"/>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bl>
          </a:graphicData>
        </a:graphic>
      </p:graphicFrame>
      <p:graphicFrame>
        <p:nvGraphicFramePr>
          <p:cNvPr id="33856" name="Group 64"/>
          <p:cNvGraphicFramePr>
            <a:graphicFrameLocks noGrp="1"/>
          </p:cNvGraphicFramePr>
          <p:nvPr/>
        </p:nvGraphicFramePr>
        <p:xfrm>
          <a:off x="6588125" y="2781300"/>
          <a:ext cx="1368425" cy="213360"/>
        </p:xfrm>
        <a:graphic>
          <a:graphicData uri="http://schemas.openxmlformats.org/drawingml/2006/table">
            <a:tbl>
              <a:tblPr/>
              <a:tblGrid>
                <a:gridCol w="1368425"/>
              </a:tblGrid>
              <a:tr h="142875">
                <a:tc>
                  <a:txBody>
                    <a:bodyPr/>
                    <a:lstStyle/>
                    <a:p>
                      <a:pPr marL="0" marR="0" lvl="0" indent="0" algn="l" defTabSz="914400" rtl="0" eaLnBrk="0" fontAlgn="base" latinLnBrk="1" hangingPunct="0">
                        <a:lnSpc>
                          <a:spcPct val="100000"/>
                        </a:lnSpc>
                        <a:spcBef>
                          <a:spcPct val="20000"/>
                        </a:spcBef>
                        <a:spcAft>
                          <a:spcPct val="0"/>
                        </a:spcAft>
                        <a:buClrTx/>
                        <a:buSzTx/>
                        <a:buFont typeface="Wingdings" pitchFamily="2" charset="2"/>
                        <a:buNone/>
                        <a:tabLst/>
                      </a:pPr>
                      <a:endParaRPr kumimoji="0" lang="ko-KR" altLang="en-US" sz="800" b="0" i="0" u="none" strike="noStrike" cap="none" normalizeH="0" baseline="0" smtClean="0">
                        <a:ln>
                          <a:noFill/>
                        </a:ln>
                        <a:solidFill>
                          <a:srgbClr val="D7E4BD"/>
                        </a:solidFill>
                        <a:effectLst/>
                        <a:latin typeface="Arial" charset="0"/>
                        <a:ea typeface="맑은 고딕" pitchFamily="50" charset="-127"/>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bl>
          </a:graphicData>
        </a:graphic>
      </p:graphicFrame>
      <p:graphicFrame>
        <p:nvGraphicFramePr>
          <p:cNvPr id="33829" name="Group 37"/>
          <p:cNvGraphicFramePr>
            <a:graphicFrameLocks noGrp="1"/>
          </p:cNvGraphicFramePr>
          <p:nvPr/>
        </p:nvGraphicFramePr>
        <p:xfrm>
          <a:off x="3851275" y="4221163"/>
          <a:ext cx="1368425" cy="213360"/>
        </p:xfrm>
        <a:graphic>
          <a:graphicData uri="http://schemas.openxmlformats.org/drawingml/2006/table">
            <a:tbl>
              <a:tblPr/>
              <a:tblGrid>
                <a:gridCol w="1368425"/>
              </a:tblGrid>
              <a:tr h="142875">
                <a:tc>
                  <a:txBody>
                    <a:bodyPr/>
                    <a:lstStyle/>
                    <a:p>
                      <a:pPr marL="0" marR="0" lvl="0" indent="0" algn="l" defTabSz="914400" rtl="0" eaLnBrk="0" fontAlgn="base" latinLnBrk="1" hangingPunct="0">
                        <a:lnSpc>
                          <a:spcPct val="100000"/>
                        </a:lnSpc>
                        <a:spcBef>
                          <a:spcPct val="20000"/>
                        </a:spcBef>
                        <a:spcAft>
                          <a:spcPct val="0"/>
                        </a:spcAft>
                        <a:buClrTx/>
                        <a:buSzTx/>
                        <a:buFont typeface="Wingdings" pitchFamily="2" charset="2"/>
                        <a:buNone/>
                        <a:tabLst/>
                      </a:pPr>
                      <a:endParaRPr kumimoji="0" lang="ko-KR" altLang="en-US" sz="800" b="0" i="0" u="none" strike="noStrike" cap="none" normalizeH="0" baseline="0" smtClean="0">
                        <a:ln>
                          <a:noFill/>
                        </a:ln>
                        <a:solidFill>
                          <a:srgbClr val="D7E4BD"/>
                        </a:solidFill>
                        <a:effectLst/>
                        <a:latin typeface="Arial" charset="0"/>
                        <a:ea typeface="맑은 고딕" pitchFamily="50" charset="-127"/>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bl>
          </a:graphicData>
        </a:graphic>
      </p:graphicFrame>
      <p:graphicFrame>
        <p:nvGraphicFramePr>
          <p:cNvPr id="33835" name="Group 43"/>
          <p:cNvGraphicFramePr>
            <a:graphicFrameLocks noGrp="1"/>
          </p:cNvGraphicFramePr>
          <p:nvPr/>
        </p:nvGraphicFramePr>
        <p:xfrm>
          <a:off x="3851275" y="4724400"/>
          <a:ext cx="1368425" cy="213360"/>
        </p:xfrm>
        <a:graphic>
          <a:graphicData uri="http://schemas.openxmlformats.org/drawingml/2006/table">
            <a:tbl>
              <a:tblPr/>
              <a:tblGrid>
                <a:gridCol w="1368425"/>
              </a:tblGrid>
              <a:tr h="142875">
                <a:tc>
                  <a:txBody>
                    <a:bodyPr/>
                    <a:lstStyle/>
                    <a:p>
                      <a:pPr marL="0" marR="0" lvl="0" indent="0" algn="l" defTabSz="914400" rtl="0" eaLnBrk="0" fontAlgn="base" latinLnBrk="1" hangingPunct="0">
                        <a:lnSpc>
                          <a:spcPct val="100000"/>
                        </a:lnSpc>
                        <a:spcBef>
                          <a:spcPct val="20000"/>
                        </a:spcBef>
                        <a:spcAft>
                          <a:spcPct val="0"/>
                        </a:spcAft>
                        <a:buClrTx/>
                        <a:buSzTx/>
                        <a:buFont typeface="Wingdings" pitchFamily="2" charset="2"/>
                        <a:buNone/>
                        <a:tabLst/>
                      </a:pPr>
                      <a:endParaRPr kumimoji="0" lang="ko-KR" altLang="en-US" sz="800" b="0" i="0" u="none" strike="noStrike" cap="none" normalizeH="0" baseline="0" smtClean="0">
                        <a:ln>
                          <a:noFill/>
                        </a:ln>
                        <a:solidFill>
                          <a:srgbClr val="D7E4BD"/>
                        </a:solidFill>
                        <a:effectLst/>
                        <a:latin typeface="Arial" charset="0"/>
                        <a:ea typeface="맑은 고딕" pitchFamily="50" charset="-127"/>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bl>
          </a:graphicData>
        </a:graphic>
      </p:graphicFrame>
      <p:graphicFrame>
        <p:nvGraphicFramePr>
          <p:cNvPr id="33843" name="Group 51"/>
          <p:cNvGraphicFramePr>
            <a:graphicFrameLocks noGrp="1"/>
          </p:cNvGraphicFramePr>
          <p:nvPr/>
        </p:nvGraphicFramePr>
        <p:xfrm>
          <a:off x="6588125" y="4221163"/>
          <a:ext cx="1368425" cy="213360"/>
        </p:xfrm>
        <a:graphic>
          <a:graphicData uri="http://schemas.openxmlformats.org/drawingml/2006/table">
            <a:tbl>
              <a:tblPr/>
              <a:tblGrid>
                <a:gridCol w="1368425"/>
              </a:tblGrid>
              <a:tr h="142875">
                <a:tc>
                  <a:txBody>
                    <a:bodyPr/>
                    <a:lstStyle/>
                    <a:p>
                      <a:pPr marL="0" marR="0" lvl="0" indent="0" algn="l" defTabSz="914400" rtl="0" eaLnBrk="0" fontAlgn="base" latinLnBrk="1" hangingPunct="0">
                        <a:lnSpc>
                          <a:spcPct val="100000"/>
                        </a:lnSpc>
                        <a:spcBef>
                          <a:spcPct val="20000"/>
                        </a:spcBef>
                        <a:spcAft>
                          <a:spcPct val="0"/>
                        </a:spcAft>
                        <a:buClrTx/>
                        <a:buSzTx/>
                        <a:buFont typeface="Wingdings" pitchFamily="2" charset="2"/>
                        <a:buNone/>
                        <a:tabLst/>
                      </a:pPr>
                      <a:endParaRPr kumimoji="0" lang="ko-KR" altLang="en-US" sz="800" b="0" i="0" u="none" strike="noStrike" cap="none" normalizeH="0" baseline="0" smtClean="0">
                        <a:ln>
                          <a:noFill/>
                        </a:ln>
                        <a:solidFill>
                          <a:srgbClr val="D7E4BD"/>
                        </a:solidFill>
                        <a:effectLst/>
                        <a:latin typeface="Arial" charset="0"/>
                        <a:ea typeface="맑은 고딕" pitchFamily="50" charset="-127"/>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bl>
          </a:graphicData>
        </a:graphic>
      </p:graphicFrame>
      <p:graphicFrame>
        <p:nvGraphicFramePr>
          <p:cNvPr id="33857" name="Group 65"/>
          <p:cNvGraphicFramePr>
            <a:graphicFrameLocks noGrp="1"/>
          </p:cNvGraphicFramePr>
          <p:nvPr/>
        </p:nvGraphicFramePr>
        <p:xfrm>
          <a:off x="6588125" y="4724400"/>
          <a:ext cx="1368425" cy="213360"/>
        </p:xfrm>
        <a:graphic>
          <a:graphicData uri="http://schemas.openxmlformats.org/drawingml/2006/table">
            <a:tbl>
              <a:tblPr/>
              <a:tblGrid>
                <a:gridCol w="1368425"/>
              </a:tblGrid>
              <a:tr h="142875">
                <a:tc>
                  <a:txBody>
                    <a:bodyPr/>
                    <a:lstStyle/>
                    <a:p>
                      <a:pPr marL="0" marR="0" lvl="0" indent="0" algn="l" defTabSz="914400" rtl="0" eaLnBrk="0" fontAlgn="base" latinLnBrk="1" hangingPunct="0">
                        <a:lnSpc>
                          <a:spcPct val="100000"/>
                        </a:lnSpc>
                        <a:spcBef>
                          <a:spcPct val="20000"/>
                        </a:spcBef>
                        <a:spcAft>
                          <a:spcPct val="0"/>
                        </a:spcAft>
                        <a:buClrTx/>
                        <a:buSzTx/>
                        <a:buFont typeface="Wingdings" pitchFamily="2" charset="2"/>
                        <a:buNone/>
                        <a:tabLst/>
                      </a:pPr>
                      <a:endParaRPr kumimoji="0" lang="ko-KR" altLang="en-US" sz="800" b="0" i="0" u="none" strike="noStrike" cap="none" normalizeH="0" baseline="0" smtClean="0">
                        <a:ln>
                          <a:noFill/>
                        </a:ln>
                        <a:solidFill>
                          <a:srgbClr val="D7E4BD"/>
                        </a:solidFill>
                        <a:effectLst/>
                        <a:latin typeface="Arial" charset="0"/>
                        <a:ea typeface="맑은 고딕" pitchFamily="50" charset="-127"/>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bl>
          </a:graphicData>
        </a:graphic>
      </p:graphicFrame>
      <p:graphicFrame>
        <p:nvGraphicFramePr>
          <p:cNvPr id="33872" name="Group 80"/>
          <p:cNvGraphicFramePr>
            <a:graphicFrameLocks noGrp="1"/>
          </p:cNvGraphicFramePr>
          <p:nvPr/>
        </p:nvGraphicFramePr>
        <p:xfrm>
          <a:off x="3851275" y="6165850"/>
          <a:ext cx="1296988" cy="213360"/>
        </p:xfrm>
        <a:graphic>
          <a:graphicData uri="http://schemas.openxmlformats.org/drawingml/2006/table">
            <a:tbl>
              <a:tblPr/>
              <a:tblGrid>
                <a:gridCol w="1296988"/>
              </a:tblGrid>
              <a:tr h="142875">
                <a:tc>
                  <a:txBody>
                    <a:bodyPr/>
                    <a:lstStyle/>
                    <a:p>
                      <a:pPr marL="0" marR="0" lvl="0" indent="0" algn="l" defTabSz="914400" rtl="0" eaLnBrk="0" fontAlgn="base" latinLnBrk="1" hangingPunct="0">
                        <a:lnSpc>
                          <a:spcPct val="100000"/>
                        </a:lnSpc>
                        <a:spcBef>
                          <a:spcPct val="20000"/>
                        </a:spcBef>
                        <a:spcAft>
                          <a:spcPct val="0"/>
                        </a:spcAft>
                        <a:buClrTx/>
                        <a:buSzTx/>
                        <a:buFont typeface="Wingdings" pitchFamily="2" charset="2"/>
                        <a:buNone/>
                        <a:tabLst/>
                      </a:pPr>
                      <a:endParaRPr kumimoji="0" lang="ko-KR" altLang="en-US" sz="800" b="0" i="0" u="none" strike="noStrike" cap="none" normalizeH="0" baseline="0" smtClean="0">
                        <a:ln>
                          <a:noFill/>
                        </a:ln>
                        <a:solidFill>
                          <a:srgbClr val="D7E4BD"/>
                        </a:solidFill>
                        <a:effectLst/>
                        <a:latin typeface="Arial" charset="0"/>
                        <a:ea typeface="맑은 고딕" pitchFamily="50" charset="-127"/>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bl>
          </a:graphicData>
        </a:graphic>
      </p:graphicFrame>
      <p:graphicFrame>
        <p:nvGraphicFramePr>
          <p:cNvPr id="33871" name="Group 79"/>
          <p:cNvGraphicFramePr>
            <a:graphicFrameLocks noGrp="1"/>
          </p:cNvGraphicFramePr>
          <p:nvPr/>
        </p:nvGraphicFramePr>
        <p:xfrm>
          <a:off x="6588125" y="6165850"/>
          <a:ext cx="1368425" cy="213360"/>
        </p:xfrm>
        <a:graphic>
          <a:graphicData uri="http://schemas.openxmlformats.org/drawingml/2006/table">
            <a:tbl>
              <a:tblPr/>
              <a:tblGrid>
                <a:gridCol w="1368425"/>
              </a:tblGrid>
              <a:tr h="142875">
                <a:tc>
                  <a:txBody>
                    <a:bodyPr/>
                    <a:lstStyle/>
                    <a:p>
                      <a:pPr marL="0" marR="0" lvl="0" indent="0" algn="l" defTabSz="914400" rtl="0" eaLnBrk="0" fontAlgn="base" latinLnBrk="1" hangingPunct="0">
                        <a:lnSpc>
                          <a:spcPct val="100000"/>
                        </a:lnSpc>
                        <a:spcBef>
                          <a:spcPct val="20000"/>
                        </a:spcBef>
                        <a:spcAft>
                          <a:spcPct val="0"/>
                        </a:spcAft>
                        <a:buClrTx/>
                        <a:buSzTx/>
                        <a:buFont typeface="Wingdings" pitchFamily="2" charset="2"/>
                        <a:buNone/>
                        <a:tabLst/>
                      </a:pPr>
                      <a:endParaRPr kumimoji="0" lang="ko-KR" altLang="en-US" sz="800" b="0" i="0" u="none" strike="noStrike" cap="none" normalizeH="0" baseline="0" smtClean="0">
                        <a:ln>
                          <a:noFill/>
                        </a:ln>
                        <a:solidFill>
                          <a:srgbClr val="D7E4BD"/>
                        </a:solidFill>
                        <a:effectLst/>
                        <a:latin typeface="Arial" charset="0"/>
                        <a:ea typeface="맑은 고딕" pitchFamily="50" charset="-127"/>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제목 1"/>
          <p:cNvSpPr>
            <a:spLocks noGrp="1"/>
          </p:cNvSpPr>
          <p:nvPr>
            <p:ph type="title" idx="4294967295"/>
          </p:nvPr>
        </p:nvSpPr>
        <p:spPr/>
        <p:txBody>
          <a:bodyPr/>
          <a:lstStyle/>
          <a:p>
            <a:r>
              <a:rPr lang="en-US" altLang="ko-KR" smtClean="0">
                <a:latin typeface="Arial" charset="0"/>
                <a:cs typeface="Arial" charset="0"/>
              </a:rPr>
              <a:t>Strength and Limitation</a:t>
            </a:r>
          </a:p>
        </p:txBody>
      </p:sp>
      <p:sp>
        <p:nvSpPr>
          <p:cNvPr id="35842" name="내용 개체 틀 2"/>
          <p:cNvSpPr>
            <a:spLocks noGrp="1"/>
          </p:cNvSpPr>
          <p:nvPr>
            <p:ph idx="4294967295"/>
          </p:nvPr>
        </p:nvSpPr>
        <p:spPr>
          <a:xfrm>
            <a:off x="449263" y="1689100"/>
            <a:ext cx="8229600" cy="4525963"/>
          </a:xfrm>
        </p:spPr>
        <p:txBody>
          <a:bodyPr/>
          <a:lstStyle/>
          <a:p>
            <a:r>
              <a:rPr lang="en-US" altLang="ko-KR" sz="2400" b="1" smtClean="0">
                <a:latin typeface="Arial" charset="0"/>
                <a:cs typeface="Arial" charset="0"/>
              </a:rPr>
              <a:t>Strength of the study</a:t>
            </a:r>
            <a:endParaRPr lang="en-US" altLang="ko-KR" sz="2400" smtClean="0">
              <a:solidFill>
                <a:schemeClr val="tx1"/>
              </a:solidFill>
              <a:latin typeface="Arial" charset="0"/>
              <a:cs typeface="Arial" charset="0"/>
            </a:endParaRPr>
          </a:p>
          <a:p>
            <a:pPr lvl="1">
              <a:buFont typeface="Arial" charset="0"/>
              <a:buNone/>
            </a:pPr>
            <a:r>
              <a:rPr lang="en-US" altLang="ko-KR" sz="2400" smtClean="0">
                <a:latin typeface="Arial" charset="0"/>
                <a:cs typeface="Arial" charset="0"/>
              </a:rPr>
              <a:t>- </a:t>
            </a:r>
            <a:r>
              <a:rPr lang="en-US" altLang="ko-KR" sz="2000" smtClean="0">
                <a:latin typeface="Arial" charset="0"/>
                <a:cs typeface="Arial" charset="0"/>
              </a:rPr>
              <a:t>The measurement of the ratio requires minimal training and,</a:t>
            </a:r>
          </a:p>
          <a:p>
            <a:pPr lvl="1">
              <a:buFont typeface="Arial" charset="0"/>
              <a:buNone/>
            </a:pPr>
            <a:r>
              <a:rPr lang="en-US" altLang="ko-KR" sz="2000" smtClean="0">
                <a:latin typeface="Arial" charset="0"/>
                <a:cs typeface="Arial" charset="0"/>
              </a:rPr>
              <a:t>when measured at the pulmonary bifurcation, appears to be</a:t>
            </a:r>
          </a:p>
          <a:p>
            <a:pPr lvl="1">
              <a:buFont typeface="Arial" charset="0"/>
              <a:buNone/>
            </a:pPr>
            <a:r>
              <a:rPr lang="en-US" altLang="ko-KR" sz="2000" smtClean="0">
                <a:latin typeface="Arial" charset="0"/>
                <a:cs typeface="Arial" charset="0"/>
              </a:rPr>
              <a:t>reproducible</a:t>
            </a:r>
          </a:p>
          <a:p>
            <a:pPr lvl="1">
              <a:buFont typeface="Arial" charset="0"/>
              <a:buNone/>
            </a:pPr>
            <a:r>
              <a:rPr lang="en-US" altLang="ko-KR" sz="2000" smtClean="0">
                <a:latin typeface="Arial" charset="0"/>
                <a:cs typeface="Arial" charset="0"/>
              </a:rPr>
              <a:t>- Ratio can be made from routine CT images without the use of</a:t>
            </a:r>
          </a:p>
          <a:p>
            <a:pPr lvl="1">
              <a:buFont typeface="Arial" charset="0"/>
              <a:buNone/>
            </a:pPr>
            <a:r>
              <a:rPr lang="en-US" altLang="ko-KR" sz="2000" smtClean="0">
                <a:latin typeface="Arial" charset="0"/>
                <a:cs typeface="Arial" charset="0"/>
              </a:rPr>
              <a:t>vascular contrast material or the use of special software</a:t>
            </a:r>
          </a:p>
          <a:p>
            <a:pPr lvl="1">
              <a:buFont typeface="Arial" charset="0"/>
              <a:buNone/>
            </a:pPr>
            <a:r>
              <a:rPr lang="en-US" altLang="ko-KR" sz="2000" smtClean="0">
                <a:latin typeface="Arial" charset="0"/>
                <a:cs typeface="Arial" charset="0"/>
              </a:rPr>
              <a:t>- PA:A ratio, as compared with the pulmonary artery diameter </a:t>
            </a:r>
          </a:p>
          <a:p>
            <a:pPr lvl="1">
              <a:buFont typeface="Arial" charset="0"/>
              <a:buNone/>
            </a:pPr>
            <a:r>
              <a:rPr lang="en-US" altLang="ko-KR" sz="2000" smtClean="0">
                <a:latin typeface="Arial" charset="0"/>
                <a:cs typeface="Arial" charset="0"/>
              </a:rPr>
              <a:t>alone, allows for adjustment for anthropometric differences</a:t>
            </a:r>
          </a:p>
          <a:p>
            <a:pPr lvl="1">
              <a:buFont typeface="Arial" charset="0"/>
              <a:buNone/>
            </a:pPr>
            <a:r>
              <a:rPr lang="en-US" altLang="ko-KR" sz="2000" smtClean="0">
                <a:latin typeface="Arial" charset="0"/>
                <a:cs typeface="Arial" charset="0"/>
              </a:rPr>
              <a:t>between patients, corrects for CT acquisition and reconstruction</a:t>
            </a:r>
          </a:p>
          <a:p>
            <a:pPr lvl="1">
              <a:buFont typeface="Arial" charset="0"/>
              <a:buNone/>
            </a:pPr>
            <a:r>
              <a:rPr lang="en-US" altLang="ko-KR" sz="2000" smtClean="0">
                <a:latin typeface="Arial" charset="0"/>
                <a:cs typeface="Arial" charset="0"/>
              </a:rPr>
              <a:t>algorithms, and provides an internal control</a:t>
            </a:r>
          </a:p>
          <a:p>
            <a:pPr lvl="1">
              <a:buFont typeface="Arial" charset="0"/>
              <a:buNone/>
            </a:pPr>
            <a:endParaRPr lang="en-US" altLang="ko-KR" sz="1000" smtClean="0">
              <a:latin typeface="Arial" charset="0"/>
              <a:cs typeface="Arial" charset="0"/>
            </a:endParaRPr>
          </a:p>
          <a:p>
            <a:r>
              <a:rPr lang="en-US" altLang="ko-KR" sz="2400" b="1" smtClean="0">
                <a:latin typeface="Arial" charset="0"/>
                <a:cs typeface="Arial" charset="0"/>
              </a:rPr>
              <a:t>Weakness of the study</a:t>
            </a:r>
            <a:endParaRPr lang="en-US" altLang="ko-KR" sz="2400" smtClean="0">
              <a:solidFill>
                <a:schemeClr val="tx1"/>
              </a:solidFill>
              <a:latin typeface="Arial" charset="0"/>
              <a:cs typeface="Arial" charset="0"/>
            </a:endParaRPr>
          </a:p>
          <a:p>
            <a:pPr lvl="1">
              <a:buFont typeface="Arial" charset="0"/>
              <a:buNone/>
            </a:pPr>
            <a:r>
              <a:rPr lang="en-US" altLang="ko-KR" sz="2000" smtClean="0">
                <a:latin typeface="Arial" charset="0"/>
                <a:cs typeface="Arial" charset="0"/>
              </a:rPr>
              <a:t>- Not conclusive due to observational design</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제목 1"/>
          <p:cNvSpPr>
            <a:spLocks noGrp="1"/>
          </p:cNvSpPr>
          <p:nvPr>
            <p:ph type="title" idx="4294967295"/>
          </p:nvPr>
        </p:nvSpPr>
        <p:spPr/>
        <p:txBody>
          <a:bodyPr/>
          <a:lstStyle/>
          <a:p>
            <a:r>
              <a:rPr lang="en-US" altLang="ko-KR" smtClean="0">
                <a:latin typeface="Arial" charset="0"/>
                <a:cs typeface="Arial" charset="0"/>
              </a:rPr>
              <a:t>Conclusion</a:t>
            </a:r>
            <a:endParaRPr lang="ko-KR" altLang="en-US" smtClean="0">
              <a:latin typeface="Arial" charset="0"/>
              <a:cs typeface="Arial" charset="0"/>
            </a:endParaRPr>
          </a:p>
        </p:txBody>
      </p:sp>
      <p:sp>
        <p:nvSpPr>
          <p:cNvPr id="37890" name="내용 개체 틀 2"/>
          <p:cNvSpPr>
            <a:spLocks noGrp="1"/>
          </p:cNvSpPr>
          <p:nvPr>
            <p:ph idx="4294967295"/>
          </p:nvPr>
        </p:nvSpPr>
        <p:spPr>
          <a:xfrm>
            <a:off x="449263" y="1689100"/>
            <a:ext cx="8229600" cy="4525963"/>
          </a:xfrm>
        </p:spPr>
        <p:txBody>
          <a:bodyPr/>
          <a:lstStyle/>
          <a:p>
            <a:r>
              <a:rPr lang="en-US" altLang="ko-KR" sz="2400" b="1" smtClean="0">
                <a:latin typeface="Arial" charset="0"/>
                <a:cs typeface="Arial" charset="0"/>
              </a:rPr>
              <a:t>PA:A ratio of more than 1</a:t>
            </a:r>
            <a:endParaRPr lang="en-US" altLang="ko-KR" sz="2400" smtClean="0">
              <a:solidFill>
                <a:schemeClr val="tx1"/>
              </a:solidFill>
              <a:latin typeface="Arial" charset="0"/>
              <a:cs typeface="Arial" charset="0"/>
            </a:endParaRPr>
          </a:p>
          <a:p>
            <a:pPr lvl="1">
              <a:buFont typeface="Arial" charset="0"/>
              <a:buNone/>
            </a:pPr>
            <a:r>
              <a:rPr lang="en-US" altLang="ko-KR" sz="2400" smtClean="0">
                <a:latin typeface="Arial" charset="0"/>
                <a:cs typeface="Arial" charset="0"/>
              </a:rPr>
              <a:t>- </a:t>
            </a:r>
            <a:r>
              <a:rPr lang="en-US" altLang="ko-KR" sz="2000" u="sng" smtClean="0">
                <a:latin typeface="Arial" charset="0"/>
                <a:cs typeface="Arial" charset="0"/>
              </a:rPr>
              <a:t>Associated with future exacerbations of COPD, particularly those </a:t>
            </a:r>
          </a:p>
          <a:p>
            <a:pPr lvl="1">
              <a:buFont typeface="Arial" charset="0"/>
              <a:buNone/>
            </a:pPr>
            <a:r>
              <a:rPr lang="en-US" altLang="ko-KR" sz="2000" u="sng" smtClean="0">
                <a:latin typeface="Arial" charset="0"/>
                <a:cs typeface="Arial" charset="0"/>
              </a:rPr>
              <a:t>requiring hospitalization</a:t>
            </a:r>
          </a:p>
          <a:p>
            <a:pPr lvl="1">
              <a:buFont typeface="Arial" charset="0"/>
              <a:buNone/>
            </a:pPr>
            <a:r>
              <a:rPr lang="en-US" altLang="ko-KR" sz="2000" smtClean="0">
                <a:latin typeface="Arial" charset="0"/>
                <a:cs typeface="Arial" charset="0"/>
              </a:rPr>
              <a:t>- </a:t>
            </a:r>
            <a:r>
              <a:rPr lang="en-US" altLang="ko-KR" sz="2000" u="sng" smtClean="0">
                <a:latin typeface="Arial" charset="0"/>
                <a:cs typeface="Arial" charset="0"/>
              </a:rPr>
              <a:t>Outperform many established risk factors for exacerbations</a:t>
            </a:r>
          </a:p>
          <a:p>
            <a:pPr lvl="1">
              <a:buFont typeface="Arial" charset="0"/>
              <a:buNone/>
            </a:pPr>
            <a:r>
              <a:rPr lang="en-US" altLang="ko-KR" sz="2000" smtClean="0">
                <a:latin typeface="Arial" charset="0"/>
                <a:cs typeface="Arial" charset="0"/>
              </a:rPr>
              <a:t>including GERD, SGRQ score, breathlessness, chronic bronchitis,</a:t>
            </a:r>
          </a:p>
          <a:p>
            <a:pPr lvl="1">
              <a:buFont typeface="Arial" charset="0"/>
              <a:buNone/>
            </a:pPr>
            <a:r>
              <a:rPr lang="en-US" altLang="ko-KR" sz="2000" smtClean="0">
                <a:latin typeface="Arial" charset="0"/>
                <a:cs typeface="Arial" charset="0"/>
              </a:rPr>
              <a:t>and FEV1</a:t>
            </a:r>
          </a:p>
          <a:p>
            <a:pPr lvl="1">
              <a:buFont typeface="Arial" charset="0"/>
              <a:buNone/>
            </a:pPr>
            <a:r>
              <a:rPr lang="en-US" altLang="ko-KR" sz="2000" smtClean="0">
                <a:latin typeface="Arial" charset="0"/>
                <a:cs typeface="Arial" charset="0"/>
              </a:rPr>
              <a:t>- Explain particular risk for cardiovascular triggers of exacerbation</a:t>
            </a:r>
          </a:p>
          <a:p>
            <a:pPr lvl="1">
              <a:buFont typeface="Arial" charset="0"/>
              <a:buNone/>
            </a:pPr>
            <a:r>
              <a:rPr lang="en-US" altLang="ko-KR" sz="2000" smtClean="0">
                <a:latin typeface="Arial" charset="0"/>
                <a:cs typeface="Arial" charset="0"/>
              </a:rPr>
              <a:t>- Identify patients with pulmonary vascular disease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제목 1"/>
          <p:cNvSpPr>
            <a:spLocks noGrp="1"/>
          </p:cNvSpPr>
          <p:nvPr>
            <p:ph type="title" idx="4294967295"/>
          </p:nvPr>
        </p:nvSpPr>
        <p:spPr/>
        <p:txBody>
          <a:bodyPr/>
          <a:lstStyle/>
          <a:p>
            <a:r>
              <a:rPr lang="en-US" altLang="ko-KR" smtClean="0">
                <a:latin typeface="Arial" charset="0"/>
                <a:cs typeface="Arial" charset="0"/>
              </a:rPr>
              <a:t>Future Study</a:t>
            </a:r>
            <a:endParaRPr lang="ko-KR" altLang="en-US" smtClean="0">
              <a:latin typeface="Arial" charset="0"/>
              <a:cs typeface="Arial" charset="0"/>
            </a:endParaRPr>
          </a:p>
        </p:txBody>
      </p:sp>
      <p:sp>
        <p:nvSpPr>
          <p:cNvPr id="39938" name="내용 개체 틀 2"/>
          <p:cNvSpPr>
            <a:spLocks noGrp="1"/>
          </p:cNvSpPr>
          <p:nvPr>
            <p:ph idx="4294967295"/>
          </p:nvPr>
        </p:nvSpPr>
        <p:spPr>
          <a:xfrm>
            <a:off x="449263" y="1689100"/>
            <a:ext cx="8229600" cy="4525963"/>
          </a:xfrm>
        </p:spPr>
        <p:txBody>
          <a:bodyPr/>
          <a:lstStyle/>
          <a:p>
            <a:r>
              <a:rPr lang="en-US" altLang="ko-KR" sz="2400" b="1" smtClean="0">
                <a:latin typeface="Arial" charset="0"/>
                <a:cs typeface="Arial" charset="0"/>
              </a:rPr>
              <a:t>Local inflammation of vessel</a:t>
            </a:r>
            <a:endParaRPr lang="en-US" altLang="ko-KR" sz="2400" smtClean="0">
              <a:solidFill>
                <a:schemeClr val="tx1"/>
              </a:solidFill>
              <a:latin typeface="Arial" charset="0"/>
              <a:cs typeface="Arial" charset="0"/>
            </a:endParaRPr>
          </a:p>
          <a:p>
            <a:pPr lvl="1">
              <a:buFont typeface="Arial" charset="0"/>
              <a:buNone/>
            </a:pPr>
            <a:r>
              <a:rPr lang="en-US" altLang="ko-KR" sz="2400" smtClean="0">
                <a:latin typeface="Arial" charset="0"/>
                <a:cs typeface="Arial" charset="0"/>
              </a:rPr>
              <a:t>- </a:t>
            </a:r>
            <a:r>
              <a:rPr lang="en-US" altLang="ko-KR" sz="2000" smtClean="0">
                <a:latin typeface="Arial" charset="0"/>
                <a:cs typeface="Arial" charset="0"/>
              </a:rPr>
              <a:t>Associated with endothelial dysfunction and regional vascular </a:t>
            </a:r>
          </a:p>
          <a:p>
            <a:pPr lvl="1">
              <a:buFont typeface="Arial" charset="0"/>
              <a:buNone/>
            </a:pPr>
            <a:r>
              <a:rPr lang="en-US" altLang="ko-KR" sz="2000" smtClean="0">
                <a:latin typeface="Arial" charset="0"/>
                <a:cs typeface="Arial" charset="0"/>
              </a:rPr>
              <a:t>changes, even in patients with mild airflow obstruction</a:t>
            </a:r>
          </a:p>
          <a:p>
            <a:pPr lvl="1">
              <a:buFont typeface="Arial" charset="0"/>
              <a:buNone/>
            </a:pPr>
            <a:endParaRPr lang="en-US" altLang="ko-KR" sz="900" smtClean="0">
              <a:latin typeface="Arial" charset="0"/>
              <a:cs typeface="Arial" charset="0"/>
            </a:endParaRPr>
          </a:p>
          <a:p>
            <a:r>
              <a:rPr lang="en-US" altLang="ko-KR" sz="2400" b="1" smtClean="0">
                <a:latin typeface="Arial" charset="0"/>
                <a:cs typeface="Arial" charset="0"/>
              </a:rPr>
              <a:t>Anti-inflammatory agents</a:t>
            </a:r>
            <a:endParaRPr lang="en-US" altLang="ko-KR" sz="2400" smtClean="0">
              <a:solidFill>
                <a:schemeClr val="tx1"/>
              </a:solidFill>
              <a:latin typeface="Arial" charset="0"/>
              <a:cs typeface="Arial" charset="0"/>
            </a:endParaRPr>
          </a:p>
          <a:p>
            <a:pPr lvl="1">
              <a:buFont typeface="Arial" charset="0"/>
              <a:buNone/>
            </a:pPr>
            <a:r>
              <a:rPr lang="en-US" altLang="ko-KR" sz="2000" smtClean="0">
                <a:latin typeface="Arial" charset="0"/>
                <a:cs typeface="Arial" charset="0"/>
              </a:rPr>
              <a:t>- Statins, azithromycin, and roflumilast</a:t>
            </a:r>
          </a:p>
          <a:p>
            <a:pPr lvl="1">
              <a:buFont typeface="Arial" charset="0"/>
              <a:buNone/>
            </a:pPr>
            <a:r>
              <a:rPr lang="en-US" altLang="ko-KR" sz="2000" smtClean="0">
                <a:latin typeface="Arial" charset="0"/>
                <a:cs typeface="Arial" charset="0"/>
              </a:rPr>
              <a:t>- Targeted therapy for exacerbation-prone patients with a PA:A </a:t>
            </a:r>
          </a:p>
          <a:p>
            <a:pPr lvl="1">
              <a:buFont typeface="Arial" charset="0"/>
              <a:buNone/>
            </a:pPr>
            <a:r>
              <a:rPr lang="en-US" altLang="ko-KR" sz="2000" smtClean="0">
                <a:latin typeface="Arial" charset="0"/>
                <a:cs typeface="Arial" charset="0"/>
              </a:rPr>
              <a:t>ratio of more than 1</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제목 1"/>
          <p:cNvSpPr>
            <a:spLocks noGrp="1"/>
          </p:cNvSpPr>
          <p:nvPr>
            <p:ph type="title" idx="4294967295"/>
          </p:nvPr>
        </p:nvSpPr>
        <p:spPr/>
        <p:txBody>
          <a:bodyPr/>
          <a:lstStyle/>
          <a:p>
            <a:r>
              <a:rPr lang="en-US" altLang="ko-KR" sz="3200" smtClean="0">
                <a:latin typeface="Arial" charset="0"/>
                <a:cs typeface="Arial" charset="0"/>
              </a:rPr>
              <a:t>Inflammatory Markers</a:t>
            </a:r>
            <a:br>
              <a:rPr lang="en-US" altLang="ko-KR" sz="3200" smtClean="0">
                <a:latin typeface="Arial" charset="0"/>
                <a:cs typeface="Arial" charset="0"/>
              </a:rPr>
            </a:br>
            <a:r>
              <a:rPr lang="en-US" altLang="ko-KR" sz="3200" smtClean="0">
                <a:latin typeface="Arial" charset="0"/>
                <a:cs typeface="Arial" charset="0"/>
              </a:rPr>
              <a:t>for the Prediction of Death in COPD</a:t>
            </a:r>
          </a:p>
        </p:txBody>
      </p:sp>
      <p:pic>
        <p:nvPicPr>
          <p:cNvPr id="44034" name="Picture 5"/>
          <p:cNvPicPr>
            <a:picLocks noChangeAspect="1" noChangeArrowheads="1"/>
          </p:cNvPicPr>
          <p:nvPr/>
        </p:nvPicPr>
        <p:blipFill>
          <a:blip r:embed="rId3"/>
          <a:srcRect/>
          <a:stretch>
            <a:fillRect/>
          </a:stretch>
        </p:blipFill>
        <p:spPr bwMode="auto">
          <a:xfrm>
            <a:off x="468313" y="1700213"/>
            <a:ext cx="8251825" cy="4100512"/>
          </a:xfrm>
          <a:prstGeom prst="rect">
            <a:avLst/>
          </a:prstGeom>
          <a:noFill/>
          <a:ln w="9525">
            <a:noFill/>
            <a:miter lim="800000"/>
            <a:headEnd/>
            <a:tailEnd/>
          </a:ln>
        </p:spPr>
      </p:pic>
      <p:sp>
        <p:nvSpPr>
          <p:cNvPr id="44035" name="Rectangle 6"/>
          <p:cNvSpPr>
            <a:spLocks noChangeArrowheads="1"/>
          </p:cNvSpPr>
          <p:nvPr/>
        </p:nvSpPr>
        <p:spPr bwMode="auto">
          <a:xfrm>
            <a:off x="827088" y="5876925"/>
            <a:ext cx="7848600" cy="457200"/>
          </a:xfrm>
          <a:prstGeom prst="rect">
            <a:avLst/>
          </a:prstGeom>
          <a:noFill/>
          <a:ln w="9525">
            <a:noFill/>
            <a:miter lim="800000"/>
            <a:headEnd/>
            <a:tailEnd/>
          </a:ln>
        </p:spPr>
        <p:txBody>
          <a:bodyPr>
            <a:spAutoFit/>
          </a:bodyPr>
          <a:lstStyle/>
          <a:p>
            <a:pPr algn="r"/>
            <a:r>
              <a:rPr kumimoji="0" lang="en-US" altLang="ko-KR" sz="1200" i="1"/>
              <a:t>Inflammatory biomarkers improve clinical prediction of mortality in chronic obstructive pulmonary disease</a:t>
            </a:r>
          </a:p>
          <a:p>
            <a:pPr algn="r"/>
            <a:r>
              <a:rPr kumimoji="0" lang="en-US" altLang="ko-KR" sz="1200" i="1"/>
              <a:t>Celli BR et al. Am J Respir Crit Care Med. 2012 May 15;185(10):1065-72. Epub 2012 Mar 15.</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제목 1"/>
          <p:cNvSpPr>
            <a:spLocks noGrp="1"/>
          </p:cNvSpPr>
          <p:nvPr>
            <p:ph type="title" idx="4294967295"/>
          </p:nvPr>
        </p:nvSpPr>
        <p:spPr/>
        <p:txBody>
          <a:bodyPr/>
          <a:lstStyle/>
          <a:p>
            <a:r>
              <a:rPr lang="en-US" altLang="ko-KR" smtClean="0">
                <a:latin typeface="Arial" charset="0"/>
                <a:cs typeface="Arial" charset="0"/>
              </a:rPr>
              <a:t>References</a:t>
            </a:r>
            <a:endParaRPr lang="ko-KR" altLang="en-US" smtClean="0">
              <a:latin typeface="Arial" charset="0"/>
              <a:cs typeface="Arial" charset="0"/>
            </a:endParaRPr>
          </a:p>
        </p:txBody>
      </p:sp>
      <p:sp>
        <p:nvSpPr>
          <p:cNvPr id="46082" name="내용 개체 틀 2"/>
          <p:cNvSpPr>
            <a:spLocks noGrp="1"/>
          </p:cNvSpPr>
          <p:nvPr>
            <p:ph idx="4294967295"/>
          </p:nvPr>
        </p:nvSpPr>
        <p:spPr>
          <a:xfrm>
            <a:off x="179388" y="1412875"/>
            <a:ext cx="8964612" cy="4802188"/>
          </a:xfrm>
        </p:spPr>
        <p:txBody>
          <a:bodyPr/>
          <a:lstStyle/>
          <a:p>
            <a:pPr>
              <a:buFont typeface="Wingdings" pitchFamily="2" charset="2"/>
              <a:buNone/>
            </a:pPr>
            <a:r>
              <a:rPr lang="en-US" altLang="ko-KR" sz="2000" smtClean="0">
                <a:solidFill>
                  <a:srgbClr val="FFFFFF"/>
                </a:solidFill>
                <a:latin typeface="Arial" charset="0"/>
                <a:cs typeface="Arial" charset="0"/>
              </a:rPr>
              <a:t>(1) Pulmonary arterial enlargement and acute exacerbations of COPD</a:t>
            </a:r>
          </a:p>
          <a:p>
            <a:pPr>
              <a:buFont typeface="Wingdings" pitchFamily="2" charset="2"/>
              <a:buNone/>
            </a:pPr>
            <a:r>
              <a:rPr lang="en-US" altLang="ko-KR" sz="1600" smtClean="0">
                <a:solidFill>
                  <a:schemeClr val="tx1"/>
                </a:solidFill>
                <a:latin typeface="Arial" charset="0"/>
                <a:cs typeface="Arial" charset="0"/>
              </a:rPr>
              <a:t>Wells JM et al. N Engl J Med. 2012 Sep 6;367(10):913-21. Epub 2012 Sep 3.</a:t>
            </a:r>
          </a:p>
          <a:p>
            <a:pPr>
              <a:buFont typeface="Wingdings" pitchFamily="2" charset="2"/>
              <a:buNone/>
            </a:pPr>
            <a:endParaRPr lang="en-US" altLang="ko-KR" sz="1000" smtClean="0">
              <a:solidFill>
                <a:schemeClr val="tx1"/>
              </a:solidFill>
              <a:latin typeface="Arial" charset="0"/>
              <a:cs typeface="Arial" charset="0"/>
            </a:endParaRPr>
          </a:p>
          <a:p>
            <a:pPr>
              <a:buFont typeface="Wingdings" pitchFamily="2" charset="2"/>
              <a:buNone/>
            </a:pPr>
            <a:r>
              <a:rPr lang="en-US" altLang="ko-KR" sz="2000" smtClean="0">
                <a:solidFill>
                  <a:schemeClr val="tx1"/>
                </a:solidFill>
                <a:latin typeface="Arial" charset="0"/>
                <a:cs typeface="Arial" charset="0"/>
              </a:rPr>
              <a:t>(2) Genetic Epidemiology of COPD (COPDGene) Study Design</a:t>
            </a:r>
          </a:p>
          <a:p>
            <a:pPr>
              <a:buFont typeface="Wingdings" pitchFamily="2" charset="2"/>
              <a:buNone/>
            </a:pPr>
            <a:r>
              <a:rPr lang="en-US" altLang="ko-KR" sz="1600" smtClean="0">
                <a:solidFill>
                  <a:schemeClr val="tx1"/>
                </a:solidFill>
                <a:latin typeface="Arial" charset="0"/>
                <a:cs typeface="Arial" charset="0"/>
              </a:rPr>
              <a:t>Regan EA et al. COPD. 2010 Feb ; 7(1):32-43</a:t>
            </a:r>
          </a:p>
          <a:p>
            <a:pPr>
              <a:buFont typeface="Wingdings" pitchFamily="2" charset="2"/>
              <a:buNone/>
            </a:pPr>
            <a:endParaRPr lang="en-US" altLang="ko-KR" sz="1000" smtClean="0">
              <a:solidFill>
                <a:schemeClr val="tx1"/>
              </a:solidFill>
              <a:latin typeface="Arial" charset="0"/>
              <a:cs typeface="Arial" charset="0"/>
            </a:endParaRPr>
          </a:p>
          <a:p>
            <a:pPr>
              <a:buFont typeface="Wingdings" pitchFamily="2" charset="2"/>
              <a:buNone/>
            </a:pPr>
            <a:r>
              <a:rPr lang="en-US" altLang="ko-KR" sz="2000" smtClean="0">
                <a:solidFill>
                  <a:schemeClr val="tx1"/>
                </a:solidFill>
                <a:latin typeface="Arial" charset="0"/>
                <a:cs typeface="Arial" charset="0"/>
              </a:rPr>
              <a:t>(3) Susceptibility to exacerbation in chronic obstructive pulmonary </a:t>
            </a:r>
          </a:p>
          <a:p>
            <a:pPr>
              <a:buFont typeface="Wingdings" pitchFamily="2" charset="2"/>
              <a:buNone/>
            </a:pPr>
            <a:r>
              <a:rPr lang="en-US" altLang="ko-KR" sz="2000" smtClean="0">
                <a:solidFill>
                  <a:schemeClr val="tx1"/>
                </a:solidFill>
                <a:latin typeface="Arial" charset="0"/>
                <a:cs typeface="Arial" charset="0"/>
              </a:rPr>
              <a:t>disease</a:t>
            </a:r>
          </a:p>
          <a:p>
            <a:pPr>
              <a:buFont typeface="Wingdings" pitchFamily="2" charset="2"/>
              <a:buNone/>
            </a:pPr>
            <a:r>
              <a:rPr lang="en-US" altLang="ko-KR" sz="1600" smtClean="0">
                <a:solidFill>
                  <a:schemeClr val="tx1"/>
                </a:solidFill>
                <a:latin typeface="Arial" charset="0"/>
                <a:cs typeface="Arial" charset="0"/>
              </a:rPr>
              <a:t>Hurst JR et al. N Engl J Med. 2010 Sep 16;363(12):1128-38.</a:t>
            </a:r>
          </a:p>
          <a:p>
            <a:pPr>
              <a:buFont typeface="Wingdings" pitchFamily="2" charset="2"/>
              <a:buNone/>
            </a:pPr>
            <a:endParaRPr lang="en-US" altLang="ko-KR" sz="1000" smtClean="0">
              <a:solidFill>
                <a:schemeClr val="tx1"/>
              </a:solidFill>
              <a:latin typeface="Arial" charset="0"/>
              <a:cs typeface="Arial" charset="0"/>
            </a:endParaRPr>
          </a:p>
          <a:p>
            <a:pPr>
              <a:buFont typeface="Wingdings" pitchFamily="2" charset="2"/>
              <a:buNone/>
            </a:pPr>
            <a:r>
              <a:rPr lang="en-US" altLang="ko-KR" sz="2000" smtClean="0">
                <a:solidFill>
                  <a:schemeClr val="tx1"/>
                </a:solidFill>
                <a:latin typeface="Arial" charset="0"/>
                <a:cs typeface="Arial" charset="0"/>
              </a:rPr>
              <a:t>(4) Inflammatory biomarkers improve clinical prediction of mortality in </a:t>
            </a:r>
          </a:p>
          <a:p>
            <a:pPr>
              <a:buFont typeface="Wingdings" pitchFamily="2" charset="2"/>
              <a:buNone/>
            </a:pPr>
            <a:r>
              <a:rPr lang="en-US" altLang="ko-KR" sz="2000" smtClean="0">
                <a:solidFill>
                  <a:schemeClr val="tx1"/>
                </a:solidFill>
                <a:latin typeface="Arial" charset="0"/>
                <a:cs typeface="Arial" charset="0"/>
              </a:rPr>
              <a:t>chronic obstructive pulmonary disease</a:t>
            </a:r>
          </a:p>
          <a:p>
            <a:pPr>
              <a:buFont typeface="Wingdings" pitchFamily="2" charset="2"/>
              <a:buNone/>
            </a:pPr>
            <a:r>
              <a:rPr lang="en-US" altLang="ko-KR" sz="1600" smtClean="0">
                <a:solidFill>
                  <a:schemeClr val="tx1"/>
                </a:solidFill>
                <a:latin typeface="Arial" charset="0"/>
                <a:cs typeface="Arial" charset="0"/>
              </a:rPr>
              <a:t>Celli BR et al. Am J Respir Crit Care Med. 2012 May 15;185(10):1065-72. Epub 2012 Mar 15.</a:t>
            </a:r>
          </a:p>
          <a:p>
            <a:pPr>
              <a:buFont typeface="Wingdings" pitchFamily="2" charset="2"/>
              <a:buNone/>
            </a:pPr>
            <a:endParaRPr lang="en-US" altLang="ko-KR" sz="1000" smtClean="0">
              <a:solidFill>
                <a:schemeClr val="tx1"/>
              </a:solidFill>
              <a:latin typeface="Arial" charset="0"/>
              <a:cs typeface="Arial" charset="0"/>
              <a:hlinkClick r:id="rId3"/>
            </a:endParaRPr>
          </a:p>
          <a:p>
            <a:pPr>
              <a:buFont typeface="Wingdings" pitchFamily="2" charset="2"/>
              <a:buNone/>
            </a:pPr>
            <a:r>
              <a:rPr lang="en-US" altLang="ko-KR" sz="2000" smtClean="0">
                <a:solidFill>
                  <a:schemeClr val="tx1"/>
                </a:solidFill>
                <a:latin typeface="Arial" charset="0"/>
                <a:cs typeface="Arial" charset="0"/>
              </a:rPr>
              <a:t>(5) Evaluation of COPD Longitudinally to identify Predictive Surrogate End-</a:t>
            </a:r>
          </a:p>
          <a:p>
            <a:pPr>
              <a:buFont typeface="Wingdings" pitchFamily="2" charset="2"/>
              <a:buNone/>
            </a:pPr>
            <a:r>
              <a:rPr lang="en-US" altLang="ko-KR" sz="2000" smtClean="0">
                <a:solidFill>
                  <a:schemeClr val="tx1"/>
                </a:solidFill>
                <a:latin typeface="Arial" charset="0"/>
                <a:cs typeface="Arial" charset="0"/>
              </a:rPr>
              <a:t>points (ECLIPSE)</a:t>
            </a:r>
          </a:p>
          <a:p>
            <a:pPr>
              <a:buFont typeface="Wingdings" pitchFamily="2" charset="2"/>
              <a:buNone/>
            </a:pPr>
            <a:r>
              <a:rPr lang="fr-FR" altLang="ko-KR" sz="1600" smtClean="0">
                <a:solidFill>
                  <a:schemeClr val="tx1"/>
                </a:solidFill>
                <a:latin typeface="Arial" charset="0"/>
                <a:cs typeface="Arial" charset="0"/>
              </a:rPr>
              <a:t>Vestbo J et al. Eur Respir J. 2008 Apr;31(4):869-73. </a:t>
            </a:r>
            <a:r>
              <a:rPr lang="en-US" altLang="ko-KR" sz="1600" smtClean="0">
                <a:solidFill>
                  <a:schemeClr val="tx1"/>
                </a:solidFill>
                <a:latin typeface="Arial" charset="0"/>
                <a:cs typeface="Arial" charset="0"/>
              </a:rPr>
              <a:t>Epub 2008 Jan 23.</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제목 1"/>
          <p:cNvSpPr>
            <a:spLocks noGrp="1"/>
          </p:cNvSpPr>
          <p:nvPr>
            <p:ph type="title" idx="4294967295"/>
          </p:nvPr>
        </p:nvSpPr>
        <p:spPr/>
        <p:txBody>
          <a:bodyPr/>
          <a:lstStyle/>
          <a:p>
            <a:r>
              <a:rPr lang="en-US" altLang="ko-KR" smtClean="0">
                <a:latin typeface="Arial" charset="0"/>
                <a:cs typeface="Arial" charset="0"/>
              </a:rPr>
              <a:t>TTE derived PASP and PA:A</a:t>
            </a:r>
          </a:p>
        </p:txBody>
      </p:sp>
      <p:pic>
        <p:nvPicPr>
          <p:cNvPr id="41986" name="Picture 4"/>
          <p:cNvPicPr>
            <a:picLocks noChangeAspect="1" noChangeArrowheads="1"/>
          </p:cNvPicPr>
          <p:nvPr/>
        </p:nvPicPr>
        <p:blipFill>
          <a:blip r:embed="rId3"/>
          <a:srcRect/>
          <a:stretch>
            <a:fillRect/>
          </a:stretch>
        </p:blipFill>
        <p:spPr bwMode="auto">
          <a:xfrm>
            <a:off x="827088" y="1628775"/>
            <a:ext cx="7804150" cy="46910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제목 1"/>
          <p:cNvSpPr>
            <a:spLocks noGrp="1"/>
          </p:cNvSpPr>
          <p:nvPr>
            <p:ph type="title" idx="4294967295"/>
          </p:nvPr>
        </p:nvSpPr>
        <p:spPr/>
        <p:txBody>
          <a:bodyPr/>
          <a:lstStyle/>
          <a:p>
            <a:r>
              <a:rPr lang="en-US" altLang="ko-KR" smtClean="0">
                <a:latin typeface="Arial" charset="0"/>
                <a:cs typeface="Arial" charset="0"/>
              </a:rPr>
              <a:t>Supplements</a:t>
            </a:r>
            <a:endParaRPr lang="ko-KR" altLang="en-US" smtClean="0">
              <a:latin typeface="Arial" charset="0"/>
              <a:cs typeface="Arial" charset="0"/>
            </a:endParaRPr>
          </a:p>
        </p:txBody>
      </p:sp>
      <p:pic>
        <p:nvPicPr>
          <p:cNvPr id="48130" name="Picture 4"/>
          <p:cNvPicPr>
            <a:picLocks noGrp="1" noChangeAspect="1" noChangeArrowheads="1"/>
          </p:cNvPicPr>
          <p:nvPr>
            <p:ph idx="4294967295"/>
          </p:nvPr>
        </p:nvPicPr>
        <p:blipFill>
          <a:blip r:embed="rId3"/>
          <a:srcRect/>
          <a:stretch>
            <a:fillRect/>
          </a:stretch>
        </p:blipFill>
        <p:spPr>
          <a:xfrm>
            <a:off x="1790700" y="2189163"/>
            <a:ext cx="5740400" cy="3524250"/>
          </a:xfr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제목 1"/>
          <p:cNvSpPr>
            <a:spLocks noGrp="1"/>
          </p:cNvSpPr>
          <p:nvPr>
            <p:ph type="title"/>
          </p:nvPr>
        </p:nvSpPr>
        <p:spPr/>
        <p:txBody>
          <a:bodyPr/>
          <a:lstStyle/>
          <a:p>
            <a:r>
              <a:rPr lang="en-US" altLang="ko-KR" smtClean="0">
                <a:solidFill>
                  <a:srgbClr val="FCD5B5"/>
                </a:solidFill>
                <a:latin typeface="Arial" charset="0"/>
                <a:cs typeface="Arial" charset="0"/>
              </a:rPr>
              <a:t>INTRODUCTION (1)</a:t>
            </a:r>
            <a:endParaRPr lang="ko-KR" altLang="en-US" smtClean="0">
              <a:solidFill>
                <a:srgbClr val="FCD5B5"/>
              </a:solidFill>
              <a:latin typeface="Arial" charset="0"/>
              <a:cs typeface="Arial" charset="0"/>
            </a:endParaRPr>
          </a:p>
        </p:txBody>
      </p:sp>
      <p:sp>
        <p:nvSpPr>
          <p:cNvPr id="17410" name="내용 개체 틀 2"/>
          <p:cNvSpPr>
            <a:spLocks noGrp="1"/>
          </p:cNvSpPr>
          <p:nvPr>
            <p:ph idx="1"/>
          </p:nvPr>
        </p:nvSpPr>
        <p:spPr/>
        <p:txBody>
          <a:bodyPr/>
          <a:lstStyle/>
          <a:p>
            <a:r>
              <a:rPr lang="en-US" altLang="ko-KR" sz="2400" b="1" smtClean="0">
                <a:solidFill>
                  <a:srgbClr val="D7E4BD"/>
                </a:solidFill>
                <a:latin typeface="Arial" charset="0"/>
                <a:cs typeface="Arial" charset="0"/>
              </a:rPr>
              <a:t>Acute exacerbation of COPD</a:t>
            </a:r>
            <a:endParaRPr lang="en-US" altLang="ko-KR" sz="2400" smtClean="0">
              <a:solidFill>
                <a:schemeClr val="tx1"/>
              </a:solidFill>
              <a:latin typeface="Arial" charset="0"/>
              <a:cs typeface="Arial" charset="0"/>
            </a:endParaRPr>
          </a:p>
          <a:p>
            <a:pPr>
              <a:buFont typeface="Wingdings" pitchFamily="2" charset="2"/>
              <a:buNone/>
            </a:pPr>
            <a:r>
              <a:rPr lang="en-US" altLang="ko-KR" sz="2400" smtClean="0">
                <a:solidFill>
                  <a:schemeClr val="tx1"/>
                </a:solidFill>
                <a:latin typeface="Arial" charset="0"/>
                <a:cs typeface="Arial" charset="0"/>
              </a:rPr>
              <a:t>	</a:t>
            </a:r>
            <a:r>
              <a:rPr lang="en-US" altLang="ko-KR" sz="2000" smtClean="0">
                <a:solidFill>
                  <a:schemeClr val="tx1"/>
                </a:solidFill>
                <a:latin typeface="Arial" charset="0"/>
                <a:cs typeface="Arial" charset="0"/>
              </a:rPr>
              <a:t>- Defined as an increase in dyspnea, cough or sputum production warranting a change in therapy</a:t>
            </a:r>
          </a:p>
          <a:p>
            <a:pPr>
              <a:buFont typeface="Wingdings" pitchFamily="2" charset="2"/>
              <a:buNone/>
            </a:pPr>
            <a:r>
              <a:rPr lang="en-US" altLang="ko-KR" sz="2000" smtClean="0">
                <a:solidFill>
                  <a:schemeClr val="tx1"/>
                </a:solidFill>
                <a:latin typeface="Arial" charset="0"/>
                <a:cs typeface="Arial" charset="0"/>
              </a:rPr>
              <a:t>	- Often result from the acquisition of new strains of bacteria, viral infection, or exposure to pollution</a:t>
            </a:r>
          </a:p>
          <a:p>
            <a:pPr>
              <a:buFont typeface="Wingdings" pitchFamily="2" charset="2"/>
              <a:buNone/>
            </a:pPr>
            <a:r>
              <a:rPr lang="en-US" altLang="ko-KR" sz="2000" smtClean="0">
                <a:solidFill>
                  <a:schemeClr val="tx1"/>
                </a:solidFill>
                <a:latin typeface="Arial" charset="0"/>
                <a:cs typeface="Arial" charset="0"/>
              </a:rPr>
              <a:t>	- </a:t>
            </a:r>
            <a:r>
              <a:rPr lang="en-US" altLang="ko-KR" sz="2000" u="sng" smtClean="0">
                <a:solidFill>
                  <a:schemeClr val="tx1"/>
                </a:solidFill>
                <a:latin typeface="Arial" charset="0"/>
                <a:cs typeface="Arial" charset="0"/>
              </a:rPr>
              <a:t>Combined with overt or subclinical cardiovascular events including ischemia, heart failure, and thromboembolism</a:t>
            </a:r>
          </a:p>
          <a:p>
            <a:pPr>
              <a:buFont typeface="Wingdings" pitchFamily="2" charset="2"/>
              <a:buNone/>
            </a:pPr>
            <a:r>
              <a:rPr lang="en-US" altLang="ko-KR" sz="2000" smtClean="0">
                <a:solidFill>
                  <a:schemeClr val="tx1"/>
                </a:solidFill>
                <a:latin typeface="Arial" charset="0"/>
                <a:cs typeface="Arial" charset="0"/>
              </a:rPr>
              <a:t>	- Associated with accelerated loss of lung function, poor quality of life and death</a:t>
            </a:r>
          </a:p>
          <a:p>
            <a:pPr>
              <a:buFont typeface="Wingdings" pitchFamily="2" charset="2"/>
              <a:buNone/>
            </a:pPr>
            <a:endParaRPr lang="en-US" altLang="ko-KR" sz="1000" smtClean="0">
              <a:solidFill>
                <a:schemeClr val="tx1"/>
              </a:solidFill>
              <a:latin typeface="Arial" charset="0"/>
              <a:cs typeface="Arial" charset="0"/>
            </a:endParaRPr>
          </a:p>
          <a:p>
            <a:r>
              <a:rPr lang="en-US" altLang="ko-KR" sz="2400" b="1" smtClean="0">
                <a:solidFill>
                  <a:srgbClr val="D7E4BD"/>
                </a:solidFill>
                <a:latin typeface="Arial" charset="0"/>
                <a:cs typeface="Arial" charset="0"/>
              </a:rPr>
              <a:t>Identification of patients at risk for exacerbation</a:t>
            </a:r>
          </a:p>
          <a:p>
            <a:pPr>
              <a:buFont typeface="Wingdings" pitchFamily="2" charset="2"/>
              <a:buNone/>
            </a:pPr>
            <a:r>
              <a:rPr lang="en-US" altLang="ko-KR" sz="2400" smtClean="0">
                <a:solidFill>
                  <a:schemeClr val="tx1"/>
                </a:solidFill>
                <a:latin typeface="Arial" charset="0"/>
                <a:cs typeface="Arial" charset="0"/>
              </a:rPr>
              <a:t>	</a:t>
            </a:r>
            <a:r>
              <a:rPr lang="en-US" altLang="ko-KR" sz="2000" smtClean="0">
                <a:solidFill>
                  <a:schemeClr val="tx1"/>
                </a:solidFill>
                <a:latin typeface="Arial" charset="0"/>
                <a:cs typeface="Arial" charset="0"/>
              </a:rPr>
              <a:t>- Improved by the finding in the ECLIPSE study, but only a minority of the variability in risk can be explained</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제목 1"/>
          <p:cNvSpPr>
            <a:spLocks noGrp="1"/>
          </p:cNvSpPr>
          <p:nvPr>
            <p:ph type="title" idx="4294967295"/>
          </p:nvPr>
        </p:nvSpPr>
        <p:spPr/>
        <p:txBody>
          <a:bodyPr/>
          <a:lstStyle/>
          <a:p>
            <a:r>
              <a:rPr lang="en-US" altLang="ko-KR" smtClean="0">
                <a:latin typeface="Arial" charset="0"/>
                <a:cs typeface="Arial" charset="0"/>
              </a:rPr>
              <a:t>INTRODUCTION (2)</a:t>
            </a:r>
            <a:endParaRPr lang="ko-KR" altLang="en-US" smtClean="0">
              <a:latin typeface="Arial" charset="0"/>
              <a:cs typeface="Arial" charset="0"/>
            </a:endParaRPr>
          </a:p>
        </p:txBody>
      </p:sp>
      <p:sp>
        <p:nvSpPr>
          <p:cNvPr id="19458" name="내용 개체 틀 2"/>
          <p:cNvSpPr>
            <a:spLocks noGrp="1"/>
          </p:cNvSpPr>
          <p:nvPr>
            <p:ph idx="4294967295"/>
          </p:nvPr>
        </p:nvSpPr>
        <p:spPr/>
        <p:txBody>
          <a:bodyPr/>
          <a:lstStyle/>
          <a:p>
            <a:r>
              <a:rPr lang="en-US" altLang="ko-KR" sz="2400" b="1" smtClean="0">
                <a:latin typeface="Arial" charset="0"/>
                <a:cs typeface="Arial" charset="0"/>
              </a:rPr>
              <a:t>Pulmonary vascular disease</a:t>
            </a:r>
            <a:endParaRPr lang="en-US" altLang="ko-KR" sz="2400" smtClean="0">
              <a:solidFill>
                <a:schemeClr val="tx1"/>
              </a:solidFill>
              <a:latin typeface="Arial" charset="0"/>
              <a:cs typeface="Arial" charset="0"/>
            </a:endParaRPr>
          </a:p>
          <a:p>
            <a:pPr>
              <a:buFont typeface="Wingdings" pitchFamily="2" charset="2"/>
              <a:buNone/>
            </a:pPr>
            <a:r>
              <a:rPr lang="en-US" altLang="ko-KR" sz="2400" smtClean="0">
                <a:solidFill>
                  <a:schemeClr val="tx1"/>
                </a:solidFill>
                <a:latin typeface="Arial" charset="0"/>
                <a:cs typeface="Arial" charset="0"/>
              </a:rPr>
              <a:t>	</a:t>
            </a:r>
            <a:r>
              <a:rPr lang="en-US" altLang="ko-KR" sz="2000" smtClean="0">
                <a:solidFill>
                  <a:schemeClr val="tx1"/>
                </a:solidFill>
                <a:latin typeface="Arial" charset="0"/>
                <a:cs typeface="Arial" charset="0"/>
              </a:rPr>
              <a:t>- Severe pul. HTN is an important complication of advanced COPD</a:t>
            </a:r>
          </a:p>
          <a:p>
            <a:pPr>
              <a:buFont typeface="Wingdings" pitchFamily="2" charset="2"/>
              <a:buNone/>
            </a:pPr>
            <a:r>
              <a:rPr lang="en-US" altLang="ko-KR" sz="2000" smtClean="0">
                <a:solidFill>
                  <a:schemeClr val="tx1"/>
                </a:solidFill>
                <a:latin typeface="Arial" charset="0"/>
                <a:cs typeface="Arial" charset="0"/>
              </a:rPr>
              <a:t>	- Important risk factor for exacerbation and death</a:t>
            </a:r>
          </a:p>
          <a:p>
            <a:pPr>
              <a:buFont typeface="Wingdings" pitchFamily="2" charset="2"/>
              <a:buNone/>
            </a:pPr>
            <a:r>
              <a:rPr lang="en-US" altLang="ko-KR" sz="2000" smtClean="0">
                <a:solidFill>
                  <a:schemeClr val="tx1"/>
                </a:solidFill>
                <a:latin typeface="Arial" charset="0"/>
                <a:cs typeface="Arial" charset="0"/>
              </a:rPr>
              <a:t>	- CT can be used to measure the diameter of the pulmonary artery and the ratio of the diameter of the pulmonary artery to the diameter of the aorta (PA:A ratio), both of which correlate with results from invasive measures of pulmonary artery pressure</a:t>
            </a:r>
          </a:p>
          <a:p>
            <a:pPr>
              <a:buFont typeface="Wingdings" pitchFamily="2" charset="2"/>
              <a:buNone/>
            </a:pPr>
            <a:endParaRPr lang="en-US" altLang="ko-KR" sz="1000" smtClean="0">
              <a:solidFill>
                <a:schemeClr val="tx1"/>
              </a:solidFill>
              <a:latin typeface="Arial" charset="0"/>
              <a:cs typeface="Arial" charset="0"/>
            </a:endParaRPr>
          </a:p>
          <a:p>
            <a:r>
              <a:rPr lang="en-US" altLang="ko-KR" sz="2400" b="1" smtClean="0">
                <a:latin typeface="Arial" charset="0"/>
                <a:cs typeface="Arial" charset="0"/>
              </a:rPr>
              <a:t>We hypothesized that a </a:t>
            </a:r>
            <a:r>
              <a:rPr lang="en-US" altLang="ko-KR" sz="2400" b="1" u="sng" smtClean="0">
                <a:latin typeface="Arial" charset="0"/>
                <a:cs typeface="Arial" charset="0"/>
              </a:rPr>
              <a:t>PA:A ratio of more than 1</a:t>
            </a:r>
          </a:p>
          <a:p>
            <a:pPr>
              <a:buFont typeface="Wingdings" pitchFamily="2" charset="2"/>
              <a:buNone/>
            </a:pPr>
            <a:r>
              <a:rPr lang="en-US" altLang="ko-KR" sz="2400" smtClean="0">
                <a:solidFill>
                  <a:schemeClr val="tx1"/>
                </a:solidFill>
                <a:latin typeface="Arial" charset="0"/>
                <a:cs typeface="Arial" charset="0"/>
              </a:rPr>
              <a:t>	</a:t>
            </a:r>
            <a:r>
              <a:rPr lang="en-US" altLang="ko-KR" sz="2000" smtClean="0">
                <a:solidFill>
                  <a:schemeClr val="tx1"/>
                </a:solidFill>
                <a:latin typeface="Arial" charset="0"/>
                <a:cs typeface="Arial" charset="0"/>
              </a:rPr>
              <a:t>- Would be </a:t>
            </a:r>
            <a:r>
              <a:rPr lang="en-US" altLang="ko-KR" sz="2000" u="sng" smtClean="0">
                <a:solidFill>
                  <a:schemeClr val="tx1"/>
                </a:solidFill>
                <a:latin typeface="Arial" charset="0"/>
                <a:cs typeface="Arial" charset="0"/>
              </a:rPr>
              <a:t>associated with a history of severe acute exacerbation of COPD at the time of enrollment</a:t>
            </a:r>
          </a:p>
          <a:p>
            <a:pPr>
              <a:buFont typeface="Wingdings" pitchFamily="2" charset="2"/>
              <a:buNone/>
            </a:pPr>
            <a:r>
              <a:rPr lang="en-US" altLang="ko-KR" sz="2000" smtClean="0">
                <a:solidFill>
                  <a:schemeClr val="tx1"/>
                </a:solidFill>
                <a:latin typeface="Arial" charset="0"/>
                <a:cs typeface="Arial" charset="0"/>
              </a:rPr>
              <a:t>	- Would be </a:t>
            </a:r>
            <a:r>
              <a:rPr lang="en-US" altLang="ko-KR" sz="2000" u="sng" smtClean="0">
                <a:solidFill>
                  <a:schemeClr val="tx1"/>
                </a:solidFill>
                <a:latin typeface="Arial" charset="0"/>
                <a:cs typeface="Arial" charset="0"/>
              </a:rPr>
              <a:t>independently associated with the risk of subsequent events</a:t>
            </a:r>
            <a:r>
              <a:rPr lang="en-US" altLang="ko-KR" sz="2000" smtClean="0">
                <a:solidFill>
                  <a:schemeClr val="tx1"/>
                </a:solidFill>
                <a:latin typeface="Arial" charset="0"/>
                <a:cs typeface="Arial" charset="0"/>
              </a:rPr>
              <a:t> in both the COPDGene longitudinal cohort and a validation from the ECLIPSE trial</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제목 1"/>
          <p:cNvSpPr>
            <a:spLocks noGrp="1"/>
          </p:cNvSpPr>
          <p:nvPr>
            <p:ph type="title"/>
          </p:nvPr>
        </p:nvSpPr>
        <p:spPr/>
        <p:txBody>
          <a:bodyPr/>
          <a:lstStyle/>
          <a:p>
            <a:r>
              <a:rPr lang="en-US" altLang="ko-KR" smtClean="0">
                <a:solidFill>
                  <a:srgbClr val="FCD5B5"/>
                </a:solidFill>
                <a:latin typeface="Arial" charset="0"/>
                <a:cs typeface="Arial" charset="0"/>
              </a:rPr>
              <a:t>Study Population</a:t>
            </a:r>
            <a:endParaRPr lang="ko-KR" altLang="en-US" smtClean="0">
              <a:solidFill>
                <a:srgbClr val="FCD5B5"/>
              </a:solidFill>
              <a:latin typeface="Arial" charset="0"/>
              <a:cs typeface="Arial" charset="0"/>
            </a:endParaRPr>
          </a:p>
        </p:txBody>
      </p:sp>
      <p:sp>
        <p:nvSpPr>
          <p:cNvPr id="21506" name="내용 개체 틀 2"/>
          <p:cNvSpPr>
            <a:spLocks noGrp="1"/>
          </p:cNvSpPr>
          <p:nvPr>
            <p:ph idx="1"/>
          </p:nvPr>
        </p:nvSpPr>
        <p:spPr>
          <a:xfrm>
            <a:off x="449263" y="1689100"/>
            <a:ext cx="8229600" cy="4525963"/>
          </a:xfrm>
        </p:spPr>
        <p:txBody>
          <a:bodyPr/>
          <a:lstStyle/>
          <a:p>
            <a:r>
              <a:rPr lang="en-US" altLang="ko-KR" sz="2400" b="1" smtClean="0">
                <a:solidFill>
                  <a:srgbClr val="D7E4BD"/>
                </a:solidFill>
                <a:latin typeface="Arial" charset="0"/>
                <a:cs typeface="Arial" charset="0"/>
              </a:rPr>
              <a:t>COPDGene study</a:t>
            </a:r>
            <a:endParaRPr lang="en-US" altLang="ko-KR" sz="2400" smtClean="0">
              <a:solidFill>
                <a:schemeClr val="tx1"/>
              </a:solidFill>
              <a:latin typeface="Arial" charset="0"/>
              <a:cs typeface="Arial" charset="0"/>
            </a:endParaRPr>
          </a:p>
          <a:p>
            <a:pPr lvl="1">
              <a:buFont typeface="Arial" charset="0"/>
              <a:buNone/>
            </a:pPr>
            <a:r>
              <a:rPr lang="en-US" altLang="ko-KR" sz="2400" smtClean="0">
                <a:latin typeface="Arial" charset="0"/>
                <a:cs typeface="Arial" charset="0"/>
              </a:rPr>
              <a:t>- </a:t>
            </a:r>
            <a:r>
              <a:rPr lang="en-US" altLang="ko-KR" sz="2000" smtClean="0">
                <a:latin typeface="Arial" charset="0"/>
                <a:cs typeface="Arial" charset="0"/>
              </a:rPr>
              <a:t>45 to 80 years of age with a history of 10 pyrs or more</a:t>
            </a:r>
          </a:p>
          <a:p>
            <a:pPr lvl="1">
              <a:buFont typeface="Arial" charset="0"/>
              <a:buNone/>
            </a:pPr>
            <a:r>
              <a:rPr lang="en-US" altLang="ko-KR" sz="2000" smtClean="0">
                <a:latin typeface="Arial" charset="0"/>
                <a:cs typeface="Arial" charset="0"/>
              </a:rPr>
              <a:t>- Participants underwent</a:t>
            </a:r>
            <a:r>
              <a:rPr lang="ko-KR" altLang="en-US" sz="2000" smtClean="0">
                <a:latin typeface="Arial" charset="0"/>
                <a:cs typeface="Arial" charset="0"/>
              </a:rPr>
              <a:t> </a:t>
            </a:r>
            <a:r>
              <a:rPr lang="en-US" altLang="ko-KR" sz="2000" smtClean="0">
                <a:latin typeface="Arial" charset="0"/>
                <a:cs typeface="Arial" charset="0"/>
              </a:rPr>
              <a:t>preBD and post BD spirometry, 6</a:t>
            </a:r>
          </a:p>
          <a:p>
            <a:pPr lvl="1">
              <a:buFont typeface="Arial" charset="0"/>
              <a:buNone/>
            </a:pPr>
            <a:r>
              <a:rPr lang="en-US" altLang="ko-KR" sz="2000" smtClean="0">
                <a:latin typeface="Arial" charset="0"/>
                <a:cs typeface="Arial" charset="0"/>
              </a:rPr>
              <a:t>minute-walk testing and whole lung chest CT and completed</a:t>
            </a:r>
          </a:p>
          <a:p>
            <a:pPr lvl="1">
              <a:buFont typeface="Arial" charset="0"/>
              <a:buNone/>
            </a:pPr>
            <a:r>
              <a:rPr lang="en-US" altLang="ko-KR" sz="2000" smtClean="0">
                <a:latin typeface="Arial" charset="0"/>
                <a:cs typeface="Arial" charset="0"/>
              </a:rPr>
              <a:t>questionnaires regarding symptoms</a:t>
            </a:r>
          </a:p>
          <a:p>
            <a:endParaRPr lang="en-US" altLang="ko-KR" sz="1000" smtClean="0">
              <a:solidFill>
                <a:schemeClr val="tx1"/>
              </a:solidFill>
              <a:latin typeface="Arial" charset="0"/>
              <a:cs typeface="Arial" charset="0"/>
            </a:endParaRPr>
          </a:p>
          <a:p>
            <a:r>
              <a:rPr lang="en-US" altLang="ko-KR" sz="2400" b="1" smtClean="0">
                <a:solidFill>
                  <a:srgbClr val="D7E4BD"/>
                </a:solidFill>
                <a:latin typeface="Arial" charset="0"/>
                <a:cs typeface="Arial" charset="0"/>
              </a:rPr>
              <a:t>Analyzed person</a:t>
            </a:r>
            <a:endParaRPr lang="en-US" altLang="ko-KR" sz="2400" smtClean="0">
              <a:solidFill>
                <a:schemeClr val="tx1"/>
              </a:solidFill>
              <a:latin typeface="Arial" charset="0"/>
              <a:cs typeface="Arial" charset="0"/>
            </a:endParaRPr>
          </a:p>
          <a:p>
            <a:pPr lvl="1">
              <a:buFont typeface="Arial" charset="0"/>
              <a:buNone/>
            </a:pPr>
            <a:r>
              <a:rPr lang="en-US" altLang="ko-KR" sz="2000" smtClean="0">
                <a:latin typeface="Arial" charset="0"/>
                <a:cs typeface="Arial" charset="0"/>
              </a:rPr>
              <a:t>- Among total of 10,300 persons, 3464 participants of GOLD stage</a:t>
            </a:r>
          </a:p>
          <a:p>
            <a:pPr lvl="1">
              <a:buFont typeface="Arial" charset="0"/>
              <a:buNone/>
            </a:pPr>
            <a:r>
              <a:rPr lang="en-US" altLang="ko-KR" sz="2000" smtClean="0">
                <a:latin typeface="Arial" charset="0"/>
                <a:cs typeface="Arial" charset="0"/>
              </a:rPr>
              <a:t>II to IV COPD with verified data including quantitative CT analysis</a:t>
            </a:r>
          </a:p>
          <a:p>
            <a:pPr lvl="1">
              <a:buFont typeface="Arial" charset="0"/>
              <a:buNone/>
            </a:pPr>
            <a:r>
              <a:rPr lang="en-US" altLang="ko-KR" sz="2000" smtClean="0">
                <a:latin typeface="Arial" charset="0"/>
                <a:cs typeface="Arial" charset="0"/>
              </a:rPr>
              <a:t>- Of these patients, 2985 (86%) participated in a longitudinal follow-</a:t>
            </a:r>
          </a:p>
          <a:p>
            <a:pPr lvl="1">
              <a:buFont typeface="Arial" charset="0"/>
              <a:buNone/>
            </a:pPr>
            <a:r>
              <a:rPr lang="en-US" altLang="ko-KR" sz="2000" smtClean="0">
                <a:latin typeface="Arial" charset="0"/>
                <a:cs typeface="Arial" charset="0"/>
              </a:rPr>
              <a:t>up study (median length of follow-up, 2.1 years)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제목 1"/>
          <p:cNvSpPr>
            <a:spLocks noGrp="1"/>
          </p:cNvSpPr>
          <p:nvPr>
            <p:ph type="title" idx="4294967295"/>
          </p:nvPr>
        </p:nvSpPr>
        <p:spPr/>
        <p:txBody>
          <a:bodyPr/>
          <a:lstStyle/>
          <a:p>
            <a:r>
              <a:rPr lang="en-US" altLang="ko-KR" smtClean="0">
                <a:latin typeface="Arial" charset="0"/>
                <a:cs typeface="Arial" charset="0"/>
              </a:rPr>
              <a:t>Imaging</a:t>
            </a:r>
            <a:endParaRPr lang="ko-KR" altLang="en-US" smtClean="0">
              <a:latin typeface="Arial" charset="0"/>
              <a:cs typeface="Arial" charset="0"/>
            </a:endParaRPr>
          </a:p>
        </p:txBody>
      </p:sp>
      <p:sp>
        <p:nvSpPr>
          <p:cNvPr id="23554" name="내용 개체 틀 2"/>
          <p:cNvSpPr>
            <a:spLocks noGrp="1"/>
          </p:cNvSpPr>
          <p:nvPr>
            <p:ph idx="4294967295"/>
          </p:nvPr>
        </p:nvSpPr>
        <p:spPr/>
        <p:txBody>
          <a:bodyPr/>
          <a:lstStyle/>
          <a:p>
            <a:r>
              <a:rPr lang="en-US" altLang="ko-KR" sz="2400" b="1" smtClean="0">
                <a:latin typeface="Arial" charset="0"/>
                <a:cs typeface="Arial" charset="0"/>
              </a:rPr>
              <a:t>Imaging tool and calculation method</a:t>
            </a:r>
            <a:endParaRPr lang="en-US" altLang="ko-KR" sz="2400" smtClean="0">
              <a:solidFill>
                <a:schemeClr val="tx1"/>
              </a:solidFill>
              <a:latin typeface="Arial" charset="0"/>
              <a:cs typeface="Arial" charset="0"/>
            </a:endParaRPr>
          </a:p>
          <a:p>
            <a:pPr>
              <a:buFont typeface="Wingdings" pitchFamily="2" charset="2"/>
              <a:buNone/>
            </a:pPr>
            <a:r>
              <a:rPr lang="en-US" altLang="ko-KR" sz="2400" smtClean="0">
                <a:solidFill>
                  <a:schemeClr val="tx1"/>
                </a:solidFill>
                <a:latin typeface="Arial" charset="0"/>
                <a:cs typeface="Arial" charset="0"/>
              </a:rPr>
              <a:t>	</a:t>
            </a:r>
            <a:r>
              <a:rPr lang="en-US" altLang="ko-KR" sz="2000" smtClean="0">
                <a:solidFill>
                  <a:schemeClr val="tx1"/>
                </a:solidFill>
                <a:latin typeface="Arial" charset="0"/>
                <a:cs typeface="Arial" charset="0"/>
              </a:rPr>
              <a:t>- Volumetric CT scans of the chest obtained without the contrast</a:t>
            </a:r>
          </a:p>
          <a:p>
            <a:pPr>
              <a:buFont typeface="Wingdings" pitchFamily="2" charset="2"/>
              <a:buNone/>
            </a:pPr>
            <a:r>
              <a:rPr lang="en-US" altLang="ko-KR" sz="2000" smtClean="0">
                <a:solidFill>
                  <a:schemeClr val="tx1"/>
                </a:solidFill>
                <a:latin typeface="Arial" charset="0"/>
                <a:cs typeface="Arial" charset="0"/>
              </a:rPr>
              <a:t>	- Parenchymal analysis : Slicer software package (www.Slicer.org)</a:t>
            </a:r>
          </a:p>
          <a:p>
            <a:pPr>
              <a:buFont typeface="Wingdings" pitchFamily="2" charset="2"/>
              <a:buNone/>
            </a:pPr>
            <a:r>
              <a:rPr lang="en-US" altLang="ko-KR" sz="2000" smtClean="0">
                <a:solidFill>
                  <a:schemeClr val="tx1"/>
                </a:solidFill>
                <a:latin typeface="Arial" charset="0"/>
                <a:cs typeface="Arial" charset="0"/>
              </a:rPr>
              <a:t>	- Airway analysis : Volumetric Information Display and Analysis Pulmonary Workstation 2 software (www.vidadiagnostics.com)</a:t>
            </a:r>
          </a:p>
          <a:p>
            <a:pPr>
              <a:buFont typeface="Wingdings" pitchFamily="2" charset="2"/>
              <a:buNone/>
            </a:pPr>
            <a:r>
              <a:rPr lang="en-US" altLang="ko-KR" sz="2000" smtClean="0">
                <a:solidFill>
                  <a:schemeClr val="tx1"/>
                </a:solidFill>
                <a:latin typeface="Arial" charset="0"/>
                <a:cs typeface="Arial" charset="0"/>
              </a:rPr>
              <a:t>	- Vascular measurements : with the use of inspiratory acquisitions with DICOM soft software (OsiriX DICOM Viewer, version 4.0, 32-bit;www.osirix-viewer.com</a:t>
            </a:r>
          </a:p>
          <a:p>
            <a:pPr>
              <a:buFont typeface="Wingdings" pitchFamily="2" charset="2"/>
              <a:buNone/>
            </a:pPr>
            <a:r>
              <a:rPr lang="en-US" altLang="ko-KR" sz="1000" smtClean="0">
                <a:solidFill>
                  <a:schemeClr val="tx1"/>
                </a:solidFill>
                <a:latin typeface="Arial" charset="0"/>
                <a:cs typeface="Arial" charset="0"/>
              </a:rPr>
              <a:t>	</a:t>
            </a:r>
          </a:p>
          <a:p>
            <a:r>
              <a:rPr lang="en-US" altLang="ko-KR" sz="2400" b="1" smtClean="0">
                <a:latin typeface="Arial" charset="0"/>
                <a:cs typeface="Arial" charset="0"/>
              </a:rPr>
              <a:t>Indexes</a:t>
            </a:r>
            <a:endParaRPr lang="en-US" altLang="ko-KR" sz="2400" b="1" u="sng" smtClean="0">
              <a:latin typeface="Arial" charset="0"/>
              <a:cs typeface="Arial" charset="0"/>
            </a:endParaRPr>
          </a:p>
          <a:p>
            <a:pPr>
              <a:buFont typeface="Wingdings" pitchFamily="2" charset="2"/>
              <a:buNone/>
            </a:pPr>
            <a:r>
              <a:rPr lang="en-US" altLang="ko-KR" sz="2400" smtClean="0">
                <a:solidFill>
                  <a:schemeClr val="tx1"/>
                </a:solidFill>
                <a:latin typeface="Arial" charset="0"/>
                <a:cs typeface="Arial" charset="0"/>
              </a:rPr>
              <a:t>	</a:t>
            </a:r>
            <a:r>
              <a:rPr lang="en-US" altLang="ko-KR" sz="2000" smtClean="0">
                <a:solidFill>
                  <a:schemeClr val="tx1"/>
                </a:solidFill>
                <a:latin typeface="Arial" charset="0"/>
                <a:cs typeface="Arial" charset="0"/>
              </a:rPr>
              <a:t>- Wall-area</a:t>
            </a:r>
            <a:r>
              <a:rPr lang="ko-KR" altLang="en-US" sz="2000" smtClean="0">
                <a:solidFill>
                  <a:schemeClr val="tx1"/>
                </a:solidFill>
                <a:latin typeface="Arial" charset="0"/>
                <a:cs typeface="Arial" charset="0"/>
              </a:rPr>
              <a:t> </a:t>
            </a:r>
            <a:r>
              <a:rPr lang="en-US" altLang="ko-KR" sz="2000" smtClean="0">
                <a:solidFill>
                  <a:schemeClr val="tx1"/>
                </a:solidFill>
                <a:latin typeface="Arial" charset="0"/>
                <a:cs typeface="Arial" charset="0"/>
              </a:rPr>
              <a:t>percent : ([the bronchial wall area ÷ total cross sectional area of the wall and lumen] × 100</a:t>
            </a:r>
          </a:p>
          <a:p>
            <a:pPr>
              <a:buFont typeface="Wingdings" pitchFamily="2" charset="2"/>
              <a:buNone/>
            </a:pPr>
            <a:r>
              <a:rPr lang="en-US" altLang="ko-KR" sz="2000" smtClean="0">
                <a:solidFill>
                  <a:schemeClr val="tx1"/>
                </a:solidFill>
                <a:latin typeface="Arial" charset="0"/>
                <a:cs typeface="Arial" charset="0"/>
              </a:rPr>
              <a:t>	- Diameter of the main pulmonary artery at the level of bifurcation</a:t>
            </a:r>
          </a:p>
          <a:p>
            <a:pPr>
              <a:buFont typeface="Wingdings" pitchFamily="2" charset="2"/>
              <a:buNone/>
            </a:pPr>
            <a:r>
              <a:rPr lang="en-US" altLang="ko-KR" sz="2000" smtClean="0">
                <a:solidFill>
                  <a:schemeClr val="tx1"/>
                </a:solidFill>
                <a:latin typeface="Arial" charset="0"/>
                <a:cs typeface="Arial" charset="0"/>
              </a:rPr>
              <a:t>	- Diameter of the ascending aorta in its maximum dimension</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제목 1"/>
          <p:cNvSpPr>
            <a:spLocks noGrp="1"/>
          </p:cNvSpPr>
          <p:nvPr>
            <p:ph type="title" idx="4294967295"/>
          </p:nvPr>
        </p:nvSpPr>
        <p:spPr/>
        <p:txBody>
          <a:bodyPr/>
          <a:lstStyle/>
          <a:p>
            <a:r>
              <a:rPr lang="en-US" altLang="ko-KR" smtClean="0">
                <a:latin typeface="Arial" charset="0"/>
                <a:cs typeface="Arial" charset="0"/>
              </a:rPr>
              <a:t>Measurement Description</a:t>
            </a:r>
            <a:endParaRPr lang="ko-KR" altLang="en-US" smtClean="0">
              <a:latin typeface="Arial" charset="0"/>
              <a:cs typeface="Arial" charset="0"/>
            </a:endParaRPr>
          </a:p>
        </p:txBody>
      </p:sp>
      <p:pic>
        <p:nvPicPr>
          <p:cNvPr id="25602" name="Picture 14"/>
          <p:cNvPicPr>
            <a:picLocks noGrp="1" noChangeAspect="1" noChangeArrowheads="1"/>
          </p:cNvPicPr>
          <p:nvPr>
            <p:ph sz="quarter" idx="4294967295"/>
          </p:nvPr>
        </p:nvPicPr>
        <p:blipFill>
          <a:blip r:embed="rId3"/>
          <a:srcRect/>
          <a:stretch>
            <a:fillRect/>
          </a:stretch>
        </p:blipFill>
        <p:spPr>
          <a:xfrm>
            <a:off x="4714875" y="2852738"/>
            <a:ext cx="3697288" cy="2647950"/>
          </a:xfrm>
        </p:spPr>
      </p:pic>
      <p:pic>
        <p:nvPicPr>
          <p:cNvPr id="25603" name="Picture 15"/>
          <p:cNvPicPr>
            <a:picLocks noGrp="1" noChangeAspect="1" noChangeArrowheads="1"/>
          </p:cNvPicPr>
          <p:nvPr>
            <p:ph sz="quarter" idx="4294967295"/>
          </p:nvPr>
        </p:nvPicPr>
        <p:blipFill>
          <a:blip r:embed="rId4"/>
          <a:srcRect/>
          <a:stretch>
            <a:fillRect/>
          </a:stretch>
        </p:blipFill>
        <p:spPr>
          <a:xfrm>
            <a:off x="696913" y="4143375"/>
            <a:ext cx="3732212" cy="2571750"/>
          </a:xfrm>
        </p:spPr>
      </p:pic>
      <p:pic>
        <p:nvPicPr>
          <p:cNvPr id="25604" name="Picture 22"/>
          <p:cNvPicPr>
            <a:picLocks noGrp="1" noChangeAspect="1" noChangeArrowheads="1"/>
          </p:cNvPicPr>
          <p:nvPr>
            <p:ph sz="quarter" idx="4294967295"/>
          </p:nvPr>
        </p:nvPicPr>
        <p:blipFill>
          <a:blip r:embed="rId5"/>
          <a:srcRect/>
          <a:stretch>
            <a:fillRect/>
          </a:stretch>
        </p:blipFill>
        <p:spPr>
          <a:xfrm>
            <a:off x="696913" y="1571625"/>
            <a:ext cx="3714750" cy="2508250"/>
          </a:xfr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제목 1"/>
          <p:cNvSpPr>
            <a:spLocks noGrp="1"/>
          </p:cNvSpPr>
          <p:nvPr>
            <p:ph type="title" idx="4294967295"/>
          </p:nvPr>
        </p:nvSpPr>
        <p:spPr/>
        <p:txBody>
          <a:bodyPr/>
          <a:lstStyle/>
          <a:p>
            <a:r>
              <a:rPr lang="en-US" altLang="ko-KR" smtClean="0">
                <a:latin typeface="Arial" charset="0"/>
                <a:cs typeface="Arial" charset="0"/>
              </a:rPr>
              <a:t>Characteristics of Patients (1)</a:t>
            </a:r>
            <a:endParaRPr lang="ko-KR" altLang="en-US" smtClean="0">
              <a:latin typeface="Arial" charset="0"/>
              <a:cs typeface="Arial" charset="0"/>
            </a:endParaRPr>
          </a:p>
        </p:txBody>
      </p:sp>
      <p:pic>
        <p:nvPicPr>
          <p:cNvPr id="27650" name="Picture 5"/>
          <p:cNvPicPr>
            <a:picLocks noChangeAspect="1" noChangeArrowheads="1"/>
          </p:cNvPicPr>
          <p:nvPr/>
        </p:nvPicPr>
        <p:blipFill>
          <a:blip r:embed="rId3"/>
          <a:srcRect/>
          <a:stretch>
            <a:fillRect/>
          </a:stretch>
        </p:blipFill>
        <p:spPr bwMode="auto">
          <a:xfrm>
            <a:off x="250825" y="1557338"/>
            <a:ext cx="8656638" cy="4708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제목 1"/>
          <p:cNvSpPr>
            <a:spLocks noGrp="1"/>
          </p:cNvSpPr>
          <p:nvPr>
            <p:ph type="title" idx="4294967295"/>
          </p:nvPr>
        </p:nvSpPr>
        <p:spPr/>
        <p:txBody>
          <a:bodyPr/>
          <a:lstStyle/>
          <a:p>
            <a:r>
              <a:rPr lang="en-US" altLang="ko-KR" smtClean="0">
                <a:latin typeface="Arial" charset="0"/>
                <a:cs typeface="Arial" charset="0"/>
              </a:rPr>
              <a:t>Characteristics of Patients (2)</a:t>
            </a:r>
            <a:endParaRPr lang="ko-KR" altLang="en-US" smtClean="0">
              <a:latin typeface="Arial" charset="0"/>
              <a:cs typeface="Arial" charset="0"/>
            </a:endParaRPr>
          </a:p>
        </p:txBody>
      </p:sp>
      <p:pic>
        <p:nvPicPr>
          <p:cNvPr id="29698" name="Picture 5"/>
          <p:cNvPicPr>
            <a:picLocks noChangeAspect="1" noChangeArrowheads="1"/>
          </p:cNvPicPr>
          <p:nvPr/>
        </p:nvPicPr>
        <p:blipFill>
          <a:blip r:embed="rId3"/>
          <a:srcRect/>
          <a:stretch>
            <a:fillRect/>
          </a:stretch>
        </p:blipFill>
        <p:spPr bwMode="auto">
          <a:xfrm>
            <a:off x="250825" y="1557338"/>
            <a:ext cx="8697913" cy="536575"/>
          </a:xfrm>
          <a:prstGeom prst="rect">
            <a:avLst/>
          </a:prstGeom>
          <a:noFill/>
          <a:ln w="9525">
            <a:noFill/>
            <a:miter lim="800000"/>
            <a:headEnd/>
            <a:tailEnd/>
          </a:ln>
        </p:spPr>
      </p:pic>
      <p:pic>
        <p:nvPicPr>
          <p:cNvPr id="29699" name="Picture 6"/>
          <p:cNvPicPr>
            <a:picLocks noChangeAspect="1" noChangeArrowheads="1"/>
          </p:cNvPicPr>
          <p:nvPr/>
        </p:nvPicPr>
        <p:blipFill>
          <a:blip r:embed="rId4"/>
          <a:srcRect/>
          <a:stretch>
            <a:fillRect/>
          </a:stretch>
        </p:blipFill>
        <p:spPr bwMode="auto">
          <a:xfrm>
            <a:off x="250825" y="2205038"/>
            <a:ext cx="8713788" cy="39798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제목 1"/>
          <p:cNvSpPr>
            <a:spLocks noGrp="1"/>
          </p:cNvSpPr>
          <p:nvPr>
            <p:ph type="title" idx="4294967295"/>
          </p:nvPr>
        </p:nvSpPr>
        <p:spPr/>
        <p:txBody>
          <a:bodyPr/>
          <a:lstStyle/>
          <a:p>
            <a:r>
              <a:rPr lang="en-US" altLang="ko-KR" sz="3200" smtClean="0">
                <a:latin typeface="Arial" charset="0"/>
                <a:cs typeface="Arial" charset="0"/>
              </a:rPr>
              <a:t>Factors Independently Associated with</a:t>
            </a:r>
            <a:br>
              <a:rPr lang="en-US" altLang="ko-KR" sz="3200" smtClean="0">
                <a:latin typeface="Arial" charset="0"/>
                <a:cs typeface="Arial" charset="0"/>
              </a:rPr>
            </a:br>
            <a:r>
              <a:rPr lang="en-US" altLang="ko-KR" sz="3200" smtClean="0">
                <a:latin typeface="Arial" charset="0"/>
                <a:cs typeface="Arial" charset="0"/>
              </a:rPr>
              <a:t>Exacerbations at Enrollment &amp; Follow-up</a:t>
            </a:r>
            <a:endParaRPr lang="ko-KR" altLang="en-US" sz="3200" smtClean="0">
              <a:latin typeface="Arial" charset="0"/>
              <a:cs typeface="Arial" charset="0"/>
            </a:endParaRPr>
          </a:p>
        </p:txBody>
      </p:sp>
      <p:pic>
        <p:nvPicPr>
          <p:cNvPr id="31746" name="Picture 5"/>
          <p:cNvPicPr>
            <a:picLocks noChangeAspect="1" noChangeArrowheads="1"/>
          </p:cNvPicPr>
          <p:nvPr/>
        </p:nvPicPr>
        <p:blipFill>
          <a:blip r:embed="rId3"/>
          <a:srcRect/>
          <a:stretch>
            <a:fillRect/>
          </a:stretch>
        </p:blipFill>
        <p:spPr bwMode="auto">
          <a:xfrm>
            <a:off x="1763713" y="1484313"/>
            <a:ext cx="5484812" cy="53736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7320</TotalTime>
  <Words>3379</Words>
  <Application>Microsoft Office PowerPoint</Application>
  <PresentationFormat>화면 슬라이드 쇼(4:3)</PresentationFormat>
  <Paragraphs>131</Paragraphs>
  <Slides>17</Slides>
  <Notes>17</Notes>
  <HiddenSlides>0</HiddenSlides>
  <MMClips>0</MMClips>
  <ScaleCrop>false</ScaleCrop>
  <HeadingPairs>
    <vt:vector size="4" baseType="variant">
      <vt:variant>
        <vt:lpstr>테마</vt:lpstr>
      </vt:variant>
      <vt:variant>
        <vt:i4>1</vt:i4>
      </vt:variant>
      <vt:variant>
        <vt:lpstr>슬라이드 제목</vt:lpstr>
      </vt:variant>
      <vt:variant>
        <vt:i4>17</vt:i4>
      </vt:variant>
    </vt:vector>
  </HeadingPairs>
  <TitlesOfParts>
    <vt:vector size="18" baseType="lpstr">
      <vt:lpstr>Office 테마</vt:lpstr>
      <vt:lpstr>슬라이드 1</vt:lpstr>
      <vt:lpstr>INTRODUCTION (1)</vt:lpstr>
      <vt:lpstr>INTRODUCTION (2)</vt:lpstr>
      <vt:lpstr>Study Population</vt:lpstr>
      <vt:lpstr>Imaging</vt:lpstr>
      <vt:lpstr>Measurement Description</vt:lpstr>
      <vt:lpstr>Characteristics of Patients (1)</vt:lpstr>
      <vt:lpstr>Characteristics of Patients (2)</vt:lpstr>
      <vt:lpstr>Factors Independently Associated with Exacerbations at Enrollment &amp; Follow-up</vt:lpstr>
      <vt:lpstr>Factors Associated with COPD Exacerbations in the ECLIPSE Study</vt:lpstr>
      <vt:lpstr>Strength and Limitation</vt:lpstr>
      <vt:lpstr>Conclusion</vt:lpstr>
      <vt:lpstr>Future Study</vt:lpstr>
      <vt:lpstr>Inflammatory Markers for the Prediction of Death in COPD</vt:lpstr>
      <vt:lpstr>References</vt:lpstr>
      <vt:lpstr>TTE derived PASP and PA:A</vt:lpstr>
      <vt:lpstr>Supplements</vt:lpstr>
    </vt:vector>
  </TitlesOfParts>
  <Company>MY_HOME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슬라이드 1</dc:title>
  <dc:creator>User</dc:creator>
  <cp:lastModifiedBy>yocbg19</cp:lastModifiedBy>
  <cp:revision>833</cp:revision>
  <dcterms:created xsi:type="dcterms:W3CDTF">2002-05-31T16:21:56Z</dcterms:created>
  <dcterms:modified xsi:type="dcterms:W3CDTF">2012-10-17T03:51:25Z</dcterms:modified>
</cp:coreProperties>
</file>