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65" r:id="rId2"/>
    <p:sldId id="319" r:id="rId3"/>
    <p:sldId id="325" r:id="rId4"/>
    <p:sldId id="367" r:id="rId5"/>
    <p:sldId id="368" r:id="rId6"/>
    <p:sldId id="369" r:id="rId7"/>
    <p:sldId id="370" r:id="rId8"/>
    <p:sldId id="371" r:id="rId9"/>
    <p:sldId id="376" r:id="rId10"/>
    <p:sldId id="377" r:id="rId11"/>
    <p:sldId id="378" r:id="rId12"/>
    <p:sldId id="379" r:id="rId13"/>
    <p:sldId id="381" r:id="rId14"/>
    <p:sldId id="382" r:id="rId15"/>
    <p:sldId id="384" r:id="rId16"/>
    <p:sldId id="383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75494" autoAdjust="0"/>
  </p:normalViewPr>
  <p:slideViewPr>
    <p:cSldViewPr>
      <p:cViewPr>
        <p:scale>
          <a:sx n="100" d="100"/>
          <a:sy n="100" d="100"/>
        </p:scale>
        <p:origin x="1638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89B5A-71F7-4D50-80EF-21B3BCF2287A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41222-EBAD-4385-989F-85F920D4D2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867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542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비교하였을 시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median survival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43.5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경우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72.1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개월이며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A/E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까지의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Median time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86.0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개월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Probable UIP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93.1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개월로 확인됩니다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10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모든 환자에서는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가진 환자가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가진 환자보다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Mortality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더욱 높으며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결국 진단받는 경우에는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둘 사이의 차등은 없으며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진단 받은 경우 사망률이 높았습니다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모든 환자들에서는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보다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A/E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까지의 시기가 짧은 것을 확인할 수 있으나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진단된 상태에서는 두 군의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 차이는 없었으며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Non-IPF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보다는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A/E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까지의 시기가 매우 짧은 것을 확인할 수 있습니다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전에 있던 논문들 그리고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INPULSIS trial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IFP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진단 받은 환자들에서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SLB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없이 충분히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진단을 할 수 있다는 결론을 가지고 있는 경우가 많았습니다만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사실 이는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진단 받은 환자들에서의 결론이며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따라서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real-world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이를 확인하기는 어려웠습니다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상기 논문에서의 결과에서는 첫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W/U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에서의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Probable UIP patter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있을 시에는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Longer survival time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Longer time to First A/E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에서보다 빠른 것을 알 수 있습니다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이후 문장의 의미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?? </a:t>
            </a:r>
          </a:p>
          <a:p>
            <a:pPr marL="171450" indent="-171450">
              <a:buFontTx/>
              <a:buChar char="-"/>
            </a:pP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상에서 보이는 것이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Histopathological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가능성을 높인다는 것에는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Controversial issue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있습니다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indent="0">
              <a:buFontTx/>
              <a:buNone/>
            </a:pP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전문적인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Physician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들에게 진단 받은 환자들을 대상으로 진행한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2011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guidelines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논문들에서는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Traction bronchiectasis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없는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약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90%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Positive Predictive Value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보이나 이는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Selection bias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가질 수 밖에 없습니다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따라서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Traction bronchiectasis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포함할 경우 상기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Histopathological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PPV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높인다는 논문들의 결론과 일치한다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13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가진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환자들은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환자들과 같은 정도의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위험성이 있으며 이는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진단이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 patter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보다 좀 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진단하는데 중요함을 나타내는 것을 보여줍니다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14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8846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15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92063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16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9379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pattern: 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Subpleural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basal 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predominace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reticular abnormality and honeycomb.</a:t>
            </a: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SLB(Surgical Lung biopsy) </a:t>
            </a:r>
          </a:p>
          <a:p>
            <a:r>
              <a:rPr lang="en-US" altLang="ko-KR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Probabable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UIP pattern: Without honeycombing and with Traction bronchiectasis </a:t>
            </a:r>
          </a:p>
          <a:p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INPULSIS trial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진단받은 환자에서 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nintedanib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Safety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efficac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확인하는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trial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이며 이를 이용한 논문들에서는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나타난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UIP patter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마찬가지로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진단에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SLB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필요 없다는 결론들이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있었습니다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하지만 상기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Trial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단순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소견 뿐만 아니라 환자들의 진단에 전문가들이 </a:t>
            </a:r>
            <a:r>
              <a:rPr lang="ko-KR" altLang="en-US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임상양상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등을 모두 고려하여 진단을 한 상태에서 비교한 것이기 때문에 결국은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가지고 있는 환자가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진단할 수 있다는 주장은 좀 더 많은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PPV(Positive Possible Value)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가질 수 밖에 없습니다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따라서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논문에서는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Real-world setting(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,.e Populations seen in routine clinical practice).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가진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IIP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환자에서의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Survival time, A/E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비교한 논문입니다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스터디는 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Tosei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General hospital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시행되었으며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Retrospectively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익명으로 진행되었습니다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2008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월부터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2013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월까지의 자료를 수집하였으며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IIP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의심되는 환자 중에서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W/U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진행한 환자를 대상으로 진행하였습니다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CTD, CHP, ILD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원인이 명확한 경우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안에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F/U loss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된 경우 그리고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PFT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진행하지 않은 경우는 모두 배제하였습니다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이후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상에서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에서의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Survival time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A/E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대한 비교가 이 논문의 목표입니다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 chart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</a:t>
            </a:r>
            <a:r>
              <a:rPr lang="ko-KR" altLang="en-US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후향적으로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분석하여 얻었으며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W/U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ABGA, PFT, CT scan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달 안에 진행한 것을 분석하였습니다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여기서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랑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새롭게 생긴 전반적으로 퍼져 있는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Alveolar abnormality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Acute respiratory deterioration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의미하며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이는 약 한 달 안에 급작스럽게 증상이 </a:t>
            </a:r>
            <a:r>
              <a:rPr lang="ko-KR" altLang="en-US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악화되어야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하며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 scan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더하여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bilateral GGO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새롭게 생겨야 하며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ko-KR" altLang="en-US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악화소견은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Cardiac failure, fluid overload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infection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기인되지 않는 것을 말합니다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후향적으로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얻은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Radiological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Histopathological evaluation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대해서는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두 명의 전문적인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Thoracic Radiologist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Throacic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Physician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들이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Random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하게 진행하였으며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Lung biopsy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Pulmonary Pathologist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의하여 판독되었습니다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5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6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7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총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682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명이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IIP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의심 하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촬영하였으며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중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280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명이 제외되었습니다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따라서 총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160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명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242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명으로 진단되었으며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Median F/U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42.9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개월 입니다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8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상기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Table 1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 characteristics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보여주고 있으며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Non-IPF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경우 남성이 적고 또한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Smokers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좀 더 적은 것을 볼 수 있습니다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IPF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환자에서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있는 환자는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FVC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더욱 낮은 것을 볼 수 있습니다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UIP pattern 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UIP pattern</a:t>
            </a:r>
            <a:r>
              <a:rPr lang="ko-KR" alt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비교하였을 시 </a:t>
            </a:r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9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331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4429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0341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2370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977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78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84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654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78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1185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9806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7130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8C2DE-16D9-46E2-AC98-63307192CEA4}" type="datetimeFigureOut">
              <a:rPr lang="ko-KR" altLang="en-US" smtClean="0"/>
              <a:t>2020-05-17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25533-2C2D-4A5A-BE1C-AA880F92F5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17" name="내용 개체 틀 2"/>
          <p:cNvSpPr txBox="1">
            <a:spLocks/>
          </p:cNvSpPr>
          <p:nvPr/>
        </p:nvSpPr>
        <p:spPr bwMode="auto">
          <a:xfrm>
            <a:off x="4955190" y="3210420"/>
            <a:ext cx="511256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3" panose="05040102010807070707" pitchFamily="18" charset="2"/>
              <a:buChar char=""/>
              <a:defRPr sz="27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547688" indent="-2730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 sz="2400" b="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822325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 2" pitchFamily="18" charset="2"/>
              <a:buChar char=""/>
              <a:defRPr sz="2200" b="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096963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§"/>
              <a:defRPr sz="2000" b="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3716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800" b="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1645920" indent="-182880" algn="l" rtl="0" eaLnBrk="1" latinLnBrk="1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1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1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en-US" altLang="ko-KR" sz="1600" dirty="0">
              <a:latin typeface="Calibri" pitchFamily="34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8586" y="620687"/>
            <a:ext cx="8229600" cy="5649483"/>
          </a:xfrm>
        </p:spPr>
        <p:txBody>
          <a:bodyPr>
            <a:normAutofit/>
          </a:bodyPr>
          <a:lstStyle/>
          <a:p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sz="2800" b="1" dirty="0"/>
              <a:t/>
            </a:r>
            <a:br>
              <a:rPr lang="en-US" altLang="ko-KR" sz="2800" b="1" dirty="0"/>
            </a:br>
            <a:r>
              <a:rPr lang="en-US" altLang="ko-KR" sz="2800" b="1" dirty="0" smtClean="0"/>
              <a:t>                      </a:t>
            </a:r>
            <a:br>
              <a:rPr lang="en-US" altLang="ko-KR" sz="2800" b="1" dirty="0" smtClean="0"/>
            </a:br>
            <a:r>
              <a:rPr lang="en-US" altLang="ko-KR" sz="2800" b="1" dirty="0"/>
              <a:t/>
            </a:r>
            <a:br>
              <a:rPr lang="en-US" altLang="ko-KR" sz="2800" b="1" dirty="0"/>
            </a:br>
            <a:r>
              <a:rPr lang="en-US" altLang="ko-KR" sz="2800" b="1" dirty="0" smtClean="0"/>
              <a:t>                                            </a:t>
            </a:r>
            <a:r>
              <a:rPr lang="ko-KR" altLang="en-US" sz="2000" b="1" dirty="0" smtClean="0"/>
              <a:t>발표자</a:t>
            </a:r>
            <a:r>
              <a:rPr lang="en-US" altLang="ko-KR" sz="2000" b="1" dirty="0" smtClean="0"/>
              <a:t>: </a:t>
            </a:r>
            <a:r>
              <a:rPr lang="ko-KR" altLang="en-US" sz="1500" b="1" dirty="0" smtClean="0"/>
              <a:t>내과 </a:t>
            </a:r>
            <a:r>
              <a:rPr lang="en-US" altLang="ko-KR" sz="1500" b="1" dirty="0" smtClean="0"/>
              <a:t>R2 </a:t>
            </a:r>
            <a:r>
              <a:rPr lang="ko-KR" altLang="en-US" sz="2000" b="1" dirty="0" smtClean="0"/>
              <a:t>신동환 </a:t>
            </a:r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en-US" altLang="ko-KR" sz="2000" b="1" dirty="0"/>
              <a:t> </a:t>
            </a:r>
            <a:r>
              <a:rPr lang="en-US" altLang="ko-KR" sz="2000" b="1" dirty="0" smtClean="0"/>
              <a:t>                                                          Modulator: </a:t>
            </a:r>
            <a:r>
              <a:rPr lang="en-US" altLang="ko-KR" sz="1500" b="1" dirty="0" smtClean="0"/>
              <a:t>Prof.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김송이</a:t>
            </a:r>
            <a:endParaRPr lang="ko-KR" altLang="en-US" sz="2000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6632"/>
            <a:ext cx="6357617" cy="528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4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Results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smtClean="0">
                <a:solidFill>
                  <a:prstClr val="black"/>
                </a:solidFill>
                <a:latin typeface="+mn-ea"/>
              </a:rPr>
              <a:t>Prognosis: UIP pattern versus Probable UIP pattern </a:t>
            </a:r>
            <a:endParaRPr lang="en-US" altLang="ko-KR" sz="2400" b="1">
              <a:solidFill>
                <a:prstClr val="black"/>
              </a:solidFill>
              <a:latin typeface="+mn-e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 smtClean="0">
              <a:solidFill>
                <a:prstClr val="black"/>
              </a:solidFill>
              <a:latin typeface="+mn-e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>
              <a:solidFill>
                <a:prstClr val="black"/>
              </a:solidFill>
              <a:latin typeface="+mn-ea"/>
            </a:endParaRPr>
          </a:p>
        </p:txBody>
      </p:sp>
      <p:pic>
        <p:nvPicPr>
          <p:cNvPr id="3074" name="Picture 2" descr="C:\Users\sv603cfwds001\Desktop\Capture\Capture 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75" y="1659322"/>
            <a:ext cx="7669213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3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Results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smtClean="0">
                <a:solidFill>
                  <a:prstClr val="black"/>
                </a:solidFill>
                <a:latin typeface="+mn-ea"/>
              </a:rPr>
              <a:t>Prognosis: UIP pattern versus Probable UIP pattern </a:t>
            </a:r>
            <a:endParaRPr lang="en-US" altLang="ko-KR" sz="2400" b="1">
              <a:solidFill>
                <a:prstClr val="black"/>
              </a:solidFill>
              <a:latin typeface="+mn-e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 smtClean="0">
              <a:solidFill>
                <a:prstClr val="black"/>
              </a:solidFill>
              <a:latin typeface="+mn-e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>
              <a:solidFill>
                <a:prstClr val="black"/>
              </a:solidFill>
              <a:latin typeface="+mn-ea"/>
            </a:endParaRPr>
          </a:p>
        </p:txBody>
      </p:sp>
      <p:pic>
        <p:nvPicPr>
          <p:cNvPr id="4098" name="Picture 2" descr="C:\Users\sv603cfwds001\Desktop\Capture\Capture 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75" y="1682192"/>
            <a:ext cx="8797460" cy="301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90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Results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smtClean="0">
                <a:solidFill>
                  <a:prstClr val="black"/>
                </a:solidFill>
                <a:latin typeface="+mn-ea"/>
              </a:rPr>
              <a:t>Prognosis of IPF</a:t>
            </a:r>
            <a:endParaRPr lang="en-US" altLang="ko-KR" sz="2400" b="1">
              <a:solidFill>
                <a:prstClr val="black"/>
              </a:solidFill>
              <a:latin typeface="+mn-e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 smtClean="0">
              <a:solidFill>
                <a:prstClr val="black"/>
              </a:solidFill>
              <a:latin typeface="+mn-e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>
              <a:solidFill>
                <a:prstClr val="black"/>
              </a:solidFill>
              <a:latin typeface="+mn-ea"/>
            </a:endParaRPr>
          </a:p>
        </p:txBody>
      </p:sp>
      <p:pic>
        <p:nvPicPr>
          <p:cNvPr id="5122" name="Picture 2" descr="C:\Users\sv603cfwds001\Desktop\Capture\Capture 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75" y="2132856"/>
            <a:ext cx="8827028" cy="306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9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Discussion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The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INPULSIS trials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regarded the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presence of an IIP and a probable UIP pattern as sufficient for diagnosing IPF without SLB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However, the validity of this finding in the </a:t>
            </a:r>
            <a:r>
              <a:rPr lang="en-US" altLang="ko-KR" sz="1500" dirty="0" smtClean="0">
                <a:solidFill>
                  <a:srgbClr val="FF0000"/>
                </a:solidFill>
                <a:latin typeface="+mn-ea"/>
              </a:rPr>
              <a:t>real-world or from the perspective of survival time has never been tested.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err="1" smtClean="0">
                <a:solidFill>
                  <a:prstClr val="black"/>
                </a:solidFill>
                <a:latin typeface="+mn-ea"/>
              </a:rPr>
              <a:t>Prognostically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, we demonstrate that patients with a </a:t>
            </a:r>
            <a:r>
              <a:rPr lang="en-US" altLang="ko-KR" sz="1500" dirty="0" smtClean="0">
                <a:solidFill>
                  <a:srgbClr val="FF0000"/>
                </a:solidFill>
                <a:latin typeface="+mn-ea"/>
              </a:rPr>
              <a:t>probable UIP pattern on CT generally have a longer survival time and longer time to first AE than those with a UIP pattern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srgbClr val="7030A0"/>
                </a:solidFill>
                <a:latin typeface="+mn-ea"/>
              </a:rPr>
              <a:t>While recognizing that, in our study, the diagnosis of IPF was made with the combination of baseline and longitudinal follow-up data, making it not applicable for predicting prognosis at initial presentation.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The Probability of a </a:t>
            </a:r>
            <a:r>
              <a:rPr lang="en-US" altLang="ko-KR" sz="1500" dirty="0">
                <a:solidFill>
                  <a:prstClr val="black"/>
                </a:solidFill>
                <a:latin typeface="+mn-ea"/>
              </a:rPr>
              <a:t>histopathological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UIP pattern in patients with a probable UIP pattern on CT remains controversial.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In 2011 guidelines etc.(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=ignoring the existence of traction bronchiectasis) more than 90% 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These studies have dealt with patients from randomized controlled trials for IPF(i.e. patients already diagnosed with IPF by expert ILD Physicians).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So, Selection bias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The inclusion of traction bronchiectasis in the definition of possible UIP pattern likely increases the PPV of histopathological UIP pattern(82.4%). </a:t>
            </a:r>
            <a:endParaRPr lang="en-US" altLang="ko-KR" sz="1500" dirty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5433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Discussion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srgbClr val="FF0000"/>
                </a:solidFill>
                <a:latin typeface="+mn-ea"/>
              </a:rPr>
              <a:t>Our real-world data shows longer survival in patients with a probable UIP pattern compared with a UIP pattern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, even though the definition includes the presence of traction bronchiectasis.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In cohorts limited to subjects with </a:t>
            </a:r>
            <a:r>
              <a:rPr lang="en-US" altLang="ko-KR" sz="1500" dirty="0" smtClean="0">
                <a:solidFill>
                  <a:srgbClr val="FF0000"/>
                </a:solidFill>
                <a:latin typeface="+mn-ea"/>
              </a:rPr>
              <a:t>a final diagnosis of IPF, No survival difference between pattern and probable UIP pattern</a:t>
            </a:r>
            <a:endParaRPr lang="en-US" altLang="ko-KR" sz="1500" dirty="0" smtClean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As IPF patients with a probable UIP pattern showed a risk for AE similar to those with a</a:t>
            </a:r>
            <a:r>
              <a:rPr lang="en-US" altLang="ko-KR" sz="1500" dirty="0">
                <a:solidFill>
                  <a:prstClr val="black"/>
                </a:solidFill>
                <a:latin typeface="+mn-ea"/>
              </a:rPr>
              <a:t>s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UIP pattern in our cohort, it should be noted that </a:t>
            </a:r>
            <a:r>
              <a:rPr lang="en-US" altLang="ko-KR" sz="1500" dirty="0" smtClean="0">
                <a:solidFill>
                  <a:srgbClr val="FF0000"/>
                </a:solidFill>
                <a:latin typeface="+mn-ea"/>
              </a:rPr>
              <a:t>an IPF diagnosis is more important than the CT pattern in predicting time to AE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 smtClean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9402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Limitation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Respective study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from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a large clinical practice and the baseline disease severity varied among the groups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Treatment was not standardized and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all decisions regarding starting and ending treatment rested with the individual physician, making it difficult to evaluate the effect of treatment on outcomes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A single institute and all patients were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Japanese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, Making it difficult to generalize to other cohorts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 smtClean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3642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Conclusion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In Conclusion, in our real-world IIP cohort patients with a probable UIP pattern had a generally better prognosis and lower risk of AE at any time point than those with a UIP pattern.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Moreover, probable UIP pattern was an independent prognostic factor and associated with time to first AE.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As probable UIP pattern did not predict survival in patients with a final diagnosis of IPF, diagnostic heterogeneity associated with a probable UIP pattern likely explains the difference between the two groups. </a:t>
            </a: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 smtClean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174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333575" y="980728"/>
            <a:ext cx="847621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2400" b="1" dirty="0" smtClean="0">
                <a:solidFill>
                  <a:prstClr val="black"/>
                </a:solidFill>
                <a:latin typeface="+mn-ea"/>
              </a:rPr>
              <a:t>Introduction 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 smtClean="0">
                <a:solidFill>
                  <a:srgbClr val="FF0000"/>
                </a:solidFill>
                <a:latin typeface="+mn-ea"/>
              </a:rPr>
              <a:t>“UIP pattern” </a:t>
            </a: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on Computed tomography is sufficient to establish a </a:t>
            </a:r>
            <a:r>
              <a:rPr lang="en-US" altLang="ko-KR" sz="1500" b="1" dirty="0" smtClean="0">
                <a:solidFill>
                  <a:srgbClr val="00B050"/>
                </a:solidFill>
                <a:latin typeface="+mn-ea"/>
              </a:rPr>
              <a:t>diagnosis of IPF 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>
                <a:solidFill>
                  <a:srgbClr val="00B050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srgbClr val="00B050"/>
                </a:solidFill>
                <a:latin typeface="+mn-ea"/>
              </a:rPr>
              <a:t>without the need for a surgical lung biopsy.</a:t>
            </a: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  </a:t>
            </a:r>
            <a:endParaRPr lang="en-US" altLang="ko-KR" sz="1500" b="1" dirty="0">
              <a:solidFill>
                <a:prstClr val="black"/>
              </a:solidFill>
              <a:latin typeface="+mn-ea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 smtClean="0">
                <a:solidFill>
                  <a:srgbClr val="FF0000"/>
                </a:solidFill>
                <a:latin typeface="+mn-ea"/>
              </a:rPr>
              <a:t>“Probable UIP pattern” </a:t>
            </a: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on CT require </a:t>
            </a:r>
            <a:r>
              <a:rPr lang="en-US" altLang="ko-KR" sz="1500" b="1" dirty="0" smtClean="0">
                <a:solidFill>
                  <a:srgbClr val="00B050"/>
                </a:solidFill>
                <a:latin typeface="+mn-ea"/>
              </a:rPr>
              <a:t>SLB for a definitive diagnosis.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However, a substantial number of patients will not undergo surgery for a variety reasons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and remain without a definitive diagnosis.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500" b="1" dirty="0">
              <a:solidFill>
                <a:prstClr val="black"/>
              </a:solidFill>
              <a:latin typeface="+mn-ea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 In the </a:t>
            </a:r>
            <a:r>
              <a:rPr lang="en-US" altLang="ko-KR" sz="1500" b="1" dirty="0" smtClean="0">
                <a:solidFill>
                  <a:srgbClr val="FF0000"/>
                </a:solidFill>
                <a:latin typeface="+mn-ea"/>
              </a:rPr>
              <a:t>two INPULSIS trials,</a:t>
            </a: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n-ea"/>
              </a:rPr>
              <a:t>possible UIP pattern on CT were considered to have a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n-ea"/>
              </a:rPr>
              <a:t>diagnosis without the need for SLB.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500" b="1" dirty="0">
              <a:solidFill>
                <a:prstClr val="black"/>
              </a:solidFill>
              <a:latin typeface="+mn-ea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 The INPULSIS trials recruited patients who were clinically suspected to </a:t>
            </a:r>
            <a:r>
              <a:rPr lang="en-US" altLang="ko-KR" sz="1500" b="1" dirty="0" smtClean="0">
                <a:solidFill>
                  <a:srgbClr val="00B050"/>
                </a:solidFill>
                <a:latin typeface="+mn-ea"/>
              </a:rPr>
              <a:t>have IPF by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>
                <a:solidFill>
                  <a:srgbClr val="00B050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srgbClr val="00B050"/>
                </a:solidFill>
                <a:latin typeface="+mn-ea"/>
              </a:rPr>
              <a:t>physicians with expertise in the diagnosis of ILD. </a:t>
            </a:r>
            <a:r>
              <a:rPr lang="en-US" altLang="ko-KR" sz="1500" b="1" dirty="0">
                <a:solidFill>
                  <a:srgbClr val="00B050"/>
                </a:solidFill>
                <a:latin typeface="+mn-ea"/>
              </a:rPr>
              <a:t> </a:t>
            </a:r>
            <a:endParaRPr lang="en-US" altLang="ko-KR" sz="1500" b="1" dirty="0" smtClean="0">
              <a:solidFill>
                <a:srgbClr val="00B050"/>
              </a:solidFill>
              <a:latin typeface="+mn-ea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Therefore, it is possible that </a:t>
            </a:r>
            <a:r>
              <a:rPr lang="en-US" altLang="ko-KR" sz="1500" b="1" dirty="0" smtClean="0">
                <a:solidFill>
                  <a:srgbClr val="FF0000"/>
                </a:solidFill>
                <a:latin typeface="+mn-ea"/>
              </a:rPr>
              <a:t>the PPV of a probable UIP pattern and a diagnosis of IPF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n-ea"/>
              </a:rPr>
              <a:t>was higher in the INPULSIS trials</a:t>
            </a: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 than would be seen in a real-world setting.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500" b="1" dirty="0">
              <a:solidFill>
                <a:prstClr val="black"/>
              </a:solidFill>
              <a:latin typeface="+mn-ea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 To estimated the validity of this approach, we compared </a:t>
            </a:r>
            <a:r>
              <a:rPr lang="en-US" altLang="ko-KR" sz="1500" b="1" dirty="0" smtClean="0">
                <a:solidFill>
                  <a:srgbClr val="00B050"/>
                </a:solidFill>
                <a:latin typeface="+mn-ea"/>
              </a:rPr>
              <a:t>survival time, acute exacerbation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>
                <a:solidFill>
                  <a:srgbClr val="00B050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srgbClr val="00B050"/>
                </a:solidFill>
                <a:latin typeface="+mn-ea"/>
              </a:rPr>
              <a:t>(A/E) in IIP patients having a UIP pattern with that in patients having a probable UIP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>
                <a:solidFill>
                  <a:srgbClr val="00B050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srgbClr val="00B050"/>
                </a:solidFill>
                <a:latin typeface="+mn-ea"/>
              </a:rPr>
              <a:t>pattern, in a real-world Setting. 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b="1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500" b="1" dirty="0" smtClean="0">
                <a:solidFill>
                  <a:prstClr val="black"/>
                </a:solidFill>
                <a:latin typeface="+mn-ea"/>
              </a:rPr>
              <a:t>  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Introduction 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6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Patients and 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536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2400" b="1" smtClean="0">
                <a:solidFill>
                  <a:prstClr val="black"/>
                </a:solidFill>
                <a:latin typeface="+mn-ea"/>
              </a:rPr>
              <a:t>Study design and population  </a:t>
            </a:r>
            <a:endParaRPr lang="en-US" altLang="ko-KR" sz="2400" b="1" dirty="0" smtClean="0">
              <a:solidFill>
                <a:prstClr val="black"/>
              </a:solidFill>
              <a:latin typeface="+mn-ea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Approved by the institutional review board of </a:t>
            </a:r>
            <a:r>
              <a:rPr lang="en-US" altLang="ko-KR" sz="1500" smtClean="0">
                <a:solidFill>
                  <a:srgbClr val="00B050"/>
                </a:solidFill>
                <a:latin typeface="+mn-ea"/>
              </a:rPr>
              <a:t>Tosei General Hospital</a:t>
            </a: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(Seto, Aichi, Japan)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Data were collected </a:t>
            </a:r>
            <a:r>
              <a:rPr lang="en-US" altLang="ko-KR" sz="1500" smtClean="0">
                <a:solidFill>
                  <a:srgbClr val="00B050"/>
                </a:solidFill>
                <a:latin typeface="+mn-ea"/>
              </a:rPr>
              <a:t>retrospectively and anonymously</a:t>
            </a: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 analysed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smtClean="0">
                <a:solidFill>
                  <a:srgbClr val="00B050"/>
                </a:solidFill>
                <a:latin typeface="+mn-ea"/>
              </a:rPr>
              <a:t>January 2008 to March 2013</a:t>
            </a: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Patients included wete those who underwent an initial workup for a </a:t>
            </a:r>
            <a:r>
              <a:rPr lang="en-US" altLang="ko-KR" sz="1500" smtClean="0">
                <a:solidFill>
                  <a:srgbClr val="00B050"/>
                </a:solidFill>
                <a:latin typeface="+mn-ea"/>
              </a:rPr>
              <a:t>suspected diagnosis of IIP and whose CT scans at initial workup</a:t>
            </a: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 were available.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   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    </a:t>
            </a:r>
            <a:r>
              <a:rPr lang="en-US" altLang="ko-KR" sz="1500" b="1" smtClean="0">
                <a:solidFill>
                  <a:prstClr val="black"/>
                </a:solidFill>
                <a:latin typeface="+mn-ea"/>
              </a:rPr>
              <a:t>Excluded 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CTD(Connective tissue disease), CHP(Chronic hypersensitivity pneumonitis) or other identifiable causes of ILD, associated malignant diseases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Lost to F/U within 1year of the Initial workup for reasons other tham death and those who did not undergo a pulmonary function test(PFT) at the initial workup.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>
              <a:solidFill>
                <a:prstClr val="black"/>
              </a:solidFill>
              <a:latin typeface="+mn-ea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    </a:t>
            </a:r>
            <a:r>
              <a:rPr lang="en-US" altLang="ko-KR" sz="1500" b="1">
                <a:solidFill>
                  <a:prstClr val="black"/>
                </a:solidFill>
                <a:latin typeface="+mn-ea"/>
              </a:rPr>
              <a:t>UIP pattern vs Probable UIP pattern on CT</a:t>
            </a: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smtClean="0">
                <a:solidFill>
                  <a:srgbClr val="FF0000"/>
                </a:solidFill>
                <a:latin typeface="+mn-ea"/>
              </a:rPr>
              <a:t>Survival Time</a:t>
            </a:r>
            <a:r>
              <a:rPr lang="en-US" altLang="ko-KR" sz="1500" smtClean="0">
                <a:solidFill>
                  <a:prstClr val="black"/>
                </a:solidFill>
                <a:latin typeface="+mn-ea"/>
              </a:rPr>
              <a:t>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smtClean="0">
                <a:solidFill>
                  <a:srgbClr val="FF0000"/>
                </a:solidFill>
                <a:latin typeface="+mn-ea"/>
              </a:rPr>
              <a:t>First AE 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>
              <a:solidFill>
                <a:prstClr val="black"/>
              </a:solidFill>
              <a:latin typeface="+mn-ea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3524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Patients and 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dirty="0" smtClean="0">
                <a:solidFill>
                  <a:prstClr val="black"/>
                </a:solidFill>
                <a:latin typeface="+mn-ea"/>
              </a:rPr>
              <a:t> Data collection 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1600" dirty="0" smtClean="0">
              <a:solidFill>
                <a:prstClr val="black"/>
              </a:solidFill>
              <a:latin typeface="+mn-ea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1600" dirty="0" smtClean="0">
                <a:solidFill>
                  <a:prstClr val="black"/>
                </a:solidFill>
                <a:latin typeface="+mn-ea"/>
              </a:rPr>
              <a:t>-  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Patient characteristics and test results were collected </a:t>
            </a:r>
            <a:r>
              <a:rPr lang="en-US" altLang="ko-KR" sz="1500" dirty="0" err="1" smtClean="0">
                <a:solidFill>
                  <a:srgbClr val="00B050"/>
                </a:solidFill>
                <a:latin typeface="+mn-ea"/>
              </a:rPr>
              <a:t>retrospectivley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 from Clinical charts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Initial Work UP: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ABGA, PFT, CT scans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conducted within 1 months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 smtClean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Ø"/>
            </a:pPr>
            <a:endParaRPr lang="en-US" altLang="ko-KR" sz="1500" dirty="0" smtClean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Ø"/>
            </a:pPr>
            <a:endParaRPr lang="en-US" altLang="ko-KR" sz="1500" dirty="0" smtClean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42223" y="2564904"/>
            <a:ext cx="8476216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dirty="0">
                <a:solidFill>
                  <a:prstClr val="black"/>
                </a:solidFill>
                <a:latin typeface="+mn-ea"/>
              </a:rPr>
              <a:t>  Definition of an AE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>
                <a:solidFill>
                  <a:prstClr val="black"/>
                </a:solidFill>
                <a:latin typeface="+mn-ea"/>
              </a:rPr>
              <a:t>An Acute respiratory deterioration </a:t>
            </a:r>
            <a:r>
              <a:rPr lang="en-US" altLang="ko-KR" sz="1500" dirty="0" err="1">
                <a:solidFill>
                  <a:prstClr val="black"/>
                </a:solidFill>
                <a:latin typeface="+mn-ea"/>
              </a:rPr>
              <a:t>characterised</a:t>
            </a:r>
            <a:r>
              <a:rPr lang="en-US" altLang="ko-KR" sz="1500" dirty="0">
                <a:solidFill>
                  <a:prstClr val="black"/>
                </a:solidFill>
                <a:latin typeface="+mn-ea"/>
              </a:rPr>
              <a:t> by evidence of </a:t>
            </a:r>
            <a:r>
              <a:rPr lang="en-US" altLang="ko-KR" sz="1500" dirty="0">
                <a:solidFill>
                  <a:srgbClr val="00B050"/>
                </a:solidFill>
                <a:latin typeface="+mn-ea"/>
              </a:rPr>
              <a:t>new widespread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alveolar </a:t>
            </a:r>
            <a:r>
              <a:rPr lang="en-US" altLang="ko-KR" sz="1500" dirty="0" err="1" smtClean="0">
                <a:solidFill>
                  <a:srgbClr val="00B050"/>
                </a:solidFill>
                <a:latin typeface="+mn-ea"/>
              </a:rPr>
              <a:t>abnomality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Acute worsening or development of dyspnea within 1 month;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CT Scan of the chest with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new bilateral ground-glass opacity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superimposed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on a background pattern consistent with UIP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;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err="1" smtClean="0">
                <a:solidFill>
                  <a:prstClr val="black"/>
                </a:solidFill>
                <a:latin typeface="+mn-ea"/>
              </a:rPr>
              <a:t>Detorioration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not fully explained by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cardiac failure, fluid overload or infection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. </a:t>
            </a: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0277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Patients and 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314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2400" b="1" dirty="0" smtClean="0">
                <a:solidFill>
                  <a:prstClr val="black"/>
                </a:solidFill>
                <a:latin typeface="+mn-ea"/>
              </a:rPr>
              <a:t>Radiological and histopathological evaluation </a:t>
            </a:r>
            <a:endParaRPr lang="en-US" altLang="ko-KR" sz="2400" b="1" dirty="0">
              <a:solidFill>
                <a:prstClr val="black"/>
              </a:solidFill>
              <a:latin typeface="+mn-ea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Two experienced thoracic radiologists and an experienced thoracic physician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Chosen at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random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and Fleiss’ k-Value was calculated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Each </a:t>
            </a:r>
            <a:r>
              <a:rPr lang="en-US" altLang="ko-KR" sz="1500" dirty="0" err="1" smtClean="0">
                <a:solidFill>
                  <a:srgbClr val="00B050"/>
                </a:solidFill>
                <a:latin typeface="+mn-ea"/>
              </a:rPr>
              <a:t>reivewer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 was blinded to the clinical and histopathological information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. Given the k-value (0.66, 95% CI 0.52-0.79), Radiological interpretation of eligible cases was performed by one of the three reviewers.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All Lung biopsy specimens were </a:t>
            </a:r>
            <a:r>
              <a:rPr lang="en-US" altLang="ko-KR" sz="1500" dirty="0" err="1" smtClean="0">
                <a:solidFill>
                  <a:prstClr val="black"/>
                </a:solidFill>
                <a:latin typeface="+mn-ea"/>
              </a:rPr>
              <a:t>anomymised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for histopathological analysis, and </a:t>
            </a:r>
            <a:r>
              <a:rPr lang="en-US" altLang="ko-KR" sz="1500" dirty="0" err="1" smtClean="0">
                <a:solidFill>
                  <a:prstClr val="black"/>
                </a:solidFill>
                <a:latin typeface="+mn-ea"/>
              </a:rPr>
              <a:t>reviewd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by experienced pulmonary pathologists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965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Patients and 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396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dirty="0"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2400" b="1" dirty="0" smtClean="0">
                <a:solidFill>
                  <a:prstClr val="black"/>
                </a:solidFill>
                <a:latin typeface="+mn-ea"/>
              </a:rPr>
              <a:t>Final diagnosis of ILDs </a:t>
            </a:r>
            <a:endParaRPr lang="en-US" altLang="ko-KR" sz="2400" b="1" dirty="0">
              <a:solidFill>
                <a:prstClr val="black"/>
              </a:solidFill>
              <a:latin typeface="+mn-ea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When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Histopathological information was available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,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srgbClr val="FF0000"/>
                </a:solidFill>
                <a:latin typeface="+mn-ea"/>
              </a:rPr>
              <a:t>MDD(Multidisciplinary discussion)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by Clinicians, Radiologists with referenced to the published criteria of IPF and the classification for IIPs.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Chest imaging and histopathology(if available)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If </a:t>
            </a: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Histopathological information was not available,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When the Clinical Context was that of </a:t>
            </a:r>
            <a:r>
              <a:rPr lang="en-US" altLang="ko-KR" sz="1500" dirty="0" smtClean="0">
                <a:solidFill>
                  <a:srgbClr val="FF0000"/>
                </a:solidFill>
                <a:latin typeface="+mn-ea"/>
              </a:rPr>
              <a:t>an IIP and the CT showed a UIP pattern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Probable UIP pattern on CT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but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no Histopathology were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provisionally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classified as IPF when the likelihood of the diagnosis was believed to be &gt; 70%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CTD, CHP and other identifiable </a:t>
            </a:r>
            <a:r>
              <a:rPr lang="en-US" altLang="ko-KR" sz="1500" dirty="0" err="1" smtClean="0">
                <a:solidFill>
                  <a:prstClr val="black"/>
                </a:solidFill>
                <a:latin typeface="+mn-ea"/>
              </a:rPr>
              <a:t>casese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or associations were actively sought out at the time of initial W/U and during F/U. </a:t>
            </a:r>
            <a:endParaRPr lang="en-US" altLang="ko-KR" sz="1600" dirty="0" smtClean="0">
              <a:solidFill>
                <a:prstClr val="black"/>
              </a:solidFill>
              <a:latin typeface="+mn-ea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544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Patients and 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2400" b="1" dirty="0" smtClean="0">
                <a:solidFill>
                  <a:prstClr val="black"/>
                </a:solidFill>
                <a:latin typeface="+mn-ea"/>
              </a:rPr>
              <a:t>Statistical analysis  </a:t>
            </a:r>
            <a:endParaRPr lang="en-US" altLang="ko-KR" sz="2400" b="1" dirty="0">
              <a:solidFill>
                <a:prstClr val="black"/>
              </a:solidFill>
              <a:latin typeface="+mn-ea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The </a:t>
            </a:r>
            <a:r>
              <a:rPr lang="en-US" altLang="ko-KR" sz="1500" dirty="0" smtClean="0">
                <a:latin typeface="+mn-ea"/>
              </a:rPr>
              <a:t>Mann-Whitney U-test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used for continuous variables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The </a:t>
            </a:r>
            <a:r>
              <a:rPr lang="en-US" altLang="ko-KR" sz="1500" dirty="0" smtClean="0">
                <a:latin typeface="+mn-ea"/>
              </a:rPr>
              <a:t>Pearson Chi-</a:t>
            </a:r>
            <a:r>
              <a:rPr lang="en-US" altLang="ko-KR" sz="1500" dirty="0" err="1" smtClean="0">
                <a:latin typeface="+mn-ea"/>
              </a:rPr>
              <a:t>aquared</a:t>
            </a:r>
            <a:r>
              <a:rPr lang="en-US" altLang="ko-KR" sz="1500" dirty="0" smtClean="0">
                <a:latin typeface="+mn-ea"/>
              </a:rPr>
              <a:t> test </a:t>
            </a:r>
            <a:r>
              <a:rPr lang="en-US" altLang="ko-KR" sz="1500" dirty="0" smtClean="0">
                <a:latin typeface="+mn-ea"/>
              </a:rPr>
              <a:t>was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used for categorical variables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srgbClr val="00B050"/>
                </a:solidFill>
                <a:latin typeface="+mn-ea"/>
              </a:rPr>
              <a:t>Survival time and time to first AE were measured from the date of initial workup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The </a:t>
            </a:r>
            <a:r>
              <a:rPr lang="en-US" altLang="ko-KR" sz="1500" dirty="0" smtClean="0">
                <a:latin typeface="+mn-ea"/>
              </a:rPr>
              <a:t>Kaplan-Meier method was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applied to show unadjusted survival curves, and mortality rate and AE rate were shown per 100 person-years.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latin typeface="+mn-ea"/>
              </a:rPr>
              <a:t>Cox Proportional hazards models 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were used to evaluate the associations between CT pattern on IPF diagnosis and Survival time. </a:t>
            </a:r>
            <a:endParaRPr lang="en-US" altLang="ko-KR" sz="16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The adjusted annual rate of change in FVC was </a:t>
            </a:r>
            <a:r>
              <a:rPr lang="en-US" altLang="ko-KR" sz="1500" dirty="0" err="1" smtClean="0">
                <a:solidFill>
                  <a:prstClr val="black"/>
                </a:solidFill>
                <a:latin typeface="+mn-ea"/>
              </a:rPr>
              <a:t>analysed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with the use of a random coefficient regression model that included sex, age and height as covariates. 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endParaRPr lang="en-US" altLang="ko-KR" sz="1500" dirty="0">
              <a:solidFill>
                <a:prstClr val="black"/>
              </a:solidFill>
              <a:latin typeface="+mn-ea"/>
            </a:endParaRP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All Statistical tests were two sided and p-values of less than 0.05 were considered </a:t>
            </a:r>
            <a:r>
              <a:rPr lang="en-US" altLang="ko-KR" sz="1500" dirty="0" err="1" smtClean="0">
                <a:solidFill>
                  <a:prstClr val="black"/>
                </a:solidFill>
                <a:latin typeface="+mn-ea"/>
              </a:rPr>
              <a:t>statsticalliy</a:t>
            </a: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 significant .</a:t>
            </a:r>
          </a:p>
          <a:p>
            <a:pPr marL="285750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Tx/>
              <a:buChar char="-"/>
            </a:pPr>
            <a:r>
              <a:rPr lang="en-US" altLang="ko-KR" sz="1500" dirty="0" smtClean="0">
                <a:solidFill>
                  <a:prstClr val="black"/>
                </a:solidFill>
                <a:latin typeface="+mn-ea"/>
              </a:rPr>
              <a:t>Statistical analyses were carried out using SPSS version 25.0 </a:t>
            </a:r>
            <a:endParaRPr lang="en-US" altLang="ko-KR" sz="1500" dirty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544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Results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smtClean="0">
                <a:solidFill>
                  <a:prstClr val="black"/>
                </a:solidFill>
                <a:latin typeface="+mn-ea"/>
              </a:rPr>
              <a:t>Patient Characteristics   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>
              <a:solidFill>
                <a:prstClr val="black"/>
              </a:solidFill>
              <a:latin typeface="+mn-e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 smtClean="0">
              <a:solidFill>
                <a:prstClr val="black"/>
              </a:solidFill>
              <a:latin typeface="+mn-e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>
              <a:solidFill>
                <a:prstClr val="black"/>
              </a:solidFill>
              <a:latin typeface="+mn-ea"/>
            </a:endParaRPr>
          </a:p>
        </p:txBody>
      </p:sp>
      <p:pic>
        <p:nvPicPr>
          <p:cNvPr id="1026" name="Picture 2" descr="C:\Users\sv603cfwds001\Desktop\Capture\Capture 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66381"/>
            <a:ext cx="4557501" cy="480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44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893173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smtClean="0">
                <a:latin typeface="+mn-ea"/>
                <a:ea typeface="+mn-ea"/>
                <a:cs typeface="Myriad Hebrew" pitchFamily="50" charset="-79"/>
              </a:rPr>
              <a:t>Results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3575" y="980728"/>
            <a:ext cx="847621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r>
              <a:rPr lang="en-US" altLang="ko-KR" sz="2400" b="1" smtClean="0">
                <a:solidFill>
                  <a:prstClr val="black"/>
                </a:solidFill>
                <a:latin typeface="+mn-ea"/>
              </a:rPr>
              <a:t>Patient Characteristics   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>
              <a:solidFill>
                <a:prstClr val="black"/>
              </a:solidFill>
              <a:latin typeface="+mn-e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 smtClean="0">
              <a:solidFill>
                <a:prstClr val="black"/>
              </a:solidFill>
              <a:latin typeface="+mn-e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 3" panose="05040102010807070707" pitchFamily="18" charset="2"/>
              <a:buChar char=""/>
            </a:pPr>
            <a:endParaRPr lang="en-US" altLang="ko-KR" sz="2400" b="1">
              <a:solidFill>
                <a:prstClr val="black"/>
              </a:solidFill>
              <a:latin typeface="+mn-ea"/>
            </a:endParaRPr>
          </a:p>
        </p:txBody>
      </p:sp>
      <p:pic>
        <p:nvPicPr>
          <p:cNvPr id="2050" name="Picture 2" descr="C:\Users\sv603cfwds001\Desktop\Capture\Capture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06042"/>
            <a:ext cx="6278050" cy="486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796136" y="2348880"/>
            <a:ext cx="158417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3052828" y="2557284"/>
            <a:ext cx="2095235" cy="1516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515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2961</TotalTime>
  <Words>1976</Words>
  <Application>Microsoft Office PowerPoint</Application>
  <PresentationFormat>화면 슬라이드 쇼(4:3)</PresentationFormat>
  <Paragraphs>191</Paragraphs>
  <Slides>16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3" baseType="lpstr">
      <vt:lpstr>Myriad Hebrew</vt:lpstr>
      <vt:lpstr>맑은 고딕</vt:lpstr>
      <vt:lpstr>Arial</vt:lpstr>
      <vt:lpstr>Calibri</vt:lpstr>
      <vt:lpstr>Wingdings</vt:lpstr>
      <vt:lpstr>Wingdings 3</vt:lpstr>
      <vt:lpstr>Office 테마</vt:lpstr>
      <vt:lpstr>                                                                          발표자: 내과 R2 신동환                                                             Modulator: Prof. 김송이</vt:lpstr>
      <vt:lpstr>Introduction </vt:lpstr>
      <vt:lpstr>Patients and Methods</vt:lpstr>
      <vt:lpstr>Patients and Methods</vt:lpstr>
      <vt:lpstr>Patients and Methods</vt:lpstr>
      <vt:lpstr>Patients and Methods</vt:lpstr>
      <vt:lpstr>Patients and Methods</vt:lpstr>
      <vt:lpstr>Results</vt:lpstr>
      <vt:lpstr>Results</vt:lpstr>
      <vt:lpstr>Results</vt:lpstr>
      <vt:lpstr>Results</vt:lpstr>
      <vt:lpstr>Results</vt:lpstr>
      <vt:lpstr>Discussion</vt:lpstr>
      <vt:lpstr>Discussion</vt:lpstr>
      <vt:lpstr>Limitation</vt:lpstr>
      <vt:lpstr>Conclusion</vt:lpstr>
    </vt:vector>
  </TitlesOfParts>
  <Company>연세의료원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Presentation  &lt; NonTuberculosis Mycobacterium Spondylitis&gt;  최 O 동 M/60 #8703831</dc:title>
  <dc:creator>SV34BO4WDS004</dc:creator>
  <cp:lastModifiedBy>SV34BO4WDS033</cp:lastModifiedBy>
  <cp:revision>167</cp:revision>
  <dcterms:created xsi:type="dcterms:W3CDTF">2019-08-31T03:02:40Z</dcterms:created>
  <dcterms:modified xsi:type="dcterms:W3CDTF">2020-05-17T15:05:41Z</dcterms:modified>
</cp:coreProperties>
</file>