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8" r:id="rId2"/>
    <p:sldId id="349" r:id="rId3"/>
    <p:sldId id="374" r:id="rId4"/>
    <p:sldId id="409" r:id="rId5"/>
    <p:sldId id="412" r:id="rId6"/>
    <p:sldId id="413" r:id="rId7"/>
    <p:sldId id="410" r:id="rId8"/>
    <p:sldId id="411" r:id="rId9"/>
    <p:sldId id="414" r:id="rId10"/>
    <p:sldId id="375" r:id="rId11"/>
    <p:sldId id="377" r:id="rId12"/>
    <p:sldId id="397" r:id="rId13"/>
    <p:sldId id="406" r:id="rId14"/>
    <p:sldId id="415" r:id="rId15"/>
    <p:sldId id="408" r:id="rId16"/>
    <p:sldId id="376" r:id="rId17"/>
    <p:sldId id="379" r:id="rId18"/>
    <p:sldId id="399" r:id="rId19"/>
    <p:sldId id="401" r:id="rId20"/>
    <p:sldId id="403" r:id="rId21"/>
    <p:sldId id="385" r:id="rId22"/>
    <p:sldId id="387" r:id="rId23"/>
    <p:sldId id="389" r:id="rId24"/>
    <p:sldId id="405" r:id="rId25"/>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876" autoAdjust="0"/>
    <p:restoredTop sz="97093" autoAdjust="0"/>
  </p:normalViewPr>
  <p:slideViewPr>
    <p:cSldViewPr>
      <p:cViewPr>
        <p:scale>
          <a:sx n="90" d="100"/>
          <a:sy n="90" d="100"/>
        </p:scale>
        <p:origin x="-1266" y="-24"/>
      </p:cViewPr>
      <p:guideLst>
        <p:guide orient="horz" pos="2160"/>
        <p:guide pos="2880"/>
      </p:guideLst>
    </p:cSldViewPr>
  </p:slideViewPr>
  <p:outlineViewPr>
    <p:cViewPr>
      <p:scale>
        <a:sx n="33" d="100"/>
        <a:sy n="33" d="100"/>
      </p:scale>
      <p:origin x="0" y="12426"/>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dirty="0"/>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741966-4F1B-49FE-947C-243BDF7D25A0}" type="datetimeFigureOut">
              <a:rPr lang="ko-KR" altLang="en-US" smtClean="0"/>
              <a:pPr/>
              <a:t>2016-04-28</a:t>
            </a:fld>
            <a:endParaRPr lang="ko-KR" altLang="en-US" dirty="0"/>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dirty="0"/>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dirty="0"/>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07AB0B-3BDA-4425-A664-F7D6FF70F838}" type="slidenum">
              <a:rPr lang="ko-KR" altLang="en-US" smtClean="0"/>
              <a:pPr/>
              <a:t>‹#›</a:t>
            </a:fld>
            <a:endParaRPr lang="ko-KR" altLang="en-US" dirty="0"/>
          </a:p>
        </p:txBody>
      </p:sp>
    </p:spTree>
    <p:extLst>
      <p:ext uri="{BB962C8B-B14F-4D97-AF65-F5344CB8AC3E}">
        <p14:creationId xmlns:p14="http://schemas.microsoft.com/office/powerpoint/2010/main" val="421771746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a:t>
            </a:fld>
            <a:endParaRPr lang="ko-KR"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13</a:t>
            </a:fld>
            <a:endParaRPr lang="ko-KR" altLang="en-US" dirty="0"/>
          </a:p>
        </p:txBody>
      </p:sp>
    </p:spTree>
    <p:extLst>
      <p:ext uri="{BB962C8B-B14F-4D97-AF65-F5344CB8AC3E}">
        <p14:creationId xmlns:p14="http://schemas.microsoft.com/office/powerpoint/2010/main" val="37708808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14</a:t>
            </a:fld>
            <a:endParaRPr lang="ko-KR" altLang="en-US" dirty="0"/>
          </a:p>
        </p:txBody>
      </p:sp>
    </p:spTree>
    <p:extLst>
      <p:ext uri="{BB962C8B-B14F-4D97-AF65-F5344CB8AC3E}">
        <p14:creationId xmlns:p14="http://schemas.microsoft.com/office/powerpoint/2010/main" val="3136015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16</a:t>
            </a:fld>
            <a:endParaRPr lang="ko-KR" altLang="en-US" dirty="0"/>
          </a:p>
        </p:txBody>
      </p:sp>
    </p:spTree>
    <p:extLst>
      <p:ext uri="{BB962C8B-B14F-4D97-AF65-F5344CB8AC3E}">
        <p14:creationId xmlns:p14="http://schemas.microsoft.com/office/powerpoint/2010/main" val="28882402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17</a:t>
            </a:fld>
            <a:endParaRPr lang="ko-KR" altLang="en-US" dirty="0"/>
          </a:p>
        </p:txBody>
      </p:sp>
    </p:spTree>
    <p:extLst>
      <p:ext uri="{BB962C8B-B14F-4D97-AF65-F5344CB8AC3E}">
        <p14:creationId xmlns:p14="http://schemas.microsoft.com/office/powerpoint/2010/main" val="612853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Graph</a:t>
            </a:r>
            <a:r>
              <a:rPr lang="ko-KR" altLang="en-US" dirty="0" smtClean="0"/>
              <a:t>그림에서 </a:t>
            </a:r>
            <a:endParaRPr lang="en-US" altLang="ko-KR" dirty="0" smtClean="0"/>
          </a:p>
          <a:p>
            <a:r>
              <a:rPr lang="en-US" altLang="ko-KR" dirty="0" smtClean="0"/>
              <a:t>1,2,3,4 </a:t>
            </a:r>
            <a:r>
              <a:rPr lang="en-US" altLang="ko-KR" dirty="0" smtClean="0">
                <a:sym typeface="Wingdings" panose="05000000000000000000" pitchFamily="2" charset="2"/>
              </a:rPr>
              <a:t> SOFA</a:t>
            </a:r>
            <a:r>
              <a:rPr lang="ko-KR" altLang="en-US" dirty="0" smtClean="0">
                <a:sym typeface="Wingdings" panose="05000000000000000000" pitchFamily="2" charset="2"/>
              </a:rPr>
              <a:t>점수 직접 기입하고 밑에 표는 빼주세요</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18</a:t>
            </a:fld>
            <a:endParaRPr lang="ko-KR" altLang="en-US" dirty="0"/>
          </a:p>
        </p:txBody>
      </p:sp>
    </p:spTree>
    <p:extLst>
      <p:ext uri="{BB962C8B-B14F-4D97-AF65-F5344CB8AC3E}">
        <p14:creationId xmlns:p14="http://schemas.microsoft.com/office/powerpoint/2010/main" val="15725289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AUC</a:t>
            </a:r>
            <a:r>
              <a:rPr lang="ko-KR" altLang="en-US" dirty="0" smtClean="0"/>
              <a:t>옆에 </a:t>
            </a:r>
            <a:r>
              <a:rPr lang="en-US" altLang="ko-KR" dirty="0" smtClean="0"/>
              <a:t>95% CI </a:t>
            </a:r>
            <a:r>
              <a:rPr lang="ko-KR" altLang="en-US" dirty="0" smtClean="0"/>
              <a:t>를 넣어주고 </a:t>
            </a:r>
            <a:endParaRPr lang="en-US" altLang="ko-KR" dirty="0" smtClean="0"/>
          </a:p>
          <a:p>
            <a:r>
              <a:rPr lang="ko-KR" altLang="en-US" dirty="0" smtClean="0"/>
              <a:t>써 놓은 </a:t>
            </a:r>
            <a:r>
              <a:rPr lang="en-US" altLang="ko-KR" dirty="0" smtClean="0"/>
              <a:t>P</a:t>
            </a:r>
            <a:r>
              <a:rPr lang="en-US" altLang="ko-KR" baseline="0" dirty="0" smtClean="0"/>
              <a:t> </a:t>
            </a:r>
            <a:r>
              <a:rPr lang="ko-KR" altLang="en-US" baseline="0" dirty="0" smtClean="0"/>
              <a:t>는</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19</a:t>
            </a:fld>
            <a:endParaRPr lang="ko-KR" altLang="en-US" dirty="0"/>
          </a:p>
        </p:txBody>
      </p:sp>
    </p:spTree>
    <p:extLst>
      <p:ext uri="{BB962C8B-B14F-4D97-AF65-F5344CB8AC3E}">
        <p14:creationId xmlns:p14="http://schemas.microsoft.com/office/powerpoint/2010/main" val="926308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20</a:t>
            </a:fld>
            <a:endParaRPr lang="ko-KR" altLang="en-US" dirty="0"/>
          </a:p>
        </p:txBody>
      </p:sp>
    </p:spTree>
    <p:extLst>
      <p:ext uri="{BB962C8B-B14F-4D97-AF65-F5344CB8AC3E}">
        <p14:creationId xmlns:p14="http://schemas.microsoft.com/office/powerpoint/2010/main" val="15776814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21</a:t>
            </a:fld>
            <a:endParaRPr lang="ko-KR" altLang="en-US" dirty="0"/>
          </a:p>
        </p:txBody>
      </p:sp>
    </p:spTree>
    <p:extLst>
      <p:ext uri="{BB962C8B-B14F-4D97-AF65-F5344CB8AC3E}">
        <p14:creationId xmlns:p14="http://schemas.microsoft.com/office/powerpoint/2010/main" val="3080766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smtClean="0"/>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22</a:t>
            </a:fld>
            <a:endParaRPr lang="ko-KR" altLang="en-US" dirty="0"/>
          </a:p>
        </p:txBody>
      </p:sp>
    </p:spTree>
    <p:extLst>
      <p:ext uri="{BB962C8B-B14F-4D97-AF65-F5344CB8AC3E}">
        <p14:creationId xmlns:p14="http://schemas.microsoft.com/office/powerpoint/2010/main" val="10881526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24</a:t>
            </a:fld>
            <a:endParaRPr lang="ko-KR" altLang="en-US" dirty="0"/>
          </a:p>
        </p:txBody>
      </p:sp>
    </p:spTree>
    <p:extLst>
      <p:ext uri="{BB962C8B-B14F-4D97-AF65-F5344CB8AC3E}">
        <p14:creationId xmlns:p14="http://schemas.microsoft.com/office/powerpoint/2010/main" val="2319261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baseline="0" dirty="0" err="1" smtClean="0"/>
              <a:t>Eph</a:t>
            </a:r>
            <a:r>
              <a:rPr lang="en-US" altLang="ko-KR" baseline="0" dirty="0" smtClean="0"/>
              <a:t> receptor </a:t>
            </a:r>
            <a:r>
              <a:rPr lang="ko-KR" altLang="en-US" baseline="0" dirty="0" smtClean="0"/>
              <a:t>는 </a:t>
            </a:r>
            <a:r>
              <a:rPr lang="en-US" altLang="ko-KR" baseline="0" dirty="0" err="1" smtClean="0"/>
              <a:t>thyrosine</a:t>
            </a:r>
            <a:r>
              <a:rPr lang="en-US" altLang="ko-KR" baseline="0" dirty="0" smtClean="0"/>
              <a:t> kinase receptor </a:t>
            </a:r>
            <a:r>
              <a:rPr lang="ko-KR" altLang="en-US" baseline="0" dirty="0" smtClean="0"/>
              <a:t>들과 </a:t>
            </a:r>
            <a:r>
              <a:rPr lang="en-US" altLang="ko-KR" baseline="0" dirty="0" err="1" smtClean="0"/>
              <a:t>ephrin</a:t>
            </a:r>
            <a:r>
              <a:rPr lang="en-US" altLang="ko-KR" baseline="0" dirty="0" smtClean="0"/>
              <a:t> ligand </a:t>
            </a:r>
            <a:r>
              <a:rPr lang="ko-KR" altLang="en-US" baseline="0" dirty="0" smtClean="0"/>
              <a:t>로 구성되어있고 </a:t>
            </a:r>
            <a:r>
              <a:rPr lang="en-US" altLang="ko-KR" baseline="0" dirty="0" smtClean="0"/>
              <a:t>cell to cell communication</a:t>
            </a:r>
            <a:r>
              <a:rPr lang="ko-KR" altLang="en-US" baseline="0" dirty="0" smtClean="0"/>
              <a:t>에 관여하고 있습니다</a:t>
            </a:r>
            <a:r>
              <a:rPr lang="en-US" altLang="ko-KR" baseline="0" dirty="0" smtClean="0"/>
              <a:t>. </a:t>
            </a:r>
          </a:p>
          <a:p>
            <a:r>
              <a:rPr lang="ko-KR" altLang="en-US" baseline="0" dirty="0" smtClean="0"/>
              <a:t>이 </a:t>
            </a:r>
            <a:r>
              <a:rPr lang="en-US" altLang="ko-KR" baseline="0" dirty="0" err="1" smtClean="0"/>
              <a:t>Eph</a:t>
            </a:r>
            <a:r>
              <a:rPr lang="en-US" altLang="ko-KR" baseline="0" dirty="0" smtClean="0"/>
              <a:t>/</a:t>
            </a:r>
            <a:r>
              <a:rPr lang="en-US" altLang="ko-KR" baseline="0" dirty="0" err="1" smtClean="0"/>
              <a:t>eprhin</a:t>
            </a:r>
            <a:r>
              <a:rPr lang="en-US" altLang="ko-KR" baseline="0" dirty="0" smtClean="0"/>
              <a:t> </a:t>
            </a:r>
            <a:r>
              <a:rPr lang="en-US" altLang="ko-KR" baseline="0" dirty="0" err="1" smtClean="0"/>
              <a:t>famuily</a:t>
            </a:r>
            <a:r>
              <a:rPr lang="en-US" altLang="ko-KR" baseline="0" dirty="0" smtClean="0"/>
              <a:t> </a:t>
            </a:r>
            <a:r>
              <a:rPr lang="ko-KR" altLang="en-US" baseline="0" dirty="0" smtClean="0"/>
              <a:t>는 많은</a:t>
            </a:r>
            <a:r>
              <a:rPr lang="en-US" altLang="ko-KR" baseline="0" dirty="0" smtClean="0"/>
              <a:t> </a:t>
            </a:r>
            <a:r>
              <a:rPr lang="ko-KR" altLang="en-US" baseline="0" dirty="0" smtClean="0"/>
              <a:t>병의 </a:t>
            </a:r>
            <a:r>
              <a:rPr lang="en-US" altLang="ko-KR" baseline="0" dirty="0" err="1" smtClean="0"/>
              <a:t>patholgenesis</a:t>
            </a:r>
            <a:r>
              <a:rPr lang="en-US" altLang="ko-KR" baseline="0" dirty="0" smtClean="0"/>
              <a:t> </a:t>
            </a:r>
            <a:r>
              <a:rPr lang="ko-KR" altLang="en-US" baseline="0" dirty="0" smtClean="0"/>
              <a:t>에 영향을 주고 있는 것으로 알려져 있습니다</a:t>
            </a:r>
            <a:r>
              <a:rPr lang="en-US" altLang="ko-KR" baseline="0" dirty="0" smtClean="0"/>
              <a:t>. </a:t>
            </a:r>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a:t>
            </a:fld>
            <a:endParaRPr lang="ko-KR" altLang="en-US" dirty="0"/>
          </a:p>
        </p:txBody>
      </p:sp>
    </p:spTree>
    <p:extLst>
      <p:ext uri="{BB962C8B-B14F-4D97-AF65-F5344CB8AC3E}">
        <p14:creationId xmlns:p14="http://schemas.microsoft.com/office/powerpoint/2010/main" val="3770880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i="0" u="none" strike="noStrike" kern="1200" baseline="0" dirty="0" smtClean="0">
                <a:solidFill>
                  <a:schemeClr val="tx1"/>
                </a:solidFill>
                <a:latin typeface="+mn-lt"/>
                <a:ea typeface="+mn-ea"/>
                <a:cs typeface="+mn-cs"/>
              </a:rPr>
              <a:t>Figure 3. </a:t>
            </a:r>
            <a:r>
              <a:rPr lang="en-US" altLang="ko-KR" sz="1200" b="0" i="0" u="none" strike="noStrike" kern="1200" baseline="0" dirty="0" err="1" smtClean="0">
                <a:solidFill>
                  <a:schemeClr val="tx1"/>
                </a:solidFill>
                <a:latin typeface="+mn-lt"/>
                <a:ea typeface="+mn-ea"/>
                <a:cs typeface="+mn-cs"/>
              </a:rPr>
              <a:t>Eph</a:t>
            </a:r>
            <a:r>
              <a:rPr lang="en-US" altLang="ko-KR" sz="1200" b="0" i="0" u="none" strike="noStrike" kern="1200" baseline="0" dirty="0" smtClean="0">
                <a:solidFill>
                  <a:schemeClr val="tx1"/>
                </a:solidFill>
                <a:latin typeface="+mn-lt"/>
                <a:ea typeface="+mn-ea"/>
                <a:cs typeface="+mn-cs"/>
              </a:rPr>
              <a:t>/</a:t>
            </a:r>
            <a:r>
              <a:rPr lang="en-US" altLang="ko-KR" sz="1200" b="0" i="0" u="none" strike="noStrike" kern="1200" baseline="0" dirty="0" err="1" smtClean="0">
                <a:solidFill>
                  <a:schemeClr val="tx1"/>
                </a:solidFill>
                <a:latin typeface="+mn-lt"/>
                <a:ea typeface="+mn-ea"/>
                <a:cs typeface="+mn-cs"/>
              </a:rPr>
              <a:t>ephrin</a:t>
            </a:r>
            <a:r>
              <a:rPr lang="en-US" altLang="ko-KR" sz="1200" b="0" i="0" u="none" strike="noStrike" kern="1200" baseline="0" dirty="0" smtClean="0">
                <a:solidFill>
                  <a:schemeClr val="tx1"/>
                </a:solidFill>
                <a:latin typeface="+mn-lt"/>
                <a:ea typeface="+mn-ea"/>
                <a:cs typeface="+mn-cs"/>
              </a:rPr>
              <a:t> signaling pathways. Structurally and functionally significant</a:t>
            </a:r>
          </a:p>
          <a:p>
            <a:r>
              <a:rPr lang="en-US" altLang="ko-KR" sz="1200" b="0" i="0" u="none" strike="noStrike" kern="1200" baseline="0" dirty="0" smtClean="0">
                <a:solidFill>
                  <a:schemeClr val="tx1"/>
                </a:solidFill>
                <a:latin typeface="+mn-lt"/>
                <a:ea typeface="+mn-ea"/>
                <a:cs typeface="+mn-cs"/>
              </a:rPr>
              <a:t>domains within </a:t>
            </a:r>
            <a:r>
              <a:rPr lang="en-US" altLang="ko-KR" sz="1200" b="0" i="0" u="none" strike="noStrike" kern="1200" baseline="0" dirty="0" err="1" smtClean="0">
                <a:solidFill>
                  <a:schemeClr val="tx1"/>
                </a:solidFill>
                <a:latin typeface="+mn-lt"/>
                <a:ea typeface="+mn-ea"/>
                <a:cs typeface="+mn-cs"/>
              </a:rPr>
              <a:t>Eph</a:t>
            </a:r>
            <a:r>
              <a:rPr lang="en-US" altLang="ko-KR" sz="1200" b="0" i="0" u="none" strike="noStrike" kern="1200" baseline="0" dirty="0" smtClean="0">
                <a:solidFill>
                  <a:schemeClr val="tx1"/>
                </a:solidFill>
                <a:latin typeface="+mn-lt"/>
                <a:ea typeface="+mn-ea"/>
                <a:cs typeface="+mn-cs"/>
              </a:rPr>
              <a:t> and </a:t>
            </a:r>
            <a:r>
              <a:rPr lang="en-US" altLang="ko-KR" sz="1200" b="0" i="0" u="none" strike="noStrike" kern="1200" baseline="0" dirty="0" err="1" smtClean="0">
                <a:solidFill>
                  <a:schemeClr val="tx1"/>
                </a:solidFill>
                <a:latin typeface="+mn-lt"/>
                <a:ea typeface="+mn-ea"/>
                <a:cs typeface="+mn-cs"/>
              </a:rPr>
              <a:t>ephrin</a:t>
            </a:r>
            <a:r>
              <a:rPr lang="en-US" altLang="ko-KR" sz="1200" b="0" i="0" u="none" strike="noStrike" kern="1200" baseline="0" dirty="0" smtClean="0">
                <a:solidFill>
                  <a:schemeClr val="tx1"/>
                </a:solidFill>
                <a:latin typeface="+mn-lt"/>
                <a:ea typeface="+mn-ea"/>
                <a:cs typeface="+mn-cs"/>
              </a:rPr>
              <a:t> proteins and signaling pathways of</a:t>
            </a:r>
          </a:p>
          <a:p>
            <a:r>
              <a:rPr lang="en-US" altLang="ko-KR" sz="1200" b="0" i="0" u="none" strike="noStrike" kern="1200" baseline="0" dirty="0" smtClean="0">
                <a:solidFill>
                  <a:schemeClr val="tx1"/>
                </a:solidFill>
                <a:latin typeface="+mn-lt"/>
                <a:ea typeface="+mn-ea"/>
                <a:cs typeface="+mn-cs"/>
              </a:rPr>
              <a:t>activated </a:t>
            </a:r>
            <a:r>
              <a:rPr lang="en-US" altLang="ko-KR" sz="1200" b="0" i="0" u="none" strike="noStrike" kern="1200" baseline="0" dirty="0" err="1" smtClean="0">
                <a:solidFill>
                  <a:schemeClr val="tx1"/>
                </a:solidFill>
                <a:latin typeface="+mn-lt"/>
                <a:ea typeface="+mn-ea"/>
                <a:cs typeface="+mn-cs"/>
              </a:rPr>
              <a:t>Eph</a:t>
            </a:r>
            <a:r>
              <a:rPr lang="en-US" altLang="ko-KR" sz="1200" b="0" i="0" u="none" strike="noStrike" kern="1200" baseline="0" dirty="0" smtClean="0">
                <a:solidFill>
                  <a:schemeClr val="tx1"/>
                </a:solidFill>
                <a:latin typeface="+mn-lt"/>
                <a:ea typeface="+mn-ea"/>
                <a:cs typeface="+mn-cs"/>
              </a:rPr>
              <a:t> receptors and </a:t>
            </a:r>
            <a:r>
              <a:rPr lang="en-US" altLang="ko-KR" sz="1200" b="0" i="0" u="none" strike="noStrike" kern="1200" baseline="0" dirty="0" err="1" smtClean="0">
                <a:solidFill>
                  <a:schemeClr val="tx1"/>
                </a:solidFill>
                <a:latin typeface="+mn-lt"/>
                <a:ea typeface="+mn-ea"/>
                <a:cs typeface="+mn-cs"/>
              </a:rPr>
              <a:t>ephrins</a:t>
            </a:r>
            <a:r>
              <a:rPr lang="en-US" altLang="ko-KR" sz="1200" b="0" i="0" u="none" strike="noStrike" kern="1200" baseline="0" dirty="0" smtClean="0">
                <a:solidFill>
                  <a:schemeClr val="tx1"/>
                </a:solidFill>
                <a:latin typeface="+mn-lt"/>
                <a:ea typeface="+mn-ea"/>
                <a:cs typeface="+mn-cs"/>
              </a:rPr>
              <a:t> that modulate cell shape and attachment.</a:t>
            </a:r>
          </a:p>
          <a:p>
            <a:r>
              <a:rPr lang="en-US" altLang="ko-KR" sz="1200" b="1" i="0" u="none" strike="noStrike" kern="1200" baseline="0" dirty="0" smtClean="0">
                <a:solidFill>
                  <a:schemeClr val="tx1"/>
                </a:solidFill>
                <a:latin typeface="+mn-lt"/>
                <a:ea typeface="+mn-ea"/>
                <a:cs typeface="+mn-cs"/>
              </a:rPr>
              <a:t>Arrows</a:t>
            </a:r>
            <a:r>
              <a:rPr lang="en-US" altLang="ko-KR" sz="1200" b="0" i="0" u="none" strike="noStrike" kern="1200" baseline="0" dirty="0" smtClean="0">
                <a:solidFill>
                  <a:schemeClr val="tx1"/>
                </a:solidFill>
                <a:latin typeface="+mn-lt"/>
                <a:ea typeface="+mn-ea"/>
                <a:cs typeface="+mn-cs"/>
              </a:rPr>
              <a:t>, positive outcome; </a:t>
            </a:r>
            <a:r>
              <a:rPr lang="en-US" altLang="ko-KR" sz="1200" b="1" i="0" u="none" strike="noStrike" kern="1200" baseline="0" dirty="0" smtClean="0">
                <a:solidFill>
                  <a:schemeClr val="tx1"/>
                </a:solidFill>
                <a:latin typeface="+mn-lt"/>
                <a:ea typeface="+mn-ea"/>
                <a:cs typeface="+mn-cs"/>
              </a:rPr>
              <a:t>blue circle</a:t>
            </a:r>
            <a:r>
              <a:rPr lang="en-US" altLang="ko-KR" sz="1200" b="0" i="0" u="none" strike="noStrike" kern="1200" baseline="0" dirty="0" smtClean="0">
                <a:solidFill>
                  <a:schemeClr val="tx1"/>
                </a:solidFill>
                <a:latin typeface="+mn-lt"/>
                <a:ea typeface="+mn-ea"/>
                <a:cs typeface="+mn-cs"/>
              </a:rPr>
              <a:t>, phosphorylation; </a:t>
            </a:r>
            <a:r>
              <a:rPr lang="en-US" altLang="ko-KR" sz="1200" b="1" i="0" u="none" strike="noStrike" kern="1200" baseline="0" dirty="0" smtClean="0">
                <a:solidFill>
                  <a:schemeClr val="tx1"/>
                </a:solidFill>
                <a:latin typeface="+mn-lt"/>
                <a:ea typeface="+mn-ea"/>
                <a:cs typeface="+mn-cs"/>
              </a:rPr>
              <a:t>flat end</a:t>
            </a:r>
          </a:p>
          <a:p>
            <a:r>
              <a:rPr lang="en-US" altLang="ko-KR" sz="1200" b="1" i="0" u="none" strike="noStrike" kern="1200" baseline="0" dirty="0" smtClean="0">
                <a:solidFill>
                  <a:schemeClr val="tx1"/>
                </a:solidFill>
                <a:latin typeface="+mn-lt"/>
                <a:ea typeface="+mn-ea"/>
                <a:cs typeface="+mn-cs"/>
              </a:rPr>
              <a:t>lines</a:t>
            </a:r>
            <a:r>
              <a:rPr lang="en-US" altLang="ko-KR" sz="1200" b="0" i="0" u="none" strike="noStrike" kern="1200" baseline="0" dirty="0" smtClean="0">
                <a:solidFill>
                  <a:schemeClr val="tx1"/>
                </a:solidFill>
                <a:latin typeface="+mn-lt"/>
                <a:ea typeface="+mn-ea"/>
                <a:cs typeface="+mn-cs"/>
              </a:rPr>
              <a:t>, inhibition. Adopted and modified from </a:t>
            </a:r>
            <a:r>
              <a:rPr lang="en-US" altLang="ko-KR" sz="1200" b="0" i="0" u="none" strike="noStrike" kern="1200" baseline="0" dirty="0" err="1" smtClean="0">
                <a:solidFill>
                  <a:schemeClr val="tx1"/>
                </a:solidFill>
                <a:latin typeface="+mn-lt"/>
                <a:ea typeface="+mn-ea"/>
                <a:cs typeface="+mn-cs"/>
              </a:rPr>
              <a:t>Himanen</a:t>
            </a:r>
            <a:r>
              <a:rPr lang="en-US" altLang="ko-KR" sz="1200" b="0" i="0" u="none" strike="noStrike" kern="1200" baseline="0" dirty="0" smtClean="0">
                <a:solidFill>
                  <a:schemeClr val="tx1"/>
                </a:solidFill>
                <a:latin typeface="+mn-lt"/>
                <a:ea typeface="+mn-ea"/>
                <a:cs typeface="+mn-cs"/>
              </a:rPr>
              <a:t> et al,20 with the</a:t>
            </a:r>
          </a:p>
          <a:p>
            <a:r>
              <a:rPr lang="en-US" altLang="ko-KR" sz="1200" b="0" i="0" u="none" strike="noStrike" kern="1200" baseline="0" dirty="0" smtClean="0">
                <a:solidFill>
                  <a:schemeClr val="tx1"/>
                </a:solidFill>
                <a:latin typeface="+mn-lt"/>
                <a:ea typeface="+mn-ea"/>
                <a:cs typeface="+mn-cs"/>
              </a:rPr>
              <a:t>permission of Taylor and Francis Group Ltd (copyright 2010).</a:t>
            </a:r>
          </a:p>
          <a:p>
            <a:r>
              <a:rPr lang="en-US" altLang="ko-KR" sz="1200" b="0" i="0" u="none" strike="noStrike" kern="1200" baseline="0" dirty="0" smtClean="0">
                <a:solidFill>
                  <a:schemeClr val="tx1"/>
                </a:solidFill>
                <a:latin typeface="+mn-lt"/>
                <a:ea typeface="+mn-ea"/>
                <a:cs typeface="+mn-cs"/>
                <a:sym typeface="Wingdings" panose="05000000000000000000" pitchFamily="2" charset="2"/>
              </a:rPr>
              <a:t> </a:t>
            </a:r>
            <a:r>
              <a:rPr lang="ko-KR" altLang="en-US" sz="1200" b="0" i="0" u="none" strike="noStrike" kern="1200" baseline="0" dirty="0" smtClean="0">
                <a:solidFill>
                  <a:schemeClr val="tx1"/>
                </a:solidFill>
                <a:latin typeface="+mn-lt"/>
                <a:ea typeface="+mn-ea"/>
                <a:cs typeface="+mn-cs"/>
                <a:sym typeface="Wingdings" panose="05000000000000000000" pitchFamily="2" charset="2"/>
              </a:rPr>
              <a:t>설명 추가할 것 </a:t>
            </a:r>
            <a:r>
              <a:rPr lang="en-US" altLang="ko-KR" sz="1200" b="0" i="0" u="none" strike="noStrike" kern="1200" baseline="0" dirty="0" smtClean="0">
                <a:solidFill>
                  <a:schemeClr val="tx1"/>
                </a:solidFill>
                <a:latin typeface="+mn-lt"/>
                <a:ea typeface="+mn-ea"/>
                <a:cs typeface="+mn-cs"/>
                <a:sym typeface="Wingdings" panose="05000000000000000000" pitchFamily="2" charset="2"/>
              </a:rPr>
              <a:t>: </a:t>
            </a:r>
            <a:r>
              <a:rPr lang="ko-KR" altLang="en-US" sz="1200" b="0" i="0" u="none" strike="noStrike" kern="1200" baseline="0" dirty="0" err="1" smtClean="0">
                <a:solidFill>
                  <a:schemeClr val="tx1"/>
                </a:solidFill>
                <a:latin typeface="+mn-lt"/>
                <a:ea typeface="+mn-ea"/>
                <a:cs typeface="+mn-cs"/>
                <a:sym typeface="Wingdings" panose="05000000000000000000" pitchFamily="2" charset="2"/>
              </a:rPr>
              <a:t>여러질환에서</a:t>
            </a:r>
            <a:r>
              <a:rPr lang="ko-KR" altLang="en-US" sz="1200" b="0" i="0" u="none" strike="noStrike" kern="1200" baseline="0" dirty="0" smtClean="0">
                <a:solidFill>
                  <a:schemeClr val="tx1"/>
                </a:solidFill>
                <a:latin typeface="+mn-lt"/>
                <a:ea typeface="+mn-ea"/>
                <a:cs typeface="+mn-cs"/>
                <a:sym typeface="Wingdings" panose="05000000000000000000" pitchFamily="2" charset="2"/>
              </a:rPr>
              <a:t> 기전이 연구되고 있음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3</a:t>
            </a:fld>
            <a:endParaRPr lang="ko-KR" altLang="en-US" dirty="0"/>
          </a:p>
        </p:txBody>
      </p:sp>
    </p:spTree>
    <p:extLst>
      <p:ext uri="{BB962C8B-B14F-4D97-AF65-F5344CB8AC3E}">
        <p14:creationId xmlns:p14="http://schemas.microsoft.com/office/powerpoint/2010/main" val="1572883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Expressional changes of </a:t>
            </a:r>
            <a:r>
              <a:rPr lang="en-US" altLang="ko-KR" sz="1200" b="0" i="0" u="none" strike="noStrike" kern="1200" baseline="0" dirty="0" err="1" smtClean="0">
                <a:solidFill>
                  <a:schemeClr val="tx1"/>
                </a:solidFill>
                <a:latin typeface="+mn-lt"/>
                <a:ea typeface="+mn-ea"/>
                <a:cs typeface="+mn-cs"/>
              </a:rPr>
              <a:t>ephrins</a:t>
            </a:r>
            <a:r>
              <a:rPr lang="en-US" altLang="ko-KR" sz="1200" b="0" i="0" u="none" strike="noStrike" kern="1200" baseline="0" dirty="0" smtClean="0">
                <a:solidFill>
                  <a:schemeClr val="tx1"/>
                </a:solidFill>
                <a:latin typeface="+mn-lt"/>
                <a:ea typeface="+mn-ea"/>
                <a:cs typeface="+mn-cs"/>
              </a:rPr>
              <a:t> and </a:t>
            </a:r>
            <a:r>
              <a:rPr lang="en-US" altLang="ko-KR" sz="1200" b="0" i="0" u="none" strike="noStrike" kern="1200" baseline="0" dirty="0" err="1" smtClean="0">
                <a:solidFill>
                  <a:schemeClr val="tx1"/>
                </a:solidFill>
                <a:latin typeface="+mn-lt"/>
                <a:ea typeface="+mn-ea"/>
                <a:cs typeface="+mn-cs"/>
              </a:rPr>
              <a:t>Eph</a:t>
            </a:r>
            <a:r>
              <a:rPr lang="en-US" altLang="ko-KR" sz="1200" b="0" i="0" u="none" strike="noStrike" kern="1200" baseline="0" dirty="0" smtClean="0">
                <a:solidFill>
                  <a:schemeClr val="tx1"/>
                </a:solidFill>
                <a:latin typeface="+mn-lt"/>
                <a:ea typeface="+mn-ea"/>
                <a:cs typeface="+mn-cs"/>
              </a:rPr>
              <a:t> receptors in inflammation. The early transcriptional upregulation of ephrin-B2 and EphA2 on endothelial and epithelial cells triggers intracellular events that result in cell repulsion and increase barrier permeability (B) compared to normal conditions (A). </a:t>
            </a:r>
          </a:p>
          <a:p>
            <a:r>
              <a:rPr lang="en-US" altLang="ko-KR" sz="1200" b="0" i="0" u="none" strike="noStrike" kern="1200" baseline="0" dirty="0" smtClean="0">
                <a:solidFill>
                  <a:schemeClr val="tx1"/>
                </a:solidFill>
                <a:latin typeface="+mn-lt"/>
                <a:ea typeface="+mn-ea"/>
                <a:cs typeface="+mn-cs"/>
              </a:rPr>
              <a:t>The subsequent transcriptional downregulation of several </a:t>
            </a:r>
            <a:r>
              <a:rPr lang="en-US" altLang="ko-KR" sz="1200" b="0" i="0" u="none" strike="noStrike" kern="1200" baseline="0" dirty="0" err="1" smtClean="0">
                <a:solidFill>
                  <a:schemeClr val="tx1"/>
                </a:solidFill>
                <a:latin typeface="+mn-lt"/>
                <a:ea typeface="+mn-ea"/>
                <a:cs typeface="+mn-cs"/>
              </a:rPr>
              <a:t>EphA</a:t>
            </a:r>
            <a:r>
              <a:rPr lang="en-US" altLang="ko-KR" sz="1200" b="0" i="0" u="none" strike="noStrike" kern="1200" baseline="0" dirty="0" smtClean="0">
                <a:solidFill>
                  <a:schemeClr val="tx1"/>
                </a:solidFill>
                <a:latin typeface="+mn-lt"/>
                <a:ea typeface="+mn-ea"/>
                <a:cs typeface="+mn-cs"/>
              </a:rPr>
              <a:t> and </a:t>
            </a:r>
            <a:r>
              <a:rPr lang="en-US" altLang="ko-KR" sz="1200" b="0" i="0" u="none" strike="noStrike" kern="1200" baseline="0" dirty="0" err="1" smtClean="0">
                <a:solidFill>
                  <a:schemeClr val="tx1"/>
                </a:solidFill>
                <a:latin typeface="+mn-lt"/>
                <a:ea typeface="+mn-ea"/>
                <a:cs typeface="+mn-cs"/>
              </a:rPr>
              <a:t>EphB</a:t>
            </a:r>
            <a:r>
              <a:rPr lang="en-US" altLang="ko-KR" sz="1200" b="0" i="0" u="none" strike="noStrike" kern="1200" baseline="0" dirty="0" smtClean="0">
                <a:solidFill>
                  <a:schemeClr val="tx1"/>
                </a:solidFill>
                <a:latin typeface="+mn-lt"/>
                <a:ea typeface="+mn-ea"/>
                <a:cs typeface="+mn-cs"/>
              </a:rPr>
              <a:t> receptors on leukocytes and endothelial cells signals those events (expression of adhesion molecules on the cell surface and reorganization of the intracellular cytoskeleton) that cause leukocyte-endothelial adhesion (C). The transcriptional changes of signaling molecules shown in both panels B and C promote leukocyte</a:t>
            </a:r>
          </a:p>
          <a:p>
            <a:r>
              <a:rPr lang="en-US" altLang="ko-KR" sz="1200" b="0" i="0" u="none" strike="noStrike" kern="1200" baseline="0" dirty="0" smtClean="0">
                <a:solidFill>
                  <a:schemeClr val="tx1"/>
                </a:solidFill>
                <a:latin typeface="+mn-lt"/>
                <a:ea typeface="+mn-ea"/>
                <a:cs typeface="+mn-cs"/>
              </a:rPr>
              <a:t>extravasation and tissue transmigration.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5</a:t>
            </a:fld>
            <a:endParaRPr lang="ko-KR" altLang="en-US" dirty="0"/>
          </a:p>
        </p:txBody>
      </p:sp>
    </p:spTree>
    <p:extLst>
      <p:ext uri="{BB962C8B-B14F-4D97-AF65-F5344CB8AC3E}">
        <p14:creationId xmlns:p14="http://schemas.microsoft.com/office/powerpoint/2010/main" val="2410336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Liver, lung, hypothalamus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6</a:t>
            </a:fld>
            <a:endParaRPr lang="ko-KR" altLang="en-US" dirty="0"/>
          </a:p>
        </p:txBody>
      </p:sp>
    </p:spTree>
    <p:extLst>
      <p:ext uri="{BB962C8B-B14F-4D97-AF65-F5344CB8AC3E}">
        <p14:creationId xmlns:p14="http://schemas.microsoft.com/office/powerpoint/2010/main" val="1621292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during </a:t>
            </a:r>
            <a:r>
              <a:rPr lang="en-US" altLang="ko-KR" dirty="0" err="1" smtClean="0"/>
              <a:t>oncogenesis</a:t>
            </a:r>
            <a:r>
              <a:rPr lang="en-US" altLang="ko-KR" dirty="0" smtClean="0"/>
              <a:t> due to loss of cell contacts, the normal EphA2-EphrinA1 signaling is disrupted leading to the overexpression of EphA2 and oncogenic signal transduction. This deregulated signaling is implicated in several critical aspects of </a:t>
            </a:r>
            <a:r>
              <a:rPr lang="en-US" altLang="ko-KR" dirty="0" err="1" smtClean="0"/>
              <a:t>oncogenesis</a:t>
            </a:r>
            <a:r>
              <a:rPr lang="en-US" altLang="ko-KR" dirty="0" smtClean="0"/>
              <a:t> such as cytoskeleton modulation, cell adhesion, migration, metastasis, proliferation and angiogenesis.</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7</a:t>
            </a:fld>
            <a:endParaRPr lang="ko-KR" altLang="en-US" dirty="0"/>
          </a:p>
        </p:txBody>
      </p:sp>
    </p:spTree>
    <p:extLst>
      <p:ext uri="{BB962C8B-B14F-4D97-AF65-F5344CB8AC3E}">
        <p14:creationId xmlns:p14="http://schemas.microsoft.com/office/powerpoint/2010/main" val="1118127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중용한 </a:t>
            </a:r>
            <a:r>
              <a:rPr lang="en-US" altLang="ko-KR" dirty="0" err="1" smtClean="0"/>
              <a:t>dounstream</a:t>
            </a:r>
            <a:r>
              <a:rPr lang="en-US" altLang="ko-KR" baseline="0" dirty="0" smtClean="0"/>
              <a:t> molecules </a:t>
            </a:r>
            <a:r>
              <a:rPr lang="ko-KR" altLang="en-US" baseline="0" dirty="0" smtClean="0"/>
              <a:t>은</a:t>
            </a:r>
            <a:r>
              <a:rPr lang="en-US" altLang="ko-KR" baseline="0" dirty="0" smtClean="0"/>
              <a:t> </a:t>
            </a:r>
            <a:r>
              <a:rPr lang="en-US" altLang="ko-KR" baseline="0" dirty="0" err="1" smtClean="0"/>
              <a:t>phosphatidyl</a:t>
            </a:r>
            <a:r>
              <a:rPr lang="en-US" altLang="ko-KR" baseline="0" dirty="0" smtClean="0"/>
              <a:t> inositol 3’kinase (PI3K) , </a:t>
            </a:r>
            <a:r>
              <a:rPr lang="en-US" altLang="ko-KR" baseline="0" dirty="0" err="1" smtClean="0"/>
              <a:t>Src</a:t>
            </a:r>
            <a:r>
              <a:rPr lang="en-US" altLang="ko-KR" baseline="0" dirty="0" smtClean="0"/>
              <a:t> family kinase, Rho and </a:t>
            </a:r>
            <a:r>
              <a:rPr lang="en-US" altLang="ko-KR" baseline="0" dirty="0" err="1" smtClean="0"/>
              <a:t>Rac</a:t>
            </a:r>
            <a:r>
              <a:rPr lang="en-US" altLang="ko-KR" baseline="0" dirty="0" smtClean="0"/>
              <a:t> 1 </a:t>
            </a:r>
            <a:r>
              <a:rPr lang="en-US" altLang="ko-KR" baseline="0" dirty="0" err="1" smtClean="0"/>
              <a:t>GTPases</a:t>
            </a:r>
            <a:r>
              <a:rPr lang="en-US" altLang="ko-KR" baseline="0" dirty="0" smtClean="0"/>
              <a:t>, mitogen activated kinase (MAPK) and </a:t>
            </a:r>
            <a:r>
              <a:rPr lang="en-US" altLang="ko-KR" baseline="0" dirty="0" err="1" smtClean="0"/>
              <a:t>integrins</a:t>
            </a:r>
            <a:r>
              <a:rPr lang="en-US" altLang="ko-KR" baseline="0" dirty="0" smtClean="0"/>
              <a:t> along with the cross- talk of other oncogenic receptors.</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8</a:t>
            </a:fld>
            <a:endParaRPr lang="ko-KR" altLang="en-US" dirty="0"/>
          </a:p>
        </p:txBody>
      </p:sp>
    </p:spTree>
    <p:extLst>
      <p:ext uri="{BB962C8B-B14F-4D97-AF65-F5344CB8AC3E}">
        <p14:creationId xmlns:p14="http://schemas.microsoft.com/office/powerpoint/2010/main" val="3387453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10</a:t>
            </a:fld>
            <a:endParaRPr lang="ko-KR" altLang="en-US" dirty="0"/>
          </a:p>
        </p:txBody>
      </p:sp>
    </p:spTree>
    <p:extLst>
      <p:ext uri="{BB962C8B-B14F-4D97-AF65-F5344CB8AC3E}">
        <p14:creationId xmlns:p14="http://schemas.microsoft.com/office/powerpoint/2010/main" val="4283453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b="1" dirty="0" smtClean="0">
                <a:latin typeface="Times New Roman" panose="02020603050405020304" pitchFamily="18" charset="0"/>
                <a:ea typeface="Arial Unicode MS" pitchFamily="50" charset="-127"/>
                <a:cs typeface="Times New Roman" pitchFamily="18" charset="0"/>
              </a:rPr>
              <a:t>Sepsis </a:t>
            </a:r>
          </a:p>
          <a:p>
            <a:pPr lvl="1"/>
            <a:r>
              <a:rPr lang="en-US" altLang="ko-KR" sz="2400" dirty="0" smtClean="0">
                <a:solidFill>
                  <a:srgbClr val="C00000"/>
                </a:solidFill>
                <a:latin typeface="Times New Roman" pitchFamily="18" charset="0"/>
                <a:ea typeface="Arial Unicode MS" pitchFamily="50" charset="-127"/>
                <a:cs typeface="Times New Roman" pitchFamily="18" charset="0"/>
              </a:rPr>
              <a:t>??????? (sepsis-2 </a:t>
            </a:r>
            <a:r>
              <a:rPr lang="ko-KR" altLang="en-US" sz="2400" dirty="0" smtClean="0">
                <a:solidFill>
                  <a:srgbClr val="C00000"/>
                </a:solidFill>
                <a:latin typeface="Times New Roman" pitchFamily="18" charset="0"/>
                <a:ea typeface="Arial Unicode MS" pitchFamily="50" charset="-127"/>
                <a:cs typeface="Times New Roman" pitchFamily="18" charset="0"/>
              </a:rPr>
              <a:t>정의</a:t>
            </a:r>
            <a:r>
              <a:rPr lang="ko-KR" altLang="en-US" sz="2400" baseline="0" dirty="0" smtClean="0">
                <a:solidFill>
                  <a:srgbClr val="C00000"/>
                </a:solidFill>
                <a:latin typeface="Times New Roman" pitchFamily="18" charset="0"/>
                <a:ea typeface="Arial Unicode MS" pitchFamily="50" charset="-127"/>
                <a:cs typeface="Times New Roman" pitchFamily="18" charset="0"/>
              </a:rPr>
              <a:t> 입니다</a:t>
            </a:r>
            <a:r>
              <a:rPr lang="en-US" altLang="ko-KR" sz="2400" baseline="0" dirty="0" smtClean="0">
                <a:solidFill>
                  <a:srgbClr val="C00000"/>
                </a:solidFill>
                <a:latin typeface="Times New Roman" pitchFamily="18" charset="0"/>
                <a:ea typeface="Arial Unicode MS" pitchFamily="50" charset="-127"/>
                <a:cs typeface="Times New Roman" pitchFamily="18" charset="0"/>
              </a:rPr>
              <a:t>)</a:t>
            </a:r>
            <a:endParaRPr lang="en-US" altLang="ko-KR" sz="2400" dirty="0" smtClean="0">
              <a:solidFill>
                <a:srgbClr val="C00000"/>
              </a:solidFill>
              <a:latin typeface="Times New Roman" pitchFamily="18" charset="0"/>
              <a:ea typeface="Arial Unicode MS" pitchFamily="50" charset="-127"/>
              <a:cs typeface="Times New Roman" pitchFamily="18" charset="0"/>
            </a:endParaRPr>
          </a:p>
          <a:p>
            <a:pPr lvl="1"/>
            <a:endParaRPr lang="en-US" altLang="ko-KR" sz="2400" dirty="0" smtClean="0">
              <a:latin typeface="Times New Roman" pitchFamily="18" charset="0"/>
              <a:ea typeface="Arial Unicode MS" pitchFamily="50" charset="-127"/>
              <a:cs typeface="Times New Roman" pitchFamily="18" charset="0"/>
            </a:endParaRPr>
          </a:p>
          <a:p>
            <a:r>
              <a:rPr lang="en-US" altLang="ko-KR" b="1" dirty="0" smtClean="0">
                <a:latin typeface="Times New Roman" pitchFamily="18" charset="0"/>
                <a:ea typeface="Arial Unicode MS" pitchFamily="50" charset="-127"/>
                <a:cs typeface="Times New Roman" pitchFamily="18" charset="0"/>
              </a:rPr>
              <a:t>Bacteremia</a:t>
            </a:r>
          </a:p>
          <a:p>
            <a:pPr lvl="1"/>
            <a:r>
              <a:rPr lang="en-US" altLang="ko-KR" sz="2400" dirty="0" smtClean="0">
                <a:latin typeface="Times New Roman" pitchFamily="18" charset="0"/>
                <a:ea typeface="Arial Unicode MS" pitchFamily="50" charset="-127"/>
                <a:cs typeface="Times New Roman" pitchFamily="18" charset="0"/>
              </a:rPr>
              <a:t>More than one pathogenic organism was isolated in the blood cultures</a:t>
            </a:r>
          </a:p>
          <a:p>
            <a:pPr lvl="1"/>
            <a:endParaRPr lang="en-US" altLang="ko-KR" sz="2400" dirty="0" smtClean="0">
              <a:latin typeface="Times New Roman" pitchFamily="18" charset="0"/>
              <a:ea typeface="Arial Unicode MS" pitchFamily="50" charset="-127"/>
              <a:cs typeface="Times New Roman" pitchFamily="18" charset="0"/>
            </a:endParaRPr>
          </a:p>
          <a:p>
            <a:r>
              <a:rPr lang="en-US" altLang="ko-KR" b="1" dirty="0" smtClean="0">
                <a:latin typeface="Times New Roman" pitchFamily="18" charset="0"/>
                <a:ea typeface="Arial Unicode MS" pitchFamily="50" charset="-127"/>
                <a:cs typeface="Times New Roman" pitchFamily="18" charset="0"/>
              </a:rPr>
              <a:t>Co-morbidity</a:t>
            </a:r>
            <a:r>
              <a:rPr lang="en-US" altLang="ko-KR" dirty="0" smtClean="0">
                <a:latin typeface="Times New Roman" pitchFamily="18" charset="0"/>
                <a:ea typeface="Arial Unicode MS" pitchFamily="50" charset="-127"/>
                <a:cs typeface="Times New Roman" pitchFamily="18" charset="0"/>
              </a:rPr>
              <a:t> </a:t>
            </a:r>
          </a:p>
          <a:p>
            <a:pPr lvl="1"/>
            <a:r>
              <a:rPr lang="en-US" altLang="ko-KR" sz="2400" dirty="0" err="1" smtClean="0">
                <a:latin typeface="Times New Roman" pitchFamily="18" charset="0"/>
                <a:ea typeface="Arial Unicode MS" pitchFamily="50" charset="-127"/>
                <a:cs typeface="Times New Roman" pitchFamily="18" charset="0"/>
              </a:rPr>
              <a:t>Charlson’s</a:t>
            </a:r>
            <a:r>
              <a:rPr lang="en-US" altLang="ko-KR" sz="2400" dirty="0" smtClean="0">
                <a:latin typeface="Times New Roman" pitchFamily="18" charset="0"/>
                <a:ea typeface="Arial Unicode MS" pitchFamily="50" charset="-127"/>
                <a:cs typeface="Times New Roman" pitchFamily="18" charset="0"/>
              </a:rPr>
              <a:t> co-morbidity index</a:t>
            </a:r>
          </a:p>
          <a:p>
            <a:pPr lvl="1"/>
            <a:endParaRPr lang="en-US" altLang="ko-KR" sz="2400" dirty="0" smtClean="0">
              <a:latin typeface="Times New Roman" pitchFamily="18" charset="0"/>
              <a:ea typeface="Arial Unicode MS" pitchFamily="50" charset="-127"/>
              <a:cs typeface="Times New Roman" pitchFamily="18" charset="0"/>
            </a:endParaRPr>
          </a:p>
          <a:p>
            <a:r>
              <a:rPr lang="en-US" altLang="ko-KR" b="1" dirty="0" smtClean="0">
                <a:latin typeface="Times New Roman" pitchFamily="18" charset="0"/>
                <a:ea typeface="Arial Unicode MS" pitchFamily="50" charset="-127"/>
                <a:cs typeface="Times New Roman" pitchFamily="18" charset="0"/>
              </a:rPr>
              <a:t>Severity of organ dysfunction measured by</a:t>
            </a:r>
          </a:p>
          <a:p>
            <a:pPr lvl="1"/>
            <a:r>
              <a:rPr lang="en-US" altLang="ko-KR" sz="2400" dirty="0" smtClean="0">
                <a:latin typeface="Times New Roman" pitchFamily="18" charset="0"/>
                <a:ea typeface="Arial Unicode MS" pitchFamily="50" charset="-127"/>
                <a:cs typeface="Times New Roman" pitchFamily="18" charset="0"/>
              </a:rPr>
              <a:t>Sequential Organ Failure Assessment (SOFA) score</a:t>
            </a:r>
          </a:p>
          <a:p>
            <a:pPr lvl="1"/>
            <a:r>
              <a:rPr lang="en-US" altLang="ko-KR" sz="2400" dirty="0" smtClean="0">
                <a:latin typeface="Times New Roman" pitchFamily="18" charset="0"/>
                <a:ea typeface="Arial Unicode MS" pitchFamily="50" charset="-127"/>
                <a:cs typeface="Times New Roman" pitchFamily="18" charset="0"/>
              </a:rPr>
              <a:t>Acute Physiology and Chronic Health Evaluation (APACHE) II</a:t>
            </a:r>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11</a:t>
            </a:fld>
            <a:endParaRPr lang="ko-KR" altLang="en-US" dirty="0"/>
          </a:p>
        </p:txBody>
      </p:sp>
    </p:spTree>
    <p:extLst>
      <p:ext uri="{BB962C8B-B14F-4D97-AF65-F5344CB8AC3E}">
        <p14:creationId xmlns:p14="http://schemas.microsoft.com/office/powerpoint/2010/main" val="1557781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2016-04-28</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2016-04-28</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2016-04-28</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2016-04-28</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2016-04-28</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2016-04-28</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E44A51CF-8D24-4855-A889-3014CC995E25}" type="datetimeFigureOut">
              <a:rPr lang="ko-KR" altLang="en-US" smtClean="0"/>
              <a:pPr/>
              <a:t>2016-04-28</a:t>
            </a:fld>
            <a:endParaRPr lang="ko-KR" altLang="en-US" dirty="0"/>
          </a:p>
        </p:txBody>
      </p:sp>
      <p:sp>
        <p:nvSpPr>
          <p:cNvPr id="8" name="바닥글 개체 틀 7"/>
          <p:cNvSpPr>
            <a:spLocks noGrp="1"/>
          </p:cNvSpPr>
          <p:nvPr>
            <p:ph type="ftr" sz="quarter" idx="11"/>
          </p:nvPr>
        </p:nvSpPr>
        <p:spPr/>
        <p:txBody>
          <a:bodyPr/>
          <a:lstStyle/>
          <a:p>
            <a:endParaRPr lang="ko-KR" altLang="en-US" dirty="0"/>
          </a:p>
        </p:txBody>
      </p:sp>
      <p:sp>
        <p:nvSpPr>
          <p:cNvPr id="9" name="슬라이드 번호 개체 틀 8"/>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E44A51CF-8D24-4855-A889-3014CC995E25}" type="datetimeFigureOut">
              <a:rPr lang="ko-KR" altLang="en-US" smtClean="0"/>
              <a:pPr/>
              <a:t>2016-04-28</a:t>
            </a:fld>
            <a:endParaRPr lang="ko-KR" altLang="en-US" dirty="0"/>
          </a:p>
        </p:txBody>
      </p:sp>
      <p:sp>
        <p:nvSpPr>
          <p:cNvPr id="4" name="바닥글 개체 틀 3"/>
          <p:cNvSpPr>
            <a:spLocks noGrp="1"/>
          </p:cNvSpPr>
          <p:nvPr>
            <p:ph type="ftr" sz="quarter" idx="11"/>
          </p:nvPr>
        </p:nvSpPr>
        <p:spPr/>
        <p:txBody>
          <a:bodyPr/>
          <a:lstStyle/>
          <a:p>
            <a:endParaRPr lang="ko-KR" altLang="en-US" dirty="0"/>
          </a:p>
        </p:txBody>
      </p:sp>
      <p:sp>
        <p:nvSpPr>
          <p:cNvPr id="5" name="슬라이드 번호 개체 틀 4"/>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E44A51CF-8D24-4855-A889-3014CC995E25}" type="datetimeFigureOut">
              <a:rPr lang="ko-KR" altLang="en-US" smtClean="0"/>
              <a:pPr/>
              <a:t>2016-04-28</a:t>
            </a:fld>
            <a:endParaRPr lang="ko-KR" altLang="en-US" dirty="0"/>
          </a:p>
        </p:txBody>
      </p:sp>
      <p:sp>
        <p:nvSpPr>
          <p:cNvPr id="3" name="바닥글 개체 틀 2"/>
          <p:cNvSpPr>
            <a:spLocks noGrp="1"/>
          </p:cNvSpPr>
          <p:nvPr>
            <p:ph type="ftr" sz="quarter" idx="11"/>
          </p:nvPr>
        </p:nvSpPr>
        <p:spPr/>
        <p:txBody>
          <a:bodyPr/>
          <a:lstStyle/>
          <a:p>
            <a:endParaRPr lang="ko-KR" altLang="en-US" dirty="0"/>
          </a:p>
        </p:txBody>
      </p:sp>
      <p:sp>
        <p:nvSpPr>
          <p:cNvPr id="4" name="슬라이드 번호 개체 틀 3"/>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2016-04-28</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2016-04-28</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4A51CF-8D24-4855-A889-3014CC995E25}" type="datetimeFigureOut">
              <a:rPr lang="ko-KR" altLang="en-US" smtClean="0"/>
              <a:pPr/>
              <a:t>2016-04-28</a:t>
            </a:fld>
            <a:endParaRPr lang="ko-KR" altLang="en-US" dirty="0"/>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dirty="0"/>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13" cstate="print"/>
          <a:srcRect/>
          <a:stretch>
            <a:fillRect/>
          </a:stretch>
        </p:blipFill>
        <p:spPr bwMode="auto">
          <a:xfrm>
            <a:off x="0" y="0"/>
            <a:ext cx="9143999" cy="6857999"/>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clinicaltrials.gov/"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9"/>
          <p:cNvSpPr txBox="1">
            <a:spLocks noChangeArrowheads="1"/>
          </p:cNvSpPr>
          <p:nvPr/>
        </p:nvSpPr>
        <p:spPr bwMode="gray">
          <a:xfrm>
            <a:off x="144016" y="5155640"/>
            <a:ext cx="5292080" cy="1188865"/>
          </a:xfrm>
          <a:prstGeom prst="rect">
            <a:avLst/>
          </a:prstGeom>
          <a:noFill/>
          <a:ln>
            <a:miter lim="800000"/>
            <a:headEnd/>
            <a:tailEnd/>
          </a:ln>
        </p:spPr>
        <p:txBody>
          <a:bodyPr/>
          <a:lstStyle/>
          <a:p>
            <a:r>
              <a:rPr lang="en-US" altLang="ko-KR" sz="1600" b="1" dirty="0">
                <a:solidFill>
                  <a:schemeClr val="tx1">
                    <a:lumMod val="50000"/>
                    <a:lumOff val="50000"/>
                  </a:schemeClr>
                </a:solidFill>
                <a:latin typeface="Times New Roman" pitchFamily="18" charset="0"/>
                <a:cs typeface="Times New Roman" pitchFamily="18" charset="0"/>
              </a:rPr>
              <a:t>Division of Pulmonology, </a:t>
            </a:r>
            <a:endParaRPr lang="en-US" altLang="ko-KR" sz="1600" b="1" dirty="0" smtClean="0">
              <a:solidFill>
                <a:schemeClr val="tx1">
                  <a:lumMod val="50000"/>
                  <a:lumOff val="50000"/>
                </a:schemeClr>
              </a:solidFill>
              <a:latin typeface="Times New Roman" pitchFamily="18" charset="0"/>
              <a:cs typeface="Times New Roman" pitchFamily="18" charset="0"/>
            </a:endParaRPr>
          </a:p>
          <a:p>
            <a:r>
              <a:rPr lang="en-US" altLang="ko-KR" sz="1600" b="1" dirty="0" smtClean="0">
                <a:solidFill>
                  <a:schemeClr val="tx1">
                    <a:lumMod val="50000"/>
                    <a:lumOff val="50000"/>
                  </a:schemeClr>
                </a:solidFill>
                <a:latin typeface="Times New Roman" pitchFamily="18" charset="0"/>
                <a:cs typeface="Times New Roman" pitchFamily="18" charset="0"/>
              </a:rPr>
              <a:t>Department </a:t>
            </a:r>
            <a:r>
              <a:rPr lang="en-US" altLang="ko-KR" sz="1600" b="1" dirty="0">
                <a:solidFill>
                  <a:schemeClr val="tx1">
                    <a:lumMod val="50000"/>
                    <a:lumOff val="50000"/>
                  </a:schemeClr>
                </a:solidFill>
                <a:latin typeface="Times New Roman" pitchFamily="18" charset="0"/>
                <a:cs typeface="Times New Roman" pitchFamily="18" charset="0"/>
              </a:rPr>
              <a:t>of Internal Medicine, </a:t>
            </a:r>
            <a:endParaRPr lang="en-US" altLang="ko-KR" sz="1600" b="1" dirty="0" smtClean="0">
              <a:solidFill>
                <a:schemeClr val="tx1">
                  <a:lumMod val="50000"/>
                  <a:lumOff val="50000"/>
                </a:schemeClr>
              </a:solidFill>
              <a:latin typeface="Times New Roman" pitchFamily="18" charset="0"/>
              <a:cs typeface="Times New Roman" pitchFamily="18" charset="0"/>
            </a:endParaRPr>
          </a:p>
          <a:p>
            <a:r>
              <a:rPr lang="en-US" altLang="ko-KR" sz="1600" b="1" dirty="0" smtClean="0">
                <a:solidFill>
                  <a:schemeClr val="tx1">
                    <a:lumMod val="50000"/>
                    <a:lumOff val="50000"/>
                  </a:schemeClr>
                </a:solidFill>
                <a:latin typeface="Times New Roman" pitchFamily="18" charset="0"/>
                <a:cs typeface="Times New Roman" pitchFamily="18" charset="0"/>
              </a:rPr>
              <a:t>Institute </a:t>
            </a:r>
            <a:r>
              <a:rPr lang="en-US" altLang="ko-KR" sz="1600" b="1" dirty="0">
                <a:solidFill>
                  <a:schemeClr val="tx1">
                    <a:lumMod val="50000"/>
                    <a:lumOff val="50000"/>
                  </a:schemeClr>
                </a:solidFill>
                <a:latin typeface="Times New Roman" pitchFamily="18" charset="0"/>
                <a:cs typeface="Times New Roman" pitchFamily="18" charset="0"/>
              </a:rPr>
              <a:t>of Chest Diseases, </a:t>
            </a:r>
            <a:endParaRPr lang="en-US" altLang="ko-KR" sz="1600" b="1" dirty="0" smtClean="0">
              <a:solidFill>
                <a:schemeClr val="tx1">
                  <a:lumMod val="50000"/>
                  <a:lumOff val="50000"/>
                </a:schemeClr>
              </a:solidFill>
              <a:latin typeface="Times New Roman" pitchFamily="18" charset="0"/>
              <a:cs typeface="Times New Roman" pitchFamily="18" charset="0"/>
            </a:endParaRPr>
          </a:p>
          <a:p>
            <a:r>
              <a:rPr lang="en-US" altLang="ko-KR" sz="1600" b="1" dirty="0" smtClean="0">
                <a:solidFill>
                  <a:schemeClr val="tx1">
                    <a:lumMod val="50000"/>
                    <a:lumOff val="50000"/>
                  </a:schemeClr>
                </a:solidFill>
                <a:latin typeface="Times New Roman" pitchFamily="18" charset="0"/>
                <a:cs typeface="Times New Roman" pitchFamily="18" charset="0"/>
              </a:rPr>
              <a:t>Severance </a:t>
            </a:r>
            <a:r>
              <a:rPr lang="en-US" altLang="ko-KR" sz="1600" b="1" dirty="0">
                <a:solidFill>
                  <a:schemeClr val="tx1">
                    <a:lumMod val="50000"/>
                    <a:lumOff val="50000"/>
                  </a:schemeClr>
                </a:solidFill>
                <a:latin typeface="Times New Roman" pitchFamily="18" charset="0"/>
                <a:cs typeface="Times New Roman" pitchFamily="18" charset="0"/>
              </a:rPr>
              <a:t>Hospital, </a:t>
            </a:r>
            <a:endParaRPr lang="en-US" altLang="ko-KR" sz="1600" b="1" dirty="0" smtClean="0">
              <a:solidFill>
                <a:schemeClr val="tx1">
                  <a:lumMod val="50000"/>
                  <a:lumOff val="50000"/>
                </a:schemeClr>
              </a:solidFill>
              <a:latin typeface="Times New Roman" pitchFamily="18" charset="0"/>
              <a:cs typeface="Times New Roman" pitchFamily="18" charset="0"/>
            </a:endParaRPr>
          </a:p>
          <a:p>
            <a:r>
              <a:rPr lang="en-US" altLang="ko-KR" sz="1600" b="1" dirty="0" err="1" smtClean="0">
                <a:solidFill>
                  <a:schemeClr val="tx1">
                    <a:lumMod val="50000"/>
                    <a:lumOff val="50000"/>
                  </a:schemeClr>
                </a:solidFill>
                <a:latin typeface="Times New Roman" pitchFamily="18" charset="0"/>
                <a:cs typeface="Times New Roman" pitchFamily="18" charset="0"/>
              </a:rPr>
              <a:t>Yonsei</a:t>
            </a:r>
            <a:r>
              <a:rPr lang="en-US" altLang="ko-KR" sz="1600" b="1" dirty="0" smtClean="0">
                <a:solidFill>
                  <a:schemeClr val="tx1">
                    <a:lumMod val="50000"/>
                    <a:lumOff val="50000"/>
                  </a:schemeClr>
                </a:solidFill>
                <a:latin typeface="Times New Roman" pitchFamily="18" charset="0"/>
                <a:cs typeface="Times New Roman" pitchFamily="18" charset="0"/>
              </a:rPr>
              <a:t> </a:t>
            </a:r>
            <a:r>
              <a:rPr lang="en-US" altLang="ko-KR" sz="1600" b="1" dirty="0">
                <a:solidFill>
                  <a:schemeClr val="tx1">
                    <a:lumMod val="50000"/>
                    <a:lumOff val="50000"/>
                  </a:schemeClr>
                </a:solidFill>
                <a:latin typeface="Times New Roman" pitchFamily="18" charset="0"/>
                <a:cs typeface="Times New Roman" pitchFamily="18" charset="0"/>
              </a:rPr>
              <a:t>University College of Medicine, </a:t>
            </a:r>
            <a:endParaRPr lang="en-US" altLang="ko-KR" sz="1600" b="1" dirty="0" smtClean="0">
              <a:solidFill>
                <a:schemeClr val="tx1">
                  <a:lumMod val="50000"/>
                  <a:lumOff val="50000"/>
                </a:schemeClr>
              </a:solidFill>
              <a:latin typeface="Times New Roman" pitchFamily="18" charset="0"/>
              <a:cs typeface="Times New Roman" pitchFamily="18" charset="0"/>
            </a:endParaRPr>
          </a:p>
        </p:txBody>
      </p:sp>
      <p:sp>
        <p:nvSpPr>
          <p:cNvPr id="4" name="Rectangle 18"/>
          <p:cNvSpPr txBox="1">
            <a:spLocks noChangeArrowheads="1"/>
          </p:cNvSpPr>
          <p:nvPr/>
        </p:nvSpPr>
        <p:spPr bwMode="auto">
          <a:xfrm>
            <a:off x="31898" y="908720"/>
            <a:ext cx="9112102" cy="1640733"/>
          </a:xfrm>
          <a:prstGeom prst="rect">
            <a:avLst/>
          </a:prstGeom>
          <a:noFill/>
          <a:ln>
            <a:miter lim="800000"/>
            <a:headEnd/>
            <a:tailEnd/>
          </a:ln>
        </p:spPr>
        <p:txBody>
          <a:bodyPr anchor="b"/>
          <a:lstStyle/>
          <a:p>
            <a:pPr algn="ctr" latinLnBrk="0"/>
            <a:r>
              <a:rPr lang="en-US" altLang="ko-KR" sz="4000" b="1" dirty="0" smtClean="0">
                <a:solidFill>
                  <a:schemeClr val="bg1"/>
                </a:solidFill>
              </a:rPr>
              <a:t>EphA2 </a:t>
            </a:r>
            <a:r>
              <a:rPr lang="en-US" altLang="ko-KR" sz="4000" b="1" dirty="0">
                <a:solidFill>
                  <a:schemeClr val="bg1"/>
                </a:solidFill>
              </a:rPr>
              <a:t>levels </a:t>
            </a:r>
            <a:r>
              <a:rPr lang="en-US" altLang="ko-KR" sz="4000" b="1" dirty="0" smtClean="0">
                <a:solidFill>
                  <a:schemeClr val="bg1"/>
                </a:solidFill>
              </a:rPr>
              <a:t>in sepsis patients</a:t>
            </a:r>
            <a:endParaRPr lang="ko-KR" altLang="ko-KR" sz="4000" b="1" dirty="0">
              <a:solidFill>
                <a:schemeClr val="bg1"/>
              </a:solidFill>
            </a:endParaRPr>
          </a:p>
        </p:txBody>
      </p:sp>
      <p:sp>
        <p:nvSpPr>
          <p:cNvPr id="5" name="Rectangle 19"/>
          <p:cNvSpPr txBox="1">
            <a:spLocks noChangeArrowheads="1"/>
          </p:cNvSpPr>
          <p:nvPr/>
        </p:nvSpPr>
        <p:spPr bwMode="gray">
          <a:xfrm>
            <a:off x="157733" y="4726328"/>
            <a:ext cx="2160240" cy="432048"/>
          </a:xfrm>
          <a:prstGeom prst="rect">
            <a:avLst/>
          </a:prstGeom>
          <a:noFill/>
          <a:ln>
            <a:miter lim="800000"/>
            <a:headEnd/>
            <a:tailEnd/>
          </a:ln>
        </p:spPr>
        <p:txBody>
          <a:bodyPr/>
          <a:lstStyle/>
          <a:p>
            <a:r>
              <a:rPr lang="en-US" altLang="ko-KR" sz="2000" b="1" dirty="0">
                <a:latin typeface="Times New Roman" pitchFamily="18" charset="0"/>
                <a:ea typeface="Arial Unicode MS" pitchFamily="50" charset="-127"/>
                <a:cs typeface="Times New Roman" pitchFamily="18" charset="0"/>
              </a:rPr>
              <a:t>Su Hwan </a:t>
            </a:r>
            <a:r>
              <a:rPr lang="en-US" altLang="ko-KR" sz="2000" b="1" dirty="0" smtClean="0">
                <a:latin typeface="Times New Roman" pitchFamily="18" charset="0"/>
                <a:ea typeface="Arial Unicode MS" pitchFamily="50" charset="-127"/>
                <a:cs typeface="Times New Roman" pitchFamily="18" charset="0"/>
              </a:rPr>
              <a:t>Lee</a:t>
            </a:r>
            <a:r>
              <a:rPr lang="en-US" altLang="ko-KR" sz="2000" b="1" dirty="0">
                <a:latin typeface="Times New Roman" pitchFamily="18" charset="0"/>
                <a:ea typeface="Arial Unicode MS" pitchFamily="50" charset="-127"/>
                <a:cs typeface="Times New Roman" pitchFamily="18" charset="0"/>
              </a:rPr>
              <a:t> </a:t>
            </a:r>
            <a:r>
              <a:rPr lang="en-US" altLang="ko-KR" sz="2000" b="1" dirty="0" smtClean="0">
                <a:latin typeface="Times New Roman" pitchFamily="18" charset="0"/>
                <a:ea typeface="Arial Unicode MS" pitchFamily="50" charset="-127"/>
                <a:cs typeface="Times New Roman" pitchFamily="18" charset="0"/>
              </a:rPr>
              <a:t> </a:t>
            </a:r>
            <a:endParaRPr lang="ko-KR" altLang="ko-KR" sz="2000" b="1" dirty="0">
              <a:latin typeface="Times New Roman" pitchFamily="18" charset="0"/>
              <a:ea typeface="Arial Unicode MS" pitchFamily="50" charset="-127"/>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67544" y="404664"/>
            <a:ext cx="8229600" cy="1143000"/>
          </a:xfrm>
        </p:spPr>
        <p:txBody>
          <a:bodyPr>
            <a:normAutofit/>
          </a:bodyPr>
          <a:lstStyle/>
          <a:p>
            <a:r>
              <a:rPr lang="en-US" altLang="ko-KR" sz="4500" b="1" dirty="0" smtClean="0">
                <a:latin typeface="Times New Roman" pitchFamily="18" charset="0"/>
                <a:ea typeface="Arial Unicode MS" panose="020B0604020202020204" pitchFamily="50" charset="-127"/>
                <a:cs typeface="Times New Roman" pitchFamily="18" charset="0"/>
              </a:rPr>
              <a:t>Aim</a:t>
            </a:r>
            <a:endParaRPr lang="ko-KR" altLang="en-US" sz="4500" b="1" dirty="0">
              <a:latin typeface="Times New Roman" pitchFamily="18" charset="0"/>
              <a:ea typeface="Arial Unicode MS" panose="020B0604020202020204" pitchFamily="50" charset="-127"/>
              <a:cs typeface="Times New Roman" pitchFamily="18" charset="0"/>
            </a:endParaRPr>
          </a:p>
        </p:txBody>
      </p:sp>
      <p:sp>
        <p:nvSpPr>
          <p:cNvPr id="3" name="내용 개체 틀 2"/>
          <p:cNvSpPr>
            <a:spLocks noGrp="1"/>
          </p:cNvSpPr>
          <p:nvPr>
            <p:ph idx="1"/>
          </p:nvPr>
        </p:nvSpPr>
        <p:spPr>
          <a:xfrm>
            <a:off x="467544" y="1772817"/>
            <a:ext cx="8229600" cy="2016224"/>
          </a:xfrm>
        </p:spPr>
        <p:txBody>
          <a:bodyPr>
            <a:normAutofit/>
          </a:bodyPr>
          <a:lstStyle/>
          <a:p>
            <a:r>
              <a:rPr lang="en-US" altLang="ko-KR" sz="4000" dirty="0" smtClean="0">
                <a:latin typeface="Times New Roman" pitchFamily="18" charset="0"/>
                <a:cs typeface="Times New Roman" pitchFamily="18" charset="0"/>
              </a:rPr>
              <a:t>To evaluate </a:t>
            </a:r>
            <a:r>
              <a:rPr lang="en-US" altLang="ko-KR" sz="4000" dirty="0">
                <a:latin typeface="Times New Roman" pitchFamily="18" charset="0"/>
                <a:cs typeface="Times New Roman" pitchFamily="18" charset="0"/>
              </a:rPr>
              <a:t>the association between </a:t>
            </a:r>
            <a:r>
              <a:rPr lang="en-US" altLang="ko-KR" sz="4000" dirty="0" smtClean="0">
                <a:latin typeface="Times New Roman" pitchFamily="18" charset="0"/>
                <a:cs typeface="Times New Roman" pitchFamily="18" charset="0"/>
              </a:rPr>
              <a:t>plasma EphA2 receptor level and </a:t>
            </a:r>
            <a:r>
              <a:rPr lang="en-US" altLang="ko-KR" sz="4000" dirty="0" smtClean="0">
                <a:latin typeface="Times New Roman" pitchFamily="18" charset="0"/>
                <a:cs typeface="Times New Roman" pitchFamily="18" charset="0"/>
              </a:rPr>
              <a:t>sepsis</a:t>
            </a:r>
            <a:endParaRPr lang="en-US" altLang="ko-KR" sz="4000" dirty="0" smtClean="0">
              <a:latin typeface="Times New Roman" pitchFamily="18" charset="0"/>
              <a:cs typeface="Times New Roman" pitchFamily="18" charset="0"/>
            </a:endParaRPr>
          </a:p>
          <a:p>
            <a:pPr marL="0" indent="0">
              <a:buNone/>
            </a:pPr>
            <a:endParaRPr lang="ko-KR" altLang="ko-KR" sz="4000" dirty="0">
              <a:latin typeface="Times New Roman" pitchFamily="18" charset="0"/>
              <a:cs typeface="Times New Roman" pitchFamily="18" charset="0"/>
            </a:endParaRPr>
          </a:p>
        </p:txBody>
      </p:sp>
    </p:spTree>
    <p:extLst>
      <p:ext uri="{BB962C8B-B14F-4D97-AF65-F5344CB8AC3E}">
        <p14:creationId xmlns:p14="http://schemas.microsoft.com/office/powerpoint/2010/main" val="13132538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000" b="1" dirty="0" smtClean="0">
                <a:latin typeface="Times New Roman" pitchFamily="18" charset="0"/>
                <a:ea typeface="Arial Unicode MS" pitchFamily="50" charset="-127"/>
                <a:cs typeface="Times New Roman" pitchFamily="18" charset="0"/>
              </a:rPr>
              <a:t>Study design and participants</a:t>
            </a:r>
            <a:endParaRPr lang="ko-KR" altLang="en-US" sz="4000" b="1" dirty="0">
              <a:latin typeface="Times New Roman" pitchFamily="18" charset="0"/>
              <a:ea typeface="Arial Unicode MS" pitchFamily="50" charset="-127"/>
              <a:cs typeface="Times New Roman" pitchFamily="18" charset="0"/>
            </a:endParaRPr>
          </a:p>
        </p:txBody>
      </p:sp>
      <p:sp>
        <p:nvSpPr>
          <p:cNvPr id="3" name="내용 개체 틀 2"/>
          <p:cNvSpPr>
            <a:spLocks noGrp="1"/>
          </p:cNvSpPr>
          <p:nvPr>
            <p:ph idx="1"/>
          </p:nvPr>
        </p:nvSpPr>
        <p:spPr>
          <a:xfrm>
            <a:off x="457200" y="1556792"/>
            <a:ext cx="8435280" cy="4608512"/>
          </a:xfrm>
        </p:spPr>
        <p:txBody>
          <a:bodyPr>
            <a:normAutofit fontScale="70000" lnSpcReduction="20000"/>
          </a:bodyPr>
          <a:lstStyle/>
          <a:p>
            <a:r>
              <a:rPr lang="en-US" altLang="ko-KR" sz="3300" b="1" dirty="0" smtClean="0">
                <a:latin typeface="Times New Roman" panose="02020603050405020304" pitchFamily="18" charset="0"/>
                <a:ea typeface="Arial Unicode MS" pitchFamily="50" charset="-127"/>
                <a:cs typeface="Times New Roman" pitchFamily="18" charset="0"/>
              </a:rPr>
              <a:t>Retrospective cohort study of prospectively collected samples and clinical data in medical ICU of Severance hospital</a:t>
            </a:r>
            <a:endParaRPr lang="en-US" altLang="ko-KR" sz="3300" b="1" dirty="0">
              <a:latin typeface="Times New Roman" pitchFamily="18" charset="0"/>
              <a:ea typeface="Arial Unicode MS" pitchFamily="50" charset="-127"/>
              <a:cs typeface="Times New Roman" pitchFamily="18" charset="0"/>
            </a:endParaRPr>
          </a:p>
          <a:p>
            <a:endParaRPr lang="en-US" altLang="ko-KR" dirty="0" smtClean="0">
              <a:latin typeface="Times New Roman" pitchFamily="18" charset="0"/>
              <a:ea typeface="Arial Unicode MS" pitchFamily="50" charset="-127"/>
              <a:cs typeface="Times New Roman" pitchFamily="18" charset="0"/>
            </a:endParaRPr>
          </a:p>
          <a:p>
            <a:r>
              <a:rPr lang="en-US" altLang="ko-KR" sz="3300" b="1" dirty="0" smtClean="0">
                <a:latin typeface="Times New Roman" pitchFamily="18" charset="0"/>
                <a:ea typeface="Arial Unicode MS" pitchFamily="50" charset="-127"/>
                <a:cs typeface="Times New Roman" pitchFamily="18" charset="0"/>
              </a:rPr>
              <a:t>Period</a:t>
            </a:r>
            <a:r>
              <a:rPr lang="en-US" altLang="ko-KR" sz="3300" dirty="0" smtClean="0">
                <a:latin typeface="Times New Roman" pitchFamily="18" charset="0"/>
                <a:ea typeface="Arial Unicode MS" pitchFamily="50" charset="-127"/>
                <a:cs typeface="Times New Roman" pitchFamily="18" charset="0"/>
              </a:rPr>
              <a:t>: Mar 2015 ~ Aug 2015</a:t>
            </a:r>
            <a:endParaRPr lang="en-US" altLang="ko-KR" sz="3300" dirty="0">
              <a:latin typeface="Times New Roman" pitchFamily="18" charset="0"/>
              <a:ea typeface="Arial Unicode MS" pitchFamily="50" charset="-127"/>
              <a:cs typeface="Times New Roman" pitchFamily="18" charset="0"/>
            </a:endParaRPr>
          </a:p>
          <a:p>
            <a:endParaRPr lang="en-US" altLang="ko-KR" dirty="0" smtClean="0">
              <a:latin typeface="Times New Roman" pitchFamily="18" charset="0"/>
              <a:ea typeface="Arial Unicode MS" pitchFamily="50" charset="-127"/>
              <a:cs typeface="Times New Roman" pitchFamily="18" charset="0"/>
            </a:endParaRPr>
          </a:p>
          <a:p>
            <a:r>
              <a:rPr lang="en-US" altLang="ko-KR" sz="3300" b="1" dirty="0" smtClean="0">
                <a:latin typeface="Times New Roman" pitchFamily="18" charset="0"/>
                <a:ea typeface="Arial Unicode MS" pitchFamily="50" charset="-127"/>
                <a:cs typeface="Times New Roman" pitchFamily="18" charset="0"/>
              </a:rPr>
              <a:t>Inclusion criteria </a:t>
            </a:r>
          </a:p>
          <a:p>
            <a:pPr lvl="1"/>
            <a:r>
              <a:rPr lang="en-US" altLang="ko-KR" sz="3000" dirty="0" smtClean="0">
                <a:latin typeface="Times New Roman" pitchFamily="18" charset="0"/>
                <a:ea typeface="Arial Unicode MS" pitchFamily="50" charset="-127"/>
                <a:cs typeface="Times New Roman" pitchFamily="18" charset="0"/>
              </a:rPr>
              <a:t>Age </a:t>
            </a:r>
            <a:r>
              <a:rPr lang="en-US" altLang="ko-KR" sz="3000" dirty="0" smtClean="0">
                <a:latin typeface="Times New Roman" pitchFamily="18" charset="0"/>
                <a:cs typeface="Times New Roman" pitchFamily="18" charset="0"/>
              </a:rPr>
              <a:t>≥ 18</a:t>
            </a:r>
            <a:endParaRPr lang="en-US" altLang="ko-KR" sz="3000" dirty="0" smtClean="0">
              <a:latin typeface="Times New Roman" pitchFamily="18" charset="0"/>
              <a:ea typeface="Arial Unicode MS" pitchFamily="50" charset="-127"/>
              <a:cs typeface="Times New Roman" pitchFamily="18" charset="0"/>
            </a:endParaRPr>
          </a:p>
          <a:p>
            <a:pPr lvl="1"/>
            <a:r>
              <a:rPr lang="en-US" altLang="ko-KR" sz="3000" dirty="0" smtClean="0">
                <a:latin typeface="Times New Roman" pitchFamily="18" charset="0"/>
                <a:ea typeface="Arial Unicode MS" pitchFamily="50" charset="-127"/>
                <a:cs typeface="Times New Roman" pitchFamily="18" charset="0"/>
              </a:rPr>
              <a:t>Patients with SIRS, sepsis, severe sepsis or septic shock</a:t>
            </a:r>
          </a:p>
          <a:p>
            <a:pPr lvl="1"/>
            <a:r>
              <a:rPr lang="en-US" altLang="ko-KR" sz="3000" dirty="0" smtClean="0">
                <a:latin typeface="Times New Roman" pitchFamily="18" charset="0"/>
                <a:ea typeface="Arial Unicode MS" pitchFamily="50" charset="-127"/>
                <a:cs typeface="Times New Roman" pitchFamily="18" charset="0"/>
              </a:rPr>
              <a:t>With consent</a:t>
            </a:r>
          </a:p>
          <a:p>
            <a:pPr lvl="1"/>
            <a:endParaRPr lang="en-US" altLang="ko-KR" dirty="0" smtClean="0">
              <a:latin typeface="Times New Roman" pitchFamily="18" charset="0"/>
              <a:ea typeface="Arial Unicode MS" pitchFamily="50" charset="-127"/>
              <a:cs typeface="Times New Roman" pitchFamily="18" charset="0"/>
            </a:endParaRPr>
          </a:p>
          <a:p>
            <a:pPr marL="361950" lvl="1" indent="-361950">
              <a:buFont typeface="Arial" panose="020B0604020202020204" pitchFamily="34" charset="0"/>
              <a:buChar char="•"/>
            </a:pPr>
            <a:r>
              <a:rPr lang="en-US" altLang="ko-KR" sz="3300" b="1" dirty="0" smtClean="0">
                <a:latin typeface="Times New Roman" pitchFamily="18" charset="0"/>
                <a:ea typeface="Arial Unicode MS" pitchFamily="50" charset="-127"/>
                <a:cs typeface="Times New Roman" pitchFamily="18" charset="0"/>
              </a:rPr>
              <a:t>Blood </a:t>
            </a:r>
            <a:r>
              <a:rPr lang="en-US" altLang="ko-KR" sz="3300" b="1" dirty="0">
                <a:latin typeface="Times New Roman" pitchFamily="18" charset="0"/>
                <a:ea typeface="Arial Unicode MS" pitchFamily="50" charset="-127"/>
                <a:cs typeface="Times New Roman" pitchFamily="18" charset="0"/>
              </a:rPr>
              <a:t>sampling </a:t>
            </a:r>
            <a:endParaRPr lang="en-US" altLang="ko-KR" sz="3300" b="1" dirty="0" smtClean="0">
              <a:latin typeface="Times New Roman" pitchFamily="18" charset="0"/>
              <a:ea typeface="Arial Unicode MS" pitchFamily="50" charset="-127"/>
              <a:cs typeface="Times New Roman" pitchFamily="18" charset="0"/>
            </a:endParaRPr>
          </a:p>
          <a:p>
            <a:pPr marL="457200" lvl="1" indent="-11113"/>
            <a:r>
              <a:rPr lang="en-US" altLang="ko-KR" sz="3000" dirty="0">
                <a:latin typeface="Times New Roman" pitchFamily="18" charset="0"/>
                <a:ea typeface="Arial Unicode MS" pitchFamily="50" charset="-127"/>
                <a:cs typeface="Times New Roman" pitchFamily="18" charset="0"/>
              </a:rPr>
              <a:t> </a:t>
            </a:r>
            <a:r>
              <a:rPr lang="en-US" altLang="ko-KR" sz="3000" dirty="0" smtClean="0">
                <a:latin typeface="Times New Roman" pitchFamily="18" charset="0"/>
                <a:ea typeface="Arial Unicode MS" pitchFamily="50" charset="-127"/>
                <a:cs typeface="Times New Roman" pitchFamily="18" charset="0"/>
              </a:rPr>
              <a:t> </a:t>
            </a:r>
            <a:r>
              <a:rPr lang="en-US" altLang="ko-KR" sz="3000" dirty="0">
                <a:latin typeface="Times New Roman" pitchFamily="18" charset="0"/>
                <a:ea typeface="Arial Unicode MS" pitchFamily="50" charset="-127"/>
                <a:cs typeface="Times New Roman" pitchFamily="18" charset="0"/>
              </a:rPr>
              <a:t>W</a:t>
            </a:r>
            <a:r>
              <a:rPr lang="en-US" altLang="ko-KR" sz="3000" dirty="0" smtClean="0">
                <a:latin typeface="Times New Roman" pitchFamily="18" charset="0"/>
                <a:ea typeface="Arial Unicode MS" pitchFamily="50" charset="-127"/>
                <a:cs typeface="Times New Roman" pitchFamily="18" charset="0"/>
              </a:rPr>
              <a:t>ithin </a:t>
            </a:r>
            <a:r>
              <a:rPr lang="en-US" altLang="ko-KR" sz="3000" dirty="0">
                <a:latin typeface="Times New Roman" pitchFamily="18" charset="0"/>
                <a:ea typeface="Arial Unicode MS" pitchFamily="50" charset="-127"/>
                <a:cs typeface="Times New Roman" pitchFamily="18" charset="0"/>
              </a:rPr>
              <a:t>1 </a:t>
            </a:r>
            <a:r>
              <a:rPr lang="en-US" altLang="ko-KR" sz="3000" dirty="0" smtClean="0">
                <a:latin typeface="Times New Roman" pitchFamily="18" charset="0"/>
                <a:ea typeface="Arial Unicode MS" pitchFamily="50" charset="-127"/>
                <a:cs typeface="Times New Roman" pitchFamily="18" charset="0"/>
              </a:rPr>
              <a:t>day on ICU admission</a:t>
            </a:r>
          </a:p>
          <a:p>
            <a:pPr lvl="1"/>
            <a:r>
              <a:rPr lang="en-US" altLang="ko-KR" sz="3000" dirty="0" smtClean="0">
                <a:latin typeface="Times New Roman" pitchFamily="18" charset="0"/>
                <a:ea typeface="Arial Unicode MS" pitchFamily="50" charset="-127"/>
                <a:cs typeface="Times New Roman" pitchFamily="18" charset="0"/>
              </a:rPr>
              <a:t>Storage at -80</a:t>
            </a:r>
            <a:r>
              <a:rPr lang="en-US" altLang="ko-KR" sz="3000" dirty="0" smtClean="0">
                <a:latin typeface="Times New Roman" panose="02020603050405020304" pitchFamily="18" charset="0"/>
                <a:ea typeface="맑은 고딕"/>
                <a:cs typeface="Times New Roman" panose="02020603050405020304" pitchFamily="18" charset="0"/>
              </a:rPr>
              <a:t>℃ refrigerator = </a:t>
            </a:r>
            <a:r>
              <a:rPr lang="en-US" altLang="ko-KR" sz="3000" dirty="0">
                <a:latin typeface="Times New Roman" pitchFamily="18" charset="0"/>
                <a:ea typeface="Arial Unicode MS" pitchFamily="50" charset="-127"/>
                <a:cs typeface="Times New Roman" pitchFamily="18" charset="0"/>
              </a:rPr>
              <a:t>DNA, serum, </a:t>
            </a:r>
            <a:r>
              <a:rPr lang="en-US" altLang="ko-KR" sz="3000" dirty="0" smtClean="0">
                <a:latin typeface="Times New Roman" pitchFamily="18" charset="0"/>
                <a:ea typeface="Arial Unicode MS" pitchFamily="50" charset="-127"/>
                <a:cs typeface="Times New Roman" pitchFamily="18" charset="0"/>
              </a:rPr>
              <a:t>plasma</a:t>
            </a:r>
          </a:p>
          <a:p>
            <a:pPr lvl="1"/>
            <a:r>
              <a:rPr lang="en-US" altLang="ko-KR" sz="3000" dirty="0" err="1" smtClean="0">
                <a:latin typeface="Times New Roman" pitchFamily="18" charset="0"/>
                <a:ea typeface="Arial Unicode MS" pitchFamily="50" charset="-127"/>
                <a:cs typeface="Times New Roman" pitchFamily="18" charset="0"/>
              </a:rPr>
              <a:t>Luminex</a:t>
            </a:r>
            <a:r>
              <a:rPr lang="en-US" altLang="ko-KR" sz="3000" baseline="30000" dirty="0" smtClean="0">
                <a:latin typeface="Times New Roman" pitchFamily="18" charset="0"/>
                <a:ea typeface="Arial Unicode MS" pitchFamily="50" charset="-127"/>
                <a:cs typeface="Times New Roman" pitchFamily="18" charset="0"/>
              </a:rPr>
              <a:t>®</a:t>
            </a:r>
            <a:r>
              <a:rPr lang="en-US" altLang="ko-KR" sz="3000" dirty="0" smtClean="0">
                <a:latin typeface="Times New Roman" pitchFamily="18" charset="0"/>
                <a:ea typeface="Arial Unicode MS" pitchFamily="50" charset="-127"/>
                <a:cs typeface="Times New Roman" pitchFamily="18" charset="0"/>
              </a:rPr>
              <a:t> (ELISA) analysis</a:t>
            </a:r>
          </a:p>
        </p:txBody>
      </p:sp>
    </p:spTree>
    <p:extLst>
      <p:ext uri="{BB962C8B-B14F-4D97-AF65-F5344CB8AC3E}">
        <p14:creationId xmlns:p14="http://schemas.microsoft.com/office/powerpoint/2010/main" val="33637748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모서리가 둥근 직사각형 1"/>
          <p:cNvSpPr/>
          <p:nvPr/>
        </p:nvSpPr>
        <p:spPr>
          <a:xfrm>
            <a:off x="3648436" y="857232"/>
            <a:ext cx="3500437" cy="1189546"/>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2800" b="1" dirty="0" smtClean="0">
                <a:solidFill>
                  <a:schemeClr val="tx1"/>
                </a:solidFill>
                <a:latin typeface="Times New Roman" panose="02020603050405020304" pitchFamily="18" charset="0"/>
                <a:cs typeface="Times New Roman" panose="02020603050405020304" pitchFamily="18" charset="0"/>
              </a:rPr>
              <a:t>Total ICU admission</a:t>
            </a:r>
          </a:p>
          <a:p>
            <a:pPr algn="ctr">
              <a:defRPr/>
            </a:pPr>
            <a:r>
              <a:rPr lang="en-US" altLang="ko-KR" sz="2800" b="1" dirty="0" smtClean="0">
                <a:solidFill>
                  <a:schemeClr val="tx1"/>
                </a:solidFill>
                <a:latin typeface="Times New Roman" panose="02020603050405020304" pitchFamily="18" charset="0"/>
                <a:cs typeface="Times New Roman" panose="02020603050405020304" pitchFamily="18" charset="0"/>
              </a:rPr>
              <a:t>( </a:t>
            </a:r>
            <a:r>
              <a:rPr lang="en-US" altLang="ko-KR" sz="2800" b="1" i="1" dirty="0">
                <a:solidFill>
                  <a:schemeClr val="tx1"/>
                </a:solidFill>
                <a:latin typeface="Times New Roman" panose="02020603050405020304" pitchFamily="18" charset="0"/>
                <a:cs typeface="Times New Roman" panose="02020603050405020304" pitchFamily="18" charset="0"/>
              </a:rPr>
              <a:t>n</a:t>
            </a:r>
            <a:r>
              <a:rPr lang="en-US" altLang="ko-KR" sz="2800" b="1" dirty="0" smtClean="0">
                <a:solidFill>
                  <a:schemeClr val="tx1"/>
                </a:solidFill>
                <a:latin typeface="Times New Roman" panose="02020603050405020304" pitchFamily="18" charset="0"/>
                <a:cs typeface="Times New Roman" panose="02020603050405020304" pitchFamily="18" charset="0"/>
              </a:rPr>
              <a:t> = 262 ) </a:t>
            </a:r>
            <a:endParaRPr lang="ko-KR" altLang="en-US" sz="2800" b="1" dirty="0">
              <a:solidFill>
                <a:schemeClr val="tx1"/>
              </a:solidFill>
              <a:latin typeface="Times New Roman" panose="02020603050405020304" pitchFamily="18" charset="0"/>
              <a:cs typeface="Times New Roman" panose="02020603050405020304" pitchFamily="18" charset="0"/>
            </a:endParaRPr>
          </a:p>
        </p:txBody>
      </p:sp>
      <p:sp>
        <p:nvSpPr>
          <p:cNvPr id="4" name="모서리가 둥근 직사각형 3"/>
          <p:cNvSpPr/>
          <p:nvPr/>
        </p:nvSpPr>
        <p:spPr>
          <a:xfrm>
            <a:off x="3679715" y="4725144"/>
            <a:ext cx="3517686" cy="1123525"/>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ko-KR" sz="2800" b="1" dirty="0" smtClean="0">
                <a:solidFill>
                  <a:schemeClr val="tx1"/>
                </a:solidFill>
                <a:latin typeface="Times New Roman" panose="02020603050405020304" pitchFamily="18" charset="0"/>
                <a:cs typeface="Times New Roman" panose="02020603050405020304" pitchFamily="18" charset="0"/>
              </a:rPr>
              <a:t>Enrolled subjects</a:t>
            </a:r>
          </a:p>
          <a:p>
            <a:pPr algn="ctr"/>
            <a:r>
              <a:rPr lang="en-US" altLang="ko-KR" sz="2800" b="1" dirty="0" smtClean="0">
                <a:solidFill>
                  <a:schemeClr val="tx1"/>
                </a:solidFill>
                <a:latin typeface="Times New Roman" panose="02020603050405020304" pitchFamily="18" charset="0"/>
                <a:cs typeface="Times New Roman" panose="02020603050405020304" pitchFamily="18" charset="0"/>
              </a:rPr>
              <a:t>( </a:t>
            </a:r>
            <a:r>
              <a:rPr lang="en-US" altLang="ko-KR" sz="2800" b="1" i="1" dirty="0">
                <a:solidFill>
                  <a:schemeClr val="tx1"/>
                </a:solidFill>
                <a:latin typeface="Times New Roman" panose="02020603050405020304" pitchFamily="18" charset="0"/>
                <a:cs typeface="Times New Roman" panose="02020603050405020304" pitchFamily="18" charset="0"/>
              </a:rPr>
              <a:t>n</a:t>
            </a:r>
            <a:r>
              <a:rPr lang="en-US" altLang="ko-KR" sz="2800" b="1" dirty="0" smtClean="0">
                <a:solidFill>
                  <a:schemeClr val="tx1"/>
                </a:solidFill>
                <a:latin typeface="Times New Roman" panose="02020603050405020304" pitchFamily="18" charset="0"/>
                <a:cs typeface="Times New Roman" panose="02020603050405020304" pitchFamily="18" charset="0"/>
              </a:rPr>
              <a:t> = 145 )</a:t>
            </a:r>
            <a:endParaRPr lang="en-US" altLang="ko-KR" sz="2800" b="1" dirty="0">
              <a:solidFill>
                <a:schemeClr val="tx1"/>
              </a:solidFill>
              <a:latin typeface="Times New Roman" panose="02020603050405020304" pitchFamily="18" charset="0"/>
              <a:cs typeface="Times New Roman" panose="02020603050405020304" pitchFamily="18" charset="0"/>
            </a:endParaRPr>
          </a:p>
        </p:txBody>
      </p:sp>
      <p:sp>
        <p:nvSpPr>
          <p:cNvPr id="7" name="모서리가 둥근 직사각형 6"/>
          <p:cNvSpPr/>
          <p:nvPr/>
        </p:nvSpPr>
        <p:spPr>
          <a:xfrm>
            <a:off x="107504" y="2636912"/>
            <a:ext cx="4248472" cy="122413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2400" b="1" dirty="0" smtClean="0">
                <a:solidFill>
                  <a:schemeClr val="tx1"/>
                </a:solidFill>
                <a:latin typeface="Times New Roman" panose="02020603050405020304" pitchFamily="18" charset="0"/>
                <a:cs typeface="Times New Roman" panose="02020603050405020304" pitchFamily="18" charset="0"/>
              </a:rPr>
              <a:t>Exclude 117 subjects who </a:t>
            </a:r>
          </a:p>
          <a:p>
            <a:pPr algn="ctr">
              <a:defRPr/>
            </a:pPr>
            <a:r>
              <a:rPr lang="en-US" altLang="ko-KR" sz="2400" b="1" dirty="0">
                <a:solidFill>
                  <a:schemeClr val="tx1"/>
                </a:solidFill>
                <a:latin typeface="Times New Roman" panose="02020603050405020304" pitchFamily="18" charset="0"/>
                <a:cs typeface="Times New Roman" panose="02020603050405020304" pitchFamily="18" charset="0"/>
              </a:rPr>
              <a:t>d</a:t>
            </a:r>
            <a:r>
              <a:rPr lang="en-US" altLang="ko-KR" sz="2400" b="1" dirty="0" smtClean="0">
                <a:solidFill>
                  <a:schemeClr val="tx1"/>
                </a:solidFill>
                <a:latin typeface="Times New Roman" panose="02020603050405020304" pitchFamily="18" charset="0"/>
                <a:cs typeface="Times New Roman" panose="02020603050405020304" pitchFamily="18" charset="0"/>
              </a:rPr>
              <a:t>id not meet inclusion criteria </a:t>
            </a:r>
            <a:endParaRPr lang="ko-KR" altLang="en-US" sz="2400" b="1" dirty="0">
              <a:solidFill>
                <a:schemeClr val="tx1"/>
              </a:solidFill>
              <a:latin typeface="Times New Roman" panose="02020603050405020304" pitchFamily="18" charset="0"/>
              <a:cs typeface="Times New Roman" panose="02020603050405020304" pitchFamily="18" charset="0"/>
            </a:endParaRPr>
          </a:p>
        </p:txBody>
      </p:sp>
      <p:sp>
        <p:nvSpPr>
          <p:cNvPr id="12" name="아래쪽 화살표 11"/>
          <p:cNvSpPr/>
          <p:nvPr/>
        </p:nvSpPr>
        <p:spPr>
          <a:xfrm>
            <a:off x="5379418" y="2204864"/>
            <a:ext cx="416718" cy="2336672"/>
          </a:xfrm>
          <a:prstGeom prst="downArrow">
            <a:avLst/>
          </a:prstGeom>
          <a:solidFill>
            <a:schemeClr val="tx1"/>
          </a:solidFill>
          <a:ln/>
        </p:spPr>
        <p:style>
          <a:lnRef idx="2">
            <a:schemeClr val="dk1"/>
          </a:lnRef>
          <a:fillRef idx="1">
            <a:schemeClr val="lt1"/>
          </a:fillRef>
          <a:effectRef idx="0">
            <a:schemeClr val="dk1"/>
          </a:effectRef>
          <a:fontRef idx="minor">
            <a:schemeClr val="dk1"/>
          </a:fontRef>
        </p:style>
        <p:txBody>
          <a:bodyPr anchor="ctr"/>
          <a:lstStyle/>
          <a:p>
            <a:pPr algn="ctr">
              <a:defRPr/>
            </a:pPr>
            <a:endParaRPr lang="ko-KR" altLang="en-US"/>
          </a:p>
        </p:txBody>
      </p:sp>
      <p:sp>
        <p:nvSpPr>
          <p:cNvPr id="19" name="왼쪽으로 구부러진 화살표 18"/>
          <p:cNvSpPr/>
          <p:nvPr/>
        </p:nvSpPr>
        <p:spPr>
          <a:xfrm>
            <a:off x="4499992" y="2895950"/>
            <a:ext cx="864096" cy="677065"/>
          </a:xfrm>
          <a:prstGeom prst="curved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solidFill>
                <a:schemeClr val="tx1"/>
              </a:solidFill>
            </a:endParaRPr>
          </a:p>
        </p:txBody>
      </p:sp>
      <p:sp>
        <p:nvSpPr>
          <p:cNvPr id="11" name="TextBox 10"/>
          <p:cNvSpPr txBox="1"/>
          <p:nvPr/>
        </p:nvSpPr>
        <p:spPr>
          <a:xfrm>
            <a:off x="428596" y="500042"/>
            <a:ext cx="2286016" cy="646331"/>
          </a:xfrm>
          <a:prstGeom prst="rect">
            <a:avLst/>
          </a:prstGeom>
          <a:noFill/>
        </p:spPr>
        <p:txBody>
          <a:bodyPr wrap="square" rtlCol="0">
            <a:spAutoFit/>
          </a:bodyPr>
          <a:lstStyle/>
          <a:p>
            <a:r>
              <a:rPr lang="en-US" altLang="ko-KR" sz="3600" b="1" dirty="0" smtClean="0">
                <a:latin typeface="Times New Roman" pitchFamily="18" charset="0"/>
                <a:cs typeface="Times New Roman" pitchFamily="18" charset="0"/>
              </a:rPr>
              <a:t>Study flow </a:t>
            </a:r>
            <a:endParaRPr lang="ko-KR" altLang="en-US"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18109070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500" b="1" dirty="0" smtClean="0">
                <a:latin typeface="Times New Roman" pitchFamily="18" charset="0"/>
                <a:ea typeface="Arial Unicode MS" pitchFamily="50" charset="-127"/>
                <a:cs typeface="Times New Roman" pitchFamily="18" charset="0"/>
              </a:rPr>
              <a:t>Results</a:t>
            </a:r>
            <a:endParaRPr lang="ko-KR" altLang="en-US" sz="4500" b="1" dirty="0">
              <a:latin typeface="Times New Roman" pitchFamily="18" charset="0"/>
              <a:ea typeface="Arial Unicode MS" pitchFamily="50" charset="-127"/>
              <a:cs typeface="Times New Roman" pitchFamily="18" charset="0"/>
            </a:endParaRPr>
          </a:p>
        </p:txBody>
      </p:sp>
      <p:graphicFrame>
        <p:nvGraphicFramePr>
          <p:cNvPr id="9" name="내용 개체 틀 3"/>
          <p:cNvGraphicFramePr>
            <a:graphicFrameLocks noGrp="1"/>
          </p:cNvGraphicFramePr>
          <p:nvPr>
            <p:ph idx="1"/>
            <p:extLst>
              <p:ext uri="{D42A27DB-BD31-4B8C-83A1-F6EECF244321}">
                <p14:modId xmlns:p14="http://schemas.microsoft.com/office/powerpoint/2010/main" val="4221753190"/>
              </p:ext>
            </p:extLst>
          </p:nvPr>
        </p:nvGraphicFramePr>
        <p:xfrm>
          <a:off x="467544" y="1700810"/>
          <a:ext cx="8496944" cy="5086430"/>
        </p:xfrm>
        <a:graphic>
          <a:graphicData uri="http://schemas.openxmlformats.org/drawingml/2006/table">
            <a:tbl>
              <a:tblPr firstRow="1" firstCol="1" bandRow="1">
                <a:tableStyleId>{5C22544A-7EE6-4342-B048-85BDC9FD1C3A}</a:tableStyleId>
              </a:tblPr>
              <a:tblGrid>
                <a:gridCol w="4608512"/>
                <a:gridCol w="3888432"/>
              </a:tblGrid>
              <a:tr h="298226">
                <a:tc rowSpan="2">
                  <a:txBody>
                    <a:bodyPr/>
                    <a:lstStyle/>
                    <a:p>
                      <a:pPr algn="l" latinLnBrk="0">
                        <a:lnSpc>
                          <a:spcPct val="115000"/>
                        </a:lnSpc>
                        <a:spcAft>
                          <a:spcPts val="0"/>
                        </a:spcAft>
                      </a:pPr>
                      <a:r>
                        <a:rPr lang="en-US" sz="2000" kern="100" dirty="0" smtClean="0">
                          <a:solidFill>
                            <a:schemeClr val="tx1"/>
                          </a:solidFill>
                          <a:effectLst/>
                          <a:latin typeface="Times New Roman" pitchFamily="18" charset="0"/>
                          <a:ea typeface="Arial Unicode MS" pitchFamily="50" charset="-127"/>
                          <a:cs typeface="Times New Roman" pitchFamily="18" charset="0"/>
                        </a:rPr>
                        <a:t>Variables</a:t>
                      </a:r>
                      <a:endParaRPr lang="ko-KR" sz="200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latinLnBrk="0">
                        <a:lnSpc>
                          <a:spcPct val="115000"/>
                        </a:lnSpc>
                        <a:spcAft>
                          <a:spcPts val="0"/>
                        </a:spcAft>
                      </a:pPr>
                      <a:r>
                        <a:rPr lang="en-US" sz="2000" kern="100" dirty="0">
                          <a:solidFill>
                            <a:schemeClr val="tx1"/>
                          </a:solidFill>
                          <a:effectLst/>
                          <a:latin typeface="Times New Roman" pitchFamily="18" charset="0"/>
                          <a:ea typeface="Arial Unicode MS" pitchFamily="50" charset="-127"/>
                          <a:cs typeface="Times New Roman" pitchFamily="18" charset="0"/>
                        </a:rPr>
                        <a:t>Total</a:t>
                      </a:r>
                      <a:endParaRPr lang="ko-KR" sz="200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r>
              <a:tr h="298226">
                <a:tc vMerge="1">
                  <a:txBody>
                    <a:bodyPr/>
                    <a:lstStyle/>
                    <a:p>
                      <a:pPr latinLnBrk="1"/>
                      <a:endParaRPr lang="ko-KR" altLang="en-US"/>
                    </a:p>
                  </a:txBody>
                  <a:tcPr/>
                </a:tc>
                <a:tc>
                  <a:txBody>
                    <a:bodyPr/>
                    <a:lstStyle/>
                    <a:p>
                      <a:pPr algn="ctr" latinLnBrk="0">
                        <a:lnSpc>
                          <a:spcPct val="115000"/>
                        </a:lnSpc>
                        <a:spcAft>
                          <a:spcPts val="0"/>
                        </a:spcAft>
                      </a:pPr>
                      <a:r>
                        <a:rPr lang="en-US" sz="2000" b="0" kern="100" dirty="0">
                          <a:solidFill>
                            <a:schemeClr val="tx1"/>
                          </a:solidFill>
                          <a:effectLst/>
                          <a:latin typeface="Times New Roman" pitchFamily="18" charset="0"/>
                          <a:ea typeface="Arial Unicode MS" pitchFamily="50" charset="-127"/>
                          <a:cs typeface="Times New Roman" pitchFamily="18" charset="0"/>
                        </a:rPr>
                        <a:t>(</a:t>
                      </a:r>
                      <a:r>
                        <a:rPr lang="en-US" sz="2000" b="0" i="1" kern="100" dirty="0">
                          <a:solidFill>
                            <a:schemeClr val="tx1"/>
                          </a:solidFill>
                          <a:effectLst/>
                          <a:latin typeface="Times New Roman" pitchFamily="18" charset="0"/>
                          <a:ea typeface="Arial Unicode MS" pitchFamily="50" charset="-127"/>
                          <a:cs typeface="Times New Roman" pitchFamily="18" charset="0"/>
                        </a:rPr>
                        <a:t>n</a:t>
                      </a:r>
                      <a:r>
                        <a:rPr lang="en-US" sz="2000" b="0" kern="100" dirty="0">
                          <a:solidFill>
                            <a:schemeClr val="tx1"/>
                          </a:solidFill>
                          <a:effectLst/>
                          <a:latin typeface="Times New Roman" pitchFamily="18" charset="0"/>
                          <a:ea typeface="Arial Unicode MS" pitchFamily="50" charset="-127"/>
                          <a:cs typeface="Times New Roman" pitchFamily="18" charset="0"/>
                        </a:rPr>
                        <a:t> = </a:t>
                      </a:r>
                      <a:r>
                        <a:rPr lang="en-US" sz="2000" b="0" kern="100" dirty="0" smtClean="0">
                          <a:solidFill>
                            <a:schemeClr val="tx1"/>
                          </a:solidFill>
                          <a:effectLst/>
                          <a:latin typeface="Times New Roman" pitchFamily="18" charset="0"/>
                          <a:ea typeface="Arial Unicode MS" pitchFamily="50" charset="-127"/>
                          <a:cs typeface="Times New Roman" pitchFamily="18" charset="0"/>
                        </a:rPr>
                        <a:t>145)</a:t>
                      </a:r>
                      <a:endParaRPr lang="ko-KR" sz="2000" b="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381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438539">
                <a:tc>
                  <a:txBody>
                    <a:bodyPr/>
                    <a:lstStyle/>
                    <a:p>
                      <a:pPr algn="l" latinLnBrk="0">
                        <a:lnSpc>
                          <a:spcPct val="115000"/>
                        </a:lnSpc>
                        <a:spcAft>
                          <a:spcPts val="0"/>
                        </a:spcAft>
                      </a:pPr>
                      <a:r>
                        <a:rPr lang="en-US" sz="2000" b="0" kern="100" dirty="0">
                          <a:solidFill>
                            <a:schemeClr val="tx1"/>
                          </a:solidFill>
                          <a:effectLst/>
                          <a:latin typeface="Times New Roman" pitchFamily="18" charset="0"/>
                          <a:ea typeface="Arial Unicode MS" pitchFamily="50" charset="-127"/>
                          <a:cs typeface="Times New Roman" pitchFamily="18" charset="0"/>
                        </a:rPr>
                        <a:t>Age, </a:t>
                      </a:r>
                      <a:r>
                        <a:rPr lang="en-US" sz="2000" b="0" kern="100" dirty="0" smtClean="0">
                          <a:solidFill>
                            <a:schemeClr val="tx1"/>
                          </a:solidFill>
                          <a:effectLst/>
                          <a:latin typeface="Times New Roman" pitchFamily="18" charset="0"/>
                          <a:ea typeface="Arial Unicode MS" pitchFamily="50" charset="-127"/>
                          <a:cs typeface="Times New Roman" pitchFamily="18" charset="0"/>
                        </a:rPr>
                        <a:t>years </a:t>
                      </a:r>
                      <a:r>
                        <a:rPr lang="en-US" sz="2000" b="0" kern="0" dirty="0" smtClean="0">
                          <a:solidFill>
                            <a:schemeClr val="tx1"/>
                          </a:solidFill>
                          <a:effectLst/>
                          <a:latin typeface="Times New Roman" pitchFamily="18" charset="0"/>
                          <a:ea typeface="Arial Unicode MS" pitchFamily="50" charset="-127"/>
                          <a:cs typeface="Times New Roman" pitchFamily="18" charset="0"/>
                        </a:rPr>
                        <a:t>,</a:t>
                      </a:r>
                      <a:r>
                        <a:rPr lang="en-US" altLang="ko-KR" sz="2000" b="0" kern="0" dirty="0" smtClean="0">
                          <a:solidFill>
                            <a:schemeClr val="tx1"/>
                          </a:solidFill>
                          <a:effectLst/>
                          <a:latin typeface="Times New Roman" pitchFamily="18" charset="0"/>
                          <a:ea typeface="Arial Unicode MS" pitchFamily="50" charset="-127"/>
                          <a:cs typeface="Times New Roman" pitchFamily="18" charset="0"/>
                        </a:rPr>
                        <a:t>median (</a:t>
                      </a:r>
                      <a:r>
                        <a:rPr lang="en-US" altLang="ko-KR" sz="2000" b="0" kern="0" baseline="0" dirty="0" smtClean="0">
                          <a:solidFill>
                            <a:schemeClr val="tx1"/>
                          </a:solidFill>
                          <a:effectLst/>
                          <a:latin typeface="Times New Roman" pitchFamily="18" charset="0"/>
                          <a:ea typeface="Arial Unicode MS" pitchFamily="50" charset="-127"/>
                          <a:cs typeface="Times New Roman" pitchFamily="18" charset="0"/>
                        </a:rPr>
                        <a:t>IQRs</a:t>
                      </a:r>
                      <a:r>
                        <a:rPr lang="en-US" altLang="ko-KR" sz="2000" b="0" kern="0" dirty="0" smtClean="0">
                          <a:solidFill>
                            <a:schemeClr val="tx1"/>
                          </a:solidFill>
                          <a:effectLst/>
                          <a:latin typeface="Times New Roman" pitchFamily="18" charset="0"/>
                          <a:ea typeface="Arial Unicode MS" pitchFamily="50" charset="-127"/>
                          <a:cs typeface="Times New Roman" pitchFamily="18" charset="0"/>
                        </a:rPr>
                        <a:t>)</a:t>
                      </a:r>
                      <a:endParaRPr lang="ko-KR" sz="2000" b="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latinLnBrk="0">
                        <a:lnSpc>
                          <a:spcPct val="115000"/>
                        </a:lnSpc>
                        <a:spcAft>
                          <a:spcPts val="0"/>
                        </a:spcAft>
                      </a:pPr>
                      <a:r>
                        <a:rPr lang="en-US" altLang="ko-KR" sz="2000" kern="100" dirty="0" smtClean="0">
                          <a:solidFill>
                            <a:schemeClr val="tx1"/>
                          </a:solidFill>
                          <a:effectLst/>
                          <a:latin typeface="Times New Roman" pitchFamily="18" charset="0"/>
                          <a:ea typeface="Arial Unicode MS" pitchFamily="50" charset="-127"/>
                          <a:cs typeface="Times New Roman" pitchFamily="18" charset="0"/>
                        </a:rPr>
                        <a:t>70 (61-77)</a:t>
                      </a:r>
                      <a:endParaRPr lang="ko-KR" sz="200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438539">
                <a:tc>
                  <a:txBody>
                    <a:bodyPr/>
                    <a:lstStyle/>
                    <a:p>
                      <a:pPr algn="l" latinLnBrk="0">
                        <a:lnSpc>
                          <a:spcPct val="115000"/>
                        </a:lnSpc>
                        <a:spcAft>
                          <a:spcPts val="0"/>
                        </a:spcAft>
                      </a:pPr>
                      <a:r>
                        <a:rPr lang="en-US" sz="2000" b="0" kern="100" dirty="0" smtClean="0">
                          <a:solidFill>
                            <a:schemeClr val="tx1"/>
                          </a:solidFill>
                          <a:effectLst/>
                          <a:latin typeface="Times New Roman" pitchFamily="18" charset="0"/>
                          <a:ea typeface="Arial Unicode MS" pitchFamily="50" charset="-127"/>
                          <a:cs typeface="Times New Roman" pitchFamily="18" charset="0"/>
                        </a:rPr>
                        <a:t>Male, sex,</a:t>
                      </a:r>
                      <a:r>
                        <a:rPr lang="en-US" sz="2000" b="0" kern="100" baseline="0" dirty="0" smtClean="0">
                          <a:solidFill>
                            <a:schemeClr val="tx1"/>
                          </a:solidFill>
                          <a:effectLst/>
                          <a:latin typeface="Times New Roman" pitchFamily="18" charset="0"/>
                          <a:ea typeface="Arial Unicode MS" pitchFamily="50" charset="-127"/>
                          <a:cs typeface="Times New Roman" pitchFamily="18" charset="0"/>
                        </a:rPr>
                        <a:t>  N(%)</a:t>
                      </a:r>
                      <a:endParaRPr lang="ko-KR" sz="2000" b="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latinLnBrk="0">
                        <a:lnSpc>
                          <a:spcPct val="115000"/>
                        </a:lnSpc>
                        <a:spcAft>
                          <a:spcPts val="0"/>
                        </a:spcAft>
                      </a:pPr>
                      <a:r>
                        <a:rPr lang="en-US" altLang="ko-KR" sz="2000" kern="100" dirty="0" smtClean="0">
                          <a:solidFill>
                            <a:schemeClr val="tx1"/>
                          </a:solidFill>
                          <a:effectLst/>
                          <a:latin typeface="Times New Roman" pitchFamily="18" charset="0"/>
                          <a:ea typeface="Arial Unicode MS" pitchFamily="50" charset="-127"/>
                          <a:cs typeface="Times New Roman" pitchFamily="18" charset="0"/>
                        </a:rPr>
                        <a:t>95 (65.5) </a:t>
                      </a:r>
                      <a:endParaRPr lang="ko-KR" sz="200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38539">
                <a:tc>
                  <a:txBody>
                    <a:bodyPr/>
                    <a:lstStyle/>
                    <a:p>
                      <a:pPr algn="l" latinLnBrk="0">
                        <a:lnSpc>
                          <a:spcPct val="115000"/>
                        </a:lnSpc>
                        <a:spcAft>
                          <a:spcPts val="0"/>
                        </a:spcAft>
                      </a:pPr>
                      <a:r>
                        <a:rPr lang="en-US" altLang="ko-KR" sz="2000" b="0" kern="100" dirty="0" smtClean="0">
                          <a:solidFill>
                            <a:schemeClr val="tx1"/>
                          </a:solidFill>
                          <a:effectLst/>
                          <a:latin typeface="Times New Roman" pitchFamily="18" charset="0"/>
                          <a:ea typeface="Arial Unicode MS" pitchFamily="50" charset="-127"/>
                          <a:cs typeface="Times New Roman" pitchFamily="18" charset="0"/>
                        </a:rPr>
                        <a:t>Developed of ARDS, N (%) </a:t>
                      </a:r>
                      <a:endParaRPr lang="ko-KR" sz="2000" b="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latinLnBrk="0">
                        <a:lnSpc>
                          <a:spcPct val="115000"/>
                        </a:lnSpc>
                        <a:spcAft>
                          <a:spcPts val="0"/>
                        </a:spcAft>
                      </a:pPr>
                      <a:r>
                        <a:rPr lang="en-US" altLang="ko-KR" sz="2000" kern="100" dirty="0" smtClean="0">
                          <a:solidFill>
                            <a:schemeClr val="tx1"/>
                          </a:solidFill>
                          <a:effectLst/>
                          <a:latin typeface="Times New Roman" pitchFamily="18" charset="0"/>
                          <a:ea typeface="Arial Unicode MS" pitchFamily="50" charset="-127"/>
                          <a:cs typeface="Times New Roman" pitchFamily="18" charset="0"/>
                        </a:rPr>
                        <a:t>27 (18.6)</a:t>
                      </a:r>
                      <a:endParaRPr lang="ko-KR" sz="200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38539">
                <a:tc>
                  <a:txBody>
                    <a:bodyPr/>
                    <a:lstStyle/>
                    <a:p>
                      <a:pPr algn="l" latinLnBrk="0">
                        <a:lnSpc>
                          <a:spcPct val="115000"/>
                        </a:lnSpc>
                        <a:spcAft>
                          <a:spcPts val="0"/>
                        </a:spcAft>
                      </a:pPr>
                      <a:r>
                        <a:rPr lang="en-US" altLang="ko-KR" sz="2000" dirty="0" smtClean="0">
                          <a:solidFill>
                            <a:schemeClr val="tx1"/>
                          </a:solidFill>
                          <a:latin typeface="Times New Roman" pitchFamily="18" charset="0"/>
                          <a:cs typeface="Times New Roman" pitchFamily="18" charset="0"/>
                        </a:rPr>
                        <a:t>≥ </a:t>
                      </a:r>
                      <a:r>
                        <a:rPr lang="en-US" sz="2000" b="0" kern="100" dirty="0" smtClean="0">
                          <a:solidFill>
                            <a:schemeClr val="tx1"/>
                          </a:solidFill>
                          <a:effectLst/>
                          <a:latin typeface="Times New Roman" pitchFamily="18" charset="0"/>
                          <a:ea typeface="Arial Unicode MS" pitchFamily="50" charset="-127"/>
                          <a:cs typeface="Times New Roman" pitchFamily="18" charset="0"/>
                        </a:rPr>
                        <a:t>Severe sepsis, N (%) </a:t>
                      </a:r>
                      <a:endParaRPr lang="ko-KR" sz="2000" b="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latinLnBrk="0">
                        <a:lnSpc>
                          <a:spcPct val="115000"/>
                        </a:lnSpc>
                        <a:spcAft>
                          <a:spcPts val="0"/>
                        </a:spcAft>
                      </a:pPr>
                      <a:r>
                        <a:rPr lang="en-US" altLang="ko-KR" sz="2000" kern="100" dirty="0" smtClean="0">
                          <a:solidFill>
                            <a:schemeClr val="tx1"/>
                          </a:solidFill>
                          <a:effectLst/>
                          <a:latin typeface="Times New Roman" pitchFamily="18" charset="0"/>
                          <a:ea typeface="Arial Unicode MS" pitchFamily="50" charset="-127"/>
                          <a:cs typeface="Times New Roman" pitchFamily="18" charset="0"/>
                        </a:rPr>
                        <a:t>106 (73.1) </a:t>
                      </a:r>
                      <a:endParaRPr lang="ko-KR" sz="200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38539">
                <a:tc>
                  <a:txBody>
                    <a:bodyPr/>
                    <a:lstStyle/>
                    <a:p>
                      <a:pPr algn="l" latinLnBrk="0">
                        <a:lnSpc>
                          <a:spcPct val="115000"/>
                        </a:lnSpc>
                        <a:spcAft>
                          <a:spcPts val="0"/>
                        </a:spcAft>
                      </a:pPr>
                      <a:r>
                        <a:rPr lang="en-US" sz="2000" b="0" kern="100" dirty="0" smtClean="0">
                          <a:solidFill>
                            <a:schemeClr val="tx1"/>
                          </a:solidFill>
                          <a:effectLst/>
                          <a:latin typeface="Times New Roman" pitchFamily="18" charset="0"/>
                          <a:ea typeface="Arial Unicode MS" pitchFamily="50" charset="-127"/>
                          <a:cs typeface="Times New Roman" pitchFamily="18" charset="0"/>
                        </a:rPr>
                        <a:t>Positive of blood culture, N(%)</a:t>
                      </a:r>
                      <a:endParaRPr lang="ko-KR" sz="2000" b="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15000"/>
                        </a:lnSpc>
                      </a:pPr>
                      <a:r>
                        <a:rPr lang="en-US" altLang="ko-KR" sz="2000" kern="100" dirty="0" smtClean="0">
                          <a:solidFill>
                            <a:schemeClr val="tx1"/>
                          </a:solidFill>
                          <a:effectLst/>
                          <a:latin typeface="Times New Roman" pitchFamily="18" charset="0"/>
                          <a:ea typeface="Arial Unicode MS" pitchFamily="50" charset="-127"/>
                          <a:cs typeface="Times New Roman" pitchFamily="18" charset="0"/>
                        </a:rPr>
                        <a:t>37 (25.5) </a:t>
                      </a:r>
                      <a:endParaRPr lang="ko-KR" sz="200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38539">
                <a:tc>
                  <a:txBody>
                    <a:bodyPr/>
                    <a:lstStyle/>
                    <a:p>
                      <a:pPr algn="l" latinLnBrk="1">
                        <a:lnSpc>
                          <a:spcPct val="115000"/>
                        </a:lnSpc>
                        <a:spcAft>
                          <a:spcPts val="0"/>
                        </a:spcAft>
                      </a:pPr>
                      <a:r>
                        <a:rPr lang="en-US" altLang="ko-KR" sz="2000" b="0" kern="100" dirty="0" err="1" smtClean="0">
                          <a:solidFill>
                            <a:schemeClr val="tx1"/>
                          </a:solidFill>
                          <a:effectLst/>
                          <a:latin typeface="Times New Roman" pitchFamily="18" charset="0"/>
                          <a:ea typeface="Arial Unicode MS" pitchFamily="50" charset="-127"/>
                          <a:cs typeface="Times New Roman" pitchFamily="18" charset="0"/>
                        </a:rPr>
                        <a:t>Charlson</a:t>
                      </a:r>
                      <a:r>
                        <a:rPr lang="en-US" altLang="ko-KR" sz="2000" b="0" kern="100" baseline="0" dirty="0" smtClean="0">
                          <a:solidFill>
                            <a:schemeClr val="tx1"/>
                          </a:solidFill>
                          <a:effectLst/>
                          <a:latin typeface="Times New Roman" pitchFamily="18" charset="0"/>
                          <a:ea typeface="Arial Unicode MS" pitchFamily="50" charset="-127"/>
                          <a:cs typeface="Times New Roman" pitchFamily="18" charset="0"/>
                        </a:rPr>
                        <a:t> comorbidity index, median (IQRs) </a:t>
                      </a:r>
                      <a:endParaRPr lang="ko-KR" altLang="ko-KR" sz="2000" b="0" kern="100" dirty="0">
                        <a:solidFill>
                          <a:schemeClr val="tx1"/>
                        </a:solidFill>
                        <a:effectLst/>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altLang="ko-KR" sz="2000" dirty="0" smtClean="0">
                          <a:latin typeface="Times New Roman" pitchFamily="18" charset="0"/>
                          <a:ea typeface="Arial Unicode MS" pitchFamily="50" charset="-127"/>
                          <a:cs typeface="Times New Roman" pitchFamily="18" charset="0"/>
                        </a:rPr>
                        <a:t>3 (2-5)</a:t>
                      </a:r>
                      <a:endParaRPr lang="ko-KR" altLang="en-US" sz="2000" dirty="0">
                        <a:latin typeface="Times New Roman" pitchFamily="18" charset="0"/>
                        <a:ea typeface="Arial Unicode MS" pitchFamily="50" charset="-127"/>
                        <a:cs typeface="Times New Roman" pitchFamily="18" charset="0"/>
                      </a:endParaRPr>
                    </a:p>
                  </a:txBody>
                  <a:tcPr marL="34549" marR="34549"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38539">
                <a:tc>
                  <a:txBody>
                    <a:bodyPr/>
                    <a:lstStyle/>
                    <a:p>
                      <a:pPr marL="0" marR="0" lvl="0" indent="0" algn="l" defTabSz="914400" rtl="0" eaLnBrk="1" fontAlgn="auto" latinLnBrk="1" hangingPunct="1">
                        <a:lnSpc>
                          <a:spcPct val="115000"/>
                        </a:lnSpc>
                        <a:spcBef>
                          <a:spcPts val="0"/>
                        </a:spcBef>
                        <a:spcAft>
                          <a:spcPts val="0"/>
                        </a:spcAft>
                        <a:buClrTx/>
                        <a:buSzTx/>
                        <a:buFont typeface="Arial" pitchFamily="34" charset="0"/>
                        <a:buNone/>
                        <a:tabLst/>
                        <a:defRPr/>
                      </a:pPr>
                      <a:r>
                        <a:rPr lang="en-US" altLang="ko-KR" sz="2000" b="0" kern="100" dirty="0" smtClean="0">
                          <a:solidFill>
                            <a:schemeClr val="tx1"/>
                          </a:solidFill>
                          <a:effectLst/>
                          <a:latin typeface="Times New Roman" pitchFamily="18" charset="0"/>
                          <a:ea typeface="Arial Unicode MS" pitchFamily="50" charset="-127"/>
                          <a:cs typeface="Times New Roman" pitchFamily="18" charset="0"/>
                        </a:rPr>
                        <a:t>CRP, mg/L, median</a:t>
                      </a:r>
                      <a:r>
                        <a:rPr lang="en-US" altLang="ko-KR" sz="2000" b="0" kern="100" baseline="0" dirty="0" smtClean="0">
                          <a:solidFill>
                            <a:schemeClr val="tx1"/>
                          </a:solidFill>
                          <a:effectLst/>
                          <a:latin typeface="Times New Roman" pitchFamily="18" charset="0"/>
                          <a:ea typeface="Arial Unicode MS" pitchFamily="50" charset="-127"/>
                          <a:cs typeface="Times New Roman" pitchFamily="18" charset="0"/>
                        </a:rPr>
                        <a:t> </a:t>
                      </a:r>
                      <a:r>
                        <a:rPr lang="en-US" altLang="ko-KR" sz="2000" b="0" kern="100" dirty="0" smtClean="0">
                          <a:solidFill>
                            <a:schemeClr val="tx1"/>
                          </a:solidFill>
                          <a:effectLst/>
                          <a:latin typeface="Times New Roman" pitchFamily="18" charset="0"/>
                          <a:ea typeface="Arial Unicode MS" pitchFamily="50" charset="-127"/>
                          <a:cs typeface="Times New Roman" pitchFamily="18" charset="0"/>
                        </a:rPr>
                        <a:t>(IQRs)</a:t>
                      </a:r>
                      <a:endParaRPr lang="ko-KR" altLang="ko-KR" sz="2000" b="0" kern="100" dirty="0" smtClean="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altLang="ko-KR" sz="2000" b="0" i="0" u="none" strike="noStrike" dirty="0" smtClean="0">
                          <a:solidFill>
                            <a:srgbClr val="000000"/>
                          </a:solidFill>
                          <a:effectLst/>
                          <a:latin typeface="Times New Roman" pitchFamily="18" charset="0"/>
                          <a:ea typeface="Arial Unicode MS" pitchFamily="50" charset="-127"/>
                          <a:cs typeface="Times New Roman" pitchFamily="18" charset="0"/>
                        </a:rPr>
                        <a:t>87.3 (22.3-141.2)</a:t>
                      </a:r>
                      <a:endParaRPr lang="en-US" altLang="ko-KR" sz="2000" b="0" i="0" u="none" strike="noStrike" dirty="0">
                        <a:solidFill>
                          <a:srgbClr val="000000"/>
                        </a:solidFill>
                        <a:effectLst/>
                        <a:latin typeface="Times New Roman" pitchFamily="18" charset="0"/>
                        <a:ea typeface="Arial Unicode MS" pitchFamily="50" charset="-127"/>
                        <a:cs typeface="Times New Roman" pitchFamily="18"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38539">
                <a:tc>
                  <a:txBody>
                    <a:bodyPr/>
                    <a:lstStyle/>
                    <a:p>
                      <a:pPr marL="0" marR="0" lvl="0" indent="0" algn="l" defTabSz="914400" rtl="0" eaLnBrk="1" fontAlgn="auto" latinLnBrk="1" hangingPunct="1">
                        <a:lnSpc>
                          <a:spcPct val="115000"/>
                        </a:lnSpc>
                        <a:spcBef>
                          <a:spcPts val="0"/>
                        </a:spcBef>
                        <a:spcAft>
                          <a:spcPts val="0"/>
                        </a:spcAft>
                        <a:buClrTx/>
                        <a:buSzTx/>
                        <a:buFont typeface="Arial" pitchFamily="34" charset="0"/>
                        <a:buNone/>
                        <a:tabLst/>
                        <a:defRPr/>
                      </a:pPr>
                      <a:r>
                        <a:rPr lang="en-US" altLang="ko-KR" sz="2000" b="0" kern="100" dirty="0" err="1" smtClean="0">
                          <a:solidFill>
                            <a:schemeClr val="tx1"/>
                          </a:solidFill>
                          <a:effectLst/>
                          <a:latin typeface="Times New Roman" pitchFamily="18" charset="0"/>
                          <a:ea typeface="Arial Unicode MS" pitchFamily="50" charset="-127"/>
                          <a:cs typeface="Times New Roman" pitchFamily="18" charset="0"/>
                        </a:rPr>
                        <a:t>Procalcitonin</a:t>
                      </a:r>
                      <a:r>
                        <a:rPr lang="en-US" altLang="ko-KR" sz="2000" b="0" kern="100" dirty="0" smtClean="0">
                          <a:solidFill>
                            <a:schemeClr val="tx1"/>
                          </a:solidFill>
                          <a:effectLst/>
                          <a:latin typeface="Times New Roman" pitchFamily="18" charset="0"/>
                          <a:ea typeface="Arial Unicode MS" pitchFamily="50" charset="-127"/>
                          <a:cs typeface="Times New Roman" pitchFamily="18" charset="0"/>
                        </a:rPr>
                        <a:t>, </a:t>
                      </a:r>
                      <a:r>
                        <a:rPr lang="en-US" altLang="ko-KR" sz="2000" b="0" kern="100" dirty="0" err="1" smtClean="0">
                          <a:solidFill>
                            <a:schemeClr val="tx1"/>
                          </a:solidFill>
                          <a:effectLst/>
                          <a:latin typeface="Times New Roman" pitchFamily="18" charset="0"/>
                          <a:ea typeface="Arial Unicode MS" pitchFamily="50" charset="-127"/>
                          <a:cs typeface="Times New Roman" pitchFamily="18" charset="0"/>
                        </a:rPr>
                        <a:t>ng</a:t>
                      </a:r>
                      <a:r>
                        <a:rPr lang="en-US" altLang="ko-KR" sz="2000" b="0" kern="100" dirty="0" smtClean="0">
                          <a:solidFill>
                            <a:schemeClr val="tx1"/>
                          </a:solidFill>
                          <a:effectLst/>
                          <a:latin typeface="Times New Roman" pitchFamily="18" charset="0"/>
                          <a:ea typeface="Arial Unicode MS" pitchFamily="50" charset="-127"/>
                          <a:cs typeface="Times New Roman" pitchFamily="18" charset="0"/>
                        </a:rPr>
                        <a:t>/mL, median (IQRs)</a:t>
                      </a:r>
                      <a:endParaRPr lang="ko-KR" altLang="ko-KR" sz="2000" b="0" kern="100" dirty="0" smtClean="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altLang="ko-KR" sz="2000" b="0" i="0" u="none" strike="noStrike" dirty="0" smtClean="0">
                          <a:solidFill>
                            <a:srgbClr val="000000"/>
                          </a:solidFill>
                          <a:effectLst/>
                          <a:latin typeface="Times New Roman" pitchFamily="18" charset="0"/>
                          <a:ea typeface="Arial Unicode MS" pitchFamily="50" charset="-127"/>
                          <a:cs typeface="Times New Roman" pitchFamily="18" charset="0"/>
                        </a:rPr>
                        <a:t>0.8 (0.2-6.2)</a:t>
                      </a:r>
                      <a:endParaRPr lang="en-US" altLang="ko-KR" sz="2000" b="0" i="0" u="none" strike="noStrike" dirty="0">
                        <a:solidFill>
                          <a:srgbClr val="000000"/>
                        </a:solidFill>
                        <a:effectLst/>
                        <a:latin typeface="Times New Roman" pitchFamily="18" charset="0"/>
                        <a:ea typeface="Arial Unicode MS" pitchFamily="50" charset="-127"/>
                        <a:cs typeface="Times New Roman" pitchFamily="18"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38539">
                <a:tc>
                  <a:txBody>
                    <a:bodyPr/>
                    <a:lstStyle/>
                    <a:p>
                      <a:pPr marL="0" marR="0" lvl="0" indent="0" algn="l" defTabSz="914400" rtl="0" eaLnBrk="1" fontAlgn="auto" latinLnBrk="1" hangingPunct="1">
                        <a:lnSpc>
                          <a:spcPct val="115000"/>
                        </a:lnSpc>
                        <a:spcBef>
                          <a:spcPts val="0"/>
                        </a:spcBef>
                        <a:spcAft>
                          <a:spcPts val="0"/>
                        </a:spcAft>
                        <a:buClrTx/>
                        <a:buSzTx/>
                        <a:buFont typeface="Arial" pitchFamily="34" charset="0"/>
                        <a:buNone/>
                        <a:tabLst/>
                        <a:defRPr/>
                      </a:pPr>
                      <a:r>
                        <a:rPr lang="en-US" altLang="ko-KR" sz="2000" b="0" kern="100" dirty="0" smtClean="0">
                          <a:solidFill>
                            <a:schemeClr val="tx1"/>
                          </a:solidFill>
                          <a:effectLst/>
                          <a:latin typeface="Times New Roman" pitchFamily="18" charset="0"/>
                          <a:ea typeface="Arial Unicode MS" pitchFamily="50" charset="-127"/>
                          <a:cs typeface="Times New Roman" pitchFamily="18" charset="0"/>
                        </a:rPr>
                        <a:t>APACHE II, median (IQRs)</a:t>
                      </a:r>
                      <a:endParaRPr lang="ko-KR" altLang="ko-KR" sz="2000" b="0" kern="100" dirty="0" smtClean="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altLang="ko-KR" sz="2000" b="0" i="0" u="none" strike="noStrike" dirty="0" smtClean="0">
                          <a:solidFill>
                            <a:srgbClr val="000000"/>
                          </a:solidFill>
                          <a:effectLst/>
                          <a:latin typeface="Times New Roman" pitchFamily="18" charset="0"/>
                          <a:ea typeface="Arial Unicode MS" pitchFamily="50" charset="-127"/>
                          <a:cs typeface="Times New Roman" pitchFamily="18" charset="0"/>
                        </a:rPr>
                        <a:t>25 (18-31)</a:t>
                      </a:r>
                      <a:endParaRPr lang="en-US" altLang="ko-KR" sz="2000" b="0" i="0" u="none" strike="noStrike" dirty="0">
                        <a:solidFill>
                          <a:srgbClr val="000000"/>
                        </a:solidFill>
                        <a:effectLst/>
                        <a:latin typeface="Times New Roman" pitchFamily="18" charset="0"/>
                        <a:ea typeface="Arial Unicode MS" pitchFamily="50" charset="-127"/>
                        <a:cs typeface="Times New Roman" pitchFamily="18"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438539">
                <a:tc>
                  <a:txBody>
                    <a:bodyPr/>
                    <a:lstStyle/>
                    <a:p>
                      <a:pPr marL="0" marR="0" lvl="0" indent="0" algn="l" defTabSz="914400" rtl="0" eaLnBrk="1" fontAlgn="auto" latinLnBrk="1" hangingPunct="1">
                        <a:lnSpc>
                          <a:spcPct val="115000"/>
                        </a:lnSpc>
                        <a:spcBef>
                          <a:spcPts val="0"/>
                        </a:spcBef>
                        <a:spcAft>
                          <a:spcPts val="0"/>
                        </a:spcAft>
                        <a:buClrTx/>
                        <a:buSzTx/>
                        <a:buFont typeface="Arial" pitchFamily="34" charset="0"/>
                        <a:buNone/>
                        <a:tabLst/>
                        <a:defRPr/>
                      </a:pPr>
                      <a:r>
                        <a:rPr lang="en-US" altLang="ko-KR" sz="2000" b="0" kern="100" dirty="0" smtClean="0">
                          <a:solidFill>
                            <a:schemeClr val="tx1"/>
                          </a:solidFill>
                          <a:effectLst/>
                          <a:latin typeface="Times New Roman" pitchFamily="18" charset="0"/>
                          <a:ea typeface="Arial Unicode MS" pitchFamily="50" charset="-127"/>
                          <a:cs typeface="Times New Roman" pitchFamily="18" charset="0"/>
                        </a:rPr>
                        <a:t>SOFA 1 score</a:t>
                      </a:r>
                      <a:r>
                        <a:rPr lang="en-US" altLang="ko-KR" sz="2000" b="0" kern="100" baseline="0" dirty="0" smtClean="0">
                          <a:solidFill>
                            <a:schemeClr val="tx1"/>
                          </a:solidFill>
                          <a:effectLst/>
                          <a:latin typeface="Times New Roman" pitchFamily="18" charset="0"/>
                          <a:ea typeface="Arial Unicode MS" pitchFamily="50" charset="-127"/>
                          <a:cs typeface="Times New Roman" pitchFamily="18" charset="0"/>
                        </a:rPr>
                        <a:t>, median (IQRs)</a:t>
                      </a:r>
                      <a:endParaRPr lang="ko-KR" altLang="ko-KR" sz="2000" b="0" kern="100" dirty="0" smtClean="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ko-KR" sz="2000" b="0" i="0" u="none" strike="noStrike" dirty="0" smtClean="0">
                          <a:solidFill>
                            <a:srgbClr val="000000"/>
                          </a:solidFill>
                          <a:effectLst/>
                          <a:latin typeface="Times New Roman" pitchFamily="18" charset="0"/>
                          <a:ea typeface="Arial Unicode MS" pitchFamily="50" charset="-127"/>
                          <a:cs typeface="Times New Roman" pitchFamily="18" charset="0"/>
                        </a:rPr>
                        <a:t>10 (7- 13) </a:t>
                      </a:r>
                      <a:endParaRPr lang="en-US" altLang="ko-KR" sz="2000" b="0" i="0" u="none" strike="noStrike" dirty="0">
                        <a:solidFill>
                          <a:srgbClr val="000000"/>
                        </a:solidFill>
                        <a:effectLst/>
                        <a:latin typeface="Times New Roman" pitchFamily="18" charset="0"/>
                        <a:ea typeface="Arial Unicode MS" pitchFamily="50" charset="-127"/>
                        <a:cs typeface="Times New Roman" pitchFamily="18" charset="0"/>
                      </a:endParaRPr>
                    </a:p>
                  </a:txBody>
                  <a:tcPr marL="0" marR="0"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0" name="제목 1"/>
          <p:cNvSpPr txBox="1">
            <a:spLocks/>
          </p:cNvSpPr>
          <p:nvPr/>
        </p:nvSpPr>
        <p:spPr>
          <a:xfrm>
            <a:off x="323528" y="1052736"/>
            <a:ext cx="8460432" cy="864096"/>
          </a:xfrm>
          <a:prstGeom prst="rect">
            <a:avLst/>
          </a:prstGeom>
        </p:spPr>
        <p:txBody>
          <a:bodyPr vert="horz" lIns="91440" tIns="45720" rIns="91440" bIns="45720" rtlCol="0" anchor="ctr">
            <a:normAutofit/>
          </a:bodyP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altLang="ko-KR" sz="2800" b="1" dirty="0" smtClean="0">
                <a:latin typeface="Times New Roman" pitchFamily="18" charset="0"/>
                <a:ea typeface="Arial Unicode MS" pitchFamily="50" charset="-127"/>
                <a:cs typeface="Times New Roman" pitchFamily="18" charset="0"/>
              </a:rPr>
              <a:t>Baseline characteristics of total patients</a:t>
            </a:r>
            <a:endParaRPr lang="ko-KR" altLang="en-US" sz="2800" dirty="0" smtClean="0">
              <a:latin typeface="Times New Roman" pitchFamily="18" charset="0"/>
              <a:ea typeface="Arial Unicode MS" pitchFamily="50" charset="-127"/>
              <a:cs typeface="Times New Roman" pitchFamily="18" charset="0"/>
            </a:endParaRPr>
          </a:p>
        </p:txBody>
      </p:sp>
    </p:spTree>
    <p:extLst>
      <p:ext uri="{BB962C8B-B14F-4D97-AF65-F5344CB8AC3E}">
        <p14:creationId xmlns:p14="http://schemas.microsoft.com/office/powerpoint/2010/main" val="6529770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332656"/>
            <a:ext cx="8229600" cy="1143000"/>
          </a:xfrm>
        </p:spPr>
        <p:txBody>
          <a:bodyPr>
            <a:normAutofit/>
          </a:bodyPr>
          <a:lstStyle/>
          <a:p>
            <a:r>
              <a:rPr lang="en-US" altLang="ko-KR" sz="3200" b="1" dirty="0">
                <a:latin typeface="Times New Roman" pitchFamily="18" charset="0"/>
                <a:cs typeface="Times New Roman" pitchFamily="18" charset="0"/>
              </a:rPr>
              <a:t>S</a:t>
            </a:r>
            <a:r>
              <a:rPr lang="en-US" altLang="ko-KR" sz="3200" b="1" dirty="0" smtClean="0">
                <a:latin typeface="Times New Roman" pitchFamily="18" charset="0"/>
                <a:cs typeface="Times New Roman" pitchFamily="18" charset="0"/>
              </a:rPr>
              <a:t>epsis and EphA2 </a:t>
            </a:r>
            <a:endParaRPr lang="ko-KR" altLang="en-US" sz="3200" b="1"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628800"/>
            <a:ext cx="7919542"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직사각형 4"/>
          <p:cNvSpPr/>
          <p:nvPr/>
        </p:nvSpPr>
        <p:spPr>
          <a:xfrm>
            <a:off x="5148064" y="2995523"/>
            <a:ext cx="1368152" cy="5040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smtClean="0">
                <a:solidFill>
                  <a:schemeClr val="tx1"/>
                </a:solidFill>
              </a:rPr>
              <a:t>P = 0.159</a:t>
            </a:r>
            <a:endParaRPr lang="ko-KR" altLang="en-US" dirty="0">
              <a:solidFill>
                <a:schemeClr val="tx1"/>
              </a:solidFill>
            </a:endParaRPr>
          </a:p>
        </p:txBody>
      </p:sp>
    </p:spTree>
    <p:extLst>
      <p:ext uri="{BB962C8B-B14F-4D97-AF65-F5344CB8AC3E}">
        <p14:creationId xmlns:p14="http://schemas.microsoft.com/office/powerpoint/2010/main" val="38983348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67402" y="404664"/>
            <a:ext cx="8928992" cy="1143000"/>
          </a:xfrm>
        </p:spPr>
        <p:txBody>
          <a:bodyPr>
            <a:noAutofit/>
          </a:bodyPr>
          <a:lstStyle/>
          <a:p>
            <a:r>
              <a:rPr lang="en-US" altLang="ko-KR" sz="3200" b="1" dirty="0" smtClean="0">
                <a:latin typeface="Times New Roman" pitchFamily="18" charset="0"/>
                <a:cs typeface="Times New Roman" pitchFamily="18" charset="0"/>
              </a:rPr>
              <a:t>Correlation of APACHE II, SOFA </a:t>
            </a:r>
            <a:br>
              <a:rPr lang="en-US" altLang="ko-KR" sz="3200" b="1" dirty="0" smtClean="0">
                <a:latin typeface="Times New Roman" pitchFamily="18" charset="0"/>
                <a:cs typeface="Times New Roman" pitchFamily="18" charset="0"/>
              </a:rPr>
            </a:br>
            <a:r>
              <a:rPr lang="en-US" altLang="ko-KR" sz="3200" b="1" dirty="0" smtClean="0">
                <a:latin typeface="Times New Roman" pitchFamily="18" charset="0"/>
                <a:cs typeface="Times New Roman" pitchFamily="18" charset="0"/>
              </a:rPr>
              <a:t>with EphA2 level</a:t>
            </a:r>
            <a:endParaRPr lang="ko-KR" altLang="en-US" sz="3200" b="1" dirty="0">
              <a:latin typeface="Times New Roman" pitchFamily="18" charset="0"/>
              <a:cs typeface="Times New Roman" pitchFamily="18" charset="0"/>
            </a:endParaRPr>
          </a:p>
        </p:txBody>
      </p:sp>
      <p:grpSp>
        <p:nvGrpSpPr>
          <p:cNvPr id="7" name="그룹 6"/>
          <p:cNvGrpSpPr/>
          <p:nvPr/>
        </p:nvGrpSpPr>
        <p:grpSpPr>
          <a:xfrm>
            <a:off x="77886" y="2348880"/>
            <a:ext cx="3523081" cy="3958367"/>
            <a:chOff x="155772" y="2348880"/>
            <a:chExt cx="3523081" cy="3958367"/>
          </a:xfrm>
        </p:grpSpPr>
        <p:sp>
          <p:nvSpPr>
            <p:cNvPr id="4" name="TextBox 3"/>
            <p:cNvSpPr txBox="1"/>
            <p:nvPr/>
          </p:nvSpPr>
          <p:spPr>
            <a:xfrm>
              <a:off x="1734637" y="5937915"/>
              <a:ext cx="1944216" cy="369332"/>
            </a:xfrm>
            <a:prstGeom prst="rect">
              <a:avLst/>
            </a:prstGeom>
            <a:noFill/>
          </p:spPr>
          <p:txBody>
            <a:bodyPr wrap="square" rtlCol="0">
              <a:spAutoFit/>
            </a:bodyPr>
            <a:lstStyle/>
            <a:p>
              <a:r>
                <a:rPr lang="en-US" altLang="ko-KR" dirty="0" smtClean="0"/>
                <a:t>APACHE II score </a:t>
              </a:r>
              <a:endParaRPr lang="ko-KR" altLang="en-US" dirty="0"/>
            </a:p>
          </p:txBody>
        </p:sp>
        <p:sp>
          <p:nvSpPr>
            <p:cNvPr id="5" name="TextBox 4"/>
            <p:cNvSpPr txBox="1"/>
            <p:nvPr/>
          </p:nvSpPr>
          <p:spPr>
            <a:xfrm rot="10800000">
              <a:off x="155772" y="2348880"/>
              <a:ext cx="461665" cy="3024336"/>
            </a:xfrm>
            <a:prstGeom prst="rect">
              <a:avLst/>
            </a:prstGeom>
            <a:noFill/>
          </p:spPr>
          <p:txBody>
            <a:bodyPr vert="eaVert" wrap="square" rtlCol="0">
              <a:spAutoFit/>
            </a:bodyPr>
            <a:lstStyle/>
            <a:p>
              <a:r>
                <a:rPr lang="en-US" altLang="ko-KR" dirty="0" smtClean="0">
                  <a:latin typeface="Times New Roman" panose="02020603050405020304" pitchFamily="18" charset="0"/>
                  <a:cs typeface="Times New Roman" panose="02020603050405020304" pitchFamily="18" charset="0"/>
                </a:rPr>
                <a:t>Plasma EphA2 receptor level</a:t>
              </a:r>
              <a:endParaRPr lang="ko-KR" altLang="en-US" dirty="0">
                <a:latin typeface="Times New Roman" panose="02020603050405020304" pitchFamily="18" charset="0"/>
                <a:cs typeface="Times New Roman" panose="02020603050405020304" pitchFamily="18" charset="0"/>
              </a:endParaRPr>
            </a:p>
          </p:txBody>
        </p:sp>
      </p:grpSp>
      <p:sp>
        <p:nvSpPr>
          <p:cNvPr id="11" name="TextBox 10"/>
          <p:cNvSpPr txBox="1"/>
          <p:nvPr/>
        </p:nvSpPr>
        <p:spPr>
          <a:xfrm>
            <a:off x="5919031" y="5937915"/>
            <a:ext cx="1944216" cy="369332"/>
          </a:xfrm>
          <a:prstGeom prst="rect">
            <a:avLst/>
          </a:prstGeom>
          <a:noFill/>
        </p:spPr>
        <p:txBody>
          <a:bodyPr wrap="square" rtlCol="0">
            <a:spAutoFit/>
          </a:bodyPr>
          <a:lstStyle/>
          <a:p>
            <a:pPr algn="ctr"/>
            <a:r>
              <a:rPr lang="en-US" altLang="ko-KR" dirty="0" smtClean="0"/>
              <a:t>SOFA score </a:t>
            </a:r>
            <a:endParaRPr lang="ko-KR" altLang="en-US" dirty="0"/>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2132856"/>
            <a:ext cx="4248472" cy="3672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5406543" y="2635761"/>
            <a:ext cx="2016224" cy="923330"/>
          </a:xfrm>
          <a:prstGeom prst="rect">
            <a:avLst/>
          </a:prstGeom>
          <a:noFill/>
        </p:spPr>
        <p:txBody>
          <a:bodyPr wrap="square" rtlCol="0">
            <a:spAutoFit/>
          </a:bodyPr>
          <a:lstStyle/>
          <a:p>
            <a:r>
              <a:rPr lang="en-US" altLang="ko-KR" i="1" dirty="0" smtClean="0"/>
              <a:t>r </a:t>
            </a:r>
            <a:r>
              <a:rPr lang="en-US" altLang="ko-KR" dirty="0" smtClean="0"/>
              <a:t>= 0.341 </a:t>
            </a:r>
          </a:p>
          <a:p>
            <a:r>
              <a:rPr lang="en-US" altLang="ko-KR" i="1" dirty="0" smtClean="0"/>
              <a:t>P</a:t>
            </a:r>
            <a:r>
              <a:rPr lang="en-US" altLang="ko-KR" dirty="0" smtClean="0"/>
              <a:t> &lt; 0.001 </a:t>
            </a:r>
          </a:p>
          <a:p>
            <a:endParaRPr lang="ko-KR" altLang="en-US" dirty="0"/>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403" y="2204864"/>
            <a:ext cx="4187495"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1043608" y="2636912"/>
            <a:ext cx="2016224" cy="923330"/>
          </a:xfrm>
          <a:prstGeom prst="rect">
            <a:avLst/>
          </a:prstGeom>
          <a:noFill/>
        </p:spPr>
        <p:txBody>
          <a:bodyPr wrap="square" rtlCol="0">
            <a:spAutoFit/>
          </a:bodyPr>
          <a:lstStyle/>
          <a:p>
            <a:r>
              <a:rPr lang="en-US" altLang="ko-KR" i="1" dirty="0" smtClean="0"/>
              <a:t>r </a:t>
            </a:r>
            <a:r>
              <a:rPr lang="en-US" altLang="ko-KR" dirty="0" smtClean="0"/>
              <a:t>= 0.291 </a:t>
            </a:r>
          </a:p>
          <a:p>
            <a:r>
              <a:rPr lang="en-US" altLang="ko-KR" i="1" dirty="0" smtClean="0"/>
              <a:t>P</a:t>
            </a:r>
            <a:r>
              <a:rPr lang="en-US" altLang="ko-KR" dirty="0" smtClean="0"/>
              <a:t> &lt; 0.001 </a:t>
            </a:r>
          </a:p>
          <a:p>
            <a:endParaRPr lang="ko-KR" altLang="en-US" dirty="0"/>
          </a:p>
        </p:txBody>
      </p:sp>
    </p:spTree>
    <p:extLst>
      <p:ext uri="{BB962C8B-B14F-4D97-AF65-F5344CB8AC3E}">
        <p14:creationId xmlns:p14="http://schemas.microsoft.com/office/powerpoint/2010/main" val="12628503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표 4"/>
          <p:cNvGraphicFramePr>
            <a:graphicFrameLocks noGrp="1"/>
          </p:cNvGraphicFramePr>
          <p:nvPr>
            <p:extLst>
              <p:ext uri="{D42A27DB-BD31-4B8C-83A1-F6EECF244321}">
                <p14:modId xmlns:p14="http://schemas.microsoft.com/office/powerpoint/2010/main" val="2072000937"/>
              </p:ext>
            </p:extLst>
          </p:nvPr>
        </p:nvGraphicFramePr>
        <p:xfrm>
          <a:off x="35496" y="1772816"/>
          <a:ext cx="9117380" cy="3785616"/>
        </p:xfrm>
        <a:graphic>
          <a:graphicData uri="http://schemas.openxmlformats.org/drawingml/2006/table">
            <a:tbl>
              <a:tblPr firstRow="1" firstCol="1" bandRow="1"/>
              <a:tblGrid>
                <a:gridCol w="4104456"/>
                <a:gridCol w="2097108"/>
                <a:gridCol w="1944216"/>
                <a:gridCol w="971600"/>
              </a:tblGrid>
              <a:tr h="279902">
                <a:tc>
                  <a:txBody>
                    <a:bodyPr/>
                    <a:lstStyle/>
                    <a:p>
                      <a:pPr algn="l">
                        <a:lnSpc>
                          <a:spcPct val="115000"/>
                        </a:lnSpc>
                      </a:pPr>
                      <a:r>
                        <a:rPr lang="en-US" altLang="ko-KR" sz="1800" b="1" kern="100" dirty="0" smtClean="0">
                          <a:effectLst/>
                          <a:latin typeface="Times New Roman" pitchFamily="18" charset="0"/>
                          <a:ea typeface="Arial Unicode MS" pitchFamily="50" charset="-127"/>
                          <a:cs typeface="Times New Roman" pitchFamily="18" charset="0"/>
                        </a:rPr>
                        <a:t>Variables</a:t>
                      </a:r>
                      <a:endParaRPr lang="ko-KR" sz="1800" b="1"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sz="1800" b="1" kern="0" dirty="0" smtClean="0">
                          <a:effectLst/>
                          <a:latin typeface="Times New Roman" pitchFamily="18" charset="0"/>
                          <a:ea typeface="Arial Unicode MS" pitchFamily="50" charset="-127"/>
                          <a:cs typeface="Times New Roman" pitchFamily="18" charset="0"/>
                        </a:rPr>
                        <a:t>Survivor  </a:t>
                      </a:r>
                    </a:p>
                    <a:p>
                      <a:pPr algn="ctr" latinLnBrk="0">
                        <a:lnSpc>
                          <a:spcPct val="115000"/>
                        </a:lnSpc>
                        <a:spcAft>
                          <a:spcPts val="0"/>
                        </a:spcAft>
                      </a:pPr>
                      <a:r>
                        <a:rPr lang="en-US" sz="1800" b="1" kern="0" dirty="0" smtClean="0">
                          <a:effectLst/>
                          <a:latin typeface="Times New Roman" pitchFamily="18" charset="0"/>
                          <a:ea typeface="Arial Unicode MS" pitchFamily="50" charset="-127"/>
                          <a:cs typeface="Times New Roman" pitchFamily="18" charset="0"/>
                        </a:rPr>
                        <a:t>102</a:t>
                      </a:r>
                      <a:r>
                        <a:rPr lang="en-US" sz="1800" b="1" kern="0" baseline="0" dirty="0" smtClean="0">
                          <a:effectLst/>
                          <a:latin typeface="Times New Roman" pitchFamily="18" charset="0"/>
                          <a:ea typeface="Arial Unicode MS" pitchFamily="50" charset="-127"/>
                          <a:cs typeface="Times New Roman" pitchFamily="18" charset="0"/>
                        </a:rPr>
                        <a:t> (70.3%)</a:t>
                      </a:r>
                      <a:endParaRPr lang="ko-KR" sz="1800" b="1"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sz="1800" b="1" kern="0" dirty="0" smtClean="0">
                          <a:effectLst/>
                          <a:latin typeface="Times New Roman" pitchFamily="18" charset="0"/>
                          <a:ea typeface="Arial Unicode MS" pitchFamily="50" charset="-127"/>
                          <a:cs typeface="Times New Roman" pitchFamily="18" charset="0"/>
                        </a:rPr>
                        <a:t>Non survivor </a:t>
                      </a:r>
                      <a:r>
                        <a:rPr lang="en-US" sz="1800" b="1" kern="0" baseline="0" dirty="0" smtClean="0">
                          <a:effectLst/>
                          <a:latin typeface="Times New Roman" pitchFamily="18" charset="0"/>
                          <a:ea typeface="Arial Unicode MS" pitchFamily="50" charset="-127"/>
                          <a:cs typeface="Times New Roman" pitchFamily="18" charset="0"/>
                        </a:rPr>
                        <a:t> </a:t>
                      </a:r>
                    </a:p>
                    <a:p>
                      <a:pPr algn="ctr" latinLnBrk="0">
                        <a:lnSpc>
                          <a:spcPct val="115000"/>
                        </a:lnSpc>
                        <a:spcAft>
                          <a:spcPts val="0"/>
                        </a:spcAft>
                      </a:pPr>
                      <a:r>
                        <a:rPr lang="en-US" sz="1800" b="1" kern="0" dirty="0" smtClean="0">
                          <a:effectLst/>
                          <a:latin typeface="Times New Roman" pitchFamily="18" charset="0"/>
                          <a:ea typeface="Arial Unicode MS" pitchFamily="50" charset="-127"/>
                          <a:cs typeface="Times New Roman" pitchFamily="18" charset="0"/>
                        </a:rPr>
                        <a:t>43 (29.7%)</a:t>
                      </a:r>
                      <a:endParaRPr lang="ko-KR" sz="1800" b="1"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sz="1800" b="1" i="1" kern="100" dirty="0" smtClean="0">
                          <a:effectLst/>
                          <a:latin typeface="Times New Roman" pitchFamily="18" charset="0"/>
                          <a:ea typeface="Arial Unicode MS" pitchFamily="50" charset="-127"/>
                          <a:cs typeface="Times New Roman" pitchFamily="18" charset="0"/>
                        </a:rPr>
                        <a:t>P-</a:t>
                      </a:r>
                      <a:r>
                        <a:rPr lang="en-US" sz="1800" b="1" i="0" kern="100" dirty="0" smtClean="0">
                          <a:effectLst/>
                          <a:latin typeface="Times New Roman" pitchFamily="18" charset="0"/>
                          <a:ea typeface="Arial Unicode MS" pitchFamily="50" charset="-127"/>
                          <a:cs typeface="Times New Roman" pitchFamily="18" charset="0"/>
                        </a:rPr>
                        <a:t>value</a:t>
                      </a:r>
                      <a:r>
                        <a:rPr lang="en-US" sz="1800" b="1" kern="100" dirty="0" smtClean="0">
                          <a:effectLst/>
                          <a:latin typeface="Times New Roman" pitchFamily="18" charset="0"/>
                          <a:ea typeface="Arial Unicode MS" pitchFamily="50" charset="-127"/>
                          <a:cs typeface="Times New Roman" pitchFamily="18" charset="0"/>
                        </a:rPr>
                        <a:t> </a:t>
                      </a:r>
                      <a:endParaRPr lang="ko-KR" sz="1800" b="1"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56774">
                <a:tc>
                  <a:txBody>
                    <a:bodyPr/>
                    <a:lstStyle/>
                    <a:p>
                      <a:pPr algn="just" latinLnBrk="0">
                        <a:lnSpc>
                          <a:spcPct val="115000"/>
                        </a:lnSpc>
                        <a:spcAft>
                          <a:spcPts val="0"/>
                        </a:spcAft>
                      </a:pPr>
                      <a:r>
                        <a:rPr lang="en-US" sz="1800" b="0" kern="0" dirty="0" smtClean="0">
                          <a:solidFill>
                            <a:schemeClr val="tx1"/>
                          </a:solidFill>
                          <a:effectLst/>
                          <a:latin typeface="Times New Roman" pitchFamily="18" charset="0"/>
                          <a:ea typeface="Arial Unicode MS" pitchFamily="50" charset="-127"/>
                          <a:cs typeface="Times New Roman" pitchFamily="18" charset="0"/>
                        </a:rPr>
                        <a:t>Male, sex,</a:t>
                      </a:r>
                      <a:r>
                        <a:rPr lang="en-US" sz="1800" b="0" kern="0" baseline="0" dirty="0" smtClean="0">
                          <a:solidFill>
                            <a:schemeClr val="tx1"/>
                          </a:solidFill>
                          <a:effectLst/>
                          <a:latin typeface="Times New Roman" pitchFamily="18" charset="0"/>
                          <a:ea typeface="Arial Unicode MS" pitchFamily="50" charset="-127"/>
                          <a:cs typeface="Times New Roman" pitchFamily="18" charset="0"/>
                        </a:rPr>
                        <a:t>  N (%)</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sz="1800" b="0" kern="100" dirty="0" smtClean="0">
                          <a:solidFill>
                            <a:schemeClr val="tx1"/>
                          </a:solidFill>
                          <a:effectLst/>
                          <a:latin typeface="Times New Roman" pitchFamily="18" charset="0"/>
                          <a:ea typeface="Arial Unicode MS" pitchFamily="50" charset="-127"/>
                          <a:cs typeface="Times New Roman" pitchFamily="18" charset="0"/>
                        </a:rPr>
                        <a:t>67 (65.7)</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sz="1800" b="0" kern="100" dirty="0" smtClean="0">
                          <a:solidFill>
                            <a:schemeClr val="tx1"/>
                          </a:solidFill>
                          <a:effectLst/>
                          <a:latin typeface="Times New Roman" pitchFamily="18" charset="0"/>
                          <a:ea typeface="Arial Unicode MS" pitchFamily="50" charset="-127"/>
                          <a:cs typeface="Times New Roman" pitchFamily="18" charset="0"/>
                        </a:rPr>
                        <a:t>28 (65.1)</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0.947</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6774">
                <a:tc>
                  <a:txBody>
                    <a:bodyPr/>
                    <a:lstStyle/>
                    <a:p>
                      <a:pPr algn="just" latinLnBrk="0">
                        <a:lnSpc>
                          <a:spcPct val="115000"/>
                        </a:lnSpc>
                        <a:spcAft>
                          <a:spcPts val="0"/>
                        </a:spcAft>
                      </a:pPr>
                      <a:r>
                        <a:rPr lang="en-US" sz="1800" b="0" kern="0" dirty="0" smtClean="0">
                          <a:solidFill>
                            <a:schemeClr val="tx1"/>
                          </a:solidFill>
                          <a:effectLst/>
                          <a:latin typeface="Times New Roman" pitchFamily="18" charset="0"/>
                          <a:ea typeface="Arial Unicode MS" pitchFamily="50" charset="-127"/>
                          <a:cs typeface="Times New Roman" pitchFamily="18" charset="0"/>
                        </a:rPr>
                        <a:t>Age, year, median (IQRs)</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69 (57.8-77.0)</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72 (63.1-84.2)</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0.202</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6774">
                <a:tc>
                  <a:txBody>
                    <a:bodyPr/>
                    <a:lstStyle/>
                    <a:p>
                      <a:pPr algn="just" latinLnBrk="0">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BMI, median</a:t>
                      </a:r>
                      <a:r>
                        <a:rPr lang="en-US" altLang="ko-KR" sz="1800" b="0" kern="100" baseline="0" dirty="0" smtClean="0">
                          <a:solidFill>
                            <a:schemeClr val="tx1"/>
                          </a:solidFill>
                          <a:effectLst/>
                          <a:latin typeface="Times New Roman" pitchFamily="18" charset="0"/>
                          <a:ea typeface="Arial Unicode MS" pitchFamily="50" charset="-127"/>
                          <a:cs typeface="Times New Roman" pitchFamily="18" charset="0"/>
                        </a:rPr>
                        <a:t> </a:t>
                      </a: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(IQRs)</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20.6 (18.9-26.6)</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21.7 (19.4-30.0)</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0.081</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56774">
                <a:tc>
                  <a:txBody>
                    <a:bodyPr/>
                    <a:lstStyle/>
                    <a:p>
                      <a:pPr algn="just" latinLnBrk="0">
                        <a:lnSpc>
                          <a:spcPct val="115000"/>
                        </a:lnSpc>
                        <a:spcAft>
                          <a:spcPts val="0"/>
                        </a:spcAft>
                      </a:pPr>
                      <a:r>
                        <a:rPr lang="en-US" altLang="ko-KR" sz="1800" b="1" kern="100" dirty="0" smtClean="0">
                          <a:solidFill>
                            <a:schemeClr val="tx1"/>
                          </a:solidFill>
                          <a:effectLst/>
                          <a:latin typeface="Times New Roman" pitchFamily="18" charset="0"/>
                          <a:ea typeface="Arial Unicode MS" pitchFamily="50" charset="-127"/>
                          <a:cs typeface="Times New Roman" pitchFamily="18" charset="0"/>
                        </a:rPr>
                        <a:t>Clinical parameters</a:t>
                      </a:r>
                      <a:endParaRPr lang="ko-KR" sz="1800" b="1"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latinLnBrk="0">
                        <a:lnSpc>
                          <a:spcPct val="115000"/>
                        </a:lnSpc>
                        <a:spcAft>
                          <a:spcPts val="0"/>
                        </a:spcAft>
                      </a:pP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56774">
                <a:tc>
                  <a:txBody>
                    <a:bodyPr/>
                    <a:lstStyle/>
                    <a:p>
                      <a:pPr algn="r" latinLnBrk="0">
                        <a:lnSpc>
                          <a:spcPct val="115000"/>
                        </a:lnSpc>
                        <a:spcAft>
                          <a:spcPts val="0"/>
                        </a:spcAft>
                      </a:pPr>
                      <a:r>
                        <a:rPr lang="en-US" sz="1800" b="0" kern="0" dirty="0" smtClean="0">
                          <a:solidFill>
                            <a:srgbClr val="C00000"/>
                          </a:solidFill>
                          <a:effectLst/>
                          <a:latin typeface="Times New Roman" pitchFamily="18" charset="0"/>
                          <a:ea typeface="Arial Unicode MS" pitchFamily="50" charset="-127"/>
                          <a:cs typeface="Times New Roman" pitchFamily="18" charset="0"/>
                        </a:rPr>
                        <a:t>Developed of ARDS, N (%) </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13 (12.7)</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14 (32.6) </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0.005</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6774">
                <a:tc>
                  <a:txBody>
                    <a:bodyPr/>
                    <a:lstStyle/>
                    <a:p>
                      <a:pPr algn="r" latinLnBrk="0">
                        <a:lnSpc>
                          <a:spcPct val="115000"/>
                        </a:lnSpc>
                        <a:spcAft>
                          <a:spcPts val="0"/>
                        </a:spcAft>
                      </a:pPr>
                      <a:r>
                        <a:rPr lang="en-US" altLang="ko-KR" sz="1800" dirty="0" smtClean="0">
                          <a:solidFill>
                            <a:srgbClr val="C00000"/>
                          </a:solidFill>
                          <a:latin typeface="Times New Roman" pitchFamily="18" charset="0"/>
                          <a:cs typeface="Times New Roman" pitchFamily="18" charset="0"/>
                        </a:rPr>
                        <a:t>≥ S</a:t>
                      </a:r>
                      <a:r>
                        <a:rPr lang="en-US" sz="1800" b="0" kern="0" dirty="0" smtClean="0">
                          <a:solidFill>
                            <a:srgbClr val="C00000"/>
                          </a:solidFill>
                          <a:effectLst/>
                          <a:latin typeface="Times New Roman" pitchFamily="18" charset="0"/>
                          <a:ea typeface="Arial Unicode MS" pitchFamily="50" charset="-127"/>
                          <a:cs typeface="Times New Roman" pitchFamily="18" charset="0"/>
                        </a:rPr>
                        <a:t>evere sepsis, N (%) </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69 (67.6) </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37 (86.0)</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0.022</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6774">
                <a:tc>
                  <a:txBody>
                    <a:bodyPr/>
                    <a:lstStyle/>
                    <a:p>
                      <a:pPr algn="r" latinLnBrk="0">
                        <a:lnSpc>
                          <a:spcPct val="115000"/>
                        </a:lnSpc>
                        <a:spcAft>
                          <a:spcPts val="0"/>
                        </a:spcAft>
                      </a:pPr>
                      <a:r>
                        <a:rPr lang="en-US" sz="1800" b="0" kern="0" dirty="0" smtClean="0">
                          <a:solidFill>
                            <a:schemeClr val="tx1"/>
                          </a:solidFill>
                          <a:effectLst/>
                          <a:latin typeface="Times New Roman" pitchFamily="18" charset="0"/>
                          <a:ea typeface="Arial Unicode MS" pitchFamily="50" charset="-127"/>
                          <a:cs typeface="Times New Roman" pitchFamily="18" charset="0"/>
                        </a:rPr>
                        <a:t>Positive of blood culture, N(%)</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24 (23.5)</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13 (30.2)</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0.398</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80427">
                <a:tc>
                  <a:txBody>
                    <a:bodyPr/>
                    <a:lstStyle/>
                    <a:p>
                      <a:pPr algn="r" latinLnBrk="1">
                        <a:lnSpc>
                          <a:spcPct val="115000"/>
                        </a:lnSpc>
                        <a:spcAft>
                          <a:spcPts val="0"/>
                        </a:spcAft>
                      </a:pPr>
                      <a:r>
                        <a:rPr lang="en-US" altLang="ko-KR" sz="1800" b="0" kern="100" dirty="0" err="1" smtClean="0">
                          <a:solidFill>
                            <a:schemeClr val="tx1"/>
                          </a:solidFill>
                          <a:effectLst/>
                          <a:latin typeface="Times New Roman" pitchFamily="18" charset="0"/>
                          <a:ea typeface="Arial Unicode MS" pitchFamily="50" charset="-127"/>
                          <a:cs typeface="Times New Roman" pitchFamily="18" charset="0"/>
                        </a:rPr>
                        <a:t>Charlson</a:t>
                      </a:r>
                      <a:r>
                        <a:rPr lang="en-US" altLang="ko-KR" sz="1800" b="0" kern="100" baseline="0" dirty="0" smtClean="0">
                          <a:solidFill>
                            <a:schemeClr val="tx1"/>
                          </a:solidFill>
                          <a:effectLst/>
                          <a:latin typeface="Times New Roman" pitchFamily="18" charset="0"/>
                          <a:ea typeface="Arial Unicode MS" pitchFamily="50" charset="-127"/>
                          <a:cs typeface="Times New Roman" pitchFamily="18" charset="0"/>
                        </a:rPr>
                        <a:t> comorbidity index, median (IQRs)</a:t>
                      </a:r>
                      <a:endParaRPr lang="ko-KR" alt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3 (1.0-4.3)</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3 (2.0-5.0)</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solidFill>
                            <a:schemeClr val="tx1"/>
                          </a:solidFill>
                          <a:effectLst/>
                          <a:latin typeface="Times New Roman" pitchFamily="18" charset="0"/>
                          <a:ea typeface="Arial Unicode MS" pitchFamily="50" charset="-127"/>
                          <a:cs typeface="Times New Roman" pitchFamily="18" charset="0"/>
                        </a:rPr>
                        <a:t>0.080</a:t>
                      </a:r>
                      <a:endParaRPr lang="ko-KR" sz="1800" b="0" kern="100" dirty="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280427">
                <a:tc>
                  <a:txBody>
                    <a:bodyPr/>
                    <a:lstStyle/>
                    <a:p>
                      <a:pPr marL="0" marR="0" lvl="0" indent="0" algn="r" defTabSz="914400" rtl="0" eaLnBrk="1" fontAlgn="auto" latinLnBrk="1" hangingPunct="1">
                        <a:lnSpc>
                          <a:spcPct val="115000"/>
                        </a:lnSpc>
                        <a:spcBef>
                          <a:spcPts val="0"/>
                        </a:spcBef>
                        <a:spcAft>
                          <a:spcPts val="0"/>
                        </a:spcAft>
                        <a:buClrTx/>
                        <a:buSzTx/>
                        <a:buFontTx/>
                        <a:buNone/>
                        <a:tabLst/>
                        <a:defRPr/>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 APACHE II, median (IQRs)</a:t>
                      </a:r>
                      <a:endParaRPr lang="ko-KR" altLang="ko-KR" sz="1800" b="0" kern="100" dirty="0" smtClean="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24.0 (16.8-29.2)</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29.0 (20.0-36.0)</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0.002</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280427">
                <a:tc>
                  <a:txBody>
                    <a:bodyPr/>
                    <a:lstStyle/>
                    <a:p>
                      <a:pPr marL="0" marR="0" lvl="0" indent="0" algn="r" defTabSz="914400" rtl="0" eaLnBrk="1" fontAlgn="auto" latinLnBrk="1" hangingPunct="1">
                        <a:lnSpc>
                          <a:spcPct val="115000"/>
                        </a:lnSpc>
                        <a:spcBef>
                          <a:spcPts val="0"/>
                        </a:spcBef>
                        <a:spcAft>
                          <a:spcPts val="0"/>
                        </a:spcAft>
                        <a:buClrTx/>
                        <a:buSzTx/>
                        <a:buFontTx/>
                        <a:buNone/>
                        <a:tabLst/>
                        <a:defRPr/>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 SOFA1, median (IQRs)</a:t>
                      </a:r>
                      <a:endParaRPr lang="ko-KR" altLang="ko-KR" sz="1800" b="0" kern="100" dirty="0" smtClean="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8.0</a:t>
                      </a:r>
                      <a:r>
                        <a:rPr lang="en-US" altLang="ko-KR" sz="1800" b="0" kern="100" baseline="0" dirty="0" smtClean="0">
                          <a:solidFill>
                            <a:srgbClr val="C00000"/>
                          </a:solidFill>
                          <a:effectLst/>
                          <a:latin typeface="Times New Roman" pitchFamily="18" charset="0"/>
                          <a:ea typeface="Arial Unicode MS" pitchFamily="50" charset="-127"/>
                          <a:cs typeface="Times New Roman" pitchFamily="18" charset="0"/>
                        </a:rPr>
                        <a:t> (6.0-11.3)</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13.0 (10.0-16.0)</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&lt;0.001</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 name="제목 1"/>
          <p:cNvSpPr>
            <a:spLocks noGrp="1"/>
          </p:cNvSpPr>
          <p:nvPr>
            <p:ph type="title"/>
          </p:nvPr>
        </p:nvSpPr>
        <p:spPr>
          <a:xfrm>
            <a:off x="467544" y="332656"/>
            <a:ext cx="8229600" cy="1143000"/>
          </a:xfrm>
        </p:spPr>
        <p:txBody>
          <a:bodyPr>
            <a:noAutofit/>
          </a:bodyPr>
          <a:lstStyle/>
          <a:p>
            <a:r>
              <a:rPr lang="en-US" altLang="ko-KR" sz="3200" b="1" dirty="0" smtClean="0">
                <a:latin typeface="Times New Roman" pitchFamily="18" charset="0"/>
                <a:ea typeface="Arial Unicode MS" pitchFamily="50" charset="-127"/>
                <a:cs typeface="Times New Roman" pitchFamily="18" charset="0"/>
              </a:rPr>
              <a:t>Comparison of characteristics </a:t>
            </a:r>
            <a:br>
              <a:rPr lang="en-US" altLang="ko-KR" sz="3200" b="1" dirty="0" smtClean="0">
                <a:latin typeface="Times New Roman" pitchFamily="18" charset="0"/>
                <a:ea typeface="Arial Unicode MS" pitchFamily="50" charset="-127"/>
                <a:cs typeface="Times New Roman" pitchFamily="18" charset="0"/>
              </a:rPr>
            </a:br>
            <a:r>
              <a:rPr lang="en-US" altLang="ko-KR" sz="3200" b="1" dirty="0" smtClean="0">
                <a:latin typeface="Times New Roman" pitchFamily="18" charset="0"/>
                <a:ea typeface="Arial Unicode MS" pitchFamily="50" charset="-127"/>
                <a:cs typeface="Times New Roman" pitchFamily="18" charset="0"/>
              </a:rPr>
              <a:t>between 28-d survivor and 28-d non-survivor</a:t>
            </a:r>
            <a:endParaRPr lang="ko-KR" altLang="en-US" sz="3200" b="1" dirty="0">
              <a:latin typeface="Times New Roman" pitchFamily="18" charset="0"/>
              <a:ea typeface="Arial Unicode MS" pitchFamily="50" charset="-127"/>
              <a:cs typeface="Times New Roman" pitchFamily="18" charset="0"/>
            </a:endParaRPr>
          </a:p>
        </p:txBody>
      </p:sp>
    </p:spTree>
    <p:extLst>
      <p:ext uri="{BB962C8B-B14F-4D97-AF65-F5344CB8AC3E}">
        <p14:creationId xmlns:p14="http://schemas.microsoft.com/office/powerpoint/2010/main" val="4532697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표 4"/>
          <p:cNvGraphicFramePr>
            <a:graphicFrameLocks noGrp="1"/>
          </p:cNvGraphicFramePr>
          <p:nvPr>
            <p:extLst>
              <p:ext uri="{D42A27DB-BD31-4B8C-83A1-F6EECF244321}">
                <p14:modId xmlns:p14="http://schemas.microsoft.com/office/powerpoint/2010/main" val="1782383615"/>
              </p:ext>
            </p:extLst>
          </p:nvPr>
        </p:nvGraphicFramePr>
        <p:xfrm>
          <a:off x="107504" y="1748752"/>
          <a:ext cx="8892480" cy="4416552"/>
        </p:xfrm>
        <a:graphic>
          <a:graphicData uri="http://schemas.openxmlformats.org/drawingml/2006/table">
            <a:tbl>
              <a:tblPr firstRow="1" firstCol="1" bandRow="1"/>
              <a:tblGrid>
                <a:gridCol w="3203848"/>
                <a:gridCol w="2304256"/>
                <a:gridCol w="2448272"/>
                <a:gridCol w="936104"/>
              </a:tblGrid>
              <a:tr h="360040">
                <a:tc>
                  <a:txBody>
                    <a:bodyPr/>
                    <a:lstStyle/>
                    <a:p>
                      <a:pPr algn="l">
                        <a:lnSpc>
                          <a:spcPct val="115000"/>
                        </a:lnSpc>
                      </a:pPr>
                      <a:r>
                        <a:rPr lang="en-US" altLang="ko-KR" sz="1800" b="1" kern="100" dirty="0" smtClean="0">
                          <a:effectLst/>
                          <a:latin typeface="Times New Roman" pitchFamily="18" charset="0"/>
                          <a:ea typeface="Arial Unicode MS" pitchFamily="50" charset="-127"/>
                          <a:cs typeface="Times New Roman" pitchFamily="18" charset="0"/>
                        </a:rPr>
                        <a:t>Variables</a:t>
                      </a:r>
                      <a:endParaRPr lang="ko-KR" sz="1800" b="1"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sz="1800" b="1" kern="0" dirty="0" smtClean="0">
                          <a:effectLst/>
                          <a:latin typeface="Times New Roman" pitchFamily="18" charset="0"/>
                          <a:ea typeface="Arial Unicode MS" pitchFamily="50" charset="-127"/>
                          <a:cs typeface="Times New Roman" pitchFamily="18" charset="0"/>
                        </a:rPr>
                        <a:t>Survivor  </a:t>
                      </a:r>
                    </a:p>
                    <a:p>
                      <a:pPr algn="ctr" latinLnBrk="0">
                        <a:lnSpc>
                          <a:spcPct val="115000"/>
                        </a:lnSpc>
                        <a:spcAft>
                          <a:spcPts val="0"/>
                        </a:spcAft>
                      </a:pPr>
                      <a:r>
                        <a:rPr lang="en-US" sz="1800" b="1" kern="0" dirty="0" smtClean="0">
                          <a:effectLst/>
                          <a:latin typeface="Times New Roman" pitchFamily="18" charset="0"/>
                          <a:ea typeface="Arial Unicode MS" pitchFamily="50" charset="-127"/>
                          <a:cs typeface="Times New Roman" pitchFamily="18" charset="0"/>
                        </a:rPr>
                        <a:t>102</a:t>
                      </a:r>
                      <a:r>
                        <a:rPr lang="en-US" sz="1800" b="1" kern="0" baseline="0" dirty="0" smtClean="0">
                          <a:effectLst/>
                          <a:latin typeface="Times New Roman" pitchFamily="18" charset="0"/>
                          <a:ea typeface="Arial Unicode MS" pitchFamily="50" charset="-127"/>
                          <a:cs typeface="Times New Roman" pitchFamily="18" charset="0"/>
                        </a:rPr>
                        <a:t> (70.3%)</a:t>
                      </a:r>
                      <a:endParaRPr lang="ko-KR" sz="1800" b="1"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sz="1800" b="1" kern="0" dirty="0" smtClean="0">
                          <a:effectLst/>
                          <a:latin typeface="Times New Roman" pitchFamily="18" charset="0"/>
                          <a:ea typeface="Arial Unicode MS" pitchFamily="50" charset="-127"/>
                          <a:cs typeface="Times New Roman" pitchFamily="18" charset="0"/>
                        </a:rPr>
                        <a:t>Non-survivor </a:t>
                      </a:r>
                      <a:r>
                        <a:rPr lang="en-US" sz="1800" b="1" kern="0" baseline="0" dirty="0" smtClean="0">
                          <a:effectLst/>
                          <a:latin typeface="Times New Roman" pitchFamily="18" charset="0"/>
                          <a:ea typeface="Arial Unicode MS" pitchFamily="50" charset="-127"/>
                          <a:cs typeface="Times New Roman" pitchFamily="18" charset="0"/>
                        </a:rPr>
                        <a:t> </a:t>
                      </a:r>
                    </a:p>
                    <a:p>
                      <a:pPr algn="ctr" latinLnBrk="0">
                        <a:lnSpc>
                          <a:spcPct val="115000"/>
                        </a:lnSpc>
                        <a:spcAft>
                          <a:spcPts val="0"/>
                        </a:spcAft>
                      </a:pPr>
                      <a:r>
                        <a:rPr lang="en-US" sz="1800" b="1" kern="0" dirty="0" smtClean="0">
                          <a:effectLst/>
                          <a:latin typeface="Times New Roman" pitchFamily="18" charset="0"/>
                          <a:ea typeface="Arial Unicode MS" pitchFamily="50" charset="-127"/>
                          <a:cs typeface="Times New Roman" pitchFamily="18" charset="0"/>
                        </a:rPr>
                        <a:t>43 (29.7%)</a:t>
                      </a:r>
                      <a:endParaRPr lang="ko-KR" sz="1800" b="1"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sz="1800" b="1" i="1" kern="100" dirty="0" smtClean="0">
                          <a:effectLst/>
                          <a:latin typeface="Times New Roman" pitchFamily="18" charset="0"/>
                          <a:ea typeface="Arial Unicode MS" pitchFamily="50" charset="-127"/>
                          <a:cs typeface="Times New Roman" pitchFamily="18" charset="0"/>
                        </a:rPr>
                        <a:t>P</a:t>
                      </a:r>
                      <a:r>
                        <a:rPr lang="en-US" sz="1800" b="1" i="0" kern="100" dirty="0" smtClean="0">
                          <a:effectLst/>
                          <a:latin typeface="Times New Roman" pitchFamily="18" charset="0"/>
                          <a:ea typeface="Arial Unicode MS" pitchFamily="50" charset="-127"/>
                          <a:cs typeface="Times New Roman" pitchFamily="18" charset="0"/>
                        </a:rPr>
                        <a:t>-value</a:t>
                      </a:r>
                      <a:endParaRPr lang="ko-KR" sz="1800" b="1"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3106">
                <a:tc>
                  <a:txBody>
                    <a:bodyPr/>
                    <a:lstStyle/>
                    <a:p>
                      <a:pPr marL="0" marR="0" lvl="0" indent="0" algn="l" defTabSz="914400" rtl="0" eaLnBrk="1" fontAlgn="auto" latinLnBrk="1" hangingPunct="1">
                        <a:lnSpc>
                          <a:spcPct val="115000"/>
                        </a:lnSpc>
                        <a:spcBef>
                          <a:spcPts val="0"/>
                        </a:spcBef>
                        <a:spcAft>
                          <a:spcPts val="0"/>
                        </a:spcAft>
                        <a:buClrTx/>
                        <a:buSzTx/>
                        <a:buFontTx/>
                        <a:buNone/>
                        <a:tabLst/>
                        <a:defRPr/>
                      </a:pPr>
                      <a:r>
                        <a:rPr lang="en-US" altLang="ko-KR" sz="1800" b="1" kern="100" dirty="0" smtClean="0">
                          <a:solidFill>
                            <a:schemeClr val="tx1"/>
                          </a:solidFill>
                          <a:effectLst/>
                          <a:latin typeface="Times New Roman" pitchFamily="18" charset="0"/>
                          <a:ea typeface="Arial Unicode MS" pitchFamily="50" charset="-127"/>
                          <a:cs typeface="Times New Roman" pitchFamily="18" charset="0"/>
                        </a:rPr>
                        <a:t>Laboratory</a:t>
                      </a:r>
                      <a:r>
                        <a:rPr lang="en-US" altLang="ko-KR" sz="1800" b="1" kern="100" baseline="0" dirty="0" smtClean="0">
                          <a:solidFill>
                            <a:schemeClr val="tx1"/>
                          </a:solidFill>
                          <a:effectLst/>
                          <a:latin typeface="Times New Roman" pitchFamily="18" charset="0"/>
                          <a:ea typeface="Arial Unicode MS" pitchFamily="50" charset="-127"/>
                          <a:cs typeface="Times New Roman" pitchFamily="18" charset="0"/>
                        </a:rPr>
                        <a:t> parameters</a:t>
                      </a:r>
                      <a:endParaRPr lang="ko-KR" altLang="ko-KR" sz="1800" b="1" kern="100" dirty="0" smtClean="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latinLnBrk="1">
                        <a:lnSpc>
                          <a:spcPct val="115000"/>
                        </a:lnSpc>
                        <a:spcAft>
                          <a:spcPts val="0"/>
                        </a:spcAft>
                      </a:pP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3106">
                <a:tc>
                  <a:txBody>
                    <a:bodyPr/>
                    <a:lstStyle/>
                    <a:p>
                      <a:pPr algn="r" latinLnBrk="1">
                        <a:lnSpc>
                          <a:spcPct val="115000"/>
                        </a:lnSpc>
                        <a:spcAft>
                          <a:spcPts val="0"/>
                        </a:spcAft>
                      </a:pPr>
                      <a:r>
                        <a:rPr lang="en-US" altLang="ko-KR" sz="1600" b="0" kern="100" dirty="0" smtClean="0">
                          <a:effectLst/>
                          <a:latin typeface="Times New Roman" pitchFamily="18" charset="0"/>
                          <a:ea typeface="Arial Unicode MS" pitchFamily="50" charset="-127"/>
                          <a:cs typeface="Times New Roman" pitchFamily="18" charset="0"/>
                        </a:rPr>
                        <a:t>CRP, mg/mL, median (IQRs)</a:t>
                      </a:r>
                      <a:endParaRPr lang="ko-KR" sz="16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73.5 (17.5-158.4)</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97.0</a:t>
                      </a:r>
                      <a:r>
                        <a:rPr lang="en-US" altLang="ko-KR" sz="1800" b="0" kern="100" baseline="0" dirty="0" smtClean="0">
                          <a:effectLst/>
                          <a:latin typeface="Times New Roman" pitchFamily="18" charset="0"/>
                          <a:ea typeface="Arial Unicode MS" pitchFamily="50" charset="-127"/>
                          <a:cs typeface="Times New Roman" pitchFamily="18" charset="0"/>
                        </a:rPr>
                        <a:t> ( 47.0-186.0)</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0.347</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r>
              <a:tr h="83106">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en-US" altLang="ko-KR" sz="1600" b="0" kern="100" dirty="0" err="1" smtClean="0">
                          <a:solidFill>
                            <a:schemeClr val="tx1"/>
                          </a:solidFill>
                          <a:effectLst/>
                          <a:latin typeface="Times New Roman" pitchFamily="18" charset="0"/>
                          <a:ea typeface="Arial Unicode MS" pitchFamily="50" charset="-127"/>
                          <a:cs typeface="Times New Roman" pitchFamily="18" charset="0"/>
                        </a:rPr>
                        <a:t>Procalcitonin</a:t>
                      </a:r>
                      <a:r>
                        <a:rPr lang="en-US" altLang="ko-KR" sz="1600" b="0" kern="100" dirty="0" smtClean="0">
                          <a:solidFill>
                            <a:schemeClr val="tx1"/>
                          </a:solidFill>
                          <a:effectLst/>
                          <a:latin typeface="Times New Roman" pitchFamily="18" charset="0"/>
                          <a:ea typeface="Arial Unicode MS" pitchFamily="50" charset="-127"/>
                          <a:cs typeface="Times New Roman" pitchFamily="18" charset="0"/>
                        </a:rPr>
                        <a:t>, </a:t>
                      </a:r>
                      <a:r>
                        <a:rPr lang="en-US" altLang="ko-KR" sz="1600" b="0" kern="100" dirty="0" err="1" smtClean="0">
                          <a:solidFill>
                            <a:schemeClr val="tx1"/>
                          </a:solidFill>
                          <a:effectLst/>
                          <a:latin typeface="Times New Roman" pitchFamily="18" charset="0"/>
                          <a:ea typeface="Arial Unicode MS" pitchFamily="50" charset="-127"/>
                          <a:cs typeface="Times New Roman" pitchFamily="18" charset="0"/>
                        </a:rPr>
                        <a:t>ng</a:t>
                      </a:r>
                      <a:r>
                        <a:rPr lang="en-US" altLang="ko-KR" sz="1600" b="0" kern="100" dirty="0" smtClean="0">
                          <a:solidFill>
                            <a:schemeClr val="tx1"/>
                          </a:solidFill>
                          <a:effectLst/>
                          <a:latin typeface="Times New Roman" pitchFamily="18" charset="0"/>
                          <a:ea typeface="Arial Unicode MS" pitchFamily="50" charset="-127"/>
                          <a:cs typeface="Times New Roman" pitchFamily="18" charset="0"/>
                        </a:rPr>
                        <a:t>/mL, median (IQRs)</a:t>
                      </a:r>
                      <a:endParaRPr lang="ko-KR" altLang="ko-KR" sz="1600" b="0" kern="100" dirty="0" smtClean="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0.5</a:t>
                      </a:r>
                      <a:r>
                        <a:rPr lang="en-US" altLang="ko-KR" sz="1800" b="0" kern="100" baseline="0" dirty="0" smtClean="0">
                          <a:effectLst/>
                          <a:latin typeface="Times New Roman" pitchFamily="18" charset="0"/>
                          <a:ea typeface="Arial Unicode MS" pitchFamily="50" charset="-127"/>
                          <a:cs typeface="Times New Roman" pitchFamily="18" charset="0"/>
                        </a:rPr>
                        <a:t> (0.1-6.3)</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1.8 (0.5-5.7)</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0.181</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53700">
                <a:tc>
                  <a:txBody>
                    <a:bodyPr/>
                    <a:lstStyle/>
                    <a:p>
                      <a:pPr marL="0" marR="0" lvl="0" indent="0" algn="r" defTabSz="914400" rtl="0" eaLnBrk="1" fontAlgn="auto" latinLnBrk="1" hangingPunct="1">
                        <a:lnSpc>
                          <a:spcPct val="115000"/>
                        </a:lnSpc>
                        <a:spcBef>
                          <a:spcPts val="0"/>
                        </a:spcBef>
                        <a:spcAft>
                          <a:spcPts val="0"/>
                        </a:spcAft>
                        <a:buClrTx/>
                        <a:buSzTx/>
                        <a:buFontTx/>
                        <a:buNone/>
                        <a:tabLst/>
                        <a:defRPr/>
                      </a:pPr>
                      <a:r>
                        <a:rPr lang="en-US" altLang="ko-KR" sz="1600" b="0" kern="100" dirty="0" smtClean="0">
                          <a:solidFill>
                            <a:schemeClr val="tx1"/>
                          </a:solidFill>
                          <a:effectLst/>
                          <a:latin typeface="Times New Roman" pitchFamily="18" charset="0"/>
                          <a:ea typeface="Arial Unicode MS" pitchFamily="50" charset="-127"/>
                          <a:cs typeface="Times New Roman" pitchFamily="18" charset="0"/>
                        </a:rPr>
                        <a:t>DNI, %,  median (IQRs)</a:t>
                      </a:r>
                      <a:endParaRPr lang="ko-KR" altLang="ko-KR" sz="1600" b="0" kern="100" dirty="0" smtClean="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3.2 ( 1.1-6.9)</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3.8 ( 2.1-13.3)</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0.202</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0">
                <a:tc>
                  <a:txBody>
                    <a:bodyPr/>
                    <a:lstStyle/>
                    <a:p>
                      <a:pPr marL="0" marR="0" lvl="0" indent="0" algn="r" defTabSz="914400" rtl="0" eaLnBrk="1" fontAlgn="auto" latinLnBrk="1" hangingPunct="1">
                        <a:lnSpc>
                          <a:spcPct val="115000"/>
                        </a:lnSpc>
                        <a:spcBef>
                          <a:spcPts val="0"/>
                        </a:spcBef>
                        <a:spcAft>
                          <a:spcPts val="0"/>
                        </a:spcAft>
                        <a:buClrTx/>
                        <a:buSzTx/>
                        <a:buFontTx/>
                        <a:buNone/>
                        <a:tabLst/>
                        <a:defRPr/>
                      </a:pPr>
                      <a:r>
                        <a:rPr lang="en-US" altLang="ko-KR" sz="1600" b="0" kern="100" dirty="0" smtClean="0">
                          <a:solidFill>
                            <a:srgbClr val="C00000"/>
                          </a:solidFill>
                          <a:effectLst/>
                          <a:latin typeface="Times New Roman" pitchFamily="18" charset="0"/>
                          <a:ea typeface="Arial Unicode MS" pitchFamily="50" charset="-127"/>
                          <a:cs typeface="Times New Roman" pitchFamily="18" charset="0"/>
                        </a:rPr>
                        <a:t>RDW, %,  median (IQRs)</a:t>
                      </a:r>
                      <a:endParaRPr lang="ko-KR" sz="16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15.0 (14.1-16.5)</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17.1 (15.9-19.6)</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&lt;0.001</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marL="0" marR="0" lvl="0" indent="0" algn="r" defTabSz="914400" rtl="0" eaLnBrk="1" fontAlgn="auto" latinLnBrk="1" hangingPunct="1">
                        <a:lnSpc>
                          <a:spcPct val="115000"/>
                        </a:lnSpc>
                        <a:spcBef>
                          <a:spcPts val="0"/>
                        </a:spcBef>
                        <a:spcAft>
                          <a:spcPts val="0"/>
                        </a:spcAft>
                        <a:buClrTx/>
                        <a:buSzTx/>
                        <a:buFontTx/>
                        <a:buNone/>
                        <a:tabLst/>
                        <a:defRPr/>
                      </a:pPr>
                      <a:r>
                        <a:rPr lang="en-US" altLang="ko-KR" sz="1600" b="0" kern="100" dirty="0" smtClean="0">
                          <a:solidFill>
                            <a:srgbClr val="C00000"/>
                          </a:solidFill>
                          <a:effectLst/>
                          <a:latin typeface="Times New Roman" pitchFamily="18" charset="0"/>
                          <a:ea typeface="Arial Unicode MS" pitchFamily="50" charset="-127"/>
                          <a:cs typeface="Times New Roman" pitchFamily="18" charset="0"/>
                        </a:rPr>
                        <a:t>EphA2, </a:t>
                      </a:r>
                      <a:r>
                        <a:rPr lang="en-US" altLang="ko-KR" sz="1600" b="0" kern="100" dirty="0" err="1" smtClean="0">
                          <a:solidFill>
                            <a:srgbClr val="C00000"/>
                          </a:solidFill>
                          <a:effectLst/>
                          <a:latin typeface="Times New Roman" pitchFamily="18" charset="0"/>
                          <a:ea typeface="Arial Unicode MS" pitchFamily="50" charset="-127"/>
                          <a:cs typeface="Times New Roman" pitchFamily="18" charset="0"/>
                        </a:rPr>
                        <a:t>pg</a:t>
                      </a:r>
                      <a:r>
                        <a:rPr lang="en-US" altLang="ko-KR" sz="1600" b="0" kern="100" dirty="0" smtClean="0">
                          <a:solidFill>
                            <a:srgbClr val="C00000"/>
                          </a:solidFill>
                          <a:effectLst/>
                          <a:latin typeface="Times New Roman" pitchFamily="18" charset="0"/>
                          <a:ea typeface="Arial Unicode MS" pitchFamily="50" charset="-127"/>
                          <a:cs typeface="Times New Roman" pitchFamily="18" charset="0"/>
                        </a:rPr>
                        <a:t>/mL, median (IQRs)</a:t>
                      </a:r>
                      <a:endParaRPr lang="ko-KR" altLang="ko-KR" sz="1600" b="0" kern="100" dirty="0" smtClean="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33.3 (18.8-71.0)</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78.5 (36.3-164.5)</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&lt;0.001</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0686">
                <a:tc>
                  <a:txBody>
                    <a:bodyPr/>
                    <a:lstStyle/>
                    <a:p>
                      <a:pPr marL="0" marR="0" lvl="0" indent="0" algn="r" defTabSz="914400" rtl="0" eaLnBrk="1" fontAlgn="auto" latinLnBrk="1" hangingPunct="1">
                        <a:lnSpc>
                          <a:spcPct val="115000"/>
                        </a:lnSpc>
                        <a:spcBef>
                          <a:spcPts val="0"/>
                        </a:spcBef>
                        <a:spcAft>
                          <a:spcPts val="0"/>
                        </a:spcAft>
                        <a:buClrTx/>
                        <a:buSzTx/>
                        <a:buFontTx/>
                        <a:buNone/>
                        <a:tabLst/>
                        <a:defRPr/>
                      </a:pPr>
                      <a:r>
                        <a:rPr lang="en-US" altLang="ko-KR" sz="1600" b="0" kern="100" dirty="0" smtClean="0">
                          <a:solidFill>
                            <a:schemeClr val="tx1"/>
                          </a:solidFill>
                          <a:effectLst/>
                          <a:latin typeface="Times New Roman" pitchFamily="18" charset="0"/>
                          <a:ea typeface="Arial Unicode MS" pitchFamily="50" charset="-127"/>
                          <a:cs typeface="Times New Roman" pitchFamily="18" charset="0"/>
                        </a:rPr>
                        <a:t>IL-1beta, </a:t>
                      </a:r>
                      <a:r>
                        <a:rPr lang="en-US" altLang="ko-KR" sz="1600" b="0" kern="100" dirty="0" err="1" smtClean="0">
                          <a:solidFill>
                            <a:schemeClr val="tx1"/>
                          </a:solidFill>
                          <a:effectLst/>
                          <a:latin typeface="Times New Roman" pitchFamily="18" charset="0"/>
                          <a:ea typeface="Arial Unicode MS" pitchFamily="50" charset="-127"/>
                          <a:cs typeface="Times New Roman" pitchFamily="18" charset="0"/>
                        </a:rPr>
                        <a:t>pg</a:t>
                      </a:r>
                      <a:r>
                        <a:rPr lang="en-US" altLang="ko-KR" sz="1600" b="0" kern="100" dirty="0" smtClean="0">
                          <a:solidFill>
                            <a:schemeClr val="tx1"/>
                          </a:solidFill>
                          <a:effectLst/>
                          <a:latin typeface="Times New Roman" pitchFamily="18" charset="0"/>
                          <a:ea typeface="Arial Unicode MS" pitchFamily="50" charset="-127"/>
                          <a:cs typeface="Times New Roman" pitchFamily="18" charset="0"/>
                        </a:rPr>
                        <a:t>/mL, median (IQRs)</a:t>
                      </a:r>
                      <a:endParaRPr lang="ko-KR" altLang="ko-KR" sz="1600" b="0" kern="100" dirty="0" smtClean="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14.5 (12-26.8)</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19.0 (12-31.3)</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0.327</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0">
                <a:tc>
                  <a:txBody>
                    <a:bodyPr/>
                    <a:lstStyle/>
                    <a:p>
                      <a:pPr marL="0" marR="0" lvl="0" indent="0" algn="r" defTabSz="914400" rtl="0" eaLnBrk="1" fontAlgn="auto" latinLnBrk="1" hangingPunct="1">
                        <a:lnSpc>
                          <a:spcPct val="115000"/>
                        </a:lnSpc>
                        <a:spcBef>
                          <a:spcPts val="0"/>
                        </a:spcBef>
                        <a:spcAft>
                          <a:spcPts val="0"/>
                        </a:spcAft>
                        <a:buClrTx/>
                        <a:buSzTx/>
                        <a:buFontTx/>
                        <a:buNone/>
                        <a:tabLst/>
                        <a:defRPr/>
                      </a:pPr>
                      <a:r>
                        <a:rPr lang="en-US" altLang="ko-KR" sz="1600" b="0" kern="100" dirty="0" smtClean="0">
                          <a:solidFill>
                            <a:schemeClr val="tx1"/>
                          </a:solidFill>
                          <a:effectLst/>
                          <a:latin typeface="Times New Roman" pitchFamily="18" charset="0"/>
                          <a:ea typeface="Arial Unicode MS" pitchFamily="50" charset="-127"/>
                          <a:cs typeface="Times New Roman" pitchFamily="18" charset="0"/>
                        </a:rPr>
                        <a:t>IL-10, </a:t>
                      </a:r>
                      <a:r>
                        <a:rPr lang="en-US" altLang="ko-KR" sz="1600" b="0" kern="100" dirty="0" err="1" smtClean="0">
                          <a:solidFill>
                            <a:schemeClr val="tx1"/>
                          </a:solidFill>
                          <a:effectLst/>
                          <a:latin typeface="Times New Roman" pitchFamily="18" charset="0"/>
                          <a:ea typeface="Arial Unicode MS" pitchFamily="50" charset="-127"/>
                          <a:cs typeface="Times New Roman" pitchFamily="18" charset="0"/>
                        </a:rPr>
                        <a:t>pg</a:t>
                      </a:r>
                      <a:r>
                        <a:rPr lang="en-US" altLang="ko-KR" sz="1600" b="0" kern="100" dirty="0" smtClean="0">
                          <a:solidFill>
                            <a:schemeClr val="tx1"/>
                          </a:solidFill>
                          <a:effectLst/>
                          <a:latin typeface="Times New Roman" pitchFamily="18" charset="0"/>
                          <a:ea typeface="Arial Unicode MS" pitchFamily="50" charset="-127"/>
                          <a:cs typeface="Times New Roman" pitchFamily="18" charset="0"/>
                        </a:rPr>
                        <a:t>/mL, median (IQRs)</a:t>
                      </a:r>
                      <a:endParaRPr lang="ko-KR" altLang="ko-KR" sz="1600" b="0" kern="100" dirty="0" smtClean="0">
                        <a:solidFill>
                          <a:schemeClr val="tx1"/>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84.8 (27.5-127.9)</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99.5 (28.5- 465.5)</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0.113</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0">
                <a:tc>
                  <a:txBody>
                    <a:bodyPr/>
                    <a:lstStyle/>
                    <a:p>
                      <a:pPr marL="0" lvl="0" indent="0" algn="r" latinLnBrk="1">
                        <a:lnSpc>
                          <a:spcPct val="115000"/>
                        </a:lnSpc>
                        <a:spcAft>
                          <a:spcPts val="0"/>
                        </a:spcAft>
                        <a:buFontTx/>
                        <a:buNone/>
                      </a:pPr>
                      <a:r>
                        <a:rPr lang="en-US" altLang="ko-KR" sz="1600" b="0" kern="100" dirty="0" smtClean="0">
                          <a:solidFill>
                            <a:srgbClr val="C00000"/>
                          </a:solidFill>
                          <a:effectLst/>
                          <a:latin typeface="Times New Roman" pitchFamily="18" charset="0"/>
                          <a:ea typeface="Arial Unicode MS" pitchFamily="50" charset="-127"/>
                          <a:cs typeface="Times New Roman" pitchFamily="18" charset="0"/>
                        </a:rPr>
                        <a:t>IL-18, </a:t>
                      </a:r>
                      <a:r>
                        <a:rPr lang="en-US" altLang="ko-KR" sz="1600" b="0" kern="100" dirty="0" err="1" smtClean="0">
                          <a:solidFill>
                            <a:srgbClr val="C00000"/>
                          </a:solidFill>
                          <a:effectLst/>
                          <a:latin typeface="Times New Roman" pitchFamily="18" charset="0"/>
                          <a:ea typeface="Arial Unicode MS" pitchFamily="50" charset="-127"/>
                          <a:cs typeface="Times New Roman" pitchFamily="18" charset="0"/>
                        </a:rPr>
                        <a:t>pg</a:t>
                      </a:r>
                      <a:r>
                        <a:rPr lang="en-US" altLang="ko-KR" sz="1600" b="0" kern="100" dirty="0" smtClean="0">
                          <a:solidFill>
                            <a:srgbClr val="C00000"/>
                          </a:solidFill>
                          <a:effectLst/>
                          <a:latin typeface="Times New Roman" pitchFamily="18" charset="0"/>
                          <a:ea typeface="Arial Unicode MS" pitchFamily="50" charset="-127"/>
                          <a:cs typeface="Times New Roman" pitchFamily="18" charset="0"/>
                        </a:rPr>
                        <a:t>/mL, median (IQRs)</a:t>
                      </a:r>
                      <a:endParaRPr lang="ko-KR" sz="16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408.6 (267.9-751.3)</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835.5 (467.8-1719.0)</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&lt;0.001</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0">
                <a:tc>
                  <a:txBody>
                    <a:bodyPr/>
                    <a:lstStyle/>
                    <a:p>
                      <a:pPr marL="0" marR="0" lvl="0" indent="0" algn="r" defTabSz="914400" rtl="0" eaLnBrk="1" fontAlgn="auto" latinLnBrk="1" hangingPunct="1">
                        <a:lnSpc>
                          <a:spcPct val="115000"/>
                        </a:lnSpc>
                        <a:spcBef>
                          <a:spcPts val="0"/>
                        </a:spcBef>
                        <a:spcAft>
                          <a:spcPts val="0"/>
                        </a:spcAft>
                        <a:buClrTx/>
                        <a:buSzTx/>
                        <a:buFontTx/>
                        <a:buNone/>
                        <a:tabLst/>
                        <a:defRPr/>
                      </a:pPr>
                      <a:r>
                        <a:rPr lang="en-US" altLang="ko-KR" sz="1600" b="0" kern="100" dirty="0" smtClean="0">
                          <a:solidFill>
                            <a:srgbClr val="C00000"/>
                          </a:solidFill>
                          <a:effectLst/>
                          <a:latin typeface="Times New Roman" pitchFamily="18" charset="0"/>
                          <a:ea typeface="Arial Unicode MS" pitchFamily="50" charset="-127"/>
                          <a:cs typeface="Times New Roman" pitchFamily="18" charset="0"/>
                        </a:rPr>
                        <a:t>IL-6, </a:t>
                      </a:r>
                      <a:r>
                        <a:rPr lang="en-US" altLang="ko-KR" sz="1600" b="0" kern="100" dirty="0" err="1" smtClean="0">
                          <a:solidFill>
                            <a:srgbClr val="C00000"/>
                          </a:solidFill>
                          <a:effectLst/>
                          <a:latin typeface="Times New Roman" pitchFamily="18" charset="0"/>
                          <a:ea typeface="Arial Unicode MS" pitchFamily="50" charset="-127"/>
                          <a:cs typeface="Times New Roman" pitchFamily="18" charset="0"/>
                        </a:rPr>
                        <a:t>pg</a:t>
                      </a:r>
                      <a:r>
                        <a:rPr lang="en-US" altLang="ko-KR" sz="1600" b="0" kern="100" dirty="0" smtClean="0">
                          <a:solidFill>
                            <a:srgbClr val="C00000"/>
                          </a:solidFill>
                          <a:effectLst/>
                          <a:latin typeface="Times New Roman" pitchFamily="18" charset="0"/>
                          <a:ea typeface="Arial Unicode MS" pitchFamily="50" charset="-127"/>
                          <a:cs typeface="Times New Roman" pitchFamily="18" charset="0"/>
                        </a:rPr>
                        <a:t>/mL, median (IQRs)</a:t>
                      </a:r>
                      <a:endParaRPr lang="ko-KR" sz="16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311.6 (109.3-1123.6)</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2329.2(247.5-7570.0)</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0.002</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0">
                <a:tc>
                  <a:txBody>
                    <a:bodyPr/>
                    <a:lstStyle/>
                    <a:p>
                      <a:pPr marL="0" marR="0" lvl="0" indent="0" algn="r" defTabSz="914400" rtl="0" eaLnBrk="1" fontAlgn="auto" latinLnBrk="1" hangingPunct="1">
                        <a:lnSpc>
                          <a:spcPct val="115000"/>
                        </a:lnSpc>
                        <a:spcBef>
                          <a:spcPts val="0"/>
                        </a:spcBef>
                        <a:spcAft>
                          <a:spcPts val="0"/>
                        </a:spcAft>
                        <a:buClrTx/>
                        <a:buSzTx/>
                        <a:buFontTx/>
                        <a:buNone/>
                        <a:tabLst/>
                        <a:defRPr/>
                      </a:pPr>
                      <a:r>
                        <a:rPr lang="en-US" altLang="ko-KR" sz="1600" b="0" kern="100" dirty="0" smtClean="0">
                          <a:effectLst/>
                          <a:latin typeface="Times New Roman" pitchFamily="18" charset="0"/>
                          <a:ea typeface="Arial Unicode MS" pitchFamily="50" charset="-127"/>
                          <a:cs typeface="Times New Roman" pitchFamily="18" charset="0"/>
                        </a:rPr>
                        <a:t>TNF</a:t>
                      </a:r>
                      <a:r>
                        <a:rPr lang="en-US" altLang="ko-KR" sz="1600" b="0" kern="100" baseline="0" dirty="0" smtClean="0">
                          <a:effectLst/>
                          <a:latin typeface="Times New Roman" pitchFamily="18" charset="0"/>
                          <a:ea typeface="Arial Unicode MS" pitchFamily="50" charset="-127"/>
                          <a:cs typeface="Times New Roman" pitchFamily="18" charset="0"/>
                        </a:rPr>
                        <a:t> </a:t>
                      </a:r>
                      <a:r>
                        <a:rPr lang="en-US" altLang="ko-KR" sz="1600" b="0" kern="100" dirty="0" smtClean="0">
                          <a:effectLst/>
                          <a:latin typeface="Times New Roman" pitchFamily="18" charset="0"/>
                          <a:ea typeface="Arial Unicode MS" pitchFamily="50" charset="-127"/>
                          <a:cs typeface="Times New Roman" pitchFamily="18" charset="0"/>
                        </a:rPr>
                        <a:t>alpha, </a:t>
                      </a:r>
                      <a:r>
                        <a:rPr lang="en-US" altLang="ko-KR" sz="1600" b="0" kern="100" dirty="0" err="1" smtClean="0">
                          <a:solidFill>
                            <a:schemeClr val="tx1"/>
                          </a:solidFill>
                          <a:effectLst/>
                          <a:latin typeface="Times New Roman" pitchFamily="18" charset="0"/>
                          <a:ea typeface="Arial Unicode MS" pitchFamily="50" charset="-127"/>
                          <a:cs typeface="Times New Roman" pitchFamily="18" charset="0"/>
                        </a:rPr>
                        <a:t>pg</a:t>
                      </a:r>
                      <a:r>
                        <a:rPr lang="en-US" altLang="ko-KR" sz="1600" b="0" kern="100" dirty="0" smtClean="0">
                          <a:solidFill>
                            <a:schemeClr val="tx1"/>
                          </a:solidFill>
                          <a:effectLst/>
                          <a:latin typeface="Times New Roman" pitchFamily="18" charset="0"/>
                          <a:ea typeface="Arial Unicode MS" pitchFamily="50" charset="-127"/>
                          <a:cs typeface="Times New Roman" pitchFamily="18" charset="0"/>
                        </a:rPr>
                        <a:t>/mL,</a:t>
                      </a:r>
                      <a:r>
                        <a:rPr lang="en-US" altLang="ko-KR" sz="1600" b="0" kern="100" dirty="0" smtClean="0">
                          <a:effectLst/>
                          <a:latin typeface="Times New Roman" pitchFamily="18" charset="0"/>
                          <a:ea typeface="Arial Unicode MS" pitchFamily="50" charset="-127"/>
                          <a:cs typeface="Times New Roman" pitchFamily="18" charset="0"/>
                        </a:rPr>
                        <a:t> median (IQRs)</a:t>
                      </a:r>
                      <a:endParaRPr lang="ko-KR" sz="16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41.0 (27.7-70.2)</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45.0 (27.3-100.3)</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effectLst/>
                          <a:latin typeface="Times New Roman" pitchFamily="18" charset="0"/>
                          <a:ea typeface="Arial Unicode MS" pitchFamily="50" charset="-127"/>
                          <a:cs typeface="Times New Roman" pitchFamily="18" charset="0"/>
                        </a:rPr>
                        <a:t>0.320</a:t>
                      </a:r>
                      <a:endParaRPr lang="ko-KR" sz="1800" b="0" kern="100" dirty="0">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0">
                <a:tc>
                  <a:txBody>
                    <a:bodyPr/>
                    <a:lstStyle/>
                    <a:p>
                      <a:pPr marL="0" marR="0" lvl="0" indent="0" algn="r" defTabSz="914400" rtl="0" eaLnBrk="1" fontAlgn="auto" latinLnBrk="1" hangingPunct="1">
                        <a:lnSpc>
                          <a:spcPct val="115000"/>
                        </a:lnSpc>
                        <a:spcBef>
                          <a:spcPts val="0"/>
                        </a:spcBef>
                        <a:spcAft>
                          <a:spcPts val="0"/>
                        </a:spcAft>
                        <a:buClrTx/>
                        <a:buSzTx/>
                        <a:buFontTx/>
                        <a:buNone/>
                        <a:tabLst/>
                        <a:defRPr/>
                      </a:pPr>
                      <a:r>
                        <a:rPr lang="en-US" altLang="ko-KR" sz="1600" b="0" kern="100" dirty="0" smtClean="0">
                          <a:solidFill>
                            <a:srgbClr val="C00000"/>
                          </a:solidFill>
                          <a:effectLst/>
                          <a:latin typeface="Times New Roman" pitchFamily="18" charset="0"/>
                          <a:ea typeface="Arial Unicode MS" pitchFamily="50" charset="-127"/>
                          <a:cs typeface="Times New Roman" pitchFamily="18" charset="0"/>
                        </a:rPr>
                        <a:t>IP-10, </a:t>
                      </a:r>
                      <a:r>
                        <a:rPr lang="en-US" altLang="ko-KR" sz="1600" b="0" kern="100" dirty="0" err="1" smtClean="0">
                          <a:solidFill>
                            <a:srgbClr val="C00000"/>
                          </a:solidFill>
                          <a:effectLst/>
                          <a:latin typeface="Times New Roman" pitchFamily="18" charset="0"/>
                          <a:ea typeface="Arial Unicode MS" pitchFamily="50" charset="-127"/>
                          <a:cs typeface="Times New Roman" pitchFamily="18" charset="0"/>
                        </a:rPr>
                        <a:t>pg</a:t>
                      </a:r>
                      <a:r>
                        <a:rPr lang="en-US" altLang="ko-KR" sz="1600" b="0" kern="100" dirty="0" smtClean="0">
                          <a:solidFill>
                            <a:srgbClr val="C00000"/>
                          </a:solidFill>
                          <a:effectLst/>
                          <a:latin typeface="Times New Roman" pitchFamily="18" charset="0"/>
                          <a:ea typeface="Arial Unicode MS" pitchFamily="50" charset="-127"/>
                          <a:cs typeface="Times New Roman" pitchFamily="18" charset="0"/>
                        </a:rPr>
                        <a:t>/mL, median (IQRs) </a:t>
                      </a:r>
                      <a:endParaRPr lang="ko-KR" sz="16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618.6 (217.2-2205.9)</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1">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1597.0 (499.3-5468.3)</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latinLnBrk="0">
                        <a:lnSpc>
                          <a:spcPct val="115000"/>
                        </a:lnSpc>
                        <a:spcAft>
                          <a:spcPts val="0"/>
                        </a:spcAft>
                      </a:pPr>
                      <a:r>
                        <a:rPr lang="en-US" altLang="ko-KR" sz="1800" b="0" kern="100" dirty="0" smtClean="0">
                          <a:solidFill>
                            <a:srgbClr val="C00000"/>
                          </a:solidFill>
                          <a:effectLst/>
                          <a:latin typeface="Times New Roman" pitchFamily="18" charset="0"/>
                          <a:ea typeface="Arial Unicode MS" pitchFamily="50" charset="-127"/>
                          <a:cs typeface="Times New Roman" pitchFamily="18" charset="0"/>
                        </a:rPr>
                        <a:t>0.013</a:t>
                      </a:r>
                      <a:endParaRPr lang="ko-KR" sz="1800" b="0" kern="100" dirty="0">
                        <a:solidFill>
                          <a:srgbClr val="C00000"/>
                        </a:solidFill>
                        <a:effectLst/>
                        <a:latin typeface="Times New Roman" pitchFamily="18" charset="0"/>
                        <a:ea typeface="Arial Unicode MS" pitchFamily="50" charset="-127"/>
                        <a:cs typeface="Times New Roman" pitchFamily="18" charset="0"/>
                      </a:endParaRPr>
                    </a:p>
                  </a:txBody>
                  <a:tcPr marL="62865" marR="628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7" name="제목 1"/>
          <p:cNvSpPr>
            <a:spLocks noGrp="1"/>
          </p:cNvSpPr>
          <p:nvPr>
            <p:ph type="title"/>
          </p:nvPr>
        </p:nvSpPr>
        <p:spPr>
          <a:xfrm>
            <a:off x="467544" y="332656"/>
            <a:ext cx="8229600" cy="1143000"/>
          </a:xfrm>
        </p:spPr>
        <p:txBody>
          <a:bodyPr>
            <a:noAutofit/>
          </a:bodyPr>
          <a:lstStyle/>
          <a:p>
            <a:r>
              <a:rPr lang="en-US" altLang="ko-KR" sz="3200" b="1" dirty="0">
                <a:latin typeface="Times New Roman" pitchFamily="18" charset="0"/>
                <a:ea typeface="Arial Unicode MS" pitchFamily="50" charset="-127"/>
                <a:cs typeface="Times New Roman" pitchFamily="18" charset="0"/>
              </a:rPr>
              <a:t>Comparison of characteristics </a:t>
            </a:r>
            <a:r>
              <a:rPr lang="en-US" altLang="ko-KR" sz="3200" b="1" dirty="0" smtClean="0">
                <a:latin typeface="Times New Roman" pitchFamily="18" charset="0"/>
                <a:ea typeface="Arial Unicode MS" pitchFamily="50" charset="-127"/>
                <a:cs typeface="Times New Roman" pitchFamily="18" charset="0"/>
              </a:rPr>
              <a:t/>
            </a:r>
            <a:br>
              <a:rPr lang="en-US" altLang="ko-KR" sz="3200" b="1" dirty="0" smtClean="0">
                <a:latin typeface="Times New Roman" pitchFamily="18" charset="0"/>
                <a:ea typeface="Arial Unicode MS" pitchFamily="50" charset="-127"/>
                <a:cs typeface="Times New Roman" pitchFamily="18" charset="0"/>
              </a:rPr>
            </a:br>
            <a:r>
              <a:rPr lang="en-US" altLang="ko-KR" sz="3200" b="1" dirty="0" smtClean="0">
                <a:latin typeface="Times New Roman" pitchFamily="18" charset="0"/>
                <a:ea typeface="Arial Unicode MS" pitchFamily="50" charset="-127"/>
                <a:cs typeface="Times New Roman" pitchFamily="18" charset="0"/>
              </a:rPr>
              <a:t>between </a:t>
            </a:r>
            <a:r>
              <a:rPr lang="en-US" altLang="ko-KR" sz="3200" b="1" dirty="0">
                <a:latin typeface="Times New Roman" pitchFamily="18" charset="0"/>
                <a:ea typeface="Arial Unicode MS" pitchFamily="50" charset="-127"/>
                <a:cs typeface="Times New Roman" pitchFamily="18" charset="0"/>
              </a:rPr>
              <a:t>28-d survivor and 28-d non-survivor</a:t>
            </a:r>
            <a:endParaRPr lang="ko-KR" altLang="en-US" sz="3200" b="1" dirty="0">
              <a:latin typeface="Times New Roman" pitchFamily="18" charset="0"/>
              <a:ea typeface="Arial Unicode MS" pitchFamily="50" charset="-127"/>
              <a:cs typeface="Times New Roman" pitchFamily="18" charset="0"/>
            </a:endParaRPr>
          </a:p>
        </p:txBody>
      </p:sp>
    </p:spTree>
    <p:extLst>
      <p:ext uri="{BB962C8B-B14F-4D97-AF65-F5344CB8AC3E}">
        <p14:creationId xmlns:p14="http://schemas.microsoft.com/office/powerpoint/2010/main" val="21444570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23528" y="274638"/>
            <a:ext cx="8712968" cy="1143000"/>
          </a:xfrm>
        </p:spPr>
        <p:txBody>
          <a:bodyPr>
            <a:normAutofit fontScale="90000"/>
          </a:bodyPr>
          <a:lstStyle/>
          <a:p>
            <a:r>
              <a:rPr lang="en-US" altLang="ko-KR" sz="3600" b="1" dirty="0" smtClean="0">
                <a:latin typeface="Times New Roman" pitchFamily="18" charset="0"/>
                <a:cs typeface="Times New Roman" pitchFamily="18" charset="0"/>
              </a:rPr>
              <a:t>Association of the SOFA group and plasma EphA2 receptor level</a:t>
            </a:r>
            <a:endParaRPr lang="ko-KR" altLang="en-US" sz="3600" b="1" dirty="0">
              <a:latin typeface="Times New Roman" pitchFamily="18" charset="0"/>
              <a:cs typeface="Times New Roman" pitchFamily="18" charset="0"/>
            </a:endParaRPr>
          </a:p>
        </p:txBody>
      </p:sp>
      <p:grpSp>
        <p:nvGrpSpPr>
          <p:cNvPr id="22" name="그룹 21"/>
          <p:cNvGrpSpPr/>
          <p:nvPr/>
        </p:nvGrpSpPr>
        <p:grpSpPr>
          <a:xfrm>
            <a:off x="899592" y="1484784"/>
            <a:ext cx="6778977" cy="3672408"/>
            <a:chOff x="539552" y="1772816"/>
            <a:chExt cx="6778977" cy="3672408"/>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772816"/>
              <a:ext cx="6778977"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직선 연결선 4"/>
            <p:cNvCxnSpPr/>
            <p:nvPr/>
          </p:nvCxnSpPr>
          <p:spPr>
            <a:xfrm>
              <a:off x="2051720" y="2348880"/>
              <a:ext cx="0" cy="648072"/>
            </a:xfrm>
            <a:prstGeom prst="line">
              <a:avLst/>
            </a:prstGeom>
          </p:spPr>
          <p:style>
            <a:lnRef idx="2">
              <a:schemeClr val="dk1"/>
            </a:lnRef>
            <a:fillRef idx="0">
              <a:schemeClr val="dk1"/>
            </a:fillRef>
            <a:effectRef idx="1">
              <a:schemeClr val="dk1"/>
            </a:effectRef>
            <a:fontRef idx="minor">
              <a:schemeClr val="tx1"/>
            </a:fontRef>
          </p:style>
        </p:cxnSp>
        <p:cxnSp>
          <p:nvCxnSpPr>
            <p:cNvPr id="7" name="직선 연결선 6"/>
            <p:cNvCxnSpPr/>
            <p:nvPr/>
          </p:nvCxnSpPr>
          <p:spPr>
            <a:xfrm>
              <a:off x="6444208" y="2348880"/>
              <a:ext cx="0" cy="216024"/>
            </a:xfrm>
            <a:prstGeom prst="line">
              <a:avLst/>
            </a:prstGeom>
          </p:spPr>
          <p:style>
            <a:lnRef idx="2">
              <a:schemeClr val="dk1"/>
            </a:lnRef>
            <a:fillRef idx="0">
              <a:schemeClr val="dk1"/>
            </a:fillRef>
            <a:effectRef idx="1">
              <a:schemeClr val="dk1"/>
            </a:effectRef>
            <a:fontRef idx="minor">
              <a:schemeClr val="tx1"/>
            </a:fontRef>
          </p:style>
        </p:cxnSp>
        <p:cxnSp>
          <p:nvCxnSpPr>
            <p:cNvPr id="9" name="직선 연결선 8"/>
            <p:cNvCxnSpPr/>
            <p:nvPr/>
          </p:nvCxnSpPr>
          <p:spPr>
            <a:xfrm>
              <a:off x="2051720" y="2348880"/>
              <a:ext cx="1296144" cy="0"/>
            </a:xfrm>
            <a:prstGeom prst="line">
              <a:avLst/>
            </a:prstGeom>
          </p:spPr>
          <p:style>
            <a:lnRef idx="2">
              <a:schemeClr val="dk1"/>
            </a:lnRef>
            <a:fillRef idx="0">
              <a:schemeClr val="dk1"/>
            </a:fillRef>
            <a:effectRef idx="1">
              <a:schemeClr val="dk1"/>
            </a:effectRef>
            <a:fontRef idx="minor">
              <a:schemeClr val="tx1"/>
            </a:fontRef>
          </p:style>
        </p:cxnSp>
        <p:cxnSp>
          <p:nvCxnSpPr>
            <p:cNvPr id="11" name="직선 연결선 10"/>
            <p:cNvCxnSpPr/>
            <p:nvPr/>
          </p:nvCxnSpPr>
          <p:spPr>
            <a:xfrm flipH="1">
              <a:off x="4788024" y="2348880"/>
              <a:ext cx="1656184" cy="0"/>
            </a:xfrm>
            <a:prstGeom prst="line">
              <a:avLst/>
            </a:prstGeom>
          </p:spPr>
          <p:style>
            <a:lnRef idx="2">
              <a:schemeClr val="dk1"/>
            </a:lnRef>
            <a:fillRef idx="0">
              <a:schemeClr val="dk1"/>
            </a:fillRef>
            <a:effectRef idx="1">
              <a:schemeClr val="dk1"/>
            </a:effectRef>
            <a:fontRef idx="minor">
              <a:schemeClr val="tx1"/>
            </a:fontRef>
          </p:style>
        </p:cxnSp>
        <p:sp>
          <p:nvSpPr>
            <p:cNvPr id="16" name="TextBox 15"/>
            <p:cNvSpPr txBox="1"/>
            <p:nvPr/>
          </p:nvSpPr>
          <p:spPr>
            <a:xfrm>
              <a:off x="3347864" y="2132856"/>
              <a:ext cx="1368152" cy="400110"/>
            </a:xfrm>
            <a:prstGeom prst="rect">
              <a:avLst/>
            </a:prstGeom>
            <a:noFill/>
          </p:spPr>
          <p:txBody>
            <a:bodyPr wrap="square" rtlCol="0">
              <a:spAutoFit/>
            </a:bodyPr>
            <a:lstStyle/>
            <a:p>
              <a:r>
                <a:rPr lang="en-US" altLang="ko-KR" sz="2000" b="1" i="1" dirty="0" smtClean="0"/>
                <a:t>P</a:t>
              </a:r>
              <a:r>
                <a:rPr lang="en-US" altLang="ko-KR" sz="2000" b="1" dirty="0" smtClean="0"/>
                <a:t> &lt; 0.001</a:t>
              </a:r>
              <a:endParaRPr lang="ko-KR" altLang="en-US" sz="2000" b="1" dirty="0"/>
            </a:p>
          </p:txBody>
        </p:sp>
      </p:grpSp>
      <p:graphicFrame>
        <p:nvGraphicFramePr>
          <p:cNvPr id="24" name="표 23"/>
          <p:cNvGraphicFramePr>
            <a:graphicFrameLocks noGrp="1"/>
          </p:cNvGraphicFramePr>
          <p:nvPr>
            <p:extLst>
              <p:ext uri="{D42A27DB-BD31-4B8C-83A1-F6EECF244321}">
                <p14:modId xmlns:p14="http://schemas.microsoft.com/office/powerpoint/2010/main" val="37190088"/>
              </p:ext>
            </p:extLst>
          </p:nvPr>
        </p:nvGraphicFramePr>
        <p:xfrm>
          <a:off x="2051721" y="5373216"/>
          <a:ext cx="4752528" cy="1114425"/>
        </p:xfrm>
        <a:graphic>
          <a:graphicData uri="http://schemas.openxmlformats.org/drawingml/2006/table">
            <a:tbl>
              <a:tblPr>
                <a:tableStyleId>{5C22544A-7EE6-4342-B048-85BDC9FD1C3A}</a:tableStyleId>
              </a:tblPr>
              <a:tblGrid>
                <a:gridCol w="2484876"/>
                <a:gridCol w="2267652"/>
              </a:tblGrid>
              <a:tr h="222885">
                <a:tc>
                  <a:txBody>
                    <a:bodyPr/>
                    <a:lstStyle/>
                    <a:p>
                      <a:pPr algn="ctr" fontAlgn="ctr"/>
                      <a:r>
                        <a:rPr lang="en-US" sz="1400" b="1" u="none" strike="noStrike" dirty="0" smtClean="0">
                          <a:effectLst/>
                          <a:latin typeface="Times New Roman" pitchFamily="18" charset="0"/>
                          <a:ea typeface="Arial Unicode MS" pitchFamily="50" charset="-127"/>
                          <a:cs typeface="Times New Roman" pitchFamily="18" charset="0"/>
                        </a:rPr>
                        <a:t>Group</a:t>
                      </a:r>
                      <a:r>
                        <a:rPr lang="en-US" sz="1400" b="1" u="none" strike="noStrike" baseline="0" dirty="0" smtClean="0">
                          <a:effectLst/>
                          <a:latin typeface="Times New Roman" pitchFamily="18" charset="0"/>
                          <a:ea typeface="Arial Unicode MS" pitchFamily="50" charset="-127"/>
                          <a:cs typeface="Times New Roman" pitchFamily="18" charset="0"/>
                        </a:rPr>
                        <a:t> by IQR</a:t>
                      </a:r>
                      <a:endParaRPr lang="en-US" sz="1400" b="1" i="0" u="none" strike="noStrike" dirty="0">
                        <a:solidFill>
                          <a:srgbClr val="000000"/>
                        </a:solidFill>
                        <a:effectLst/>
                        <a:latin typeface="Times New Roman" pitchFamily="18" charset="0"/>
                        <a:ea typeface="Arial Unicode MS" pitchFamily="50" charset="-127"/>
                        <a:cs typeface="Times New Roman" pitchFamily="18"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u="none" strike="noStrike" dirty="0" smtClean="0">
                          <a:effectLst/>
                          <a:latin typeface="Times New Roman" pitchFamily="18" charset="0"/>
                          <a:ea typeface="Arial Unicode MS" pitchFamily="50" charset="-127"/>
                          <a:cs typeface="Times New Roman" pitchFamily="18" charset="0"/>
                        </a:rPr>
                        <a:t>SOFA score</a:t>
                      </a:r>
                      <a:endParaRPr lang="en-US" sz="1400" b="1" i="0" u="none" strike="noStrike" dirty="0">
                        <a:solidFill>
                          <a:srgbClr val="000000"/>
                        </a:solidFill>
                        <a:effectLst/>
                        <a:latin typeface="Times New Roman" pitchFamily="18" charset="0"/>
                        <a:ea typeface="Arial Unicode MS" pitchFamily="50" charset="-127"/>
                        <a:cs typeface="Times New Roman" pitchFamily="18" charset="0"/>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09550">
                <a:tc>
                  <a:txBody>
                    <a:bodyPr/>
                    <a:lstStyle/>
                    <a:p>
                      <a:pPr algn="ctr" fontAlgn="ctr"/>
                      <a:r>
                        <a:rPr lang="en-US" altLang="ko-KR" sz="1400" b="1" u="none" strike="noStrike" dirty="0">
                          <a:effectLst/>
                          <a:latin typeface="Times New Roman" pitchFamily="18" charset="0"/>
                          <a:ea typeface="Arial Unicode MS" pitchFamily="50" charset="-127"/>
                          <a:cs typeface="Times New Roman" pitchFamily="18" charset="0"/>
                        </a:rPr>
                        <a:t>1</a:t>
                      </a:r>
                      <a:endParaRPr lang="en-US" altLang="ko-KR" sz="1400" b="1" i="0" u="none" strike="noStrike" dirty="0">
                        <a:solidFill>
                          <a:srgbClr val="000000"/>
                        </a:solidFill>
                        <a:effectLst/>
                        <a:latin typeface="Times New Roman" pitchFamily="18" charset="0"/>
                        <a:ea typeface="Arial Unicode MS" pitchFamily="50" charset="-127"/>
                        <a:cs typeface="Times New Roman" pitchFamily="18" charset="0"/>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fontAlgn="ctr"/>
                      <a:r>
                        <a:rPr lang="en-US" altLang="ko-KR" sz="1400" b="1" u="none" strike="noStrike" dirty="0" smtClean="0">
                          <a:effectLst/>
                          <a:latin typeface="Times New Roman" pitchFamily="18" charset="0"/>
                          <a:ea typeface="Arial Unicode MS" pitchFamily="50" charset="-127"/>
                          <a:cs typeface="Times New Roman" pitchFamily="18" charset="0"/>
                        </a:rPr>
                        <a:t>≤ 6</a:t>
                      </a:r>
                      <a:endParaRPr lang="en-US" altLang="ko-KR" sz="1400" b="1" i="0" u="none" strike="noStrike" dirty="0">
                        <a:solidFill>
                          <a:srgbClr val="000000"/>
                        </a:solidFill>
                        <a:effectLst/>
                        <a:latin typeface="Times New Roman" pitchFamily="18" charset="0"/>
                        <a:ea typeface="Arial Unicode MS" pitchFamily="50" charset="-127"/>
                        <a:cs typeface="Times New Roman" pitchFamily="18" charset="0"/>
                      </a:endParaRPr>
                    </a:p>
                  </a:txBody>
                  <a:tcPr marL="9525" marR="9525" marT="9525" marB="0" anchor="ctr">
                    <a:lnT w="12700" cap="flat" cmpd="sng" algn="ctr">
                      <a:solidFill>
                        <a:schemeClr val="tx1"/>
                      </a:solidFill>
                      <a:prstDash val="solid"/>
                      <a:round/>
                      <a:headEnd type="none" w="med" len="med"/>
                      <a:tailEnd type="none" w="med" len="med"/>
                    </a:lnT>
                    <a:noFill/>
                  </a:tcPr>
                </a:tc>
              </a:tr>
              <a:tr h="209550">
                <a:tc>
                  <a:txBody>
                    <a:bodyPr/>
                    <a:lstStyle/>
                    <a:p>
                      <a:pPr algn="ctr" fontAlgn="ctr"/>
                      <a:r>
                        <a:rPr lang="en-US" altLang="ko-KR" sz="1400" b="1" u="none" strike="noStrike" dirty="0">
                          <a:effectLst/>
                          <a:latin typeface="Times New Roman" pitchFamily="18" charset="0"/>
                          <a:ea typeface="Arial Unicode MS" pitchFamily="50" charset="-127"/>
                          <a:cs typeface="Times New Roman" pitchFamily="18" charset="0"/>
                        </a:rPr>
                        <a:t>2</a:t>
                      </a:r>
                      <a:endParaRPr lang="en-US" altLang="ko-KR" sz="1400" b="1" i="0" u="none" strike="noStrike" dirty="0">
                        <a:solidFill>
                          <a:srgbClr val="000000"/>
                        </a:solidFill>
                        <a:effectLst/>
                        <a:latin typeface="Times New Roman" pitchFamily="18" charset="0"/>
                        <a:ea typeface="Arial Unicode MS" pitchFamily="50" charset="-127"/>
                        <a:cs typeface="Times New Roman" pitchFamily="18" charset="0"/>
                      </a:endParaRPr>
                    </a:p>
                  </a:txBody>
                  <a:tcPr marL="9525" marR="9525" marT="9525" marB="0" anchor="ctr">
                    <a:noFill/>
                  </a:tcPr>
                </a:tc>
                <a:tc>
                  <a:txBody>
                    <a:bodyPr/>
                    <a:lstStyle/>
                    <a:p>
                      <a:pPr algn="ctr" fontAlgn="ctr"/>
                      <a:r>
                        <a:rPr lang="en-US" altLang="ko-KR" sz="1400" b="1" u="none" strike="noStrike" dirty="0" smtClean="0">
                          <a:effectLst/>
                          <a:latin typeface="Times New Roman" pitchFamily="18" charset="0"/>
                          <a:ea typeface="Arial Unicode MS" pitchFamily="50" charset="-127"/>
                          <a:cs typeface="Times New Roman" pitchFamily="18" charset="0"/>
                        </a:rPr>
                        <a:t>6 ~ 9</a:t>
                      </a:r>
                      <a:endParaRPr lang="en-US" altLang="ko-KR" sz="1400" b="1" i="0" u="none" strike="noStrike" dirty="0">
                        <a:solidFill>
                          <a:srgbClr val="000000"/>
                        </a:solidFill>
                        <a:effectLst/>
                        <a:latin typeface="Times New Roman" pitchFamily="18" charset="0"/>
                        <a:ea typeface="Arial Unicode MS" pitchFamily="50" charset="-127"/>
                        <a:cs typeface="Times New Roman" pitchFamily="18" charset="0"/>
                      </a:endParaRPr>
                    </a:p>
                  </a:txBody>
                  <a:tcPr marL="9525" marR="9525" marT="9525" marB="0" anchor="ctr">
                    <a:noFill/>
                  </a:tcPr>
                </a:tc>
              </a:tr>
              <a:tr h="209550">
                <a:tc>
                  <a:txBody>
                    <a:bodyPr/>
                    <a:lstStyle/>
                    <a:p>
                      <a:pPr algn="ctr" fontAlgn="ctr"/>
                      <a:r>
                        <a:rPr lang="en-US" altLang="ko-KR" sz="1400" b="1" u="none" strike="noStrike" dirty="0">
                          <a:effectLst/>
                          <a:latin typeface="Times New Roman" pitchFamily="18" charset="0"/>
                          <a:ea typeface="Arial Unicode MS" pitchFamily="50" charset="-127"/>
                          <a:cs typeface="Times New Roman" pitchFamily="18" charset="0"/>
                        </a:rPr>
                        <a:t>3</a:t>
                      </a:r>
                      <a:endParaRPr lang="en-US" altLang="ko-KR" sz="1400" b="1" i="0" u="none" strike="noStrike" dirty="0">
                        <a:solidFill>
                          <a:srgbClr val="000000"/>
                        </a:solidFill>
                        <a:effectLst/>
                        <a:latin typeface="Times New Roman" pitchFamily="18" charset="0"/>
                        <a:ea typeface="Arial Unicode MS" pitchFamily="50" charset="-127"/>
                        <a:cs typeface="Times New Roman" pitchFamily="18" charset="0"/>
                      </a:endParaRPr>
                    </a:p>
                  </a:txBody>
                  <a:tcPr marL="9525" marR="9525" marT="9525" marB="0" anchor="ctr">
                    <a:noFill/>
                  </a:tcPr>
                </a:tc>
                <a:tc>
                  <a:txBody>
                    <a:bodyPr/>
                    <a:lstStyle/>
                    <a:p>
                      <a:pPr algn="ctr" fontAlgn="ctr"/>
                      <a:r>
                        <a:rPr lang="en-US" altLang="ko-KR" sz="1400" b="1" u="none" strike="noStrike" dirty="0" smtClean="0">
                          <a:effectLst/>
                          <a:latin typeface="Times New Roman" pitchFamily="18" charset="0"/>
                          <a:ea typeface="Arial Unicode MS" pitchFamily="50" charset="-127"/>
                          <a:cs typeface="Times New Roman" pitchFamily="18" charset="0"/>
                        </a:rPr>
                        <a:t>9 ~ 13</a:t>
                      </a:r>
                      <a:endParaRPr lang="en-US" altLang="ko-KR" sz="1400" b="1" i="0" u="none" strike="noStrike" dirty="0">
                        <a:solidFill>
                          <a:srgbClr val="000000"/>
                        </a:solidFill>
                        <a:effectLst/>
                        <a:latin typeface="Times New Roman" pitchFamily="18" charset="0"/>
                        <a:ea typeface="Arial Unicode MS" pitchFamily="50" charset="-127"/>
                        <a:cs typeface="Times New Roman" pitchFamily="18" charset="0"/>
                      </a:endParaRPr>
                    </a:p>
                  </a:txBody>
                  <a:tcPr marL="9525" marR="9525" marT="9525" marB="0" anchor="ctr">
                    <a:noFill/>
                  </a:tcPr>
                </a:tc>
              </a:tr>
              <a:tr h="209550">
                <a:tc>
                  <a:txBody>
                    <a:bodyPr/>
                    <a:lstStyle/>
                    <a:p>
                      <a:pPr algn="ctr" fontAlgn="ctr"/>
                      <a:r>
                        <a:rPr lang="en-US" altLang="ko-KR" sz="1400" b="1" u="none" strike="noStrike" dirty="0">
                          <a:effectLst/>
                          <a:latin typeface="Times New Roman" pitchFamily="18" charset="0"/>
                          <a:ea typeface="Arial Unicode MS" pitchFamily="50" charset="-127"/>
                          <a:cs typeface="Times New Roman" pitchFamily="18" charset="0"/>
                        </a:rPr>
                        <a:t>4</a:t>
                      </a:r>
                      <a:endParaRPr lang="en-US" altLang="ko-KR" sz="1400" b="1" i="0" u="none" strike="noStrike" dirty="0">
                        <a:solidFill>
                          <a:srgbClr val="000000"/>
                        </a:solidFill>
                        <a:effectLst/>
                        <a:latin typeface="Times New Roman" pitchFamily="18" charset="0"/>
                        <a:ea typeface="Arial Unicode MS" pitchFamily="50" charset="-127"/>
                        <a:cs typeface="Times New Roman" pitchFamily="18" charset="0"/>
                      </a:endParaRPr>
                    </a:p>
                  </a:txBody>
                  <a:tcPr marL="9525" marR="9525" marT="9525" marB="0" anchor="ctr">
                    <a:lnB w="12700" cap="flat" cmpd="sng" algn="ctr">
                      <a:solidFill>
                        <a:schemeClr val="tx1"/>
                      </a:solidFill>
                      <a:prstDash val="solid"/>
                      <a:round/>
                      <a:headEnd type="none" w="med" len="med"/>
                      <a:tailEnd type="none" w="med" len="med"/>
                    </a:lnB>
                    <a:noFill/>
                  </a:tcPr>
                </a:tc>
                <a:tc>
                  <a:txBody>
                    <a:bodyPr/>
                    <a:lstStyle/>
                    <a:p>
                      <a:pPr algn="ctr" fontAlgn="ctr"/>
                      <a:r>
                        <a:rPr lang="en-US" altLang="ko-KR" sz="1400" b="1" u="none" strike="noStrike" dirty="0" smtClean="0">
                          <a:effectLst/>
                          <a:latin typeface="Times New Roman" pitchFamily="18" charset="0"/>
                          <a:ea typeface="Arial Unicode MS" pitchFamily="50" charset="-127"/>
                          <a:cs typeface="Times New Roman" pitchFamily="18" charset="0"/>
                        </a:rPr>
                        <a:t>&gt; 13</a:t>
                      </a:r>
                      <a:endParaRPr lang="en-US" altLang="ko-KR" sz="1400" b="1" i="0" u="none" strike="noStrike" dirty="0">
                        <a:solidFill>
                          <a:srgbClr val="000000"/>
                        </a:solidFill>
                        <a:effectLst/>
                        <a:latin typeface="Times New Roman" pitchFamily="18" charset="0"/>
                        <a:ea typeface="Arial Unicode MS" pitchFamily="50" charset="-127"/>
                        <a:cs typeface="Times New Roman" pitchFamily="18" charset="0"/>
                      </a:endParaRPr>
                    </a:p>
                  </a:txBody>
                  <a:tcPr marL="9525" marR="9525" marT="9525" marB="0" anchor="ctr">
                    <a:lnB w="12700" cap="flat" cmpd="sng" algn="ctr">
                      <a:solidFill>
                        <a:schemeClr val="tx1"/>
                      </a:solidFill>
                      <a:prstDash val="solid"/>
                      <a:round/>
                      <a:headEnd type="none" w="med" len="med"/>
                      <a:tailEnd type="none" w="med" len="med"/>
                    </a:lnB>
                    <a:noFill/>
                  </a:tcPr>
                </a:tc>
              </a:tr>
            </a:tbl>
          </a:graphicData>
        </a:graphic>
      </p:graphicFrame>
      <p:sp>
        <p:nvSpPr>
          <p:cNvPr id="3" name="직사각형 2"/>
          <p:cNvSpPr/>
          <p:nvPr/>
        </p:nvSpPr>
        <p:spPr>
          <a:xfrm>
            <a:off x="2123728" y="4869160"/>
            <a:ext cx="792088"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smtClean="0">
                <a:solidFill>
                  <a:schemeClr val="tx1"/>
                </a:solidFill>
              </a:rPr>
              <a:t>Group 1</a:t>
            </a:r>
            <a:endParaRPr lang="ko-KR" altLang="en-US" sz="1200" b="1" dirty="0">
              <a:solidFill>
                <a:schemeClr val="tx1"/>
              </a:solidFill>
            </a:endParaRPr>
          </a:p>
        </p:txBody>
      </p:sp>
      <p:sp>
        <p:nvSpPr>
          <p:cNvPr id="12" name="직사각형 11"/>
          <p:cNvSpPr/>
          <p:nvPr/>
        </p:nvSpPr>
        <p:spPr>
          <a:xfrm>
            <a:off x="3496992" y="4875525"/>
            <a:ext cx="792088"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smtClean="0">
                <a:solidFill>
                  <a:schemeClr val="tx1"/>
                </a:solidFill>
              </a:rPr>
              <a:t>Group 2</a:t>
            </a:r>
            <a:endParaRPr lang="ko-KR" altLang="en-US" sz="1200" b="1" dirty="0">
              <a:solidFill>
                <a:schemeClr val="tx1"/>
              </a:solidFill>
            </a:endParaRPr>
          </a:p>
        </p:txBody>
      </p:sp>
      <p:sp>
        <p:nvSpPr>
          <p:cNvPr id="13" name="직사각형 12"/>
          <p:cNvSpPr/>
          <p:nvPr/>
        </p:nvSpPr>
        <p:spPr>
          <a:xfrm>
            <a:off x="4932040" y="4869160"/>
            <a:ext cx="792088"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smtClean="0">
                <a:solidFill>
                  <a:schemeClr val="tx1"/>
                </a:solidFill>
              </a:rPr>
              <a:t>Group 3</a:t>
            </a:r>
            <a:endParaRPr lang="ko-KR" altLang="en-US" sz="1200" b="1" dirty="0">
              <a:solidFill>
                <a:schemeClr val="tx1"/>
              </a:solidFill>
            </a:endParaRPr>
          </a:p>
        </p:txBody>
      </p:sp>
      <p:sp>
        <p:nvSpPr>
          <p:cNvPr id="14" name="직사각형 13"/>
          <p:cNvSpPr/>
          <p:nvPr/>
        </p:nvSpPr>
        <p:spPr>
          <a:xfrm>
            <a:off x="6300192" y="4869160"/>
            <a:ext cx="792088"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smtClean="0">
                <a:solidFill>
                  <a:schemeClr val="tx1"/>
                </a:solidFill>
              </a:rPr>
              <a:t>Group 4</a:t>
            </a:r>
            <a:endParaRPr lang="ko-KR" altLang="en-US" sz="1200" b="1" dirty="0">
              <a:solidFill>
                <a:schemeClr val="tx1"/>
              </a:solidFill>
            </a:endParaRPr>
          </a:p>
        </p:txBody>
      </p:sp>
      <p:sp>
        <p:nvSpPr>
          <p:cNvPr id="15" name="TextBox 14"/>
          <p:cNvSpPr txBox="1"/>
          <p:nvPr/>
        </p:nvSpPr>
        <p:spPr>
          <a:xfrm rot="10800000">
            <a:off x="725958" y="1844824"/>
            <a:ext cx="461665" cy="3024336"/>
          </a:xfrm>
          <a:prstGeom prst="rect">
            <a:avLst/>
          </a:prstGeom>
          <a:solidFill>
            <a:schemeClr val="bg1"/>
          </a:solidFill>
        </p:spPr>
        <p:txBody>
          <a:bodyPr vert="eaVert" wrap="square" rtlCol="0">
            <a:spAutoFit/>
          </a:bodyPr>
          <a:lstStyle/>
          <a:p>
            <a:r>
              <a:rPr lang="en-US" altLang="ko-KR" dirty="0" smtClean="0">
                <a:latin typeface="Times New Roman" panose="02020603050405020304" pitchFamily="18" charset="0"/>
                <a:cs typeface="Times New Roman" panose="02020603050405020304" pitchFamily="18" charset="0"/>
              </a:rPr>
              <a:t>Plasma EphA2 receptor level</a:t>
            </a:r>
            <a:endParaRPr lang="ko-KR"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61616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0656" y="362386"/>
            <a:ext cx="9073008" cy="922115"/>
          </a:xfrm>
        </p:spPr>
        <p:txBody>
          <a:bodyPr>
            <a:noAutofit/>
          </a:bodyPr>
          <a:lstStyle/>
          <a:p>
            <a:r>
              <a:rPr lang="en-US" altLang="ko-KR" sz="3200" b="1" dirty="0" smtClean="0">
                <a:latin typeface="Times New Roman" pitchFamily="18" charset="0"/>
                <a:ea typeface="Arial Unicode MS" pitchFamily="50" charset="-127"/>
                <a:cs typeface="Times New Roman" pitchFamily="18" charset="0"/>
              </a:rPr>
              <a:t>ROC curve of EphA2, SOFA and APACHE II </a:t>
            </a:r>
            <a:br>
              <a:rPr lang="en-US" altLang="ko-KR" sz="3200" b="1" dirty="0" smtClean="0">
                <a:latin typeface="Times New Roman" pitchFamily="18" charset="0"/>
                <a:ea typeface="Arial Unicode MS" pitchFamily="50" charset="-127"/>
                <a:cs typeface="Times New Roman" pitchFamily="18" charset="0"/>
              </a:rPr>
            </a:br>
            <a:r>
              <a:rPr lang="en-US" altLang="ko-KR" sz="3200" b="1" dirty="0" smtClean="0">
                <a:latin typeface="Times New Roman" pitchFamily="18" charset="0"/>
                <a:ea typeface="Arial Unicode MS" pitchFamily="50" charset="-127"/>
                <a:cs typeface="Times New Roman" pitchFamily="18" charset="0"/>
              </a:rPr>
              <a:t>for 28-d mortality prediction</a:t>
            </a:r>
            <a:endParaRPr lang="ko-KR" altLang="en-US" sz="3200" b="1" dirty="0">
              <a:latin typeface="Times New Roman" pitchFamily="18" charset="0"/>
              <a:ea typeface="Arial Unicode MS" pitchFamily="50" charset="-127"/>
              <a:cs typeface="Times New Roman" pitchFamily="18"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21" y="1271336"/>
            <a:ext cx="5616624" cy="518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9" name="그룹 28"/>
          <p:cNvGrpSpPr/>
          <p:nvPr/>
        </p:nvGrpSpPr>
        <p:grpSpPr>
          <a:xfrm>
            <a:off x="3104809" y="3863624"/>
            <a:ext cx="6039191" cy="1585784"/>
            <a:chOff x="3033679" y="4293580"/>
            <a:chExt cx="6039191" cy="1585784"/>
          </a:xfrm>
        </p:grpSpPr>
        <p:cxnSp>
          <p:nvCxnSpPr>
            <p:cNvPr id="23" name="직선 연결선 22"/>
            <p:cNvCxnSpPr/>
            <p:nvPr/>
          </p:nvCxnSpPr>
          <p:spPr>
            <a:xfrm>
              <a:off x="7236296" y="4835542"/>
              <a:ext cx="0" cy="440432"/>
            </a:xfrm>
            <a:prstGeom prst="line">
              <a:avLst/>
            </a:prstGeom>
          </p:spPr>
          <p:style>
            <a:lnRef idx="2">
              <a:schemeClr val="dk1"/>
            </a:lnRef>
            <a:fillRef idx="0">
              <a:schemeClr val="dk1"/>
            </a:fillRef>
            <a:effectRef idx="1">
              <a:schemeClr val="dk1"/>
            </a:effectRef>
            <a:fontRef idx="minor">
              <a:schemeClr val="tx1"/>
            </a:fontRef>
          </p:style>
        </p:cxnSp>
        <p:grpSp>
          <p:nvGrpSpPr>
            <p:cNvPr id="28" name="그룹 27"/>
            <p:cNvGrpSpPr/>
            <p:nvPr/>
          </p:nvGrpSpPr>
          <p:grpSpPr>
            <a:xfrm>
              <a:off x="3033679" y="4293580"/>
              <a:ext cx="6039191" cy="1585784"/>
              <a:chOff x="3033679" y="4293580"/>
              <a:chExt cx="6039191" cy="1585784"/>
            </a:xfrm>
          </p:grpSpPr>
          <p:grpSp>
            <p:nvGrpSpPr>
              <p:cNvPr id="16" name="그룹 15"/>
              <p:cNvGrpSpPr/>
              <p:nvPr/>
            </p:nvGrpSpPr>
            <p:grpSpPr>
              <a:xfrm>
                <a:off x="3033679" y="4293580"/>
                <a:ext cx="2619319" cy="1585784"/>
                <a:chOff x="6012160" y="3643416"/>
                <a:chExt cx="2619319" cy="1585784"/>
              </a:xfrm>
            </p:grpSpPr>
            <p:sp>
              <p:nvSpPr>
                <p:cNvPr id="5" name="직사각형 4"/>
                <p:cNvSpPr/>
                <p:nvPr/>
              </p:nvSpPr>
              <p:spPr>
                <a:xfrm>
                  <a:off x="6012160" y="4000712"/>
                  <a:ext cx="360040" cy="28803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itchFamily="18" charset="0"/>
                    <a:cs typeface="Times New Roman" pitchFamily="18" charset="0"/>
                  </a:endParaRPr>
                </a:p>
              </p:txBody>
            </p:sp>
            <p:sp>
              <p:nvSpPr>
                <p:cNvPr id="6" name="TextBox 5"/>
                <p:cNvSpPr txBox="1"/>
                <p:nvPr/>
              </p:nvSpPr>
              <p:spPr>
                <a:xfrm>
                  <a:off x="6372200" y="3993854"/>
                  <a:ext cx="1080120" cy="369332"/>
                </a:xfrm>
                <a:prstGeom prst="rect">
                  <a:avLst/>
                </a:prstGeom>
                <a:noFill/>
              </p:spPr>
              <p:txBody>
                <a:bodyPr wrap="square" rtlCol="0">
                  <a:spAutoFit/>
                </a:bodyPr>
                <a:lstStyle/>
                <a:p>
                  <a:r>
                    <a:rPr lang="en-US" altLang="ko-KR" dirty="0" smtClean="0">
                      <a:latin typeface="Times New Roman" pitchFamily="18" charset="0"/>
                      <a:cs typeface="Times New Roman" pitchFamily="18" charset="0"/>
                    </a:rPr>
                    <a:t>EphA2 </a:t>
                  </a:r>
                  <a:endParaRPr lang="ko-KR" altLang="en-US" dirty="0">
                    <a:latin typeface="Times New Roman" pitchFamily="18" charset="0"/>
                    <a:cs typeface="Times New Roman" pitchFamily="18" charset="0"/>
                  </a:endParaRPr>
                </a:p>
              </p:txBody>
            </p:sp>
            <p:sp>
              <p:nvSpPr>
                <p:cNvPr id="8" name="직사각형 7"/>
                <p:cNvSpPr/>
                <p:nvPr/>
              </p:nvSpPr>
              <p:spPr>
                <a:xfrm>
                  <a:off x="6012160" y="4441144"/>
                  <a:ext cx="360040" cy="28803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itchFamily="18" charset="0"/>
                    <a:cs typeface="Times New Roman" pitchFamily="18" charset="0"/>
                  </a:endParaRPr>
                </a:p>
              </p:txBody>
            </p:sp>
            <p:sp>
              <p:nvSpPr>
                <p:cNvPr id="9" name="TextBox 8"/>
                <p:cNvSpPr txBox="1"/>
                <p:nvPr/>
              </p:nvSpPr>
              <p:spPr>
                <a:xfrm>
                  <a:off x="6371611" y="4441144"/>
                  <a:ext cx="1080120" cy="369332"/>
                </a:xfrm>
                <a:prstGeom prst="rect">
                  <a:avLst/>
                </a:prstGeom>
                <a:noFill/>
              </p:spPr>
              <p:txBody>
                <a:bodyPr wrap="square" rtlCol="0">
                  <a:spAutoFit/>
                </a:bodyPr>
                <a:lstStyle/>
                <a:p>
                  <a:r>
                    <a:rPr lang="en-US" altLang="ko-KR" dirty="0" smtClean="0">
                      <a:latin typeface="Times New Roman" pitchFamily="18" charset="0"/>
                      <a:cs typeface="Times New Roman" pitchFamily="18" charset="0"/>
                    </a:rPr>
                    <a:t>SOFA  </a:t>
                  </a:r>
                  <a:endParaRPr lang="ko-KR" altLang="en-US" dirty="0">
                    <a:latin typeface="Times New Roman" pitchFamily="18" charset="0"/>
                    <a:cs typeface="Times New Roman" pitchFamily="18" charset="0"/>
                  </a:endParaRPr>
                </a:p>
              </p:txBody>
            </p:sp>
            <p:sp>
              <p:nvSpPr>
                <p:cNvPr id="10" name="직사각형 9"/>
                <p:cNvSpPr/>
                <p:nvPr/>
              </p:nvSpPr>
              <p:spPr>
                <a:xfrm>
                  <a:off x="6012160" y="4900518"/>
                  <a:ext cx="360040" cy="2880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itchFamily="18" charset="0"/>
                    <a:cs typeface="Times New Roman" pitchFamily="18" charset="0"/>
                  </a:endParaRPr>
                </a:p>
              </p:txBody>
            </p:sp>
            <p:sp>
              <p:nvSpPr>
                <p:cNvPr id="11" name="TextBox 10"/>
                <p:cNvSpPr txBox="1"/>
                <p:nvPr/>
              </p:nvSpPr>
              <p:spPr>
                <a:xfrm>
                  <a:off x="6385616" y="4859868"/>
                  <a:ext cx="1472680" cy="369332"/>
                </a:xfrm>
                <a:prstGeom prst="rect">
                  <a:avLst/>
                </a:prstGeom>
                <a:noFill/>
              </p:spPr>
              <p:txBody>
                <a:bodyPr wrap="square" rtlCol="0">
                  <a:spAutoFit/>
                </a:bodyPr>
                <a:lstStyle/>
                <a:p>
                  <a:r>
                    <a:rPr lang="en-US" altLang="ko-KR" dirty="0" smtClean="0">
                      <a:latin typeface="Times New Roman" pitchFamily="18" charset="0"/>
                      <a:cs typeface="Times New Roman" pitchFamily="18" charset="0"/>
                    </a:rPr>
                    <a:t>APACHE II</a:t>
                  </a:r>
                  <a:endParaRPr lang="ko-KR" altLang="en-US" dirty="0">
                    <a:latin typeface="Times New Roman" pitchFamily="18" charset="0"/>
                    <a:cs typeface="Times New Roman" pitchFamily="18" charset="0"/>
                  </a:endParaRPr>
                </a:p>
              </p:txBody>
            </p:sp>
            <p:sp>
              <p:nvSpPr>
                <p:cNvPr id="12" name="TextBox 11"/>
                <p:cNvSpPr txBox="1"/>
                <p:nvPr/>
              </p:nvSpPr>
              <p:spPr>
                <a:xfrm>
                  <a:off x="7683323" y="4000712"/>
                  <a:ext cx="921125" cy="369332"/>
                </a:xfrm>
                <a:prstGeom prst="rect">
                  <a:avLst/>
                </a:prstGeom>
                <a:noFill/>
              </p:spPr>
              <p:txBody>
                <a:bodyPr wrap="square" rtlCol="0">
                  <a:spAutoFit/>
                </a:bodyPr>
                <a:lstStyle/>
                <a:p>
                  <a:r>
                    <a:rPr lang="en-US" altLang="ko-KR" dirty="0">
                      <a:latin typeface="Times New Roman" pitchFamily="18" charset="0"/>
                      <a:cs typeface="Times New Roman" pitchFamily="18" charset="0"/>
                    </a:rPr>
                    <a:t> </a:t>
                  </a:r>
                  <a:r>
                    <a:rPr lang="en-US" altLang="ko-KR" dirty="0" smtClean="0">
                      <a:latin typeface="Times New Roman" pitchFamily="18" charset="0"/>
                      <a:cs typeface="Times New Roman" pitchFamily="18" charset="0"/>
                    </a:rPr>
                    <a:t> 0.707</a:t>
                  </a:r>
                  <a:endParaRPr lang="ko-KR" altLang="en-US" dirty="0">
                    <a:latin typeface="Times New Roman" pitchFamily="18" charset="0"/>
                    <a:cs typeface="Times New Roman" pitchFamily="18" charset="0"/>
                  </a:endParaRPr>
                </a:p>
              </p:txBody>
            </p:sp>
            <p:sp>
              <p:nvSpPr>
                <p:cNvPr id="14" name="TextBox 13"/>
                <p:cNvSpPr txBox="1"/>
                <p:nvPr/>
              </p:nvSpPr>
              <p:spPr>
                <a:xfrm>
                  <a:off x="7668344" y="4427820"/>
                  <a:ext cx="914530" cy="369332"/>
                </a:xfrm>
                <a:prstGeom prst="rect">
                  <a:avLst/>
                </a:prstGeom>
                <a:noFill/>
              </p:spPr>
              <p:txBody>
                <a:bodyPr wrap="square" rtlCol="0">
                  <a:spAutoFit/>
                </a:bodyPr>
                <a:lstStyle/>
                <a:p>
                  <a:r>
                    <a:rPr lang="en-US" altLang="ko-KR" dirty="0">
                      <a:latin typeface="Times New Roman" pitchFamily="18" charset="0"/>
                      <a:cs typeface="Times New Roman" pitchFamily="18" charset="0"/>
                    </a:rPr>
                    <a:t> </a:t>
                  </a:r>
                  <a:r>
                    <a:rPr lang="en-US" altLang="ko-KR" dirty="0" smtClean="0">
                      <a:latin typeface="Times New Roman" pitchFamily="18" charset="0"/>
                      <a:cs typeface="Times New Roman" pitchFamily="18" charset="0"/>
                    </a:rPr>
                    <a:t> 0.728</a:t>
                  </a:r>
                  <a:endParaRPr lang="ko-KR" altLang="en-US" dirty="0">
                    <a:latin typeface="Times New Roman" pitchFamily="18" charset="0"/>
                    <a:cs typeface="Times New Roman" pitchFamily="18" charset="0"/>
                  </a:endParaRPr>
                </a:p>
              </p:txBody>
            </p:sp>
            <p:sp>
              <p:nvSpPr>
                <p:cNvPr id="15" name="TextBox 14"/>
                <p:cNvSpPr txBox="1"/>
                <p:nvPr/>
              </p:nvSpPr>
              <p:spPr>
                <a:xfrm>
                  <a:off x="7676728" y="4819271"/>
                  <a:ext cx="927720" cy="369332"/>
                </a:xfrm>
                <a:prstGeom prst="rect">
                  <a:avLst/>
                </a:prstGeom>
                <a:noFill/>
              </p:spPr>
              <p:txBody>
                <a:bodyPr wrap="square" rtlCol="0">
                  <a:spAutoFit/>
                </a:bodyPr>
                <a:lstStyle/>
                <a:p>
                  <a:r>
                    <a:rPr lang="en-US" altLang="ko-KR" dirty="0">
                      <a:latin typeface="Times New Roman" pitchFamily="18" charset="0"/>
                      <a:cs typeface="Times New Roman" pitchFamily="18" charset="0"/>
                    </a:rPr>
                    <a:t> </a:t>
                  </a:r>
                  <a:r>
                    <a:rPr lang="en-US" altLang="ko-KR" dirty="0" smtClean="0">
                      <a:latin typeface="Times New Roman" pitchFamily="18" charset="0"/>
                      <a:cs typeface="Times New Roman" pitchFamily="18" charset="0"/>
                    </a:rPr>
                    <a:t> 0.668</a:t>
                  </a:r>
                  <a:endParaRPr lang="ko-KR" altLang="en-US" dirty="0">
                    <a:latin typeface="Times New Roman" pitchFamily="18" charset="0"/>
                    <a:cs typeface="Times New Roman" pitchFamily="18" charset="0"/>
                  </a:endParaRPr>
                </a:p>
              </p:txBody>
            </p:sp>
            <p:sp>
              <p:nvSpPr>
                <p:cNvPr id="13" name="직사각형 12"/>
                <p:cNvSpPr/>
                <p:nvPr/>
              </p:nvSpPr>
              <p:spPr>
                <a:xfrm>
                  <a:off x="7855763" y="3643416"/>
                  <a:ext cx="775716" cy="369332"/>
                </a:xfrm>
                <a:prstGeom prst="rect">
                  <a:avLst/>
                </a:prstGeom>
              </p:spPr>
              <p:txBody>
                <a:bodyPr wrap="square">
                  <a:spAutoFit/>
                </a:bodyPr>
                <a:lstStyle/>
                <a:p>
                  <a:r>
                    <a:rPr lang="en-US" altLang="ko-KR" b="1" dirty="0">
                      <a:latin typeface="Times New Roman" pitchFamily="18" charset="0"/>
                      <a:cs typeface="Times New Roman" pitchFamily="18" charset="0"/>
                    </a:rPr>
                    <a:t>AUC</a:t>
                  </a:r>
                  <a:endParaRPr lang="ko-KR" altLang="en-US" b="1" dirty="0">
                    <a:latin typeface="Times New Roman" pitchFamily="18" charset="0"/>
                    <a:cs typeface="Times New Roman" pitchFamily="18" charset="0"/>
                  </a:endParaRPr>
                </a:p>
              </p:txBody>
            </p:sp>
          </p:grpSp>
          <p:cxnSp>
            <p:nvCxnSpPr>
              <p:cNvPr id="18" name="직선 연결선 17"/>
              <p:cNvCxnSpPr>
                <a:stCxn id="12" idx="3"/>
              </p:cNvCxnSpPr>
              <p:nvPr/>
            </p:nvCxnSpPr>
            <p:spPr>
              <a:xfrm flipV="1">
                <a:off x="5625967" y="4828684"/>
                <a:ext cx="1610329" cy="6858"/>
              </a:xfrm>
              <a:prstGeom prst="line">
                <a:avLst/>
              </a:prstGeom>
            </p:spPr>
            <p:style>
              <a:lnRef idx="2">
                <a:schemeClr val="dk1"/>
              </a:lnRef>
              <a:fillRef idx="0">
                <a:schemeClr val="dk1"/>
              </a:fillRef>
              <a:effectRef idx="1">
                <a:schemeClr val="dk1"/>
              </a:effectRef>
              <a:fontRef idx="minor">
                <a:schemeClr val="tx1"/>
              </a:fontRef>
            </p:style>
          </p:cxnSp>
          <p:cxnSp>
            <p:nvCxnSpPr>
              <p:cNvPr id="21" name="직선 연결선 20"/>
              <p:cNvCxnSpPr/>
              <p:nvPr/>
            </p:nvCxnSpPr>
            <p:spPr>
              <a:xfrm>
                <a:off x="5625967" y="5275974"/>
                <a:ext cx="1610329" cy="0"/>
              </a:xfrm>
              <a:prstGeom prst="line">
                <a:avLst/>
              </a:prstGeom>
            </p:spPr>
            <p:style>
              <a:lnRef idx="2">
                <a:schemeClr val="dk1"/>
              </a:lnRef>
              <a:fillRef idx="0">
                <a:schemeClr val="dk1"/>
              </a:fillRef>
              <a:effectRef idx="1">
                <a:schemeClr val="dk1"/>
              </a:effectRef>
              <a:fontRef idx="minor">
                <a:schemeClr val="tx1"/>
              </a:fontRef>
            </p:style>
          </p:cxnSp>
          <p:sp>
            <p:nvSpPr>
              <p:cNvPr id="27" name="TextBox 26"/>
              <p:cNvSpPr txBox="1"/>
              <p:nvPr/>
            </p:nvSpPr>
            <p:spPr>
              <a:xfrm>
                <a:off x="7236296" y="4871579"/>
                <a:ext cx="1836574" cy="369332"/>
              </a:xfrm>
              <a:prstGeom prst="rect">
                <a:avLst/>
              </a:prstGeom>
              <a:noFill/>
            </p:spPr>
            <p:txBody>
              <a:bodyPr wrap="square" rtlCol="0">
                <a:spAutoFit/>
              </a:bodyPr>
              <a:lstStyle/>
              <a:p>
                <a:r>
                  <a:rPr lang="en-US" altLang="ko-KR" b="1" i="1" dirty="0" smtClean="0">
                    <a:latin typeface="Times New Roman" pitchFamily="18" charset="0"/>
                    <a:cs typeface="Times New Roman" pitchFamily="18" charset="0"/>
                  </a:rPr>
                  <a:t>P</a:t>
                </a:r>
                <a:r>
                  <a:rPr lang="en-US" altLang="ko-KR" b="1" dirty="0" smtClean="0">
                    <a:latin typeface="Times New Roman" pitchFamily="18" charset="0"/>
                    <a:cs typeface="Times New Roman" pitchFamily="18" charset="0"/>
                  </a:rPr>
                  <a:t> = 0.704 </a:t>
                </a:r>
                <a:endParaRPr lang="ko-KR" altLang="en-US" b="1" dirty="0">
                  <a:latin typeface="Times New Roman" pitchFamily="18" charset="0"/>
                  <a:cs typeface="Times New Roman" pitchFamily="18" charset="0"/>
                </a:endParaRPr>
              </a:p>
            </p:txBody>
          </p:sp>
        </p:grpSp>
      </p:grpSp>
      <p:sp>
        <p:nvSpPr>
          <p:cNvPr id="30" name="TextBox 29"/>
          <p:cNvSpPr txBox="1"/>
          <p:nvPr/>
        </p:nvSpPr>
        <p:spPr>
          <a:xfrm>
            <a:off x="2195735" y="6233186"/>
            <a:ext cx="3142199" cy="369332"/>
          </a:xfrm>
          <a:prstGeom prst="rect">
            <a:avLst/>
          </a:prstGeom>
          <a:noFill/>
        </p:spPr>
        <p:txBody>
          <a:bodyPr wrap="square" rtlCol="0">
            <a:spAutoFit/>
          </a:bodyPr>
          <a:lstStyle/>
          <a:p>
            <a:pPr algn="ctr"/>
            <a:r>
              <a:rPr lang="en-US" altLang="ko-KR" b="1" dirty="0" smtClean="0">
                <a:latin typeface="Times New Roman" pitchFamily="18" charset="0"/>
                <a:cs typeface="Times New Roman" pitchFamily="18" charset="0"/>
              </a:rPr>
              <a:t>1- specificity </a:t>
            </a:r>
            <a:endParaRPr lang="ko-KR" altLang="en-US" b="1" dirty="0">
              <a:latin typeface="Times New Roman" pitchFamily="18" charset="0"/>
              <a:cs typeface="Times New Roman" pitchFamily="18" charset="0"/>
            </a:endParaRPr>
          </a:p>
        </p:txBody>
      </p:sp>
      <p:sp>
        <p:nvSpPr>
          <p:cNvPr id="31" name="TextBox 30"/>
          <p:cNvSpPr txBox="1"/>
          <p:nvPr/>
        </p:nvSpPr>
        <p:spPr>
          <a:xfrm rot="10800000">
            <a:off x="255418" y="2708920"/>
            <a:ext cx="461665" cy="1154704"/>
          </a:xfrm>
          <a:prstGeom prst="rect">
            <a:avLst/>
          </a:prstGeom>
          <a:noFill/>
        </p:spPr>
        <p:txBody>
          <a:bodyPr vert="eaVert" wrap="square" rtlCol="0">
            <a:spAutoFit/>
          </a:bodyPr>
          <a:lstStyle/>
          <a:p>
            <a:r>
              <a:rPr lang="en-US" altLang="ko-KR" b="1" dirty="0" smtClean="0">
                <a:latin typeface="Times New Roman" pitchFamily="18" charset="0"/>
                <a:cs typeface="Times New Roman" pitchFamily="18" charset="0"/>
              </a:rPr>
              <a:t>Sensitivity </a:t>
            </a:r>
            <a:endParaRPr lang="ko-KR" alt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42253152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000" b="1" dirty="0" smtClean="0">
                <a:latin typeface="Times New Roman" pitchFamily="18" charset="0"/>
                <a:ea typeface="Arial Unicode MS" pitchFamily="50" charset="-127"/>
                <a:cs typeface="Times New Roman" pitchFamily="18" charset="0"/>
              </a:rPr>
              <a:t>Back ground</a:t>
            </a:r>
            <a:endParaRPr lang="ko-KR" altLang="en-US" sz="4000" b="1" dirty="0">
              <a:latin typeface="Times New Roman" pitchFamily="18" charset="0"/>
              <a:ea typeface="Arial Unicode MS" pitchFamily="50" charset="-127"/>
              <a:cs typeface="Times New Roman" pitchFamily="18" charset="0"/>
            </a:endParaRPr>
          </a:p>
        </p:txBody>
      </p:sp>
      <p:sp>
        <p:nvSpPr>
          <p:cNvPr id="3" name="내용 개체 틀 2"/>
          <p:cNvSpPr>
            <a:spLocks noGrp="1"/>
          </p:cNvSpPr>
          <p:nvPr>
            <p:ph idx="1"/>
          </p:nvPr>
        </p:nvSpPr>
        <p:spPr>
          <a:xfrm>
            <a:off x="539552" y="1600200"/>
            <a:ext cx="8136904" cy="4781128"/>
          </a:xfrm>
        </p:spPr>
        <p:txBody>
          <a:bodyPr>
            <a:noAutofit/>
          </a:bodyPr>
          <a:lstStyle/>
          <a:p>
            <a:r>
              <a:rPr lang="en-US" altLang="ko-KR" sz="2800" b="1" dirty="0"/>
              <a:t>The </a:t>
            </a:r>
            <a:r>
              <a:rPr lang="en-US" altLang="ko-KR" sz="2800" b="1" dirty="0" err="1"/>
              <a:t>Eph</a:t>
            </a:r>
            <a:r>
              <a:rPr lang="en-US" altLang="ko-KR" sz="2800" b="1" dirty="0"/>
              <a:t> receptor and </a:t>
            </a:r>
            <a:r>
              <a:rPr lang="en-US" altLang="ko-KR" sz="2800" b="1" dirty="0" err="1"/>
              <a:t>ephrin</a:t>
            </a:r>
            <a:r>
              <a:rPr lang="en-US" altLang="ko-KR" sz="2800" b="1" dirty="0"/>
              <a:t> families</a:t>
            </a:r>
            <a:endParaRPr lang="en-US" altLang="ko-KR" sz="3000" dirty="0">
              <a:latin typeface="Arial Unicode MS" pitchFamily="50" charset="-127"/>
              <a:ea typeface="Arial Unicode MS" pitchFamily="50" charset="-127"/>
              <a:cs typeface="Arial Unicode MS" pitchFamily="50" charset="-127"/>
            </a:endParaRPr>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665" y="2380808"/>
            <a:ext cx="2623314" cy="3143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2380807"/>
            <a:ext cx="2520280" cy="3143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6" y="2380808"/>
            <a:ext cx="2667000" cy="3103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직사각형 3"/>
          <p:cNvSpPr/>
          <p:nvPr/>
        </p:nvSpPr>
        <p:spPr>
          <a:xfrm>
            <a:off x="4788024" y="5934670"/>
            <a:ext cx="4320480" cy="369332"/>
          </a:xfrm>
          <a:prstGeom prst="rect">
            <a:avLst/>
          </a:prstGeom>
        </p:spPr>
        <p:txBody>
          <a:bodyPr wrap="square">
            <a:spAutoFit/>
          </a:bodyPr>
          <a:lstStyle/>
          <a:p>
            <a:r>
              <a:rPr lang="en-US" altLang="ko-KR" dirty="0"/>
              <a:t>Pasquale </a:t>
            </a:r>
            <a:r>
              <a:rPr lang="en-US" altLang="ko-KR" dirty="0" smtClean="0"/>
              <a:t>EB</a:t>
            </a:r>
            <a:r>
              <a:rPr lang="en-US" altLang="ko-KR" dirty="0"/>
              <a:t> </a:t>
            </a:r>
            <a:r>
              <a:rPr lang="en-US" altLang="ko-KR" dirty="0" smtClean="0"/>
              <a:t>et al. Cell </a:t>
            </a:r>
            <a:r>
              <a:rPr lang="en-US" altLang="ko-KR" dirty="0"/>
              <a:t>2008; 133: 38-52</a:t>
            </a:r>
            <a:endParaRPr lang="ko-KR" altLang="en-US" dirty="0"/>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665" y="2388983"/>
            <a:ext cx="3995936" cy="40731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직사각형 8"/>
          <p:cNvSpPr/>
          <p:nvPr/>
        </p:nvSpPr>
        <p:spPr>
          <a:xfrm>
            <a:off x="3851920" y="6228020"/>
            <a:ext cx="5266853" cy="369332"/>
          </a:xfrm>
          <a:prstGeom prst="rect">
            <a:avLst/>
          </a:prstGeom>
        </p:spPr>
        <p:txBody>
          <a:bodyPr wrap="square">
            <a:spAutoFit/>
          </a:bodyPr>
          <a:lstStyle/>
          <a:p>
            <a:r>
              <a:rPr lang="en-US" altLang="ko-KR" dirty="0" smtClean="0"/>
              <a:t>The American Journal of Pathology 2012; 181(5)</a:t>
            </a:r>
            <a:endParaRPr lang="ko-KR" altLang="en-US" dirty="0"/>
          </a:p>
        </p:txBody>
      </p:sp>
      <p:sp>
        <p:nvSpPr>
          <p:cNvPr id="5" name="직사각형 4"/>
          <p:cNvSpPr/>
          <p:nvPr/>
        </p:nvSpPr>
        <p:spPr>
          <a:xfrm>
            <a:off x="3203848" y="6498748"/>
            <a:ext cx="6012160" cy="369332"/>
          </a:xfrm>
          <a:prstGeom prst="rect">
            <a:avLst/>
          </a:prstGeom>
        </p:spPr>
        <p:txBody>
          <a:bodyPr wrap="square">
            <a:spAutoFit/>
          </a:bodyPr>
          <a:lstStyle/>
          <a:p>
            <a:r>
              <a:rPr lang="en-US" altLang="ko-KR" dirty="0"/>
              <a:t>Nature reviews Molecular cell biology 2005; 6: </a:t>
            </a:r>
            <a:r>
              <a:rPr lang="en-US" altLang="ko-KR" dirty="0" smtClean="0"/>
              <a:t>462-475</a:t>
            </a:r>
            <a:endParaRPr lang="ko-KR" altLang="en-US" dirty="0"/>
          </a:p>
        </p:txBody>
      </p:sp>
    </p:spTree>
    <p:extLst>
      <p:ext uri="{BB962C8B-B14F-4D97-AF65-F5344CB8AC3E}">
        <p14:creationId xmlns:p14="http://schemas.microsoft.com/office/powerpoint/2010/main" val="3780973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내용 개체 틀 6"/>
          <p:cNvGraphicFramePr>
            <a:graphicFrameLocks noGrp="1"/>
          </p:cNvGraphicFramePr>
          <p:nvPr>
            <p:ph idx="1"/>
            <p:extLst>
              <p:ext uri="{D42A27DB-BD31-4B8C-83A1-F6EECF244321}">
                <p14:modId xmlns:p14="http://schemas.microsoft.com/office/powerpoint/2010/main" val="990068850"/>
              </p:ext>
            </p:extLst>
          </p:nvPr>
        </p:nvGraphicFramePr>
        <p:xfrm>
          <a:off x="467544" y="1412776"/>
          <a:ext cx="8211333" cy="4595365"/>
        </p:xfrm>
        <a:graphic>
          <a:graphicData uri="http://schemas.openxmlformats.org/drawingml/2006/table">
            <a:tbl>
              <a:tblPr firstRow="1" firstCol="1" bandRow="1"/>
              <a:tblGrid>
                <a:gridCol w="1771551"/>
                <a:gridCol w="778436"/>
                <a:gridCol w="1344570"/>
                <a:gridCol w="990736"/>
                <a:gridCol w="353834"/>
                <a:gridCol w="593521"/>
                <a:gridCol w="1334003"/>
                <a:gridCol w="1044682"/>
              </a:tblGrid>
              <a:tr h="281116">
                <a:tc rowSpan="2">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Variable</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latinLnBrk="0">
                        <a:lnSpc>
                          <a:spcPct val="115000"/>
                        </a:lnSpc>
                        <a:spcAft>
                          <a:spcPts val="0"/>
                        </a:spcAft>
                      </a:pPr>
                      <a:r>
                        <a:rPr lang="en-US" sz="2000" kern="0" dirty="0" err="1">
                          <a:solidFill>
                            <a:srgbClr val="000000"/>
                          </a:solidFill>
                          <a:effectLst/>
                          <a:latin typeface="Times New Roman" pitchFamily="18" charset="0"/>
                          <a:ea typeface="맑은 고딕"/>
                          <a:cs typeface="Times New Roman" pitchFamily="18" charset="0"/>
                        </a:rPr>
                        <a:t>Univariate</a:t>
                      </a:r>
                      <a:r>
                        <a:rPr lang="en-US" sz="2000" kern="0" dirty="0">
                          <a:solidFill>
                            <a:srgbClr val="000000"/>
                          </a:solidFill>
                          <a:effectLst/>
                          <a:latin typeface="Times New Roman" pitchFamily="18" charset="0"/>
                          <a:ea typeface="맑은 고딕"/>
                          <a:cs typeface="Times New Roman" pitchFamily="18" charset="0"/>
                        </a:rPr>
                        <a:t> analysis</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a:txBody>
                    <a:bodyPr/>
                    <a:lstStyle/>
                    <a:p>
                      <a:pPr algn="ctr" latinLnBrk="0">
                        <a:lnSpc>
                          <a:spcPct val="115000"/>
                        </a:lnSpc>
                        <a:spcAft>
                          <a:spcPts val="0"/>
                        </a:spcAft>
                      </a:pPr>
                      <a:r>
                        <a:rPr lang="ko-KR" sz="2000" kern="0" dirty="0">
                          <a:solidFill>
                            <a:srgbClr val="000000"/>
                          </a:solidFill>
                          <a:effectLst/>
                          <a:latin typeface="Times New Roman" pitchFamily="18" charset="0"/>
                          <a:ea typeface="맑은 고딕"/>
                          <a:cs typeface="Times New Roman" pitchFamily="18" charset="0"/>
                        </a:rPr>
                        <a:t>　</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a:noFill/>
                    </a:lnB>
                  </a:tcPr>
                </a:tc>
                <a:tc gridSpan="3">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Multivariate analysis</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r>
              <a:tr h="421674">
                <a:tc vMerge="1">
                  <a:txBody>
                    <a:bodyPr/>
                    <a:lstStyle/>
                    <a:p>
                      <a:pPr latinLnBrk="1"/>
                      <a:endParaRPr lang="ko-KR" altLang="en-US"/>
                    </a:p>
                  </a:txBody>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HR</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95% CI</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latinLnBrk="0">
                        <a:lnSpc>
                          <a:spcPct val="115000"/>
                        </a:lnSpc>
                        <a:spcAft>
                          <a:spcPts val="0"/>
                        </a:spcAft>
                      </a:pPr>
                      <a:r>
                        <a:rPr lang="en-US" sz="2000" i="1" kern="0" dirty="0">
                          <a:solidFill>
                            <a:srgbClr val="000000"/>
                          </a:solidFill>
                          <a:effectLst/>
                          <a:latin typeface="Times New Roman" pitchFamily="18" charset="0"/>
                          <a:ea typeface="맑은 고딕"/>
                          <a:cs typeface="Times New Roman" pitchFamily="18" charset="0"/>
                        </a:rPr>
                        <a:t>P</a:t>
                      </a:r>
                      <a:r>
                        <a:rPr lang="en-US" sz="2000" kern="0" dirty="0">
                          <a:solidFill>
                            <a:srgbClr val="000000"/>
                          </a:solidFill>
                          <a:effectLst/>
                          <a:latin typeface="Times New Roman" pitchFamily="18" charset="0"/>
                          <a:ea typeface="맑은 고딕"/>
                          <a:cs typeface="Times New Roman" pitchFamily="18" charset="0"/>
                        </a:rPr>
                        <a:t>-value</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pP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HR</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95% CI</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latinLnBrk="0">
                        <a:lnSpc>
                          <a:spcPct val="115000"/>
                        </a:lnSpc>
                        <a:spcAft>
                          <a:spcPts val="0"/>
                        </a:spcAft>
                      </a:pPr>
                      <a:r>
                        <a:rPr lang="en-US" sz="2000" i="1" kern="0" dirty="0">
                          <a:solidFill>
                            <a:srgbClr val="000000"/>
                          </a:solidFill>
                          <a:effectLst/>
                          <a:latin typeface="Times New Roman" pitchFamily="18" charset="0"/>
                          <a:ea typeface="맑은 고딕"/>
                          <a:cs typeface="Times New Roman" pitchFamily="18" charset="0"/>
                        </a:rPr>
                        <a:t>P</a:t>
                      </a:r>
                      <a:r>
                        <a:rPr lang="en-US" sz="2000" kern="0" dirty="0">
                          <a:solidFill>
                            <a:srgbClr val="000000"/>
                          </a:solidFill>
                          <a:effectLst/>
                          <a:latin typeface="Times New Roman" pitchFamily="18" charset="0"/>
                          <a:ea typeface="맑은 고딕"/>
                          <a:cs typeface="Times New Roman" pitchFamily="18" charset="0"/>
                        </a:rPr>
                        <a:t>-value</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2231">
                <a:tc>
                  <a:txBody>
                    <a:bodyPr/>
                    <a:lstStyle/>
                    <a:p>
                      <a:pPr algn="ctr" latinLnBrk="0">
                        <a:lnSpc>
                          <a:spcPct val="115000"/>
                        </a:lnSpc>
                        <a:spcAft>
                          <a:spcPts val="0"/>
                        </a:spcAft>
                      </a:pPr>
                      <a:r>
                        <a:rPr lang="en-US" sz="1800" kern="0" dirty="0">
                          <a:solidFill>
                            <a:srgbClr val="000000"/>
                          </a:solidFill>
                          <a:effectLst/>
                          <a:latin typeface="Times New Roman" pitchFamily="18" charset="0"/>
                          <a:ea typeface="맑은 고딕"/>
                          <a:cs typeface="Times New Roman" pitchFamily="18" charset="0"/>
                        </a:rPr>
                        <a:t>Sex (female)</a:t>
                      </a:r>
                      <a:endParaRPr lang="ko-KR" sz="18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latinLnBrk="0">
                        <a:lnSpc>
                          <a:spcPct val="115000"/>
                        </a:lnSpc>
                        <a:spcAft>
                          <a:spcPts val="0"/>
                        </a:spcAft>
                      </a:pPr>
                      <a:r>
                        <a:rPr lang="en-US" sz="2000" kern="0" dirty="0" smtClean="0">
                          <a:solidFill>
                            <a:srgbClr val="000000"/>
                          </a:solidFill>
                          <a:effectLst/>
                          <a:latin typeface="Times New Roman" pitchFamily="18" charset="0"/>
                          <a:ea typeface="맑은 고딕"/>
                          <a:cs typeface="Times New Roman" pitchFamily="18" charset="0"/>
                        </a:rPr>
                        <a:t>1.26</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0.658-2.402</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0.488</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latinLnBrk="0">
                        <a:lnSpc>
                          <a:spcPct val="115000"/>
                        </a:lnSpc>
                        <a:spcAft>
                          <a:spcPts val="0"/>
                        </a:spcAft>
                      </a:pPr>
                      <a:r>
                        <a:rPr lang="ko-KR" sz="2000" kern="0" dirty="0">
                          <a:solidFill>
                            <a:srgbClr val="000000"/>
                          </a:solidFill>
                          <a:effectLst/>
                          <a:latin typeface="Times New Roman" pitchFamily="18" charset="0"/>
                          <a:ea typeface="맑은 고딕"/>
                          <a:cs typeface="Times New Roman" pitchFamily="18" charset="0"/>
                        </a:rPr>
                        <a:t>　</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latinLnBrk="0">
                        <a:lnSpc>
                          <a:spcPct val="115000"/>
                        </a:lnSpc>
                        <a:spcAft>
                          <a:spcPts val="0"/>
                        </a:spcAft>
                      </a:pPr>
                      <a:r>
                        <a:rPr lang="ko-KR" sz="2000" kern="0" dirty="0">
                          <a:solidFill>
                            <a:srgbClr val="000000"/>
                          </a:solidFill>
                          <a:effectLst/>
                          <a:latin typeface="Times New Roman" pitchFamily="18" charset="0"/>
                          <a:ea typeface="맑은 고딕"/>
                          <a:cs typeface="Times New Roman" pitchFamily="18" charset="0"/>
                        </a:rPr>
                        <a:t>　</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latinLnBrk="0">
                        <a:lnSpc>
                          <a:spcPct val="115000"/>
                        </a:lnSpc>
                        <a:spcAft>
                          <a:spcPts val="0"/>
                        </a:spcAft>
                      </a:pPr>
                      <a:r>
                        <a:rPr lang="ko-KR" sz="2000" kern="0" dirty="0">
                          <a:solidFill>
                            <a:srgbClr val="000000"/>
                          </a:solidFill>
                          <a:effectLst/>
                          <a:latin typeface="Times New Roman" pitchFamily="18" charset="0"/>
                          <a:ea typeface="맑은 고딕"/>
                          <a:cs typeface="Times New Roman" pitchFamily="18" charset="0"/>
                        </a:rPr>
                        <a:t>　</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latinLnBrk="0">
                        <a:lnSpc>
                          <a:spcPct val="115000"/>
                        </a:lnSpc>
                        <a:spcAft>
                          <a:spcPts val="0"/>
                        </a:spcAft>
                      </a:pPr>
                      <a:r>
                        <a:rPr lang="ko-KR" sz="2000" kern="0" dirty="0">
                          <a:solidFill>
                            <a:srgbClr val="000000"/>
                          </a:solidFill>
                          <a:effectLst/>
                          <a:latin typeface="Times New Roman" pitchFamily="18" charset="0"/>
                          <a:ea typeface="맑은 고딕"/>
                          <a:cs typeface="Times New Roman" pitchFamily="18" charset="0"/>
                        </a:rPr>
                        <a:t>　</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w="12700" cap="flat" cmpd="sng" algn="ctr">
                      <a:solidFill>
                        <a:srgbClr val="000000"/>
                      </a:solidFill>
                      <a:prstDash val="solid"/>
                      <a:round/>
                      <a:headEnd type="none" w="med" len="med"/>
                      <a:tailEnd type="none" w="med" len="med"/>
                    </a:lnT>
                    <a:lnB>
                      <a:noFill/>
                    </a:lnB>
                  </a:tcPr>
                </a:tc>
              </a:tr>
              <a:tr h="562231">
                <a:tc>
                  <a:txBody>
                    <a:bodyPr/>
                    <a:lstStyle/>
                    <a:p>
                      <a:pPr algn="ctr" latinLnBrk="0">
                        <a:lnSpc>
                          <a:spcPct val="115000"/>
                        </a:lnSpc>
                        <a:spcAft>
                          <a:spcPts val="0"/>
                        </a:spcAft>
                      </a:pPr>
                      <a:r>
                        <a:rPr lang="en-US" sz="1800" kern="0" dirty="0">
                          <a:solidFill>
                            <a:srgbClr val="000000"/>
                          </a:solidFill>
                          <a:effectLst/>
                          <a:latin typeface="Times New Roman" pitchFamily="18" charset="0"/>
                          <a:ea typeface="맑은 고딕"/>
                          <a:cs typeface="Times New Roman" pitchFamily="18" charset="0"/>
                        </a:rPr>
                        <a:t>Age, y</a:t>
                      </a:r>
                      <a:endParaRPr lang="ko-KR" sz="18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smtClean="0">
                          <a:solidFill>
                            <a:srgbClr val="000000"/>
                          </a:solidFill>
                          <a:effectLst/>
                          <a:latin typeface="Times New Roman" pitchFamily="18" charset="0"/>
                          <a:ea typeface="맑은 고딕"/>
                          <a:cs typeface="Times New Roman" pitchFamily="18" charset="0"/>
                        </a:rPr>
                        <a:t>1.02</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0.997-1.042</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0.094</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just">
                        <a:lnSpc>
                          <a:spcPct val="115000"/>
                        </a:lnSpc>
                      </a:pPr>
                      <a:endParaRPr lang="ko-KR" sz="2000" kern="10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smtClean="0">
                          <a:solidFill>
                            <a:srgbClr val="000000"/>
                          </a:solidFill>
                          <a:effectLst/>
                          <a:latin typeface="Times New Roman" pitchFamily="18" charset="0"/>
                          <a:ea typeface="맑은 고딕"/>
                          <a:cs typeface="Times New Roman" pitchFamily="18" charset="0"/>
                        </a:rPr>
                        <a:t>1.02</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0.999-1.044</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smtClean="0">
                          <a:solidFill>
                            <a:srgbClr val="000000"/>
                          </a:solidFill>
                          <a:effectLst/>
                          <a:latin typeface="Times New Roman" pitchFamily="18" charset="0"/>
                          <a:ea typeface="맑은 고딕"/>
                          <a:cs typeface="Times New Roman" pitchFamily="18" charset="0"/>
                        </a:rPr>
                        <a:t>0.066</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r>
              <a:tr h="506008">
                <a:tc>
                  <a:txBody>
                    <a:bodyPr/>
                    <a:lstStyle/>
                    <a:p>
                      <a:pPr algn="ctr" latinLnBrk="0">
                        <a:lnSpc>
                          <a:spcPct val="115000"/>
                        </a:lnSpc>
                        <a:spcAft>
                          <a:spcPts val="0"/>
                        </a:spcAft>
                      </a:pPr>
                      <a:r>
                        <a:rPr lang="en-US" sz="1800" kern="0" dirty="0" smtClean="0">
                          <a:solidFill>
                            <a:srgbClr val="000000"/>
                          </a:solidFill>
                          <a:effectLst/>
                          <a:latin typeface="Times New Roman" pitchFamily="18" charset="0"/>
                          <a:ea typeface="맑은 고딕"/>
                          <a:cs typeface="Times New Roman" pitchFamily="18" charset="0"/>
                        </a:rPr>
                        <a:t>BMI (kg/m</a:t>
                      </a:r>
                      <a:r>
                        <a:rPr lang="en-US" sz="1800" kern="0" baseline="30000" dirty="0" smtClean="0">
                          <a:solidFill>
                            <a:srgbClr val="000000"/>
                          </a:solidFill>
                          <a:effectLst/>
                          <a:latin typeface="Times New Roman" pitchFamily="18" charset="0"/>
                          <a:ea typeface="맑은 고딕"/>
                          <a:cs typeface="Times New Roman" pitchFamily="18" charset="0"/>
                        </a:rPr>
                        <a:t>2</a:t>
                      </a:r>
                      <a:r>
                        <a:rPr lang="en-US" sz="1800" kern="0" dirty="0" smtClean="0">
                          <a:solidFill>
                            <a:srgbClr val="000000"/>
                          </a:solidFill>
                          <a:effectLst/>
                          <a:latin typeface="Times New Roman" pitchFamily="18" charset="0"/>
                          <a:ea typeface="맑은 고딕"/>
                          <a:cs typeface="Times New Roman" pitchFamily="18" charset="0"/>
                        </a:rPr>
                        <a:t>)</a:t>
                      </a:r>
                      <a:endParaRPr lang="ko-KR" sz="18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smtClean="0">
                          <a:solidFill>
                            <a:srgbClr val="000000"/>
                          </a:solidFill>
                          <a:effectLst/>
                          <a:latin typeface="Times New Roman" pitchFamily="18" charset="0"/>
                          <a:ea typeface="맑은 고딕"/>
                          <a:cs typeface="Times New Roman" pitchFamily="18" charset="0"/>
                        </a:rPr>
                        <a:t>1.04</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0.957-1.128</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0.359</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just">
                        <a:lnSpc>
                          <a:spcPct val="115000"/>
                        </a:lnSpc>
                      </a:pPr>
                      <a:endParaRPr lang="ko-KR" sz="2000" kern="10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just">
                        <a:lnSpc>
                          <a:spcPct val="115000"/>
                        </a:lnSpc>
                      </a:pP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just">
                        <a:lnSpc>
                          <a:spcPct val="115000"/>
                        </a:lnSpc>
                      </a:pP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just">
                        <a:lnSpc>
                          <a:spcPct val="115000"/>
                        </a:lnSpc>
                      </a:pP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r>
              <a:tr h="562231">
                <a:tc>
                  <a:txBody>
                    <a:bodyPr/>
                    <a:lstStyle/>
                    <a:p>
                      <a:pPr algn="ctr" latinLnBrk="0">
                        <a:lnSpc>
                          <a:spcPct val="115000"/>
                        </a:lnSpc>
                        <a:spcAft>
                          <a:spcPts val="0"/>
                        </a:spcAft>
                      </a:pPr>
                      <a:r>
                        <a:rPr lang="en-US" sz="1800" kern="0">
                          <a:solidFill>
                            <a:srgbClr val="000000"/>
                          </a:solidFill>
                          <a:effectLst/>
                          <a:latin typeface="Times New Roman" pitchFamily="18" charset="0"/>
                          <a:ea typeface="맑은 고딕"/>
                          <a:cs typeface="Times New Roman" pitchFamily="18" charset="0"/>
                        </a:rPr>
                        <a:t>ARDS</a:t>
                      </a:r>
                      <a:endParaRPr lang="ko-KR" sz="1800" kern="10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smtClean="0">
                          <a:solidFill>
                            <a:srgbClr val="000000"/>
                          </a:solidFill>
                          <a:effectLst/>
                          <a:latin typeface="Times New Roman" pitchFamily="18" charset="0"/>
                          <a:ea typeface="맑은 고딕"/>
                          <a:cs typeface="Times New Roman" pitchFamily="18" charset="0"/>
                        </a:rPr>
                        <a:t>1.82</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0.911-3.617</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smtClean="0">
                          <a:solidFill>
                            <a:srgbClr val="000000"/>
                          </a:solidFill>
                          <a:effectLst/>
                          <a:latin typeface="Times New Roman" pitchFamily="18" charset="0"/>
                          <a:ea typeface="맑은 고딕"/>
                          <a:cs typeface="Times New Roman" pitchFamily="18" charset="0"/>
                        </a:rPr>
                        <a:t>0.090</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just">
                        <a:lnSpc>
                          <a:spcPct val="115000"/>
                        </a:lnSpc>
                      </a:pPr>
                      <a:endParaRPr lang="ko-KR" sz="2000" kern="10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smtClean="0">
                          <a:solidFill>
                            <a:srgbClr val="000000"/>
                          </a:solidFill>
                          <a:effectLst/>
                          <a:latin typeface="Times New Roman" pitchFamily="18" charset="0"/>
                          <a:ea typeface="맑은 고딕"/>
                          <a:cs typeface="Times New Roman" pitchFamily="18" charset="0"/>
                        </a:rPr>
                        <a:t>1.92</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0.986-3.755</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0.055</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r>
              <a:tr h="506008">
                <a:tc>
                  <a:txBody>
                    <a:bodyPr/>
                    <a:lstStyle/>
                    <a:p>
                      <a:pPr algn="ctr" latinLnBrk="0">
                        <a:lnSpc>
                          <a:spcPct val="115000"/>
                        </a:lnSpc>
                        <a:spcAft>
                          <a:spcPts val="0"/>
                        </a:spcAft>
                      </a:pPr>
                      <a:r>
                        <a:rPr lang="en-US" altLang="ko-KR" sz="1800" b="0" kern="0" dirty="0" smtClean="0">
                          <a:solidFill>
                            <a:schemeClr val="tx1"/>
                          </a:solidFill>
                          <a:effectLst/>
                          <a:latin typeface="Times New Roman" pitchFamily="18" charset="0"/>
                          <a:ea typeface="Arial Unicode MS" pitchFamily="50" charset="-127"/>
                          <a:cs typeface="Times New Roman" pitchFamily="18" charset="0"/>
                        </a:rPr>
                        <a:t>Blood culture</a:t>
                      </a:r>
                      <a:r>
                        <a:rPr lang="en-US" altLang="ko-KR" sz="1800" b="0" kern="0" baseline="0" dirty="0" smtClean="0">
                          <a:solidFill>
                            <a:schemeClr val="tx1"/>
                          </a:solidFill>
                          <a:effectLst/>
                          <a:latin typeface="Times New Roman" pitchFamily="18" charset="0"/>
                          <a:ea typeface="Arial Unicode MS" pitchFamily="50" charset="-127"/>
                          <a:cs typeface="Times New Roman" pitchFamily="18" charset="0"/>
                        </a:rPr>
                        <a:t> (+)</a:t>
                      </a:r>
                      <a:endParaRPr lang="ko-KR" sz="18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smtClean="0">
                          <a:solidFill>
                            <a:srgbClr val="000000"/>
                          </a:solidFill>
                          <a:effectLst/>
                          <a:latin typeface="Times New Roman" pitchFamily="18" charset="0"/>
                          <a:ea typeface="맑은 고딕"/>
                          <a:cs typeface="Times New Roman" pitchFamily="18" charset="0"/>
                        </a:rPr>
                        <a:t>0.89</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0.452-1.750</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0.734</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just">
                        <a:lnSpc>
                          <a:spcPct val="115000"/>
                        </a:lnSpc>
                      </a:pPr>
                      <a:endParaRPr lang="ko-KR" sz="2000" kern="10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just">
                        <a:lnSpc>
                          <a:spcPct val="115000"/>
                        </a:lnSpc>
                      </a:pP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just">
                        <a:lnSpc>
                          <a:spcPct val="115000"/>
                        </a:lnSpc>
                      </a:pP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just">
                        <a:lnSpc>
                          <a:spcPct val="115000"/>
                        </a:lnSpc>
                      </a:pP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r>
              <a:tr h="562231">
                <a:tc>
                  <a:txBody>
                    <a:bodyPr/>
                    <a:lstStyle/>
                    <a:p>
                      <a:pPr algn="ctr" latinLnBrk="0">
                        <a:lnSpc>
                          <a:spcPct val="115000"/>
                        </a:lnSpc>
                        <a:spcAft>
                          <a:spcPts val="0"/>
                        </a:spcAft>
                      </a:pPr>
                      <a:r>
                        <a:rPr lang="en-US" sz="1800" kern="0" dirty="0">
                          <a:solidFill>
                            <a:srgbClr val="000000"/>
                          </a:solidFill>
                          <a:effectLst/>
                          <a:latin typeface="Times New Roman" pitchFamily="18" charset="0"/>
                          <a:ea typeface="맑은 고딕"/>
                          <a:cs typeface="Times New Roman" pitchFamily="18" charset="0"/>
                        </a:rPr>
                        <a:t>EphA2 </a:t>
                      </a:r>
                      <a:r>
                        <a:rPr lang="en-US" sz="1800" kern="0" dirty="0" smtClean="0">
                          <a:solidFill>
                            <a:srgbClr val="000000"/>
                          </a:solidFill>
                          <a:effectLst/>
                          <a:latin typeface="Times New Roman" pitchFamily="18" charset="0"/>
                          <a:ea typeface="맑은 고딕"/>
                          <a:cs typeface="Times New Roman" pitchFamily="18" charset="0"/>
                        </a:rPr>
                        <a:t>(log)</a:t>
                      </a:r>
                      <a:endParaRPr lang="ko-KR" sz="18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smtClean="0">
                          <a:solidFill>
                            <a:srgbClr val="000000"/>
                          </a:solidFill>
                          <a:effectLst/>
                          <a:latin typeface="Times New Roman" pitchFamily="18" charset="0"/>
                          <a:ea typeface="맑은 고딕"/>
                          <a:cs typeface="Times New Roman" pitchFamily="18" charset="0"/>
                        </a:rPr>
                        <a:t>3.94</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1.847-8.382</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&lt;0.001</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just">
                        <a:lnSpc>
                          <a:spcPct val="115000"/>
                        </a:lnSpc>
                      </a:pPr>
                      <a:endParaRPr lang="ko-KR" sz="2000" kern="100">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b="1" kern="0" dirty="0" smtClean="0">
                          <a:solidFill>
                            <a:srgbClr val="C00000"/>
                          </a:solidFill>
                          <a:effectLst/>
                          <a:latin typeface="Times New Roman" pitchFamily="18" charset="0"/>
                          <a:ea typeface="맑은 고딕"/>
                          <a:cs typeface="Times New Roman" pitchFamily="18" charset="0"/>
                        </a:rPr>
                        <a:t>4.14</a:t>
                      </a:r>
                      <a:endParaRPr lang="ko-KR" sz="2000" b="1" kern="100" dirty="0">
                        <a:solidFill>
                          <a:srgbClr val="C00000"/>
                        </a:solidFill>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C00000"/>
                          </a:solidFill>
                          <a:effectLst/>
                          <a:latin typeface="Times New Roman" pitchFamily="18" charset="0"/>
                          <a:ea typeface="맑은 고딕"/>
                          <a:cs typeface="Times New Roman" pitchFamily="18" charset="0"/>
                        </a:rPr>
                        <a:t>1.986-8.628</a:t>
                      </a:r>
                      <a:endParaRPr lang="ko-KR" sz="2000" kern="100" dirty="0">
                        <a:solidFill>
                          <a:srgbClr val="C00000"/>
                        </a:solidFill>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c>
                  <a:txBody>
                    <a:bodyPr/>
                    <a:lstStyle/>
                    <a:p>
                      <a:pPr algn="ctr" latinLnBrk="0">
                        <a:lnSpc>
                          <a:spcPct val="115000"/>
                        </a:lnSpc>
                        <a:spcAft>
                          <a:spcPts val="0"/>
                        </a:spcAft>
                      </a:pPr>
                      <a:r>
                        <a:rPr lang="en-US" sz="2000" kern="0" dirty="0">
                          <a:solidFill>
                            <a:srgbClr val="C00000"/>
                          </a:solidFill>
                          <a:effectLst/>
                          <a:latin typeface="Times New Roman" pitchFamily="18" charset="0"/>
                          <a:ea typeface="맑은 고딕"/>
                          <a:cs typeface="Times New Roman" pitchFamily="18" charset="0"/>
                        </a:rPr>
                        <a:t>&lt;0.001</a:t>
                      </a:r>
                      <a:endParaRPr lang="ko-KR" sz="2000" kern="100" dirty="0">
                        <a:solidFill>
                          <a:srgbClr val="C00000"/>
                        </a:solidFill>
                        <a:effectLst/>
                        <a:latin typeface="Times New Roman" pitchFamily="18" charset="0"/>
                        <a:ea typeface="맑은 고딕"/>
                        <a:cs typeface="Times New Roman" pitchFamily="18" charset="0"/>
                      </a:endParaRPr>
                    </a:p>
                  </a:txBody>
                  <a:tcPr marL="50417" marR="50417" marT="0" marB="0" anchor="ctr">
                    <a:lnL>
                      <a:noFill/>
                    </a:lnL>
                    <a:lnR>
                      <a:noFill/>
                    </a:lnR>
                    <a:lnT>
                      <a:noFill/>
                    </a:lnT>
                    <a:lnB>
                      <a:noFill/>
                    </a:lnB>
                  </a:tcPr>
                </a:tc>
              </a:tr>
              <a:tr h="562231">
                <a:tc>
                  <a:txBody>
                    <a:bodyPr/>
                    <a:lstStyle/>
                    <a:p>
                      <a:pPr algn="ctr" latinLnBrk="0">
                        <a:lnSpc>
                          <a:spcPct val="115000"/>
                        </a:lnSpc>
                        <a:spcAft>
                          <a:spcPts val="0"/>
                        </a:spcAft>
                      </a:pPr>
                      <a:r>
                        <a:rPr lang="en-US" altLang="ko-KR" sz="1800" dirty="0" smtClean="0">
                          <a:solidFill>
                            <a:schemeClr val="tx1"/>
                          </a:solidFill>
                          <a:latin typeface="Times New Roman" pitchFamily="18" charset="0"/>
                          <a:cs typeface="Times New Roman" pitchFamily="18" charset="0"/>
                        </a:rPr>
                        <a:t>≥ S</a:t>
                      </a:r>
                      <a:r>
                        <a:rPr lang="en-US" sz="1800" kern="0" dirty="0" smtClean="0">
                          <a:solidFill>
                            <a:schemeClr val="tx1"/>
                          </a:solidFill>
                          <a:effectLst/>
                          <a:latin typeface="Times New Roman" pitchFamily="18" charset="0"/>
                          <a:ea typeface="맑은 고딕"/>
                          <a:cs typeface="Times New Roman" pitchFamily="18" charset="0"/>
                        </a:rPr>
                        <a:t>evere </a:t>
                      </a:r>
                      <a:r>
                        <a:rPr lang="en-US" sz="1800" kern="0" dirty="0">
                          <a:solidFill>
                            <a:schemeClr val="tx1"/>
                          </a:solidFill>
                          <a:effectLst/>
                          <a:latin typeface="Times New Roman" pitchFamily="18" charset="0"/>
                          <a:ea typeface="맑은 고딕"/>
                          <a:cs typeface="Times New Roman" pitchFamily="18" charset="0"/>
                        </a:rPr>
                        <a:t>sepsis</a:t>
                      </a:r>
                      <a:endParaRPr lang="ko-KR" sz="1800" kern="100" dirty="0">
                        <a:solidFill>
                          <a:schemeClr val="tx1"/>
                        </a:solidFill>
                        <a:effectLst/>
                        <a:latin typeface="Times New Roman" pitchFamily="18" charset="0"/>
                        <a:ea typeface="맑은 고딕"/>
                        <a:cs typeface="Times New Roman" pitchFamily="18" charset="0"/>
                      </a:endParaRPr>
                    </a:p>
                  </a:txBody>
                  <a:tcPr marL="50417" marR="50417"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latinLnBrk="0">
                        <a:lnSpc>
                          <a:spcPct val="115000"/>
                        </a:lnSpc>
                        <a:spcAft>
                          <a:spcPts val="0"/>
                        </a:spcAft>
                      </a:pPr>
                      <a:r>
                        <a:rPr lang="en-US" sz="2000" kern="0" dirty="0" smtClean="0">
                          <a:solidFill>
                            <a:srgbClr val="000000"/>
                          </a:solidFill>
                          <a:effectLst/>
                          <a:latin typeface="Times New Roman" pitchFamily="18" charset="0"/>
                          <a:ea typeface="맑은 고딕"/>
                          <a:cs typeface="Times New Roman" pitchFamily="18" charset="0"/>
                        </a:rPr>
                        <a:t>2.76</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1.092-6.951</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latinLnBrk="0">
                        <a:lnSpc>
                          <a:spcPct val="115000"/>
                        </a:lnSpc>
                        <a:spcAft>
                          <a:spcPts val="0"/>
                        </a:spcAft>
                      </a:pPr>
                      <a:r>
                        <a:rPr lang="en-US" sz="2000" kern="0" dirty="0">
                          <a:solidFill>
                            <a:srgbClr val="000000"/>
                          </a:solidFill>
                          <a:effectLst/>
                          <a:latin typeface="Times New Roman" pitchFamily="18" charset="0"/>
                          <a:ea typeface="맑은 고딕"/>
                          <a:cs typeface="Times New Roman" pitchFamily="18" charset="0"/>
                        </a:rPr>
                        <a:t>0.032</a:t>
                      </a:r>
                      <a:endParaRPr lang="ko-KR" sz="2000" kern="100" dirty="0">
                        <a:effectLst/>
                        <a:latin typeface="Times New Roman" pitchFamily="18" charset="0"/>
                        <a:ea typeface="맑은 고딕"/>
                        <a:cs typeface="Times New Roman" pitchFamily="18" charset="0"/>
                      </a:endParaRPr>
                    </a:p>
                  </a:txBody>
                  <a:tcPr marL="50417" marR="50417"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latinLnBrk="0">
                        <a:lnSpc>
                          <a:spcPct val="115000"/>
                        </a:lnSpc>
                        <a:spcAft>
                          <a:spcPts val="0"/>
                        </a:spcAft>
                      </a:pPr>
                      <a:r>
                        <a:rPr lang="ko-KR" sz="2000" kern="0">
                          <a:solidFill>
                            <a:srgbClr val="000000"/>
                          </a:solidFill>
                          <a:effectLst/>
                          <a:latin typeface="Times New Roman" pitchFamily="18" charset="0"/>
                          <a:ea typeface="맑은 고딕"/>
                          <a:cs typeface="Times New Roman" pitchFamily="18" charset="0"/>
                        </a:rPr>
                        <a:t>　</a:t>
                      </a:r>
                      <a:endParaRPr lang="ko-KR" sz="2000" kern="100">
                        <a:effectLst/>
                        <a:latin typeface="Times New Roman" pitchFamily="18" charset="0"/>
                        <a:ea typeface="맑은 고딕"/>
                        <a:cs typeface="Times New Roman" pitchFamily="18" charset="0"/>
                      </a:endParaRPr>
                    </a:p>
                  </a:txBody>
                  <a:tcPr marL="50417" marR="50417"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latinLnBrk="0">
                        <a:lnSpc>
                          <a:spcPct val="115000"/>
                        </a:lnSpc>
                        <a:spcAft>
                          <a:spcPts val="0"/>
                        </a:spcAft>
                      </a:pPr>
                      <a:r>
                        <a:rPr lang="en-US" sz="2000" b="1" kern="0" dirty="0" smtClean="0">
                          <a:solidFill>
                            <a:srgbClr val="C00000"/>
                          </a:solidFill>
                          <a:effectLst/>
                          <a:latin typeface="Times New Roman" pitchFamily="18" charset="0"/>
                          <a:ea typeface="맑은 고딕"/>
                          <a:cs typeface="Times New Roman" pitchFamily="18" charset="0"/>
                        </a:rPr>
                        <a:t>2.71</a:t>
                      </a:r>
                      <a:endParaRPr lang="ko-KR" sz="2000" b="1" kern="100" dirty="0">
                        <a:solidFill>
                          <a:srgbClr val="C00000"/>
                        </a:solidFill>
                        <a:effectLst/>
                        <a:latin typeface="Times New Roman" pitchFamily="18" charset="0"/>
                        <a:ea typeface="맑은 고딕"/>
                        <a:cs typeface="Times New Roman" pitchFamily="18" charset="0"/>
                      </a:endParaRPr>
                    </a:p>
                  </a:txBody>
                  <a:tcPr marL="50417" marR="50417"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latinLnBrk="0">
                        <a:lnSpc>
                          <a:spcPct val="115000"/>
                        </a:lnSpc>
                        <a:spcAft>
                          <a:spcPts val="0"/>
                        </a:spcAft>
                      </a:pPr>
                      <a:r>
                        <a:rPr lang="en-US" sz="2000" kern="0" dirty="0">
                          <a:solidFill>
                            <a:srgbClr val="C00000"/>
                          </a:solidFill>
                          <a:effectLst/>
                          <a:latin typeface="Times New Roman" pitchFamily="18" charset="0"/>
                          <a:ea typeface="맑은 고딕"/>
                          <a:cs typeface="Times New Roman" pitchFamily="18" charset="0"/>
                        </a:rPr>
                        <a:t>1.123-6.525</a:t>
                      </a:r>
                      <a:endParaRPr lang="ko-KR" sz="2000" kern="100" dirty="0">
                        <a:solidFill>
                          <a:srgbClr val="C00000"/>
                        </a:solidFill>
                        <a:effectLst/>
                        <a:latin typeface="Times New Roman" pitchFamily="18" charset="0"/>
                        <a:ea typeface="맑은 고딕"/>
                        <a:cs typeface="Times New Roman" pitchFamily="18" charset="0"/>
                      </a:endParaRPr>
                    </a:p>
                  </a:txBody>
                  <a:tcPr marL="50417" marR="50417"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latinLnBrk="0">
                        <a:lnSpc>
                          <a:spcPct val="115000"/>
                        </a:lnSpc>
                        <a:spcAft>
                          <a:spcPts val="0"/>
                        </a:spcAft>
                      </a:pPr>
                      <a:r>
                        <a:rPr lang="en-US" sz="2000" kern="0" dirty="0" smtClean="0">
                          <a:solidFill>
                            <a:srgbClr val="C00000"/>
                          </a:solidFill>
                          <a:effectLst/>
                          <a:latin typeface="Times New Roman" pitchFamily="18" charset="0"/>
                          <a:ea typeface="맑은 고딕"/>
                          <a:cs typeface="Times New Roman" pitchFamily="18" charset="0"/>
                        </a:rPr>
                        <a:t>0.027</a:t>
                      </a:r>
                      <a:endParaRPr lang="ko-KR" sz="2000" kern="100" dirty="0">
                        <a:solidFill>
                          <a:srgbClr val="C00000"/>
                        </a:solidFill>
                        <a:effectLst/>
                        <a:latin typeface="Times New Roman" pitchFamily="18" charset="0"/>
                        <a:ea typeface="맑은 고딕"/>
                        <a:cs typeface="Times New Roman" pitchFamily="18" charset="0"/>
                      </a:endParaRPr>
                    </a:p>
                  </a:txBody>
                  <a:tcPr marL="50417" marR="50417" marT="0" marB="0" anchor="ctr">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8" name="제목 1"/>
          <p:cNvSpPr>
            <a:spLocks noGrp="1"/>
          </p:cNvSpPr>
          <p:nvPr>
            <p:ph type="title"/>
          </p:nvPr>
        </p:nvSpPr>
        <p:spPr>
          <a:xfrm>
            <a:off x="0" y="362386"/>
            <a:ext cx="9103664" cy="922115"/>
          </a:xfrm>
        </p:spPr>
        <p:txBody>
          <a:bodyPr>
            <a:noAutofit/>
          </a:bodyPr>
          <a:lstStyle/>
          <a:p>
            <a:r>
              <a:rPr lang="en-US" altLang="ko-KR" sz="3600" b="1" dirty="0" smtClean="0">
                <a:latin typeface="Times New Roman" pitchFamily="18" charset="0"/>
                <a:ea typeface="Arial Unicode MS" pitchFamily="50" charset="-127"/>
                <a:cs typeface="Times New Roman" pitchFamily="18" charset="0"/>
              </a:rPr>
              <a:t>Cox proportional hazard regression analysis </a:t>
            </a:r>
            <a:endParaRPr lang="ko-KR" altLang="en-US" sz="3600" b="1" dirty="0">
              <a:latin typeface="Times New Roman" pitchFamily="18" charset="0"/>
              <a:ea typeface="Arial Unicode MS" pitchFamily="50" charset="-127"/>
              <a:cs typeface="Times New Roman" pitchFamily="18" charset="0"/>
            </a:endParaRPr>
          </a:p>
        </p:txBody>
      </p:sp>
    </p:spTree>
    <p:extLst>
      <p:ext uri="{BB962C8B-B14F-4D97-AF65-F5344CB8AC3E}">
        <p14:creationId xmlns:p14="http://schemas.microsoft.com/office/powerpoint/2010/main" val="38264723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000" b="1" dirty="0" smtClean="0">
                <a:latin typeface="Times New Roman" pitchFamily="18" charset="0"/>
                <a:ea typeface="Arial Unicode MS" pitchFamily="50" charset="-127"/>
                <a:cs typeface="Times New Roman" pitchFamily="18" charset="0"/>
              </a:rPr>
              <a:t>Conclusion </a:t>
            </a:r>
            <a:endParaRPr lang="ko-KR" altLang="en-US" sz="4000" b="1" dirty="0">
              <a:latin typeface="Times New Roman" pitchFamily="18" charset="0"/>
              <a:ea typeface="Arial Unicode MS" pitchFamily="50" charset="-127"/>
              <a:cs typeface="Times New Roman" pitchFamily="18" charset="0"/>
            </a:endParaRPr>
          </a:p>
        </p:txBody>
      </p:sp>
      <p:sp>
        <p:nvSpPr>
          <p:cNvPr id="3" name="내용 개체 틀 2"/>
          <p:cNvSpPr>
            <a:spLocks noGrp="1"/>
          </p:cNvSpPr>
          <p:nvPr>
            <p:ph idx="1"/>
          </p:nvPr>
        </p:nvSpPr>
        <p:spPr>
          <a:xfrm>
            <a:off x="251520" y="1844824"/>
            <a:ext cx="8640960" cy="3456384"/>
          </a:xfrm>
        </p:spPr>
        <p:txBody>
          <a:bodyPr anchor="ctr">
            <a:noAutofit/>
          </a:bodyPr>
          <a:lstStyle/>
          <a:p>
            <a:r>
              <a:rPr lang="en-US" altLang="ko-KR" sz="3600" dirty="0" smtClean="0">
                <a:latin typeface="Times New Roman" pitchFamily="18" charset="0"/>
                <a:cs typeface="Times New Roman" pitchFamily="18" charset="0"/>
              </a:rPr>
              <a:t>Increased plasma EphA2 </a:t>
            </a:r>
            <a:r>
              <a:rPr lang="en-US" altLang="ko-KR" sz="3600" dirty="0">
                <a:latin typeface="Times New Roman" pitchFamily="18" charset="0"/>
                <a:cs typeface="Times New Roman" pitchFamily="18" charset="0"/>
              </a:rPr>
              <a:t>receptor </a:t>
            </a:r>
            <a:r>
              <a:rPr lang="en-US" altLang="ko-KR" sz="3600" dirty="0" smtClean="0">
                <a:latin typeface="Times New Roman" pitchFamily="18" charset="0"/>
                <a:cs typeface="Times New Roman" pitchFamily="18" charset="0"/>
              </a:rPr>
              <a:t>level was associated with sepsis severity and 28 </a:t>
            </a:r>
            <a:r>
              <a:rPr lang="en-US" altLang="ko-KR" sz="3600" dirty="0">
                <a:latin typeface="Times New Roman" pitchFamily="18" charset="0"/>
                <a:cs typeface="Times New Roman" pitchFamily="18" charset="0"/>
              </a:rPr>
              <a:t>days-mortality of sepsis </a:t>
            </a:r>
            <a:r>
              <a:rPr lang="en-US" altLang="ko-KR" sz="3600" dirty="0" smtClean="0">
                <a:latin typeface="Times New Roman" pitchFamily="18" charset="0"/>
                <a:cs typeface="Times New Roman" pitchFamily="18" charset="0"/>
              </a:rPr>
              <a:t>patients.</a:t>
            </a:r>
          </a:p>
          <a:p>
            <a:endParaRPr lang="en-US" altLang="ko-KR" sz="3600" dirty="0" smtClean="0">
              <a:latin typeface="Times New Roman" pitchFamily="18" charset="0"/>
              <a:cs typeface="Times New Roman" pitchFamily="18" charset="0"/>
            </a:endParaRPr>
          </a:p>
          <a:p>
            <a:r>
              <a:rPr lang="en-US" altLang="ko-KR" sz="3600" dirty="0" smtClean="0">
                <a:latin typeface="Times New Roman" pitchFamily="18" charset="0"/>
                <a:cs typeface="Times New Roman" pitchFamily="18" charset="0"/>
              </a:rPr>
              <a:t>Plasma EphA2 receptor level can be used for therapeutic target monitoring.</a:t>
            </a:r>
            <a:endParaRPr lang="ko-KR" altLang="ko-KR" sz="3600" dirty="0">
              <a:latin typeface="Times New Roman" pitchFamily="18" charset="0"/>
              <a:cs typeface="Times New Roman" pitchFamily="18" charset="0"/>
            </a:endParaRPr>
          </a:p>
        </p:txBody>
      </p:sp>
    </p:spTree>
    <p:extLst>
      <p:ext uri="{BB962C8B-B14F-4D97-AF65-F5344CB8AC3E}">
        <p14:creationId xmlns:p14="http://schemas.microsoft.com/office/powerpoint/2010/main" val="10620868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000" b="1" dirty="0" smtClean="0">
                <a:latin typeface="Times New Roman" pitchFamily="18" charset="0"/>
                <a:ea typeface="Arial Unicode MS" pitchFamily="50" charset="-127"/>
                <a:cs typeface="Times New Roman" pitchFamily="18" charset="0"/>
              </a:rPr>
              <a:t>Limitation </a:t>
            </a:r>
            <a:endParaRPr lang="ko-KR" altLang="en-US" sz="4000" b="1" dirty="0">
              <a:latin typeface="Times New Roman" pitchFamily="18" charset="0"/>
              <a:ea typeface="Arial Unicode MS" pitchFamily="50" charset="-127"/>
              <a:cs typeface="Times New Roman" pitchFamily="18" charset="0"/>
            </a:endParaRPr>
          </a:p>
        </p:txBody>
      </p:sp>
      <p:sp>
        <p:nvSpPr>
          <p:cNvPr id="4" name="내용 개체 틀 3"/>
          <p:cNvSpPr>
            <a:spLocks noGrp="1"/>
          </p:cNvSpPr>
          <p:nvPr>
            <p:ph idx="1"/>
          </p:nvPr>
        </p:nvSpPr>
        <p:spPr/>
        <p:txBody>
          <a:bodyPr>
            <a:normAutofit/>
          </a:bodyPr>
          <a:lstStyle/>
          <a:p>
            <a:r>
              <a:rPr lang="en-US" altLang="ko-KR" sz="2800" dirty="0" smtClean="0">
                <a:latin typeface="Times New Roman" panose="02020603050405020304" pitchFamily="18" charset="0"/>
                <a:cs typeface="Times New Roman" panose="02020603050405020304" pitchFamily="18" charset="0"/>
              </a:rPr>
              <a:t>This was just a small pilot study for plasma EphA2 receptor level in sepsis in a single center.</a:t>
            </a:r>
          </a:p>
          <a:p>
            <a:endParaRPr lang="en-US" altLang="ko-KR" sz="2800" dirty="0" smtClean="0">
              <a:latin typeface="Times New Roman" panose="02020603050405020304" pitchFamily="18" charset="0"/>
              <a:cs typeface="Times New Roman" panose="02020603050405020304" pitchFamily="18" charset="0"/>
            </a:endParaRPr>
          </a:p>
          <a:p>
            <a:r>
              <a:rPr lang="en-US" altLang="ko-KR" sz="2800" dirty="0" smtClean="0">
                <a:latin typeface="Times New Roman" panose="02020603050405020304" pitchFamily="18" charset="0"/>
                <a:cs typeface="Times New Roman" panose="02020603050405020304" pitchFamily="18" charset="0"/>
              </a:rPr>
              <a:t>Measurement of plasma EphA2 receptor level should be validated.</a:t>
            </a:r>
          </a:p>
          <a:p>
            <a:endParaRPr lang="en-US" altLang="ko-KR" sz="2800" dirty="0" smtClean="0">
              <a:latin typeface="Times New Roman" panose="02020603050405020304" pitchFamily="18" charset="0"/>
              <a:cs typeface="Times New Roman" panose="02020603050405020304" pitchFamily="18" charset="0"/>
            </a:endParaRPr>
          </a:p>
          <a:p>
            <a:r>
              <a:rPr lang="en-US" altLang="ko-KR" sz="2800" dirty="0" smtClean="0">
                <a:latin typeface="Times New Roman" panose="02020603050405020304" pitchFamily="18" charset="0"/>
                <a:cs typeface="Times New Roman" panose="02020603050405020304" pitchFamily="18" charset="0"/>
              </a:rPr>
              <a:t>We need obvious evidence for association between EphA2 signaling and sepsis in vitro and vivo data.</a:t>
            </a:r>
            <a:endParaRPr lang="ko-KR" alt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40293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내용 개체 틀 2"/>
          <p:cNvSpPr>
            <a:spLocks noGrp="1"/>
          </p:cNvSpPr>
          <p:nvPr>
            <p:ph idx="1"/>
          </p:nvPr>
        </p:nvSpPr>
        <p:spPr>
          <a:xfrm>
            <a:off x="457200" y="3357563"/>
            <a:ext cx="8229600" cy="2768600"/>
          </a:xfrm>
        </p:spPr>
        <p:txBody>
          <a:bodyPr/>
          <a:lstStyle/>
          <a:p>
            <a:pPr marL="0" indent="0">
              <a:buFont typeface="Arial" charset="0"/>
              <a:buNone/>
            </a:pPr>
            <a:r>
              <a:rPr lang="en-US" altLang="ko-KR" sz="7200" b="1" dirty="0" smtClean="0"/>
              <a:t>Thank U</a:t>
            </a:r>
            <a:endParaRPr lang="ko-KR" altLang="en-US" sz="7200" b="1" dirty="0" smtClean="0"/>
          </a:p>
        </p:txBody>
      </p:sp>
    </p:spTree>
    <p:extLst>
      <p:ext uri="{BB962C8B-B14F-4D97-AF65-F5344CB8AC3E}">
        <p14:creationId xmlns:p14="http://schemas.microsoft.com/office/powerpoint/2010/main" val="17313209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b="1" dirty="0" smtClean="0">
                <a:latin typeface="Times New Roman" pitchFamily="18" charset="0"/>
                <a:cs typeface="Times New Roman" pitchFamily="18" charset="0"/>
              </a:rPr>
              <a:t>Current recruiting clinical trials</a:t>
            </a:r>
            <a:endParaRPr lang="ko-KR" altLang="en-US" b="1" dirty="0">
              <a:latin typeface="Times New Roman" pitchFamily="18" charset="0"/>
              <a:cs typeface="Times New Roman" pitchFamily="18" charset="0"/>
            </a:endParaRPr>
          </a:p>
        </p:txBody>
      </p:sp>
      <p:sp>
        <p:nvSpPr>
          <p:cNvPr id="3" name="내용 개체 틀 2"/>
          <p:cNvSpPr>
            <a:spLocks noGrp="1"/>
          </p:cNvSpPr>
          <p:nvPr>
            <p:ph idx="1"/>
          </p:nvPr>
        </p:nvSpPr>
        <p:spPr>
          <a:xfrm>
            <a:off x="467544" y="1415534"/>
            <a:ext cx="8229600" cy="4908628"/>
          </a:xfrm>
        </p:spPr>
        <p:txBody>
          <a:bodyPr>
            <a:noAutofit/>
          </a:bodyPr>
          <a:lstStyle/>
          <a:p>
            <a:r>
              <a:rPr lang="en-US" altLang="ko-KR" sz="2000" b="1" u="sng" dirty="0" smtClean="0">
                <a:latin typeface="Times New Roman" panose="02020603050405020304" pitchFamily="18" charset="0"/>
                <a:cs typeface="Times New Roman" panose="02020603050405020304" pitchFamily="18" charset="0"/>
              </a:rPr>
              <a:t>EphA2 Gene Targeting Using Neutral Liposomal Small Interfering RNA Delivery </a:t>
            </a:r>
            <a:r>
              <a:rPr lang="en-US" altLang="ko-KR" sz="2000" b="1" dirty="0" smtClean="0">
                <a:latin typeface="Times New Roman" panose="02020603050405020304" pitchFamily="18" charset="0"/>
                <a:cs typeface="Times New Roman" panose="02020603050405020304" pitchFamily="18" charset="0"/>
              </a:rPr>
              <a:t>: </a:t>
            </a:r>
          </a:p>
          <a:p>
            <a:pPr lvl="1"/>
            <a:r>
              <a:rPr lang="en-US" altLang="ko-KR" sz="1600" dirty="0" smtClean="0">
                <a:latin typeface="Times New Roman" panose="02020603050405020304" pitchFamily="18" charset="0"/>
                <a:cs typeface="Times New Roman" panose="02020603050405020304" pitchFamily="18" charset="0"/>
              </a:rPr>
              <a:t>The </a:t>
            </a:r>
            <a:r>
              <a:rPr lang="en-US" altLang="ko-KR" sz="1600" dirty="0">
                <a:latin typeface="Times New Roman" panose="02020603050405020304" pitchFamily="18" charset="0"/>
                <a:cs typeface="Times New Roman" panose="02020603050405020304" pitchFamily="18" charset="0"/>
              </a:rPr>
              <a:t>goal of this clinical research study is to learn about the safety of siRNA-</a:t>
            </a:r>
            <a:r>
              <a:rPr lang="en-US" altLang="ko-KR" sz="1600" b="1" dirty="0">
                <a:latin typeface="Times New Roman" panose="02020603050405020304" pitchFamily="18" charset="0"/>
                <a:cs typeface="Times New Roman" panose="02020603050405020304" pitchFamily="18" charset="0"/>
              </a:rPr>
              <a:t>EphA</a:t>
            </a:r>
            <a:r>
              <a:rPr lang="en-US" altLang="ko-KR" sz="1600" dirty="0">
                <a:latin typeface="Times New Roman" panose="02020603050405020304" pitchFamily="18" charset="0"/>
                <a:cs typeface="Times New Roman" panose="02020603050405020304" pitchFamily="18" charset="0"/>
              </a:rPr>
              <a:t>2-DOPC when given to patients with advanced, recurrent cancer. Researchers also want to learn the highest tolerable dose of this drug that can be given.</a:t>
            </a:r>
            <a:r>
              <a:rPr lang="en-US" altLang="ko-KR" sz="1600" b="1" dirty="0" smtClean="0">
                <a:latin typeface="Times New Roman" panose="02020603050405020304" pitchFamily="18" charset="0"/>
                <a:cs typeface="Times New Roman" panose="02020603050405020304" pitchFamily="18" charset="0"/>
              </a:rPr>
              <a:t>  (</a:t>
            </a:r>
            <a:r>
              <a:rPr lang="en-US" altLang="ko-KR" sz="1600" dirty="0" smtClean="0">
                <a:latin typeface="Times New Roman" panose="02020603050405020304" pitchFamily="18" charset="0"/>
                <a:cs typeface="Times New Roman" panose="02020603050405020304" pitchFamily="18" charset="0"/>
              </a:rPr>
              <a:t>M.D. Anderson Cancer Center)</a:t>
            </a:r>
            <a:endParaRPr lang="en-US" altLang="ko-KR" sz="2000" dirty="0" smtClean="0">
              <a:latin typeface="Times New Roman" panose="02020603050405020304" pitchFamily="18" charset="0"/>
              <a:cs typeface="Times New Roman" panose="02020603050405020304" pitchFamily="18" charset="0"/>
            </a:endParaRPr>
          </a:p>
          <a:p>
            <a:r>
              <a:rPr lang="fr-FR" altLang="ko-KR" sz="2000" b="1" u="sng" dirty="0" smtClean="0">
                <a:latin typeface="Times New Roman" panose="02020603050405020304" pitchFamily="18" charset="0"/>
                <a:cs typeface="Times New Roman" panose="02020603050405020304" pitchFamily="18" charset="0"/>
              </a:rPr>
              <a:t>CAR-T </a:t>
            </a:r>
            <a:r>
              <a:rPr lang="fr-FR" altLang="ko-KR" sz="2000" b="1" u="sng" dirty="0">
                <a:latin typeface="Times New Roman" panose="02020603050405020304" pitchFamily="18" charset="0"/>
                <a:cs typeface="Times New Roman" panose="02020603050405020304" pitchFamily="18" charset="0"/>
              </a:rPr>
              <a:t>Cell Immunotherapy for EphA2 Positive Malignant Glioma </a:t>
            </a:r>
            <a:r>
              <a:rPr lang="fr-FR" altLang="ko-KR" sz="2000" b="1" u="sng" dirty="0" smtClean="0">
                <a:latin typeface="Times New Roman" panose="02020603050405020304" pitchFamily="18" charset="0"/>
                <a:cs typeface="Times New Roman" panose="02020603050405020304" pitchFamily="18" charset="0"/>
              </a:rPr>
              <a:t>Patients : </a:t>
            </a:r>
          </a:p>
          <a:p>
            <a:pPr lvl="1"/>
            <a:r>
              <a:rPr lang="en-US" altLang="ko-KR" sz="1600" dirty="0" smtClean="0">
                <a:latin typeface="Times New Roman" panose="02020603050405020304" pitchFamily="18" charset="0"/>
                <a:cs typeface="Times New Roman" panose="02020603050405020304" pitchFamily="18" charset="0"/>
              </a:rPr>
              <a:t>The </a:t>
            </a:r>
            <a:r>
              <a:rPr lang="en-US" altLang="ko-KR" sz="1600" dirty="0">
                <a:latin typeface="Times New Roman" panose="02020603050405020304" pitchFamily="18" charset="0"/>
                <a:cs typeface="Times New Roman" panose="02020603050405020304" pitchFamily="18" charset="0"/>
              </a:rPr>
              <a:t>purpose of this study is to evaluate the safety and effectiveness of CAR-T cell immunotherapy in treating with </a:t>
            </a:r>
            <a:r>
              <a:rPr lang="en-US" altLang="ko-KR" sz="1600" b="1" dirty="0">
                <a:latin typeface="Times New Roman" panose="02020603050405020304" pitchFamily="18" charset="0"/>
                <a:cs typeface="Times New Roman" panose="02020603050405020304" pitchFamily="18" charset="0"/>
              </a:rPr>
              <a:t>EphA</a:t>
            </a:r>
            <a:r>
              <a:rPr lang="en-US" altLang="ko-KR" sz="1600" dirty="0">
                <a:latin typeface="Times New Roman" panose="02020603050405020304" pitchFamily="18" charset="0"/>
                <a:cs typeface="Times New Roman" panose="02020603050405020304" pitchFamily="18" charset="0"/>
              </a:rPr>
              <a:t>2 positive malignant glioma patients. </a:t>
            </a:r>
            <a:r>
              <a:rPr lang="fr-FR" altLang="ko-KR" sz="1600" b="1" dirty="0" smtClean="0">
                <a:latin typeface="Times New Roman" panose="02020603050405020304" pitchFamily="18" charset="0"/>
                <a:cs typeface="Times New Roman" panose="02020603050405020304" pitchFamily="18" charset="0"/>
              </a:rPr>
              <a:t>(</a:t>
            </a:r>
            <a:r>
              <a:rPr lang="en-US" altLang="ko-KR" sz="1600" dirty="0" err="1">
                <a:latin typeface="Times New Roman" panose="02020603050405020304" pitchFamily="18" charset="0"/>
                <a:cs typeface="Times New Roman" panose="02020603050405020304" pitchFamily="18" charset="0"/>
              </a:rPr>
              <a:t>Fuda</a:t>
            </a:r>
            <a:r>
              <a:rPr lang="en-US" altLang="ko-KR" sz="1600" dirty="0">
                <a:latin typeface="Times New Roman" panose="02020603050405020304" pitchFamily="18" charset="0"/>
                <a:cs typeface="Times New Roman" panose="02020603050405020304" pitchFamily="18" charset="0"/>
              </a:rPr>
              <a:t> Cancer Hospital, </a:t>
            </a:r>
            <a:r>
              <a:rPr lang="en-US" altLang="ko-KR" sz="1600" dirty="0" smtClean="0">
                <a:latin typeface="Times New Roman" panose="02020603050405020304" pitchFamily="18" charset="0"/>
                <a:cs typeface="Times New Roman" panose="02020603050405020304" pitchFamily="18" charset="0"/>
              </a:rPr>
              <a:t>Guangzhou)</a:t>
            </a:r>
            <a:endParaRPr lang="en-US" altLang="ko-KR" sz="2000" dirty="0" smtClean="0">
              <a:latin typeface="Times New Roman" panose="02020603050405020304" pitchFamily="18" charset="0"/>
              <a:cs typeface="Times New Roman" panose="02020603050405020304" pitchFamily="18" charset="0"/>
            </a:endParaRPr>
          </a:p>
          <a:p>
            <a:r>
              <a:rPr lang="en-US" altLang="ko-KR" sz="2000" b="1" u="sng" dirty="0">
                <a:latin typeface="Times New Roman" panose="02020603050405020304" pitchFamily="18" charset="0"/>
                <a:cs typeface="Times New Roman" panose="02020603050405020304" pitchFamily="18" charset="0"/>
              </a:rPr>
              <a:t>Safety and Bio-Imaging Trial of DS-8895a in Patients With Advanced EphA2 Positive Cancers (LUD2014-002</a:t>
            </a:r>
            <a:r>
              <a:rPr lang="en-US" altLang="ko-KR" sz="2000" b="1" u="sng" dirty="0" smtClean="0">
                <a:latin typeface="Times New Roman" panose="02020603050405020304" pitchFamily="18" charset="0"/>
                <a:cs typeface="Times New Roman" panose="02020603050405020304" pitchFamily="18" charset="0"/>
              </a:rPr>
              <a:t>) : </a:t>
            </a:r>
          </a:p>
          <a:p>
            <a:pPr lvl="1"/>
            <a:r>
              <a:rPr lang="en-US" altLang="ko-KR" sz="1600" dirty="0" smtClean="0">
                <a:latin typeface="Times New Roman" panose="02020603050405020304" pitchFamily="18" charset="0"/>
                <a:cs typeface="Times New Roman" panose="02020603050405020304" pitchFamily="18" charset="0"/>
              </a:rPr>
              <a:t>The </a:t>
            </a:r>
            <a:r>
              <a:rPr lang="en-US" altLang="ko-KR" sz="1600" dirty="0">
                <a:latin typeface="Times New Roman" panose="02020603050405020304" pitchFamily="18" charset="0"/>
                <a:cs typeface="Times New Roman" panose="02020603050405020304" pitchFamily="18" charset="0"/>
              </a:rPr>
              <a:t>purpose of this study is to find a more effective way of treating solid tumors. This study will test the safety, bio-distribution, and tumor uptake of a new treatment for cancer called DS-8895a in patients with advanced solid tumors.  </a:t>
            </a:r>
            <a:r>
              <a:rPr lang="en-US" altLang="ko-KR" sz="1600" b="1" dirty="0" smtClean="0">
                <a:latin typeface="Times New Roman" panose="02020603050405020304" pitchFamily="18" charset="0"/>
                <a:cs typeface="Times New Roman" panose="02020603050405020304" pitchFamily="18" charset="0"/>
              </a:rPr>
              <a:t>(</a:t>
            </a:r>
            <a:r>
              <a:rPr lang="en-US" altLang="ko-KR" sz="1600" dirty="0">
                <a:latin typeface="Times New Roman" panose="02020603050405020304" pitchFamily="18" charset="0"/>
                <a:cs typeface="Times New Roman" panose="02020603050405020304" pitchFamily="18" charset="0"/>
              </a:rPr>
              <a:t>Ludwig Institute for Cancer </a:t>
            </a:r>
            <a:r>
              <a:rPr lang="en-US" altLang="ko-KR" sz="1600" dirty="0" smtClean="0">
                <a:latin typeface="Times New Roman" panose="02020603050405020304" pitchFamily="18" charset="0"/>
                <a:cs typeface="Times New Roman" panose="02020603050405020304" pitchFamily="18" charset="0"/>
              </a:rPr>
              <a:t>Research)</a:t>
            </a:r>
            <a:endParaRPr lang="en-US" altLang="ko-KR" sz="1600" b="1" dirty="0">
              <a:latin typeface="Times New Roman" panose="02020603050405020304" pitchFamily="18" charset="0"/>
              <a:cs typeface="Times New Roman" panose="02020603050405020304" pitchFamily="18" charset="0"/>
            </a:endParaRPr>
          </a:p>
        </p:txBody>
      </p:sp>
      <p:sp>
        <p:nvSpPr>
          <p:cNvPr id="4" name="직사각형 3"/>
          <p:cNvSpPr/>
          <p:nvPr/>
        </p:nvSpPr>
        <p:spPr>
          <a:xfrm>
            <a:off x="5076056" y="6324162"/>
            <a:ext cx="3888432" cy="369332"/>
          </a:xfrm>
          <a:prstGeom prst="rect">
            <a:avLst/>
          </a:prstGeom>
        </p:spPr>
        <p:txBody>
          <a:bodyPr wrap="square">
            <a:spAutoFit/>
          </a:bodyPr>
          <a:lstStyle/>
          <a:p>
            <a:r>
              <a:rPr lang="en-US" altLang="ko-KR" dirty="0">
                <a:hlinkClick r:id="rId3"/>
              </a:rPr>
              <a:t>https://clinicaltrials.gov</a:t>
            </a:r>
            <a:r>
              <a:rPr lang="en-US" altLang="ko-KR" dirty="0" smtClean="0">
                <a:hlinkClick r:id="rId3"/>
              </a:rPr>
              <a:t>/</a:t>
            </a:r>
            <a:r>
              <a:rPr lang="ko-KR" altLang="en-US" dirty="0"/>
              <a:t> </a:t>
            </a:r>
            <a:r>
              <a:rPr lang="en-US" altLang="ko-KR" dirty="0" smtClean="0"/>
              <a:t>“</a:t>
            </a:r>
            <a:r>
              <a:rPr lang="en-US" altLang="ko-KR" b="1" dirty="0" smtClean="0">
                <a:solidFill>
                  <a:srgbClr val="FF0000"/>
                </a:solidFill>
              </a:rPr>
              <a:t>EphA2</a:t>
            </a:r>
            <a:r>
              <a:rPr lang="en-US" altLang="ko-KR" dirty="0" smtClean="0"/>
              <a:t>”</a:t>
            </a:r>
            <a:endParaRPr lang="en-US" altLang="ko-KR" dirty="0"/>
          </a:p>
        </p:txBody>
      </p:sp>
    </p:spTree>
    <p:extLst>
      <p:ext uri="{BB962C8B-B14F-4D97-AF65-F5344CB8AC3E}">
        <p14:creationId xmlns:p14="http://schemas.microsoft.com/office/powerpoint/2010/main" val="2993318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000" b="1" dirty="0">
                <a:latin typeface="Times New Roman" pitchFamily="18" charset="0"/>
                <a:ea typeface="Arial Unicode MS" pitchFamily="50" charset="-127"/>
                <a:cs typeface="Times New Roman" pitchFamily="18" charset="0"/>
              </a:rPr>
              <a:t>Back ground</a:t>
            </a:r>
            <a:endParaRPr lang="ko-KR" altLang="en-US" sz="40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2076" y="1212405"/>
            <a:ext cx="5400600" cy="5055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타원 2"/>
          <p:cNvSpPr/>
          <p:nvPr/>
        </p:nvSpPr>
        <p:spPr>
          <a:xfrm>
            <a:off x="395536" y="1051344"/>
            <a:ext cx="2160240" cy="122413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b="1" dirty="0" smtClean="0">
                <a:solidFill>
                  <a:srgbClr val="C00000"/>
                </a:solidFill>
              </a:rPr>
              <a:t>Wound healing</a:t>
            </a:r>
            <a:endParaRPr lang="ko-KR" altLang="en-US" b="1" dirty="0">
              <a:solidFill>
                <a:srgbClr val="C00000"/>
              </a:solidFill>
            </a:endParaRPr>
          </a:p>
        </p:txBody>
      </p:sp>
      <p:sp>
        <p:nvSpPr>
          <p:cNvPr id="5" name="타원 4"/>
          <p:cNvSpPr/>
          <p:nvPr/>
        </p:nvSpPr>
        <p:spPr>
          <a:xfrm>
            <a:off x="71870" y="3127895"/>
            <a:ext cx="2160240" cy="122413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b="1" dirty="0" smtClean="0">
                <a:solidFill>
                  <a:srgbClr val="C00000"/>
                </a:solidFill>
              </a:rPr>
              <a:t>Ischemia-Reperfusion injury</a:t>
            </a:r>
            <a:endParaRPr lang="ko-KR" altLang="en-US" b="1" dirty="0">
              <a:solidFill>
                <a:srgbClr val="C00000"/>
              </a:solidFill>
            </a:endParaRPr>
          </a:p>
        </p:txBody>
      </p:sp>
      <p:sp>
        <p:nvSpPr>
          <p:cNvPr id="6" name="타원 5"/>
          <p:cNvSpPr/>
          <p:nvPr/>
        </p:nvSpPr>
        <p:spPr>
          <a:xfrm>
            <a:off x="280805" y="5249975"/>
            <a:ext cx="2160240" cy="122413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b="1" dirty="0" smtClean="0">
                <a:solidFill>
                  <a:srgbClr val="C00000"/>
                </a:solidFill>
              </a:rPr>
              <a:t>Optic nerve and spinal cord injury</a:t>
            </a:r>
            <a:endParaRPr lang="ko-KR" altLang="en-US" b="1" dirty="0">
              <a:solidFill>
                <a:srgbClr val="C00000"/>
              </a:solidFill>
            </a:endParaRPr>
          </a:p>
        </p:txBody>
      </p:sp>
      <p:sp>
        <p:nvSpPr>
          <p:cNvPr id="7" name="타원 6"/>
          <p:cNvSpPr/>
          <p:nvPr/>
        </p:nvSpPr>
        <p:spPr>
          <a:xfrm>
            <a:off x="6516867" y="1084307"/>
            <a:ext cx="2304256" cy="122413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1700" b="1" dirty="0" smtClean="0">
                <a:solidFill>
                  <a:srgbClr val="C00000"/>
                </a:solidFill>
              </a:rPr>
              <a:t>Vascular endothelial injury and leak</a:t>
            </a:r>
            <a:endParaRPr lang="ko-KR" altLang="en-US" sz="1700" b="1" dirty="0">
              <a:solidFill>
                <a:srgbClr val="C00000"/>
              </a:solidFill>
            </a:endParaRPr>
          </a:p>
        </p:txBody>
      </p:sp>
      <p:sp>
        <p:nvSpPr>
          <p:cNvPr id="8" name="직사각형 7"/>
          <p:cNvSpPr/>
          <p:nvPr/>
        </p:nvSpPr>
        <p:spPr>
          <a:xfrm>
            <a:off x="3851920" y="6304002"/>
            <a:ext cx="5266853" cy="369332"/>
          </a:xfrm>
          <a:prstGeom prst="rect">
            <a:avLst/>
          </a:prstGeom>
        </p:spPr>
        <p:txBody>
          <a:bodyPr wrap="square">
            <a:spAutoFit/>
          </a:bodyPr>
          <a:lstStyle/>
          <a:p>
            <a:r>
              <a:rPr lang="en-US" altLang="ko-KR" dirty="0" smtClean="0"/>
              <a:t>The American Journal of Pathology 2012; 181(5)</a:t>
            </a:r>
            <a:endParaRPr lang="ko-KR" altLang="en-US" dirty="0"/>
          </a:p>
        </p:txBody>
      </p:sp>
      <p:sp>
        <p:nvSpPr>
          <p:cNvPr id="9" name="타원 8"/>
          <p:cNvSpPr/>
          <p:nvPr/>
        </p:nvSpPr>
        <p:spPr>
          <a:xfrm>
            <a:off x="6756214" y="2852936"/>
            <a:ext cx="2304256" cy="122413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sz="1700" b="1" dirty="0" smtClean="0">
                <a:solidFill>
                  <a:srgbClr val="C00000"/>
                </a:solidFill>
              </a:rPr>
              <a:t>Chronic inflammation</a:t>
            </a:r>
            <a:endParaRPr lang="ko-KR" altLang="en-US" sz="1700" b="1" dirty="0">
              <a:solidFill>
                <a:srgbClr val="C00000"/>
              </a:solidFill>
            </a:endParaRPr>
          </a:p>
        </p:txBody>
      </p:sp>
      <p:sp>
        <p:nvSpPr>
          <p:cNvPr id="10" name="타원 9"/>
          <p:cNvSpPr/>
          <p:nvPr/>
        </p:nvSpPr>
        <p:spPr>
          <a:xfrm>
            <a:off x="6588224" y="4789341"/>
            <a:ext cx="2304256" cy="1224136"/>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ko-KR" b="1" dirty="0" smtClean="0">
                <a:solidFill>
                  <a:srgbClr val="C00000"/>
                </a:solidFill>
              </a:rPr>
              <a:t>Tumor</a:t>
            </a:r>
            <a:endParaRPr lang="ko-KR" altLang="en-US" b="1" dirty="0">
              <a:solidFill>
                <a:srgbClr val="C00000"/>
              </a:solidFill>
            </a:endParaRPr>
          </a:p>
        </p:txBody>
      </p:sp>
      <p:sp>
        <p:nvSpPr>
          <p:cNvPr id="4" name="직사각형 3"/>
          <p:cNvSpPr/>
          <p:nvPr/>
        </p:nvSpPr>
        <p:spPr>
          <a:xfrm>
            <a:off x="2232110" y="3356992"/>
            <a:ext cx="827722" cy="382971"/>
          </a:xfrm>
          <a:prstGeom prst="rect">
            <a:avLst/>
          </a:pr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p:cNvSpPr/>
          <p:nvPr/>
        </p:nvSpPr>
        <p:spPr>
          <a:xfrm>
            <a:off x="5657624" y="3317906"/>
            <a:ext cx="827722" cy="382971"/>
          </a:xfrm>
          <a:prstGeom prst="rect">
            <a:avLst/>
          </a:pr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55105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358853"/>
            <a:ext cx="6675117" cy="4945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제목 1"/>
          <p:cNvSpPr>
            <a:spLocks noGrp="1"/>
          </p:cNvSpPr>
          <p:nvPr>
            <p:ph type="title"/>
          </p:nvPr>
        </p:nvSpPr>
        <p:spPr>
          <a:xfrm>
            <a:off x="457200" y="274638"/>
            <a:ext cx="8229600" cy="1143000"/>
          </a:xfrm>
        </p:spPr>
        <p:txBody>
          <a:bodyPr>
            <a:normAutofit/>
          </a:bodyPr>
          <a:lstStyle/>
          <a:p>
            <a:r>
              <a:rPr lang="en-US" altLang="ko-KR" sz="4000" b="1" dirty="0">
                <a:latin typeface="Times New Roman" pitchFamily="18" charset="0"/>
                <a:ea typeface="Arial Unicode MS" pitchFamily="50" charset="-127"/>
                <a:cs typeface="Times New Roman" pitchFamily="18" charset="0"/>
              </a:rPr>
              <a:t>Back ground</a:t>
            </a:r>
            <a:endParaRPr lang="ko-KR" altLang="en-US" sz="4000" dirty="0">
              <a:latin typeface="Times New Roman" pitchFamily="18" charset="0"/>
              <a:cs typeface="Times New Roman" pitchFamily="18" charset="0"/>
            </a:endParaRPr>
          </a:p>
        </p:txBody>
      </p:sp>
      <p:sp>
        <p:nvSpPr>
          <p:cNvPr id="6" name="직사각형 5"/>
          <p:cNvSpPr/>
          <p:nvPr/>
        </p:nvSpPr>
        <p:spPr>
          <a:xfrm>
            <a:off x="3851920" y="6304002"/>
            <a:ext cx="5266853" cy="369332"/>
          </a:xfrm>
          <a:prstGeom prst="rect">
            <a:avLst/>
          </a:prstGeom>
        </p:spPr>
        <p:txBody>
          <a:bodyPr wrap="square">
            <a:spAutoFit/>
          </a:bodyPr>
          <a:lstStyle/>
          <a:p>
            <a:r>
              <a:rPr lang="en-US" altLang="ko-KR" dirty="0" smtClean="0"/>
              <a:t>The American Journal of Pathology 2012; 181(5)</a:t>
            </a:r>
            <a:endParaRPr lang="ko-KR" altLang="en-US" dirty="0"/>
          </a:p>
        </p:txBody>
      </p:sp>
    </p:spTree>
    <p:extLst>
      <p:ext uri="{BB962C8B-B14F-4D97-AF65-F5344CB8AC3E}">
        <p14:creationId xmlns:p14="http://schemas.microsoft.com/office/powerpoint/2010/main" val="29334837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5272427" y="6488668"/>
            <a:ext cx="3871573" cy="369332"/>
          </a:xfrm>
          <a:prstGeom prst="rect">
            <a:avLst/>
          </a:prstGeom>
        </p:spPr>
        <p:txBody>
          <a:bodyPr wrap="none">
            <a:spAutoFit/>
          </a:bodyPr>
          <a:lstStyle/>
          <a:p>
            <a:r>
              <a:rPr lang="en-US" altLang="ko-KR" dirty="0"/>
              <a:t>IUBMB Life, 58 (2006), pp. 389–394</a:t>
            </a:r>
            <a:endParaRPr lang="ko-KR" altLang="en-US"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9512" y="620688"/>
            <a:ext cx="8229600" cy="1098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그룹 6"/>
          <p:cNvGrpSpPr/>
          <p:nvPr/>
        </p:nvGrpSpPr>
        <p:grpSpPr>
          <a:xfrm>
            <a:off x="179512" y="1772817"/>
            <a:ext cx="9001075" cy="4621938"/>
            <a:chOff x="179512" y="1772817"/>
            <a:chExt cx="9001075" cy="4621938"/>
          </a:xfrm>
        </p:grpSpPr>
        <p:pic>
          <p:nvPicPr>
            <p:cNvPr id="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414010" y="-1389673"/>
              <a:ext cx="2476648" cy="8801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4" name="그룹 13"/>
            <p:cNvGrpSpPr/>
            <p:nvPr/>
          </p:nvGrpSpPr>
          <p:grpSpPr>
            <a:xfrm>
              <a:off x="179512" y="4049670"/>
              <a:ext cx="9001075" cy="2345085"/>
              <a:chOff x="251520" y="4107980"/>
              <a:chExt cx="9001075" cy="2345085"/>
            </a:xfrm>
          </p:grpSpPr>
          <p:pic>
            <p:nvPicPr>
              <p:cNvPr id="15"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4299595" y="1460030"/>
                <a:ext cx="2305050" cy="7600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234255" y="4614740"/>
                <a:ext cx="2324100" cy="135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6" name="직사각형 5"/>
            <p:cNvSpPr/>
            <p:nvPr/>
          </p:nvSpPr>
          <p:spPr>
            <a:xfrm>
              <a:off x="251520" y="2420888"/>
              <a:ext cx="8801628" cy="28803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FF0000"/>
                </a:solidFill>
              </a:endParaRPr>
            </a:p>
          </p:txBody>
        </p:sp>
        <p:sp>
          <p:nvSpPr>
            <p:cNvPr id="18" name="직사각형 17"/>
            <p:cNvSpPr/>
            <p:nvPr/>
          </p:nvSpPr>
          <p:spPr>
            <a:xfrm>
              <a:off x="323528" y="4581128"/>
              <a:ext cx="8801628" cy="28803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FF0000"/>
                </a:solidFill>
              </a:endParaRPr>
            </a:p>
          </p:txBody>
        </p:sp>
      </p:grpSp>
      <p:grpSp>
        <p:nvGrpSpPr>
          <p:cNvPr id="21" name="그룹 20"/>
          <p:cNvGrpSpPr/>
          <p:nvPr/>
        </p:nvGrpSpPr>
        <p:grpSpPr>
          <a:xfrm>
            <a:off x="315202" y="476672"/>
            <a:ext cx="8721294" cy="6036239"/>
            <a:chOff x="387210" y="803744"/>
            <a:chExt cx="8577278" cy="5793608"/>
          </a:xfrm>
        </p:grpSpPr>
        <p:sp>
          <p:nvSpPr>
            <p:cNvPr id="22" name="내용 개체 틀 3"/>
            <p:cNvSpPr txBox="1">
              <a:spLocks/>
            </p:cNvSpPr>
            <p:nvPr/>
          </p:nvSpPr>
          <p:spPr>
            <a:xfrm>
              <a:off x="387210" y="4221088"/>
              <a:ext cx="8577278" cy="2376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42900" indent="-342900" algn="l" defTabSz="914400" rtl="0" eaLnBrk="1" latinLnBrk="1" hangingPunct="1">
                <a:spcBef>
                  <a:spcPct val="20000"/>
                </a:spcBef>
                <a:buFont typeface="Arial" pitchFamily="34" charset="0"/>
                <a:buChar char="•"/>
                <a:defRPr sz="3200" kern="1200">
                  <a:solidFill>
                    <a:schemeClr val="lt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lt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lt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lt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lt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lt1"/>
                  </a:solidFill>
                  <a:latin typeface="+mn-lt"/>
                  <a:ea typeface="+mn-ea"/>
                  <a:cs typeface="+mn-cs"/>
                </a:defRPr>
              </a:lvl9pPr>
            </a:lstStyle>
            <a:p>
              <a:pPr marL="0" indent="0">
                <a:buFont typeface="Arial" pitchFamily="34" charset="0"/>
                <a:buNone/>
              </a:pPr>
              <a:r>
                <a:rPr lang="en-US" altLang="ko-KR" sz="2400" dirty="0" smtClean="0"/>
                <a:t>At early stages of inflammation, EphA2 receptor and ephrin-B2 are </a:t>
              </a:r>
              <a:r>
                <a:rPr lang="en-US" altLang="ko-KR" sz="2400" dirty="0" err="1" smtClean="0"/>
                <a:t>overexpessed</a:t>
              </a:r>
              <a:r>
                <a:rPr lang="en-US" altLang="ko-KR" sz="2400" dirty="0" smtClean="0"/>
                <a:t> in endothelial and epithelial cells, thus leading to those events (expression of adhesion molecules on the cell surface and reorganization of the intracellular cytoskeleton) that cause cell repulsion and disruption of endothelial and epithelial barriers.</a:t>
              </a:r>
              <a:endParaRPr lang="ko-KR" altLang="en-US" sz="2400" dirty="0"/>
            </a:p>
          </p:txBody>
        </p:sp>
        <p:grpSp>
          <p:nvGrpSpPr>
            <p:cNvPr id="23" name="그룹 22"/>
            <p:cNvGrpSpPr/>
            <p:nvPr/>
          </p:nvGrpSpPr>
          <p:grpSpPr>
            <a:xfrm>
              <a:off x="387210" y="803744"/>
              <a:ext cx="8577278" cy="3333337"/>
              <a:chOff x="387210" y="548680"/>
              <a:chExt cx="8577278" cy="3596589"/>
            </a:xfrm>
          </p:grpSpPr>
          <p:pic>
            <p:nvPicPr>
              <p:cNvPr id="2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7210" y="548681"/>
                <a:ext cx="3836999" cy="3596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24209" y="548680"/>
                <a:ext cx="4740279" cy="3484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spTree>
    <p:extLst>
      <p:ext uri="{BB962C8B-B14F-4D97-AF65-F5344CB8AC3E}">
        <p14:creationId xmlns:p14="http://schemas.microsoft.com/office/powerpoint/2010/main" val="2288524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34" y="260648"/>
            <a:ext cx="8892480" cy="2305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909" y="2663289"/>
            <a:ext cx="8793338" cy="3367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직사각형 3"/>
          <p:cNvSpPr/>
          <p:nvPr/>
        </p:nvSpPr>
        <p:spPr>
          <a:xfrm>
            <a:off x="5076056" y="6011996"/>
            <a:ext cx="4004622" cy="369332"/>
          </a:xfrm>
          <a:prstGeom prst="rect">
            <a:avLst/>
          </a:prstGeom>
        </p:spPr>
        <p:txBody>
          <a:bodyPr wrap="none">
            <a:spAutoFit/>
          </a:bodyPr>
          <a:lstStyle/>
          <a:p>
            <a:r>
              <a:rPr lang="en-US" altLang="ko-KR" i="1" dirty="0" err="1"/>
              <a:t>Physiol</a:t>
            </a:r>
            <a:r>
              <a:rPr lang="en-US" altLang="ko-KR" i="1" dirty="0"/>
              <a:t> Genomics </a:t>
            </a:r>
            <a:r>
              <a:rPr lang="en-US" altLang="ko-KR" dirty="0"/>
              <a:t>21: 152–160, 2005</a:t>
            </a:r>
            <a:endParaRPr lang="ko-KR" altLang="en-US" dirty="0"/>
          </a:p>
        </p:txBody>
      </p:sp>
      <p:sp>
        <p:nvSpPr>
          <p:cNvPr id="5" name="직사각형 4"/>
          <p:cNvSpPr/>
          <p:nvPr/>
        </p:nvSpPr>
        <p:spPr>
          <a:xfrm>
            <a:off x="5076056" y="6385929"/>
            <a:ext cx="3965483" cy="369332"/>
          </a:xfrm>
          <a:prstGeom prst="rect">
            <a:avLst/>
          </a:prstGeom>
        </p:spPr>
        <p:txBody>
          <a:bodyPr wrap="square">
            <a:spAutoFit/>
          </a:bodyPr>
          <a:lstStyle/>
          <a:p>
            <a:r>
              <a:rPr lang="en-US" altLang="ko-KR" dirty="0" smtClean="0"/>
              <a:t> </a:t>
            </a:r>
            <a:r>
              <a:rPr lang="en-US" altLang="ko-KR" dirty="0" err="1"/>
              <a:t>Tuberc</a:t>
            </a:r>
            <a:r>
              <a:rPr lang="en-US" altLang="ko-KR" dirty="0"/>
              <a:t> </a:t>
            </a:r>
            <a:r>
              <a:rPr lang="en-US" altLang="ko-KR" dirty="0" err="1"/>
              <a:t>Respir</a:t>
            </a:r>
            <a:r>
              <a:rPr lang="en-US" altLang="ko-KR" dirty="0"/>
              <a:t> Dis 2015;78:218-226	</a:t>
            </a:r>
          </a:p>
        </p:txBody>
      </p:sp>
    </p:spTree>
    <p:extLst>
      <p:ext uri="{BB962C8B-B14F-4D97-AF65-F5344CB8AC3E}">
        <p14:creationId xmlns:p14="http://schemas.microsoft.com/office/powerpoint/2010/main" val="22555807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n external file that holds a picture, illustration, etc.&#10;Object name is nihms250888f1.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57954" y="1196752"/>
            <a:ext cx="7086454" cy="5014510"/>
          </a:xfrm>
          <a:prstGeom prst="rect">
            <a:avLst/>
          </a:prstGeom>
          <a:noFill/>
          <a:extLst>
            <a:ext uri="{909E8E84-426E-40DD-AFC4-6F175D3DCCD1}">
              <a14:hiddenFill xmlns:a14="http://schemas.microsoft.com/office/drawing/2010/main">
                <a:solidFill>
                  <a:srgbClr val="FFFFFF"/>
                </a:solidFill>
              </a14:hiddenFill>
            </a:ext>
          </a:extLst>
        </p:spPr>
      </p:pic>
      <p:sp>
        <p:nvSpPr>
          <p:cNvPr id="5" name="제목 1"/>
          <p:cNvSpPr>
            <a:spLocks noGrp="1"/>
          </p:cNvSpPr>
          <p:nvPr>
            <p:ph type="title"/>
          </p:nvPr>
        </p:nvSpPr>
        <p:spPr/>
        <p:txBody>
          <a:bodyPr>
            <a:normAutofit/>
          </a:bodyPr>
          <a:lstStyle/>
          <a:p>
            <a:r>
              <a:rPr lang="en-US" altLang="ko-KR" sz="4000" b="1" dirty="0">
                <a:latin typeface="Times New Roman" pitchFamily="18" charset="0"/>
                <a:ea typeface="Arial Unicode MS" pitchFamily="50" charset="-127"/>
                <a:cs typeface="Times New Roman" pitchFamily="18" charset="0"/>
              </a:rPr>
              <a:t>Back ground</a:t>
            </a:r>
            <a:endParaRPr lang="ko-KR" altLang="en-US" sz="4000" dirty="0">
              <a:latin typeface="Times New Roman" pitchFamily="18" charset="0"/>
              <a:cs typeface="Times New Roman" pitchFamily="18" charset="0"/>
            </a:endParaRPr>
          </a:p>
        </p:txBody>
      </p:sp>
      <p:sp>
        <p:nvSpPr>
          <p:cNvPr id="4" name="직사각형 3"/>
          <p:cNvSpPr/>
          <p:nvPr/>
        </p:nvSpPr>
        <p:spPr>
          <a:xfrm>
            <a:off x="3235608" y="6488668"/>
            <a:ext cx="5904355" cy="369332"/>
          </a:xfrm>
          <a:prstGeom prst="rect">
            <a:avLst/>
          </a:prstGeom>
        </p:spPr>
        <p:txBody>
          <a:bodyPr wrap="square">
            <a:spAutoFit/>
          </a:bodyPr>
          <a:lstStyle/>
          <a:p>
            <a:r>
              <a:rPr lang="en-US" altLang="ko-KR" dirty="0"/>
              <a:t>Expert opinion on therapeutic targets 2011; 15: </a:t>
            </a:r>
            <a:r>
              <a:rPr lang="en-US" altLang="ko-KR" dirty="0" smtClean="0"/>
              <a:t>31-51</a:t>
            </a:r>
            <a:endParaRPr lang="ko-KR" altLang="ko-KR" dirty="0"/>
          </a:p>
        </p:txBody>
      </p:sp>
      <p:grpSp>
        <p:nvGrpSpPr>
          <p:cNvPr id="7" name="그룹 6"/>
          <p:cNvGrpSpPr/>
          <p:nvPr/>
        </p:nvGrpSpPr>
        <p:grpSpPr>
          <a:xfrm>
            <a:off x="1115616" y="1047345"/>
            <a:ext cx="6115526" cy="5441323"/>
            <a:chOff x="1115616" y="1232011"/>
            <a:chExt cx="6115526" cy="5441323"/>
          </a:xfrm>
        </p:grpSpPr>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1232011"/>
              <a:ext cx="6115526" cy="5441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직사각형 5"/>
            <p:cNvSpPr/>
            <p:nvPr/>
          </p:nvSpPr>
          <p:spPr>
            <a:xfrm>
              <a:off x="1115616" y="1772816"/>
              <a:ext cx="936104" cy="4715852"/>
            </a:xfrm>
            <a:prstGeom prst="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183495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 external file that holds a picture, illustration, etc.&#10;Object name is nihms250888f2.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39551" y="980728"/>
            <a:ext cx="8095117"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6985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2589775"/>
            <a:ext cx="8229600" cy="1382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직사각형 3"/>
          <p:cNvSpPr/>
          <p:nvPr/>
        </p:nvSpPr>
        <p:spPr>
          <a:xfrm>
            <a:off x="4318436" y="4029935"/>
            <a:ext cx="4824536" cy="369332"/>
          </a:xfrm>
          <a:prstGeom prst="rect">
            <a:avLst/>
          </a:prstGeom>
        </p:spPr>
        <p:txBody>
          <a:bodyPr wrap="square">
            <a:spAutoFit/>
          </a:bodyPr>
          <a:lstStyle/>
          <a:p>
            <a:r>
              <a:rPr lang="en-US" altLang="ko-KR" dirty="0"/>
              <a:t>Cancer </a:t>
            </a:r>
            <a:r>
              <a:rPr lang="en-US" altLang="ko-KR" dirty="0" err="1"/>
              <a:t>Prev</a:t>
            </a:r>
            <a:r>
              <a:rPr lang="en-US" altLang="ko-KR" dirty="0"/>
              <a:t> Res 2009;2(12) December 2009</a:t>
            </a:r>
            <a:endParaRPr lang="ko-KR" altLang="en-US"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152" y="4537093"/>
            <a:ext cx="8225185" cy="1769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직사각형 4"/>
          <p:cNvSpPr/>
          <p:nvPr/>
        </p:nvSpPr>
        <p:spPr>
          <a:xfrm>
            <a:off x="4920047" y="6444044"/>
            <a:ext cx="4236416" cy="369332"/>
          </a:xfrm>
          <a:prstGeom prst="rect">
            <a:avLst/>
          </a:prstGeom>
        </p:spPr>
        <p:txBody>
          <a:bodyPr wrap="none">
            <a:spAutoFit/>
          </a:bodyPr>
          <a:lstStyle/>
          <a:p>
            <a:r>
              <a:rPr lang="en-US" altLang="ko-KR" dirty="0"/>
              <a:t>Cancer Res; 76(2); 305–18. 2016 AACR.</a:t>
            </a:r>
            <a:endParaRPr lang="ko-KR" altLang="en-US" dirty="0"/>
          </a:p>
        </p:txBody>
      </p:sp>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764704"/>
            <a:ext cx="7992888" cy="748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직사각형 5"/>
          <p:cNvSpPr/>
          <p:nvPr/>
        </p:nvSpPr>
        <p:spPr>
          <a:xfrm>
            <a:off x="4780393" y="1525280"/>
            <a:ext cx="4056944" cy="369332"/>
          </a:xfrm>
          <a:prstGeom prst="rect">
            <a:avLst/>
          </a:prstGeom>
        </p:spPr>
        <p:txBody>
          <a:bodyPr wrap="none">
            <a:spAutoFit/>
          </a:bodyPr>
          <a:lstStyle/>
          <a:p>
            <a:r>
              <a:rPr lang="en-US" altLang="ko-KR" dirty="0" err="1"/>
              <a:t>Clin</a:t>
            </a:r>
            <a:r>
              <a:rPr lang="en-US" altLang="ko-KR" dirty="0"/>
              <a:t> Cancer Res. 2003 Feb;9(2):613-8.</a:t>
            </a:r>
            <a:endParaRPr lang="ko-KR" altLang="en-US" dirty="0"/>
          </a:p>
        </p:txBody>
      </p:sp>
    </p:spTree>
    <p:extLst>
      <p:ext uri="{BB962C8B-B14F-4D97-AF65-F5344CB8AC3E}">
        <p14:creationId xmlns:p14="http://schemas.microsoft.com/office/powerpoint/2010/main" val="13839217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7098</TotalTime>
  <Words>1560</Words>
  <Application>Microsoft Office PowerPoint</Application>
  <PresentationFormat>화면 슬라이드 쇼(4:3)</PresentationFormat>
  <Paragraphs>338</Paragraphs>
  <Slides>24</Slides>
  <Notes>19</Notes>
  <HiddenSlides>0</HiddenSlides>
  <MMClips>0</MMClips>
  <ScaleCrop>false</ScaleCrop>
  <HeadingPairs>
    <vt:vector size="4" baseType="variant">
      <vt:variant>
        <vt:lpstr>테마</vt:lpstr>
      </vt:variant>
      <vt:variant>
        <vt:i4>1</vt:i4>
      </vt:variant>
      <vt:variant>
        <vt:lpstr>슬라이드 제목</vt:lpstr>
      </vt:variant>
      <vt:variant>
        <vt:i4>24</vt:i4>
      </vt:variant>
    </vt:vector>
  </HeadingPairs>
  <TitlesOfParts>
    <vt:vector size="25" baseType="lpstr">
      <vt:lpstr>Office 테마</vt:lpstr>
      <vt:lpstr>PowerPoint 프레젠테이션</vt:lpstr>
      <vt:lpstr>Back ground</vt:lpstr>
      <vt:lpstr>Back ground</vt:lpstr>
      <vt:lpstr>Back ground</vt:lpstr>
      <vt:lpstr>PowerPoint 프레젠테이션</vt:lpstr>
      <vt:lpstr>PowerPoint 프레젠테이션</vt:lpstr>
      <vt:lpstr>Back ground</vt:lpstr>
      <vt:lpstr>PowerPoint 프레젠테이션</vt:lpstr>
      <vt:lpstr>PowerPoint 프레젠테이션</vt:lpstr>
      <vt:lpstr>Aim</vt:lpstr>
      <vt:lpstr>Study design and participants</vt:lpstr>
      <vt:lpstr>PowerPoint 프레젠테이션</vt:lpstr>
      <vt:lpstr>Results</vt:lpstr>
      <vt:lpstr>Sepsis and EphA2 </vt:lpstr>
      <vt:lpstr>Correlation of APACHE II, SOFA  with EphA2 level</vt:lpstr>
      <vt:lpstr>Comparison of characteristics  between 28-d survivor and 28-d non-survivor</vt:lpstr>
      <vt:lpstr>Comparison of characteristics  between 28-d survivor and 28-d non-survivor</vt:lpstr>
      <vt:lpstr>Association of the SOFA group and plasma EphA2 receptor level</vt:lpstr>
      <vt:lpstr>ROC curve of EphA2, SOFA and APACHE II  for 28-d mortality prediction</vt:lpstr>
      <vt:lpstr>Cox proportional hazard regression analysis </vt:lpstr>
      <vt:lpstr>Conclusion </vt:lpstr>
      <vt:lpstr>Limitation </vt:lpstr>
      <vt:lpstr>PowerPoint 프레젠테이션</vt:lpstr>
      <vt:lpstr>Current recruiting clinical trials</vt:lpstr>
    </vt:vector>
  </TitlesOfParts>
  <Company>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Owner</dc:creator>
  <cp:lastModifiedBy>이수환</cp:lastModifiedBy>
  <cp:revision>358</cp:revision>
  <dcterms:created xsi:type="dcterms:W3CDTF">2010-08-12T13:33:42Z</dcterms:created>
  <dcterms:modified xsi:type="dcterms:W3CDTF">2016-04-27T22:07:20Z</dcterms:modified>
</cp:coreProperties>
</file>