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63" r:id="rId3"/>
    <p:sldId id="348" r:id="rId4"/>
    <p:sldId id="349" r:id="rId5"/>
    <p:sldId id="364" r:id="rId6"/>
    <p:sldId id="365" r:id="rId7"/>
    <p:sldId id="359" r:id="rId8"/>
    <p:sldId id="369" r:id="rId9"/>
    <p:sldId id="368" r:id="rId10"/>
    <p:sldId id="366" r:id="rId11"/>
    <p:sldId id="367" r:id="rId1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2353" autoAdjust="0"/>
  </p:normalViewPr>
  <p:slideViewPr>
    <p:cSldViewPr>
      <p:cViewPr varScale="1">
        <p:scale>
          <a:sx n="73" d="100"/>
          <a:sy n="73" d="100"/>
        </p:scale>
        <p:origin x="-13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38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4102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etiology-clinical-presentation-and-diagnosis-of-chylothorax/abstract/34,3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diagnostic-evaluation-of-a-pleural-effusion-in-adults-initial-testing/abstract/39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absence of a milky appearance does not exclude a </a:t>
            </a:r>
            <a:r>
              <a:rPr lang="en-US" altLang="ko-KR" dirty="0" err="1" smtClean="0"/>
              <a:t>chylothorax</a:t>
            </a:r>
            <a:r>
              <a:rPr lang="en-US" altLang="ko-KR" dirty="0" smtClean="0"/>
              <a:t>, especially if the patient is malnourished, fasting, or on a low fat diet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76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Fifteen percent (15 percent) of </a:t>
            </a:r>
            <a:r>
              <a:rPr lang="en-US" altLang="ko-KR" dirty="0" err="1" smtClean="0"/>
              <a:t>chylothoraces</a:t>
            </a:r>
            <a:r>
              <a:rPr lang="en-US" altLang="ko-KR" dirty="0" smtClean="0"/>
              <a:t>, however, have pleural fluid triglyceride concentrations less than 110 mg/</a:t>
            </a:r>
            <a:r>
              <a:rPr lang="en-US" altLang="ko-KR" dirty="0" err="1" smtClean="0"/>
              <a:t>dL</a:t>
            </a:r>
            <a:r>
              <a:rPr lang="en-US" altLang="ko-KR" dirty="0" smtClean="0"/>
              <a:t> and 3 percent have values less than 50 mg/</a:t>
            </a:r>
            <a:r>
              <a:rPr lang="en-US" altLang="ko-KR" dirty="0" err="1" smtClean="0"/>
              <a:t>dL</a:t>
            </a:r>
            <a:r>
              <a:rPr lang="en-US" altLang="ko-KR" dirty="0" smtClean="0"/>
              <a:t> [</a:t>
            </a:r>
            <a:r>
              <a:rPr lang="en-US" altLang="ko-KR" dirty="0" smtClean="0">
                <a:hlinkClick r:id="rId3" action="ppaction://hlinkfile"/>
              </a:rPr>
              <a:t>34,38</a:t>
            </a:r>
            <a:r>
              <a:rPr lang="en-US" altLang="ko-KR" dirty="0" smtClean="0"/>
              <a:t>]</a:t>
            </a:r>
          </a:p>
          <a:p>
            <a:r>
              <a:rPr lang="en-US" altLang="ko-KR" dirty="0" smtClean="0"/>
              <a:t>A triglyceride level below 110 mg/</a:t>
            </a:r>
            <a:r>
              <a:rPr lang="en-US" altLang="ko-KR" dirty="0" err="1" smtClean="0"/>
              <a:t>dL</a:t>
            </a:r>
            <a:r>
              <a:rPr lang="en-US" altLang="ko-KR" dirty="0" smtClean="0"/>
              <a:t> (1.24 </a:t>
            </a:r>
            <a:r>
              <a:rPr lang="en-US" altLang="ko-KR" dirty="0" err="1" smtClean="0"/>
              <a:t>mmol</a:t>
            </a:r>
            <a:r>
              <a:rPr lang="en-US" altLang="ko-KR" dirty="0" smtClean="0"/>
              <a:t>/L) should be followed by lipoprotein electrophoresis of the pleural fluid if a </a:t>
            </a:r>
            <a:r>
              <a:rPr lang="en-US" altLang="ko-KR" dirty="0" err="1" smtClean="0"/>
              <a:t>chylothorax</a:t>
            </a:r>
            <a:r>
              <a:rPr lang="en-US" altLang="ko-KR" dirty="0" smtClean="0"/>
              <a:t> remains clinically suspected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546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가슴림프관팽대 </a:t>
            </a:r>
            <a:r>
              <a:rPr lang="en-US" altLang="ko-KR" b="1" dirty="0" smtClean="0"/>
              <a:t>Cisterna </a:t>
            </a:r>
            <a:r>
              <a:rPr lang="en-US" altLang="ko-KR" b="1" dirty="0" err="1" smtClean="0"/>
              <a:t>chyli</a:t>
            </a:r>
            <a:r>
              <a:rPr lang="en-US" altLang="ko-KR" b="1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136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 Although not routinely tested in pleural fluid samples, amylase measurements can assist in settings wherein pancreatic or esophageal etiologies of an effusion appear possible.</a:t>
            </a:r>
          </a:p>
          <a:p>
            <a:r>
              <a:rPr lang="en-US" altLang="ko-KR" dirty="0" smtClean="0"/>
              <a:t>Pancreatic disease is associated with pancreatic </a:t>
            </a:r>
            <a:r>
              <a:rPr lang="en-US" altLang="ko-KR" dirty="0" err="1" smtClean="0"/>
              <a:t>isoenzymes</a:t>
            </a:r>
            <a:r>
              <a:rPr lang="en-US" altLang="ko-KR" dirty="0" smtClean="0"/>
              <a:t>, while malignancy and esophageal rupture are characterized by a predominance of salivary </a:t>
            </a:r>
            <a:r>
              <a:rPr lang="en-US" altLang="ko-KR" dirty="0" err="1" smtClean="0"/>
              <a:t>isoenzymes</a:t>
            </a:r>
            <a:r>
              <a:rPr lang="en-US" altLang="ko-KR" dirty="0" smtClean="0"/>
              <a:t> [</a:t>
            </a:r>
            <a:r>
              <a:rPr lang="en-US" altLang="ko-KR" dirty="0" smtClean="0">
                <a:hlinkClick r:id="rId3" action="ppaction://hlinkfile"/>
              </a:rPr>
              <a:t>39</a:t>
            </a:r>
            <a:r>
              <a:rPr lang="en-US" altLang="ko-KR" dirty="0" smtClean="0"/>
              <a:t>].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072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028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ko-KR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강 사 이 인 선 </a:t>
            </a:r>
            <a:endParaRPr lang="en-US" altLang="ko-KR" sz="24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err="1" smtClean="0">
                <a:solidFill>
                  <a:srgbClr val="FCD5B5"/>
                </a:solidFill>
                <a:latin typeface="Arial" charset="0"/>
                <a:cs typeface="Arial" charset="0"/>
              </a:rPr>
              <a:t>Chylothorax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err="1" smtClean="0"/>
              <a:t>Chylous</a:t>
            </a:r>
            <a:r>
              <a:rPr lang="en-US" altLang="ko-KR" sz="3600" dirty="0" smtClean="0"/>
              <a:t> effusions</a:t>
            </a:r>
            <a:br>
              <a:rPr lang="en-US" altLang="ko-KR" sz="3600" dirty="0" smtClean="0"/>
            </a:br>
            <a:r>
              <a:rPr lang="en-US" altLang="ko-KR" sz="3600" dirty="0" smtClean="0"/>
              <a:t> secondary to pancreatitis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M/43 (1984 reported) </a:t>
            </a:r>
          </a:p>
          <a:p>
            <a:r>
              <a:rPr lang="en-US" altLang="ko-KR" sz="2000" dirty="0" smtClean="0"/>
              <a:t>Alcohol induced pancreatitis</a:t>
            </a:r>
          </a:p>
          <a:p>
            <a:r>
              <a:rPr lang="en-US" altLang="ko-KR" sz="2000" dirty="0" smtClean="0"/>
              <a:t>Serum amylase  1672IU </a:t>
            </a:r>
          </a:p>
          <a:p>
            <a:r>
              <a:rPr lang="en-US" altLang="ko-KR" sz="2000" dirty="0" smtClean="0"/>
              <a:t>CXR- </a:t>
            </a:r>
            <a:r>
              <a:rPr lang="en-US" altLang="ko-KR" sz="2000" dirty="0" err="1" smtClean="0"/>
              <a:t>Rt</a:t>
            </a:r>
            <a:r>
              <a:rPr lang="en-US" altLang="ko-KR" sz="2000" dirty="0" smtClean="0"/>
              <a:t> pleural effusion </a:t>
            </a:r>
          </a:p>
          <a:p>
            <a:r>
              <a:rPr lang="en-US" altLang="ko-KR" sz="2000" dirty="0" err="1" smtClean="0"/>
              <a:t>Thoracentesis</a:t>
            </a:r>
            <a:r>
              <a:rPr lang="en-US" altLang="ko-KR" sz="2000" dirty="0" smtClean="0"/>
              <a:t>: pH 6.88 ,WBC 65000(90% poly, 10% monocytes), glc16mg/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, amylase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6 </a:t>
            </a:r>
            <a:r>
              <a:rPr lang="en-US" altLang="ko-KR" sz="2000" dirty="0" err="1" smtClean="0"/>
              <a:t>IU,total</a:t>
            </a:r>
            <a:r>
              <a:rPr lang="en-US" altLang="ko-KR" sz="2000" dirty="0" smtClean="0"/>
              <a:t> protein 2.9mg/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, TG1100mg/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, cholesterol 47mg/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 culture : no growth </a:t>
            </a:r>
          </a:p>
          <a:p>
            <a:r>
              <a:rPr lang="en-US" altLang="ko-KR" sz="2000" dirty="0" smtClean="0"/>
              <a:t>Ascites: milky fluid</a:t>
            </a:r>
          </a:p>
          <a:p>
            <a:r>
              <a:rPr lang="en-US" altLang="ko-KR" sz="2000" dirty="0" smtClean="0"/>
              <a:t>pH 7.11 WBC 90 (10% poly,10% lymphocytes, 80% undetermined) </a:t>
            </a:r>
            <a:r>
              <a:rPr lang="en-US" altLang="ko-KR" sz="2000" dirty="0" err="1" smtClean="0"/>
              <a:t>glc</a:t>
            </a:r>
            <a:r>
              <a:rPr lang="en-US" altLang="ko-KR" sz="2000" dirty="0" smtClean="0"/>
              <a:t> 117mg/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, amylase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400 IU, total protein 2.9mg/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. Cholesterol 273mg/</a:t>
            </a:r>
            <a:r>
              <a:rPr lang="en-US" altLang="ko-KR" sz="2000" dirty="0" err="1" smtClean="0"/>
              <a:t>dL</a:t>
            </a:r>
            <a:r>
              <a:rPr lang="en-US" altLang="ko-KR" sz="2000" dirty="0" smtClean="0"/>
              <a:t>, LDH500 IU   </a:t>
            </a:r>
          </a:p>
        </p:txBody>
      </p:sp>
    </p:spTree>
    <p:extLst>
      <p:ext uri="{BB962C8B-B14F-4D97-AF65-F5344CB8AC3E}">
        <p14:creationId xmlns:p14="http://schemas.microsoft.com/office/powerpoint/2010/main" val="3596085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0" dirty="0" err="1"/>
              <a:t>Chylothorax</a:t>
            </a:r>
            <a:r>
              <a:rPr lang="en-US" altLang="ko-KR" sz="2400" b="0" dirty="0"/>
              <a:t> as a rare complication after severe </a:t>
            </a:r>
            <a:r>
              <a:rPr lang="en-US" altLang="ko-KR" sz="2400" b="0" dirty="0" smtClean="0"/>
              <a:t>necrotizing pancreatitis </a:t>
            </a:r>
            <a:r>
              <a:rPr lang="en-US" altLang="ko-KR" sz="2400" b="0" dirty="0"/>
              <a:t>and endoscopic pancreatic </a:t>
            </a:r>
            <a:r>
              <a:rPr lang="en-US" altLang="ko-KR" sz="2400" b="0" dirty="0" err="1"/>
              <a:t>necrosectomy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M/72  (2013 reported) </a:t>
            </a:r>
          </a:p>
          <a:p>
            <a:r>
              <a:rPr lang="en-US" altLang="ko-KR" sz="2000" dirty="0" smtClean="0"/>
              <a:t>Severe necrotizing pancreatitis, </a:t>
            </a:r>
            <a:r>
              <a:rPr lang="en-US" altLang="ko-KR" sz="2000" dirty="0" err="1" smtClean="0"/>
              <a:t>multiorgan</a:t>
            </a:r>
            <a:r>
              <a:rPr lang="en-US" altLang="ko-KR" sz="2000" dirty="0" smtClean="0"/>
              <a:t> failure</a:t>
            </a:r>
          </a:p>
          <a:p>
            <a:r>
              <a:rPr lang="en-US" altLang="ko-KR" sz="2000" dirty="0"/>
              <a:t>serum amylase of 2598 </a:t>
            </a:r>
            <a:r>
              <a:rPr lang="en-US" altLang="ko-KR" sz="2000" dirty="0" smtClean="0"/>
              <a:t>U/L ,</a:t>
            </a:r>
            <a:r>
              <a:rPr lang="en-US" altLang="ko-KR" sz="2000" dirty="0"/>
              <a:t> serum triglyceride value of 248 mg/</a:t>
            </a:r>
            <a:r>
              <a:rPr lang="en-US" altLang="ko-KR" sz="2000" dirty="0" err="1"/>
              <a:t>dL</a:t>
            </a:r>
            <a:endParaRPr lang="en-US" altLang="ko-KR" sz="2000" dirty="0" smtClean="0"/>
          </a:p>
          <a:p>
            <a:r>
              <a:rPr lang="en-US" altLang="ko-KR" sz="2000" dirty="0"/>
              <a:t>Six sessions of endoscopic pancreatic </a:t>
            </a:r>
            <a:r>
              <a:rPr lang="en-US" altLang="ko-KR" sz="2000" dirty="0" err="1" smtClean="0"/>
              <a:t>necrosectomy</a:t>
            </a:r>
            <a:r>
              <a:rPr lang="en-US" altLang="ko-KR" sz="2000" dirty="0" smtClean="0"/>
              <a:t> were </a:t>
            </a:r>
            <a:r>
              <a:rPr lang="en-US" altLang="ko-KR" sz="2000" dirty="0"/>
              <a:t>performed, during which the retroperitoneal </a:t>
            </a:r>
            <a:r>
              <a:rPr lang="en-US" altLang="ko-KR" sz="2000" dirty="0" smtClean="0"/>
              <a:t>cavity was </a:t>
            </a:r>
            <a:r>
              <a:rPr lang="en-US" altLang="ko-KR" sz="2000" dirty="0"/>
              <a:t>irrigated with copious amounts of saline solution, </a:t>
            </a:r>
            <a:r>
              <a:rPr lang="en-US" altLang="ko-KR" sz="2000" dirty="0" smtClean="0"/>
              <a:t>and large </a:t>
            </a:r>
            <a:r>
              <a:rPr lang="en-US" altLang="ko-KR" sz="2000" dirty="0"/>
              <a:t>amounts of turbid fluid were removed along with </a:t>
            </a:r>
            <a:r>
              <a:rPr lang="en-US" altLang="ko-KR" sz="2000" dirty="0" smtClean="0"/>
              <a:t>large pieces </a:t>
            </a:r>
            <a:r>
              <a:rPr lang="en-US" altLang="ko-KR" sz="2000" dirty="0"/>
              <a:t>of necrotic pancreatic </a:t>
            </a:r>
            <a:r>
              <a:rPr lang="en-US" altLang="ko-KR" sz="2000" dirty="0" smtClean="0"/>
              <a:t>tissue.</a:t>
            </a:r>
          </a:p>
          <a:p>
            <a:r>
              <a:rPr lang="en-US" altLang="ko-KR" sz="2000" dirty="0"/>
              <a:t>Two weeks after the first endoscopic pancreatic </a:t>
            </a:r>
            <a:r>
              <a:rPr lang="en-US" altLang="ko-KR" sz="2000" dirty="0" err="1"/>
              <a:t>necrosectomy</a:t>
            </a:r>
            <a:r>
              <a:rPr lang="en-US" altLang="ko-KR" sz="2000" dirty="0" smtClean="0"/>
              <a:t>, 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-&gt;  </a:t>
            </a:r>
            <a:r>
              <a:rPr lang="en-US" altLang="ko-KR" sz="2000" dirty="0"/>
              <a:t>a right pleural effusion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 smtClean="0"/>
              <a:t> milky </a:t>
            </a:r>
            <a:r>
              <a:rPr lang="en-US" altLang="ko-KR" sz="2000" dirty="0"/>
              <a:t>pleural </a:t>
            </a:r>
            <a:r>
              <a:rPr lang="en-US" altLang="ko-KR" sz="2000" dirty="0" smtClean="0"/>
              <a:t>fluid -&gt; </a:t>
            </a:r>
            <a:r>
              <a:rPr lang="en-US" altLang="ko-KR" sz="2000" dirty="0"/>
              <a:t>chylomicrons was </a:t>
            </a:r>
            <a:r>
              <a:rPr lang="en-US" altLang="ko-KR" sz="2000" dirty="0" smtClean="0"/>
              <a:t>positive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280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864"/>
            <a:ext cx="4752528" cy="681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547664" y="4725144"/>
            <a:ext cx="5760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23928" y="4903389"/>
            <a:ext cx="5760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923928" y="3356992"/>
            <a:ext cx="5760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911102" y="4365104"/>
            <a:ext cx="5760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52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Chylothorax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/>
              <a:t>A </a:t>
            </a:r>
            <a:r>
              <a:rPr lang="en-US" altLang="ko-KR" sz="2000" dirty="0" err="1"/>
              <a:t>chylothorax</a:t>
            </a:r>
            <a:r>
              <a:rPr lang="en-US" altLang="ko-KR" sz="2000" dirty="0"/>
              <a:t> occurs when lymph fluid accumulates in the pleural space due to disruption or obstruction of the thoracic duct. </a:t>
            </a:r>
          </a:p>
          <a:p>
            <a:r>
              <a:rPr lang="en-US" altLang="ko-KR" sz="2000" dirty="0" err="1" smtClean="0"/>
              <a:t>Chylothoraces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contain a high concentration of triglycerides as </a:t>
            </a:r>
            <a:r>
              <a:rPr lang="en-US" altLang="ko-KR" sz="2000" dirty="0" smtClean="0"/>
              <a:t>chylomicrons.</a:t>
            </a:r>
          </a:p>
          <a:p>
            <a:r>
              <a:rPr lang="en-US" altLang="ko-KR" sz="2000" dirty="0" smtClean="0"/>
              <a:t>can </a:t>
            </a:r>
            <a:r>
              <a:rPr lang="en-US" altLang="ko-KR" sz="2000" dirty="0"/>
              <a:t>be milky, sanguineous, or </a:t>
            </a:r>
            <a:r>
              <a:rPr lang="en-US" altLang="ko-KR" sz="2000" dirty="0" smtClean="0"/>
              <a:t>serous.</a:t>
            </a:r>
          </a:p>
          <a:p>
            <a:r>
              <a:rPr lang="en-US" altLang="ko-KR" sz="2000" dirty="0" smtClean="0">
                <a:sym typeface="Wingdings" pitchFamily="2" charset="2"/>
              </a:rPr>
              <a:t> </a:t>
            </a:r>
            <a:r>
              <a:rPr lang="en-US" altLang="ko-KR" sz="2000" dirty="0" err="1" smtClean="0"/>
              <a:t>chylothorax</a:t>
            </a:r>
            <a:r>
              <a:rPr lang="en-US" altLang="ko-KR" sz="2000" dirty="0"/>
              <a:t>, a cholesterol pleural effusion, or an </a:t>
            </a:r>
            <a:r>
              <a:rPr lang="en-US" altLang="ko-KR" sz="2000" dirty="0" smtClean="0"/>
              <a:t>empyema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DDX&gt;</a:t>
            </a:r>
          </a:p>
          <a:p>
            <a:pPr lvl="1"/>
            <a:r>
              <a:rPr lang="en-US" altLang="ko-KR" sz="1600" dirty="0">
                <a:solidFill>
                  <a:srgbClr val="FFC000"/>
                </a:solidFill>
              </a:rPr>
              <a:t>Cholesterol effusions </a:t>
            </a:r>
            <a:r>
              <a:rPr lang="en-US" altLang="ko-KR" sz="1600" dirty="0"/>
              <a:t>(also known as a </a:t>
            </a:r>
            <a:r>
              <a:rPr lang="en-US" altLang="ko-KR" sz="1600" dirty="0" err="1"/>
              <a:t>pseudochylothorax</a:t>
            </a:r>
            <a:r>
              <a:rPr lang="en-US" altLang="ko-KR" sz="1600" dirty="0"/>
              <a:t> or </a:t>
            </a:r>
            <a:r>
              <a:rPr lang="en-US" altLang="ko-KR" sz="1600" dirty="0" err="1"/>
              <a:t>chyliform</a:t>
            </a:r>
            <a:r>
              <a:rPr lang="en-US" altLang="ko-KR" sz="1600" dirty="0"/>
              <a:t> effusion) are much less common than </a:t>
            </a:r>
            <a:r>
              <a:rPr lang="en-US" altLang="ko-KR" sz="1600" dirty="0" err="1"/>
              <a:t>chylothoraces</a:t>
            </a:r>
            <a:r>
              <a:rPr lang="en-US" altLang="ko-KR" sz="1600" dirty="0"/>
              <a:t> and contain a high concentration of cholesterol. </a:t>
            </a:r>
            <a:endParaRPr lang="en-US" altLang="ko-KR" sz="1600" dirty="0" smtClean="0"/>
          </a:p>
          <a:p>
            <a:pPr lvl="1"/>
            <a:r>
              <a:rPr lang="en-US" altLang="ko-KR" sz="1600" dirty="0" smtClean="0"/>
              <a:t>typically </a:t>
            </a:r>
            <a:r>
              <a:rPr lang="en-US" altLang="ko-KR" sz="1600" dirty="0"/>
              <a:t>occur in patients with thickened and sometimes calcified pleural surfaces in the setting of </a:t>
            </a:r>
            <a:r>
              <a:rPr lang="en-US" altLang="ko-KR" sz="1600" dirty="0">
                <a:solidFill>
                  <a:srgbClr val="FFC000"/>
                </a:solidFill>
              </a:rPr>
              <a:t>chronic pleural inflammation</a:t>
            </a:r>
            <a:endParaRPr lang="ko-KR" altLang="en-US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1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gold </a:t>
            </a:r>
            <a:r>
              <a:rPr lang="en-US" altLang="ko-KR" sz="2000" dirty="0"/>
              <a:t>standard </a:t>
            </a:r>
            <a:r>
              <a:rPr lang="en-US" altLang="ko-KR" sz="2000" dirty="0" smtClean="0"/>
              <a:t>- </a:t>
            </a:r>
            <a:r>
              <a:rPr lang="en-US" altLang="ko-KR" sz="2000" dirty="0" err="1" smtClean="0"/>
              <a:t>chyle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leakage by direct visualization or </a:t>
            </a:r>
            <a:r>
              <a:rPr lang="en-US" altLang="ko-KR" sz="2000" dirty="0" smtClean="0"/>
              <a:t>lymphangiography</a:t>
            </a:r>
          </a:p>
          <a:p>
            <a:endParaRPr lang="en-US" altLang="ko-KR" sz="2000" dirty="0"/>
          </a:p>
          <a:p>
            <a:r>
              <a:rPr lang="en-US" altLang="ko-KR" sz="2000" dirty="0" err="1" smtClean="0"/>
              <a:t>Chyle</a:t>
            </a:r>
            <a:r>
              <a:rPr lang="en-US" altLang="ko-KR" sz="2000" dirty="0" smtClean="0"/>
              <a:t> composition </a:t>
            </a:r>
          </a:p>
          <a:p>
            <a:r>
              <a:rPr lang="en-US" altLang="ko-KR" sz="2000" dirty="0"/>
              <a:t>lymphatic fluid of intestinal origin, to the bloodstream.</a:t>
            </a:r>
          </a:p>
          <a:p>
            <a:pPr lvl="1"/>
            <a:r>
              <a:rPr lang="en-US" altLang="ko-KR" sz="1600" dirty="0" smtClean="0"/>
              <a:t>Cell</a:t>
            </a:r>
            <a:r>
              <a:rPr lang="ko-KR" altLang="en-US" sz="1600" dirty="0" smtClean="0"/>
              <a:t> </a:t>
            </a:r>
            <a:r>
              <a:rPr lang="en-US" altLang="ko-KR" sz="1600" dirty="0"/>
              <a:t>count : predominance of </a:t>
            </a:r>
            <a:r>
              <a:rPr lang="en-US" altLang="ko-KR" sz="1600" dirty="0" smtClean="0"/>
              <a:t>lymphocytes(</a:t>
            </a:r>
            <a:r>
              <a:rPr lang="en-US" altLang="ko-KR" sz="1200" dirty="0" smtClean="0"/>
              <a:t>usually </a:t>
            </a:r>
            <a:r>
              <a:rPr lang="en-US" altLang="ko-KR" sz="1200" dirty="0" smtClean="0"/>
              <a:t>&gt; 80 % of total nucleated cell count) </a:t>
            </a:r>
          </a:p>
          <a:p>
            <a:pPr lvl="1"/>
            <a:r>
              <a:rPr lang="en-US" altLang="ko-KR" sz="1600" dirty="0" smtClean="0">
                <a:solidFill>
                  <a:srgbClr val="FFC000"/>
                </a:solidFill>
              </a:rPr>
              <a:t>pleural </a:t>
            </a:r>
            <a:r>
              <a:rPr lang="en-US" altLang="ko-KR" sz="1600" dirty="0">
                <a:solidFill>
                  <a:srgbClr val="FFC000"/>
                </a:solidFill>
              </a:rPr>
              <a:t>fluid </a:t>
            </a:r>
            <a:r>
              <a:rPr lang="en-US" altLang="ko-KR" sz="1600" dirty="0" smtClean="0">
                <a:solidFill>
                  <a:srgbClr val="FFC000"/>
                </a:solidFill>
              </a:rPr>
              <a:t>TG&gt; 110 </a:t>
            </a:r>
            <a:r>
              <a:rPr lang="en-US" altLang="ko-KR" sz="1600" dirty="0">
                <a:solidFill>
                  <a:srgbClr val="FFC000"/>
                </a:solidFill>
              </a:rPr>
              <a:t>mg/</a:t>
            </a:r>
            <a:r>
              <a:rPr lang="en-US" altLang="ko-KR" sz="1600" dirty="0" err="1">
                <a:solidFill>
                  <a:srgbClr val="FFC000"/>
                </a:solidFill>
              </a:rPr>
              <a:t>dL</a:t>
            </a:r>
            <a:r>
              <a:rPr lang="en-US" altLang="ko-KR" sz="1600" dirty="0">
                <a:solidFill>
                  <a:srgbClr val="FFC000"/>
                </a:solidFill>
              </a:rPr>
              <a:t> </a:t>
            </a:r>
            <a:r>
              <a:rPr lang="en-US" altLang="ko-KR" sz="1600" dirty="0"/>
              <a:t>(1.24 </a:t>
            </a:r>
            <a:r>
              <a:rPr lang="en-US" altLang="ko-KR" sz="1600" dirty="0" err="1"/>
              <a:t>mmol</a:t>
            </a:r>
            <a:r>
              <a:rPr lang="en-US" altLang="ko-KR" sz="1600" dirty="0"/>
              <a:t>/L) strongly supports the </a:t>
            </a:r>
            <a:r>
              <a:rPr lang="en-US" altLang="ko-KR" sz="1600" dirty="0" smtClean="0"/>
              <a:t>diagnosis</a:t>
            </a:r>
          </a:p>
          <a:p>
            <a:pPr lvl="1"/>
            <a:r>
              <a:rPr lang="en-US" altLang="ko-KR" sz="1600" dirty="0" smtClean="0"/>
              <a:t>&lt; 50 </a:t>
            </a:r>
            <a:r>
              <a:rPr lang="en-US" altLang="ko-KR" sz="1600" dirty="0"/>
              <a:t>mg/</a:t>
            </a:r>
            <a:r>
              <a:rPr lang="en-US" altLang="ko-KR" sz="1600" dirty="0" err="1"/>
              <a:t>dL</a:t>
            </a:r>
            <a:r>
              <a:rPr lang="en-US" altLang="ko-KR" sz="1600" dirty="0"/>
              <a:t> excludes a </a:t>
            </a:r>
            <a:r>
              <a:rPr lang="en-US" altLang="ko-KR" sz="1600" dirty="0" err="1"/>
              <a:t>chylothorax</a:t>
            </a:r>
            <a:r>
              <a:rPr lang="en-US" altLang="ko-KR" sz="1600" dirty="0"/>
              <a:t> with reasonable likelihood, </a:t>
            </a:r>
            <a:endParaRPr lang="en-US" altLang="ko-KR" sz="1600" dirty="0" smtClean="0"/>
          </a:p>
          <a:p>
            <a:pPr lvl="1"/>
            <a:r>
              <a:rPr lang="en-US" altLang="ko-KR" sz="1600" dirty="0" smtClean="0"/>
              <a:t>50 ~ </a:t>
            </a:r>
            <a:r>
              <a:rPr lang="en-US" altLang="ko-KR" sz="1600" dirty="0"/>
              <a:t>110 mg/</a:t>
            </a:r>
            <a:r>
              <a:rPr lang="en-US" altLang="ko-KR" sz="1600" dirty="0" err="1"/>
              <a:t>dL</a:t>
            </a:r>
            <a:r>
              <a:rPr lang="en-US" altLang="ko-KR" sz="1600" dirty="0"/>
              <a:t> should be followed by lipoprotein analysis of the pleural fluid</a:t>
            </a:r>
            <a:endParaRPr lang="en-US" altLang="ko-KR" sz="1600" dirty="0" smtClean="0"/>
          </a:p>
          <a:p>
            <a:pPr lvl="1"/>
            <a:r>
              <a:rPr lang="en-US" altLang="ko-KR" sz="1600" dirty="0">
                <a:solidFill>
                  <a:srgbClr val="FFC000"/>
                </a:solidFill>
              </a:rPr>
              <a:t>Detection of chylomicrons </a:t>
            </a:r>
            <a:r>
              <a:rPr lang="en-US" altLang="ko-KR" sz="1600" dirty="0"/>
              <a:t>in the pleural fluid by lipoprotein electrophoresis </a:t>
            </a:r>
            <a:r>
              <a:rPr lang="en-US" altLang="ko-KR" sz="1600" dirty="0" smtClean="0"/>
              <a:t>confirms </a:t>
            </a:r>
            <a:r>
              <a:rPr lang="en-US" altLang="ko-KR" sz="1600" dirty="0"/>
              <a:t>the presence of a </a:t>
            </a:r>
            <a:r>
              <a:rPr lang="en-US" altLang="ko-KR" sz="1600" dirty="0" err="1" smtClean="0"/>
              <a:t>chylothorax</a:t>
            </a:r>
            <a:r>
              <a:rPr lang="en-US" altLang="ko-KR" sz="1600" dirty="0" smtClean="0"/>
              <a:t>.</a:t>
            </a:r>
          </a:p>
          <a:p>
            <a:pPr lvl="1"/>
            <a:r>
              <a:rPr lang="en-US" altLang="ko-KR" sz="1600" dirty="0"/>
              <a:t>The cholesterol level in a </a:t>
            </a:r>
            <a:r>
              <a:rPr lang="en-US" altLang="ko-KR" sz="1600" dirty="0" err="1"/>
              <a:t>chylothorax</a:t>
            </a:r>
            <a:r>
              <a:rPr lang="en-US" altLang="ko-KR" sz="1600" dirty="0"/>
              <a:t> is generally less than 200 mg/</a:t>
            </a:r>
            <a:r>
              <a:rPr lang="en-US" altLang="ko-KR" sz="1600" dirty="0" err="1"/>
              <a:t>dL</a:t>
            </a:r>
            <a:r>
              <a:rPr lang="en-US" altLang="ko-KR" sz="1600" dirty="0"/>
              <a:t> (5.18 </a:t>
            </a:r>
            <a:r>
              <a:rPr lang="en-US" altLang="ko-KR" sz="1600" dirty="0" err="1"/>
              <a:t>mmol</a:t>
            </a:r>
            <a:r>
              <a:rPr lang="en-US" altLang="ko-KR" sz="1600" dirty="0"/>
              <a:t>/L).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180988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38113"/>
            <a:ext cx="574357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70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0149"/>
            <a:ext cx="4176464" cy="672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2627784" y="5445224"/>
            <a:ext cx="7200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032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# 3599694  </a:t>
            </a:r>
            <a:r>
              <a:rPr lang="ko-KR" altLang="en-US" dirty="0" smtClean="0"/>
              <a:t>송 </a:t>
            </a:r>
            <a:r>
              <a:rPr lang="en-US" altLang="ko-KR" dirty="0" smtClean="0"/>
              <a:t>O 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M/69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3"/>
          <a:lstStyle/>
          <a:p>
            <a:r>
              <a:rPr lang="en-US" altLang="ko-KR" sz="2000" dirty="0" smtClean="0"/>
              <a:t>Pleural fluid analysis (2013.4.9</a:t>
            </a:r>
            <a:r>
              <a:rPr lang="en-US" altLang="ko-KR" sz="2000" dirty="0" smtClean="0"/>
              <a:t>)</a:t>
            </a:r>
          </a:p>
          <a:p>
            <a:endParaRPr lang="en-US" altLang="ko-KR" sz="1800" dirty="0"/>
          </a:p>
          <a:p>
            <a:r>
              <a:rPr lang="en-US" altLang="ko-KR" sz="1800" dirty="0"/>
              <a:t>Color  Mixed bloody</a:t>
            </a:r>
          </a:p>
          <a:p>
            <a:r>
              <a:rPr lang="en-US" altLang="ko-KR" sz="1800" dirty="0"/>
              <a:t>Turbidity  Cloudy</a:t>
            </a:r>
          </a:p>
          <a:p>
            <a:r>
              <a:rPr lang="en-US" altLang="ko-KR" sz="1800" dirty="0"/>
              <a:t>RBC  15800</a:t>
            </a:r>
          </a:p>
          <a:p>
            <a:r>
              <a:rPr lang="en-US" altLang="ko-KR" sz="1800" dirty="0"/>
              <a:t>WBC  17950</a:t>
            </a:r>
          </a:p>
          <a:p>
            <a:r>
              <a:rPr lang="en-US" altLang="ko-KR" sz="1800" dirty="0" err="1"/>
              <a:t>Polymorphonuclear</a:t>
            </a:r>
            <a:r>
              <a:rPr lang="en-US" altLang="ko-KR" sz="1800" dirty="0"/>
              <a:t> cells  81</a:t>
            </a:r>
          </a:p>
          <a:p>
            <a:r>
              <a:rPr lang="en-US" altLang="ko-KR" sz="1800" dirty="0"/>
              <a:t>Mononuclear cells  19</a:t>
            </a:r>
          </a:p>
          <a:p>
            <a:r>
              <a:rPr lang="en-US" altLang="ko-KR" sz="1800" dirty="0" err="1"/>
              <a:t>Eosinophils</a:t>
            </a:r>
            <a:r>
              <a:rPr lang="en-US" altLang="ko-KR" sz="1800" dirty="0"/>
              <a:t>  0</a:t>
            </a:r>
          </a:p>
          <a:p>
            <a:r>
              <a:rPr lang="en-US" altLang="ko-KR" sz="1800" dirty="0"/>
              <a:t>Basophils  0</a:t>
            </a:r>
          </a:p>
          <a:p>
            <a:r>
              <a:rPr lang="en-US" altLang="ko-KR" sz="1800" dirty="0"/>
              <a:t>Other  0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SG  </a:t>
            </a:r>
            <a:r>
              <a:rPr lang="en-US" altLang="ko-KR" sz="1800" dirty="0"/>
              <a:t>1.026</a:t>
            </a:r>
          </a:p>
          <a:p>
            <a:r>
              <a:rPr lang="en-US" altLang="ko-KR" sz="1800" dirty="0"/>
              <a:t>pH  7.4</a:t>
            </a:r>
          </a:p>
          <a:p>
            <a:r>
              <a:rPr lang="en-US" altLang="ko-KR" sz="1800" dirty="0"/>
              <a:t>Total Protein   3300.0</a:t>
            </a:r>
          </a:p>
          <a:p>
            <a:r>
              <a:rPr lang="en-US" altLang="ko-KR" sz="1800" dirty="0"/>
              <a:t>Albumin   2400.0</a:t>
            </a:r>
          </a:p>
          <a:p>
            <a:r>
              <a:rPr lang="en-US" altLang="ko-KR" sz="1800" dirty="0">
                <a:solidFill>
                  <a:srgbClr val="FFC000"/>
                </a:solidFill>
              </a:rPr>
              <a:t>Amylase   325</a:t>
            </a:r>
          </a:p>
          <a:p>
            <a:r>
              <a:rPr lang="en-US" altLang="ko-KR" sz="1800" dirty="0">
                <a:solidFill>
                  <a:srgbClr val="FFC000"/>
                </a:solidFill>
              </a:rPr>
              <a:t>Triglyceride   821</a:t>
            </a:r>
          </a:p>
          <a:p>
            <a:r>
              <a:rPr lang="en-US" altLang="ko-KR" sz="1800" dirty="0"/>
              <a:t>Cholesterol   67</a:t>
            </a:r>
          </a:p>
          <a:p>
            <a:r>
              <a:rPr lang="en-US" altLang="ko-KR" sz="1800" dirty="0"/>
              <a:t>LD(LDH)   835</a:t>
            </a:r>
          </a:p>
          <a:p>
            <a:r>
              <a:rPr lang="en-US" altLang="ko-KR" sz="1800" dirty="0"/>
              <a:t>Glucose   164</a:t>
            </a:r>
          </a:p>
          <a:p>
            <a:r>
              <a:rPr lang="en-US" altLang="ko-KR" sz="1800" dirty="0" err="1"/>
              <a:t>Hct</a:t>
            </a:r>
            <a:r>
              <a:rPr lang="en-US" altLang="ko-KR" sz="1800" dirty="0"/>
              <a:t>   &lt;1</a:t>
            </a:r>
          </a:p>
          <a:p>
            <a:r>
              <a:rPr lang="en-US" altLang="ko-KR" sz="1800" dirty="0"/>
              <a:t>CEA   0.77 </a:t>
            </a:r>
            <a:endParaRPr lang="en-US" altLang="ko-KR" sz="1800" dirty="0" smtClean="0"/>
          </a:p>
          <a:p>
            <a:r>
              <a:rPr lang="en-US" altLang="ko-KR" sz="1800" dirty="0" smtClean="0"/>
              <a:t>ADA 15.8 </a:t>
            </a:r>
            <a:endParaRPr lang="en-US" altLang="ko-KR" sz="1800" dirty="0" smtClean="0"/>
          </a:p>
          <a:p>
            <a:endParaRPr lang="ko-KR" altLang="en-US" sz="18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5903640" y="1772816"/>
            <a:ext cx="3240360" cy="377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 smtClean="0"/>
              <a:t>Pleural fluid </a:t>
            </a:r>
          </a:p>
          <a:p>
            <a:r>
              <a:rPr lang="en-US" altLang="ko-KR" sz="1800" dirty="0" smtClean="0"/>
              <a:t>AFB smear (-) </a:t>
            </a:r>
          </a:p>
          <a:p>
            <a:r>
              <a:rPr lang="en-US" altLang="ko-KR" sz="1800" dirty="0" smtClean="0"/>
              <a:t>Mycobacterium cx</a:t>
            </a:r>
          </a:p>
          <a:p>
            <a:pPr marL="0" indent="0">
              <a:buNone/>
            </a:pPr>
            <a:r>
              <a:rPr lang="en-US" altLang="ko-KR" sz="1800" dirty="0" smtClean="0"/>
              <a:t>    : not yet</a:t>
            </a:r>
          </a:p>
          <a:p>
            <a:r>
              <a:rPr lang="en-US" altLang="ko-KR" sz="1800" dirty="0" smtClean="0"/>
              <a:t>bacterial cx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: no growth </a:t>
            </a:r>
          </a:p>
          <a:p>
            <a:r>
              <a:rPr lang="en-US" altLang="ko-KR" sz="1800" dirty="0" err="1" smtClean="0"/>
              <a:t>Sesrum</a:t>
            </a:r>
            <a:r>
              <a:rPr lang="en-US" altLang="ko-KR" sz="1800" dirty="0" smtClean="0"/>
              <a:t> LDH 234</a:t>
            </a:r>
          </a:p>
          <a:p>
            <a:r>
              <a:rPr lang="en-US" altLang="ko-KR" sz="1800" dirty="0" smtClean="0"/>
              <a:t>Serum </a:t>
            </a:r>
            <a:r>
              <a:rPr lang="en-US" altLang="ko-KR" sz="1800" dirty="0" smtClean="0">
                <a:solidFill>
                  <a:srgbClr val="FFC000"/>
                </a:solidFill>
              </a:rPr>
              <a:t>amylase 222 </a:t>
            </a:r>
            <a:r>
              <a:rPr lang="en-US" altLang="ko-KR" sz="1800" dirty="0">
                <a:solidFill>
                  <a:srgbClr val="FFC000"/>
                </a:solidFill>
              </a:rPr>
              <a:t>IU/L </a:t>
            </a:r>
          </a:p>
          <a:p>
            <a:pPr marL="0" indent="0">
              <a:buNone/>
            </a:pPr>
            <a:r>
              <a:rPr lang="en-US" altLang="ko-KR" sz="1800" dirty="0" smtClean="0"/>
              <a:t>                   lipase   226 IU/L </a:t>
            </a:r>
          </a:p>
          <a:p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6561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“Amylase-rich </a:t>
            </a:r>
            <a:r>
              <a:rPr lang="en-US" altLang="ko-KR" sz="2400" dirty="0"/>
              <a:t>pleural </a:t>
            </a:r>
            <a:r>
              <a:rPr lang="en-US" altLang="ko-KR" sz="2400" dirty="0" smtClean="0"/>
              <a:t>effusion”</a:t>
            </a:r>
          </a:p>
          <a:p>
            <a:r>
              <a:rPr lang="en-US" altLang="ko-KR" sz="2000" dirty="0" smtClean="0"/>
              <a:t>pleural </a:t>
            </a:r>
            <a:r>
              <a:rPr lang="en-US" altLang="ko-KR" sz="2000" dirty="0"/>
              <a:t>fluid amylase </a:t>
            </a:r>
            <a:r>
              <a:rPr lang="en-US" altLang="ko-KR" sz="2000" dirty="0" smtClean="0"/>
              <a:t>&gt;  the </a:t>
            </a:r>
            <a:r>
              <a:rPr lang="en-US" altLang="ko-KR" sz="2000" dirty="0"/>
              <a:t>upper limits of normal for serum amylase or a pleural fluid to serum amylase ratio greater than 1.0, </a:t>
            </a:r>
            <a:endParaRPr lang="en-US" altLang="ko-KR" sz="20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cause</a:t>
            </a:r>
            <a:endParaRPr lang="en-US" altLang="ko-KR" sz="2400" dirty="0" smtClean="0"/>
          </a:p>
          <a:p>
            <a:pPr lvl="1"/>
            <a:r>
              <a:rPr lang="en-US" altLang="ko-KR" sz="2000" dirty="0"/>
              <a:t>Acute pancreatitis</a:t>
            </a:r>
          </a:p>
          <a:p>
            <a:pPr lvl="1"/>
            <a:r>
              <a:rPr lang="en-US" altLang="ko-KR" sz="2000" dirty="0"/>
              <a:t>Chronic pancreatic pleural effusion</a:t>
            </a:r>
          </a:p>
          <a:p>
            <a:pPr lvl="1"/>
            <a:r>
              <a:rPr lang="en-US" altLang="ko-KR" sz="2000" dirty="0"/>
              <a:t>Esophageal rupture</a:t>
            </a:r>
          </a:p>
          <a:p>
            <a:pPr lvl="1"/>
            <a:r>
              <a:rPr lang="en-US" altLang="ko-KR" sz="2000" dirty="0" smtClean="0"/>
              <a:t>Malignancy</a:t>
            </a:r>
          </a:p>
          <a:p>
            <a:pPr lvl="1"/>
            <a:r>
              <a:rPr lang="en-US" altLang="ko-KR" sz="2000" dirty="0"/>
              <a:t>Other rare causes :pneumonia, ruptured ectopic pregnancy, </a:t>
            </a:r>
            <a:r>
              <a:rPr lang="en-US" altLang="ko-KR" sz="2000" dirty="0" err="1"/>
              <a:t>hydronephrosis</a:t>
            </a:r>
            <a:r>
              <a:rPr lang="en-US" altLang="ko-KR" sz="2000" dirty="0"/>
              <a:t>, and cirrhosis </a:t>
            </a:r>
            <a:endParaRPr lang="en-US" altLang="ko-KR" sz="2000" dirty="0" smtClean="0"/>
          </a:p>
          <a:p>
            <a:pPr lvl="1"/>
            <a:endParaRPr lang="en-US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70794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88024" y="476672"/>
            <a:ext cx="3754760" cy="940966"/>
          </a:xfrm>
        </p:spPr>
        <p:txBody>
          <a:bodyPr/>
          <a:lstStyle/>
          <a:p>
            <a:r>
              <a:rPr lang="en-US" altLang="ko-KR" dirty="0" smtClean="0"/>
              <a:t>2013-4-15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90" y="1556792"/>
            <a:ext cx="4296639" cy="458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4155"/>
            <a:ext cx="4250711" cy="458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제목 1"/>
          <p:cNvSpPr txBox="1">
            <a:spLocks/>
          </p:cNvSpPr>
          <p:nvPr/>
        </p:nvSpPr>
        <p:spPr bwMode="auto">
          <a:xfrm>
            <a:off x="596929" y="476672"/>
            <a:ext cx="3754760" cy="94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dirty="0" smtClean="0"/>
              <a:t>2013-4-08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8099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7157</TotalTime>
  <Words>632</Words>
  <Application>Microsoft Office PowerPoint</Application>
  <PresentationFormat>화면 슬라이드 쇼(4:3)</PresentationFormat>
  <Paragraphs>95</Paragraphs>
  <Slides>11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Chylothorax</vt:lpstr>
      <vt:lpstr>PowerPoint 프레젠테이션</vt:lpstr>
      <vt:lpstr>Chylothorax</vt:lpstr>
      <vt:lpstr>Diagnosis</vt:lpstr>
      <vt:lpstr>PowerPoint 프레젠테이션</vt:lpstr>
      <vt:lpstr>PowerPoint 프레젠테이션</vt:lpstr>
      <vt:lpstr># 3599694  송 O 영 M/69 </vt:lpstr>
      <vt:lpstr>PowerPoint 프레젠테이션</vt:lpstr>
      <vt:lpstr>2013-4-15</vt:lpstr>
      <vt:lpstr>Chylous effusions  secondary to pancreatitis</vt:lpstr>
      <vt:lpstr>Chylothorax as a rare complication after severe necrotizing pancreatitis and endoscopic pancreatic necrosectomy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이인선</cp:lastModifiedBy>
  <cp:revision>855</cp:revision>
  <dcterms:created xsi:type="dcterms:W3CDTF">2002-05-31T16:21:56Z</dcterms:created>
  <dcterms:modified xsi:type="dcterms:W3CDTF">2013-04-17T11:40:52Z</dcterms:modified>
</cp:coreProperties>
</file>