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notesMasterIdLst>
    <p:notesMasterId r:id="rId28"/>
  </p:notesMasterIdLst>
  <p:handoutMasterIdLst>
    <p:handoutMasterId r:id="rId29"/>
  </p:handoutMasterIdLst>
  <p:sldIdLst>
    <p:sldId id="262" r:id="rId2"/>
    <p:sldId id="316" r:id="rId3"/>
    <p:sldId id="356" r:id="rId4"/>
    <p:sldId id="347" r:id="rId5"/>
    <p:sldId id="324" r:id="rId6"/>
    <p:sldId id="317" r:id="rId7"/>
    <p:sldId id="339" r:id="rId8"/>
    <p:sldId id="338" r:id="rId9"/>
    <p:sldId id="359" r:id="rId10"/>
    <p:sldId id="330" r:id="rId11"/>
    <p:sldId id="345" r:id="rId12"/>
    <p:sldId id="342" r:id="rId13"/>
    <p:sldId id="346" r:id="rId14"/>
    <p:sldId id="320" r:id="rId15"/>
    <p:sldId id="349" r:id="rId16"/>
    <p:sldId id="348" r:id="rId17"/>
    <p:sldId id="318" r:id="rId18"/>
    <p:sldId id="335" r:id="rId19"/>
    <p:sldId id="354" r:id="rId20"/>
    <p:sldId id="353" r:id="rId21"/>
    <p:sldId id="350" r:id="rId22"/>
    <p:sldId id="352" r:id="rId23"/>
    <p:sldId id="357" r:id="rId24"/>
    <p:sldId id="358" r:id="rId25"/>
    <p:sldId id="361" r:id="rId26"/>
    <p:sldId id="284" r:id="rId27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903" userDrawn="1">
          <p15:clr>
            <a:srgbClr val="A4A3A4"/>
          </p15:clr>
        </p15:guide>
        <p15:guide id="3" pos="158" userDrawn="1">
          <p15:clr>
            <a:srgbClr val="A4A3A4"/>
          </p15:clr>
        </p15:guide>
        <p15:guide id="4" orient="horz" pos="3906" userDrawn="1">
          <p15:clr>
            <a:srgbClr val="A4A3A4"/>
          </p15:clr>
        </p15:guide>
        <p15:guide id="5" pos="1678" userDrawn="1">
          <p15:clr>
            <a:srgbClr val="A4A3A4"/>
          </p15:clr>
        </p15:guide>
        <p15:guide id="6" pos="3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3A6B"/>
    <a:srgbClr val="20346B"/>
    <a:srgbClr val="223C64"/>
    <a:srgbClr val="202C5B"/>
    <a:srgbClr val="21366F"/>
    <a:srgbClr val="0020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08"/>
    <p:restoredTop sz="85632" autoAdjust="0"/>
  </p:normalViewPr>
  <p:slideViewPr>
    <p:cSldViewPr snapToGrid="0" snapToObjects="1" showGuides="1">
      <p:cViewPr varScale="1">
        <p:scale>
          <a:sx n="139" d="100"/>
          <a:sy n="139" d="100"/>
        </p:scale>
        <p:origin x="4992" y="114"/>
      </p:cViewPr>
      <p:guideLst>
        <p:guide orient="horz" pos="2160"/>
        <p:guide pos="2903"/>
        <p:guide pos="158"/>
        <p:guide orient="horz" pos="3906"/>
        <p:guide pos="1678"/>
        <p:guide pos="31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C3E96E68-C837-E448-B4CD-42E4A584A3F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F106279B-347C-E642-A93D-6CC6ECD1222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A50697-59F1-EB4D-9591-6363353AC31E}" type="datetimeFigureOut">
              <a:rPr kumimoji="1" lang="ko-KR" altLang="en-US" smtClean="0"/>
              <a:t>2018-12-19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76058A49-FE40-0A4A-B8E8-99E2F4506E7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6C4877ED-A99A-324D-BAD4-D7BD07B2221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44A368-199E-1246-86B0-8134553AA720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4253462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6AF246-4275-ED4B-B64F-32008D4D9D6B}" type="datetimeFigureOut">
              <a:rPr kumimoji="1" lang="ko-KR" altLang="en-US" smtClean="0"/>
              <a:t>2018-12-19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 편집</a:t>
            </a:r>
          </a:p>
          <a:p>
            <a:pPr lvl="1"/>
            <a:r>
              <a:rPr kumimoji="1" lang="ko-KR" altLang="en-US"/>
              <a:t>둘째 수준</a:t>
            </a:r>
          </a:p>
          <a:p>
            <a:pPr lvl="2"/>
            <a:r>
              <a:rPr kumimoji="1" lang="ko-KR" altLang="en-US"/>
              <a:t>셋째 수준</a:t>
            </a:r>
          </a:p>
          <a:p>
            <a:pPr lvl="3"/>
            <a:r>
              <a:rPr kumimoji="1" lang="ko-KR" altLang="en-US"/>
              <a:t>넷째 수준</a:t>
            </a:r>
          </a:p>
          <a:p>
            <a:pPr lvl="4"/>
            <a:r>
              <a:rPr kumimoji="1"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0F59A6-D6A3-8A49-A971-F0378218733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9998121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400" baseline="0" dirty="0">
              <a:solidFill>
                <a:srgbClr val="FF0000"/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875684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10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477326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11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8767439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12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395322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Definitions of chronic airway infection in bronchiectasis are not established but a systematic review identified that the most frequent definition used in bronchiectasis studies is two or more isolates of the same organism at least 3 months apart in 1 year </a:t>
            </a:r>
          </a:p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13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6169412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ko-KR" sz="1200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14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477326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15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2612538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16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0559712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sz="1200" baseline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17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4773263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dirty="0">
                <a:latin typeface="Arial" pitchFamily="34" charset="0"/>
                <a:cs typeface="Arial" pitchFamily="34" charset="0"/>
              </a:rPr>
              <a:t>Including expectorants (aid and/or induce cough)</a:t>
            </a:r>
          </a:p>
          <a:p>
            <a:r>
              <a:rPr lang="en-US" altLang="ko-KR" sz="1200" dirty="0" err="1">
                <a:latin typeface="Arial" pitchFamily="34" charset="0"/>
                <a:cs typeface="Arial" pitchFamily="34" charset="0"/>
              </a:rPr>
              <a:t>Mucolytics</a:t>
            </a:r>
            <a:r>
              <a:rPr lang="en-US" altLang="ko-KR" sz="1200" dirty="0">
                <a:latin typeface="Arial" pitchFamily="34" charset="0"/>
                <a:cs typeface="Arial" pitchFamily="34" charset="0"/>
              </a:rPr>
              <a:t> (thin mucus) </a:t>
            </a:r>
          </a:p>
          <a:p>
            <a:r>
              <a:rPr lang="en-US" altLang="ko-KR" sz="1200" dirty="0" err="1">
                <a:latin typeface="Arial" pitchFamily="34" charset="0"/>
                <a:cs typeface="Arial" pitchFamily="34" charset="0"/>
              </a:rPr>
              <a:t>Mucokinetics</a:t>
            </a:r>
            <a:r>
              <a:rPr lang="en-US" altLang="ko-KR" sz="1200" dirty="0">
                <a:latin typeface="Arial" pitchFamily="34" charset="0"/>
                <a:cs typeface="Arial" pitchFamily="34" charset="0"/>
              </a:rPr>
              <a:t> (facilitate cough transportability)</a:t>
            </a:r>
          </a:p>
          <a:p>
            <a:r>
              <a:rPr lang="en-US" altLang="ko-KR" sz="1200" dirty="0" err="1">
                <a:latin typeface="Arial" pitchFamily="34" charset="0"/>
                <a:cs typeface="Arial" pitchFamily="34" charset="0"/>
              </a:rPr>
              <a:t>Mucoregulators</a:t>
            </a:r>
            <a:r>
              <a:rPr lang="en-US" altLang="ko-KR" sz="1200" dirty="0">
                <a:latin typeface="Arial" pitchFamily="34" charset="0"/>
                <a:cs typeface="Arial" pitchFamily="34" charset="0"/>
              </a:rPr>
              <a:t> (suppress mechanisms underlying chronic mucus hyper secretion) : </a:t>
            </a:r>
            <a:r>
              <a:rPr lang="en-US" altLang="ko-KR" sz="1200" dirty="0" err="1">
                <a:latin typeface="Arial" pitchFamily="34" charset="0"/>
                <a:cs typeface="Arial" pitchFamily="34" charset="0"/>
              </a:rPr>
              <a:t>erdosteine</a:t>
            </a:r>
            <a:r>
              <a:rPr lang="en-US" altLang="ko-KR" sz="12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altLang="ko-KR" sz="1200" dirty="0" err="1">
                <a:latin typeface="Arial" pitchFamily="34" charset="0"/>
                <a:cs typeface="Arial" pitchFamily="34" charset="0"/>
              </a:rPr>
              <a:t>glucocorticosteroids</a:t>
            </a:r>
            <a:endParaRPr lang="en-US" altLang="ko-KR" sz="1200" dirty="0">
              <a:latin typeface="Arial" pitchFamily="34" charset="0"/>
              <a:cs typeface="Arial" pitchFamily="34" charset="0"/>
            </a:endParaRPr>
          </a:p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18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4773263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19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261489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4773263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20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61425543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21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2319261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22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70248242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23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2614892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24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2614892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25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2614892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26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41121757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ko-KR" dirty="0"/>
              <a:t> </a:t>
            </a:r>
            <a:endParaRPr kumimoji="1"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3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261489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4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261489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5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477326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en-US" altLang="ko-KR" sz="1200" dirty="0">
                <a:latin typeface="Arial" pitchFamily="34" charset="0"/>
                <a:cs typeface="Arial" pitchFamily="34" charset="0"/>
              </a:rPr>
              <a:t>⩾3  exacerbation/</a:t>
            </a:r>
            <a:r>
              <a:rPr lang="en-US" altLang="ko-KR" sz="1200" dirty="0" err="1">
                <a:latin typeface="Arial" pitchFamily="34" charset="0"/>
                <a:cs typeface="Arial" pitchFamily="34" charset="0"/>
              </a:rPr>
              <a:t>yr</a:t>
            </a:r>
            <a:r>
              <a:rPr lang="en-US" altLang="ko-KR" sz="1200" dirty="0">
                <a:latin typeface="Arial" pitchFamily="34" charset="0"/>
                <a:cs typeface="Arial" pitchFamily="34" charset="0"/>
              </a:rPr>
              <a:t>  with chronic P. </a:t>
            </a:r>
            <a:r>
              <a:rPr lang="en-US" altLang="ko-KR" sz="1200" dirty="0" err="1">
                <a:latin typeface="Arial" pitchFamily="34" charset="0"/>
                <a:cs typeface="Arial" pitchFamily="34" charset="0"/>
              </a:rPr>
              <a:t>aeruginosa</a:t>
            </a:r>
            <a:r>
              <a:rPr lang="en-US" altLang="ko-KR" sz="1200" dirty="0">
                <a:latin typeface="Arial" pitchFamily="34" charset="0"/>
                <a:cs typeface="Arial" pitchFamily="34" charset="0"/>
              </a:rPr>
              <a:t> infection</a:t>
            </a:r>
          </a:p>
          <a:p>
            <a:pPr>
              <a:lnSpc>
                <a:spcPct val="120000"/>
              </a:lnSpc>
            </a:pPr>
            <a:r>
              <a:rPr lang="en-US" altLang="ko-KR" sz="1200" dirty="0">
                <a:latin typeface="Arial" pitchFamily="34" charset="0"/>
                <a:cs typeface="Arial" pitchFamily="34" charset="0"/>
              </a:rPr>
              <a:t>long-term treatment with an inhaled antibiotic</a:t>
            </a:r>
          </a:p>
          <a:p>
            <a:r>
              <a:rPr lang="en-US" altLang="ko-KR" sz="1200" dirty="0">
                <a:latin typeface="Arial" pitchFamily="34" charset="0"/>
                <a:cs typeface="Arial" pitchFamily="34" charset="0"/>
              </a:rPr>
              <a:t>macrolides (azithromycin, erythromycin) in whom an inhaled antibiotic is contraindicated, not tolerated or not feasible.</a:t>
            </a:r>
          </a:p>
          <a:p>
            <a:r>
              <a:rPr lang="en-US" altLang="ko-KR" sz="1200" dirty="0">
                <a:latin typeface="Arial" pitchFamily="34" charset="0"/>
                <a:cs typeface="Arial" pitchFamily="34" charset="0"/>
              </a:rPr>
              <a:t>macrolides (azithromycin, erythromycin) in addition to an inhaled antibiotic, for adults with bronchiectasis and chronic P. </a:t>
            </a:r>
            <a:r>
              <a:rPr lang="en-US" altLang="ko-KR" sz="1200" dirty="0" err="1">
                <a:latin typeface="Arial" pitchFamily="34" charset="0"/>
                <a:cs typeface="Arial" pitchFamily="34" charset="0"/>
              </a:rPr>
              <a:t>aeruginosa</a:t>
            </a:r>
            <a:r>
              <a:rPr lang="en-US" altLang="ko-KR" sz="1200" dirty="0">
                <a:latin typeface="Arial" pitchFamily="34" charset="0"/>
                <a:cs typeface="Arial" pitchFamily="34" charset="0"/>
              </a:rPr>
              <a:t> infection who have </a:t>
            </a:r>
            <a:r>
              <a:rPr lang="en-US" altLang="ko-KR" sz="1200" dirty="0" err="1">
                <a:latin typeface="Arial" pitchFamily="34" charset="0"/>
                <a:cs typeface="Arial" pitchFamily="34" charset="0"/>
              </a:rPr>
              <a:t>ahigh</a:t>
            </a:r>
            <a:r>
              <a:rPr lang="en-US" altLang="ko-KR" sz="1200" dirty="0">
                <a:latin typeface="Arial" pitchFamily="34" charset="0"/>
                <a:cs typeface="Arial" pitchFamily="34" charset="0"/>
              </a:rPr>
              <a:t> exacerbation frequency despite taking an inhaled antibiotic</a:t>
            </a:r>
          </a:p>
          <a:p>
            <a:r>
              <a:rPr lang="en-US" altLang="ko-KR" sz="1200" dirty="0">
                <a:latin typeface="Arial" pitchFamily="34" charset="0"/>
                <a:cs typeface="Arial" pitchFamily="34" charset="0"/>
              </a:rPr>
              <a:t>⩾3  exacerbation/</a:t>
            </a:r>
            <a:r>
              <a:rPr lang="en-US" altLang="ko-KR" sz="1200" dirty="0" err="1">
                <a:latin typeface="Arial" pitchFamily="34" charset="0"/>
                <a:cs typeface="Arial" pitchFamily="34" charset="0"/>
              </a:rPr>
              <a:t>yr</a:t>
            </a:r>
            <a:r>
              <a:rPr lang="en-US" altLang="ko-KR" sz="1200" dirty="0">
                <a:latin typeface="Arial" pitchFamily="34" charset="0"/>
                <a:cs typeface="Arial" pitchFamily="34" charset="0"/>
              </a:rPr>
              <a:t>  not infected with chronic P. </a:t>
            </a:r>
            <a:r>
              <a:rPr lang="en-US" altLang="ko-KR" sz="1200" dirty="0" err="1">
                <a:latin typeface="Arial" pitchFamily="34" charset="0"/>
                <a:cs typeface="Arial" pitchFamily="34" charset="0"/>
              </a:rPr>
              <a:t>aeruginosa</a:t>
            </a:r>
            <a:endParaRPr lang="en-US" altLang="ko-KR" sz="1200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sz="1200" dirty="0">
                <a:latin typeface="Arial" pitchFamily="34" charset="0"/>
                <a:cs typeface="Arial" pitchFamily="34" charset="0"/>
              </a:rPr>
              <a:t>long-term treatment with macrolides (azithromycin, erythromycin)</a:t>
            </a:r>
          </a:p>
          <a:p>
            <a:r>
              <a:rPr lang="en-US" altLang="ko-KR" sz="1200" dirty="0">
                <a:latin typeface="Arial" pitchFamily="34" charset="0"/>
                <a:cs typeface="Arial" pitchFamily="34" charset="0"/>
              </a:rPr>
              <a:t>oral antibiotic (choice based on antibiotic susceptibility and patient tolerance) for adults with bronchiectasis not infected with P. </a:t>
            </a:r>
            <a:r>
              <a:rPr lang="en-US" altLang="ko-KR" sz="1200" dirty="0" err="1">
                <a:latin typeface="Arial" pitchFamily="34" charset="0"/>
                <a:cs typeface="Arial" pitchFamily="34" charset="0"/>
              </a:rPr>
              <a:t>aeruginosa</a:t>
            </a:r>
            <a:r>
              <a:rPr lang="en-US" altLang="ko-KR" sz="1200" dirty="0">
                <a:latin typeface="Arial" pitchFamily="34" charset="0"/>
                <a:cs typeface="Arial" pitchFamily="34" charset="0"/>
              </a:rPr>
              <a:t> in whom macrolides are contraindicated, not tolerated or ineffective</a:t>
            </a:r>
          </a:p>
          <a:p>
            <a:r>
              <a:rPr lang="en-US" altLang="ko-KR" sz="1200" dirty="0">
                <a:latin typeface="Arial" pitchFamily="34" charset="0"/>
                <a:cs typeface="Arial" pitchFamily="34" charset="0"/>
              </a:rPr>
              <a:t>long-term treatment with an inhaled antibiotic for adults with bronchiectasis not infected with P. </a:t>
            </a:r>
            <a:r>
              <a:rPr lang="en-US" altLang="ko-KR" sz="1200" dirty="0" err="1">
                <a:latin typeface="Arial" pitchFamily="34" charset="0"/>
                <a:cs typeface="Arial" pitchFamily="34" charset="0"/>
              </a:rPr>
              <a:t>aeruginosa</a:t>
            </a:r>
            <a:r>
              <a:rPr lang="en-US" altLang="ko-KR" sz="1200" dirty="0">
                <a:latin typeface="Arial" pitchFamily="34" charset="0"/>
                <a:cs typeface="Arial" pitchFamily="34" charset="0"/>
              </a:rPr>
              <a:t> in whom oral antibiotic prophylaxis is contraindicated, not tolerated or ineffective</a:t>
            </a:r>
          </a:p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6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477326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>
                <a:effectLst/>
              </a:rPr>
              <a:t>Participants were randomly allocated</a:t>
            </a:r>
          </a:p>
          <a:p>
            <a:r>
              <a:rPr lang="en-US" altLang="ko-KR" dirty="0">
                <a:effectLst/>
              </a:rPr>
              <a:t>(1:1) to </a:t>
            </a:r>
            <a:r>
              <a:rPr lang="en-US" altLang="ko-KR" dirty="0" err="1">
                <a:effectLst/>
              </a:rPr>
              <a:t>colistin</a:t>
            </a:r>
            <a:r>
              <a:rPr lang="en-US" altLang="ko-KR" dirty="0">
                <a:effectLst/>
              </a:rPr>
              <a:t>, 1 million international</a:t>
            </a:r>
          </a:p>
          <a:p>
            <a:r>
              <a:rPr lang="en-US" altLang="ko-KR" dirty="0">
                <a:effectLst/>
              </a:rPr>
              <a:t>units, in 1-ml 0.45% saline or placebo (1 ml</a:t>
            </a:r>
          </a:p>
          <a:p>
            <a:r>
              <a:rPr lang="en-US" altLang="ko-KR" dirty="0">
                <a:effectLst/>
              </a:rPr>
              <a:t>0.45% saline). </a:t>
            </a:r>
          </a:p>
          <a:p>
            <a:endParaRPr kumimoji="1" lang="en-US" altLang="ko-KR" dirty="0"/>
          </a:p>
          <a:p>
            <a:r>
              <a:rPr lang="en-US" altLang="ko-KR" dirty="0">
                <a:effectLst/>
              </a:rPr>
              <a:t>Exacerbations were deﬁned as the</a:t>
            </a:r>
          </a:p>
          <a:p>
            <a:r>
              <a:rPr lang="en-US" altLang="ko-KR" dirty="0">
                <a:effectLst/>
              </a:rPr>
              <a:t>presence of three or more of the following</a:t>
            </a:r>
          </a:p>
          <a:p>
            <a:r>
              <a:rPr lang="en-US" altLang="ko-KR" dirty="0">
                <a:effectLst/>
              </a:rPr>
              <a:t>signs or symptoms for at least 24 hours:</a:t>
            </a:r>
          </a:p>
          <a:p>
            <a:r>
              <a:rPr lang="en-US" altLang="ko-KR" dirty="0">
                <a:effectLst/>
              </a:rPr>
              <a:t>increased cough, increased sputum</a:t>
            </a:r>
          </a:p>
          <a:p>
            <a:r>
              <a:rPr lang="en-US" altLang="ko-KR" dirty="0">
                <a:effectLst/>
              </a:rPr>
              <a:t>volume, increased sputum purulence,</a:t>
            </a:r>
          </a:p>
          <a:p>
            <a:r>
              <a:rPr lang="en-US" altLang="ko-KR" dirty="0">
                <a:effectLst/>
              </a:rPr>
              <a:t>hemoptysis, increased dyspnea, increased</a:t>
            </a:r>
          </a:p>
          <a:p>
            <a:r>
              <a:rPr lang="en-US" altLang="ko-KR" dirty="0" err="1">
                <a:effectLst/>
              </a:rPr>
              <a:t>wheezi</a:t>
            </a:r>
            <a:r>
              <a:rPr lang="en-US" altLang="ko-KR" dirty="0">
                <a:effectLst/>
              </a:rPr>
              <a:t> </a:t>
            </a:r>
            <a:r>
              <a:rPr lang="en-US" altLang="ko-KR" dirty="0" err="1">
                <a:effectLst/>
              </a:rPr>
              <a:t>ng</a:t>
            </a:r>
            <a:r>
              <a:rPr lang="en-US" altLang="ko-KR" dirty="0">
                <a:effectLst/>
              </a:rPr>
              <a:t>, fever (&gt;38</a:t>
            </a:r>
          </a:p>
          <a:p>
            <a:r>
              <a:rPr lang="en-US" altLang="ko-KR" dirty="0">
                <a:effectLst/>
              </a:rPr>
              <a:t>8</a:t>
            </a:r>
          </a:p>
          <a:p>
            <a:r>
              <a:rPr lang="en-US" altLang="ko-KR" dirty="0">
                <a:effectLst/>
              </a:rPr>
              <a:t>C) or malaise, and the</a:t>
            </a:r>
          </a:p>
          <a:p>
            <a:r>
              <a:rPr lang="en-US" altLang="ko-KR" dirty="0">
                <a:effectLst/>
              </a:rPr>
              <a:t>treating physician agreed that antibiotic</a:t>
            </a:r>
          </a:p>
          <a:p>
            <a:r>
              <a:rPr lang="en-US" altLang="ko-KR" dirty="0">
                <a:effectLst/>
              </a:rPr>
              <a:t>therapy was required.</a:t>
            </a:r>
          </a:p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7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42843295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BAT = Bronchiectasis and Long-Term Azithromycin</a:t>
            </a: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Treatment; BLESS = Bronchiectasis and Low-Dose Erythromycin</a:t>
            </a: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Study; EMBRACE = Effectiveness of Macrolides in Patients with</a:t>
            </a: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Bronchiectasis Using Azithromycin to Control Exacerbations</a:t>
            </a:r>
            <a:endParaRPr kumimoji="1" lang="en-US" altLang="ko-KR" baseline="0" dirty="0"/>
          </a:p>
          <a:p>
            <a:pPr>
              <a:lnSpc>
                <a:spcPct val="120000"/>
              </a:lnSpc>
            </a:pP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Effects of macrolide antibiotics (azithromycin or erythromycin)</a:t>
            </a:r>
          </a:p>
          <a:p>
            <a:pPr lvl="1">
              <a:lnSpc>
                <a:spcPct val="120000"/>
              </a:lnSpc>
            </a:pPr>
            <a:endParaRPr lang="en-US" altLang="ko-KR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20000"/>
              </a:lnSpc>
            </a:pPr>
            <a:r>
              <a:rPr lang="en-US" altLang="ko-KR" dirty="0">
                <a:solidFill>
                  <a:srgbClr val="193A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EMBRACE study </a:t>
            </a:r>
            <a:r>
              <a:rPr lang="en-US" altLang="ko-KR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rate of event-based exacerbations was 0.59 per patient in the </a:t>
            </a:r>
            <a:r>
              <a:rPr lang="en-US" altLang="ko-KR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azithromycin  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group and 1.57 per patient in the placebo group in the 6-month treatment period (RR 0.38, 95% CI 0.26–0.54; p&lt;0.0001), azithromycin 500 mg 3 times/</a:t>
            </a:r>
            <a:r>
              <a:rPr lang="en-US" altLang="ko-KR" dirty="0" err="1">
                <a:latin typeface="Arial" panose="020B0604020202020204" pitchFamily="34" charset="0"/>
                <a:cs typeface="Arial" panose="020B0604020202020204" pitchFamily="34" charset="0"/>
              </a:rPr>
              <a:t>wk</a:t>
            </a:r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20000"/>
              </a:lnSpc>
            </a:pPr>
            <a:endParaRPr lang="en-US" altLang="ko-KR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20000"/>
              </a:lnSpc>
            </a:pPr>
            <a:r>
              <a:rPr lang="en-US" altLang="ko-KR" dirty="0">
                <a:solidFill>
                  <a:srgbClr val="193A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BAT study </a:t>
            </a:r>
            <a:r>
              <a:rPr lang="en-US" altLang="ko-KR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median (IQR) number of exacerbations in the </a:t>
            </a:r>
            <a:r>
              <a:rPr lang="en-US" altLang="ko-KR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azithromycin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 group as 0 (0–1), compared with 2 (1–3) in the placebo group (p&lt;0.001), azithromycin 250 mg</a:t>
            </a:r>
            <a:r>
              <a:rPr lang="ko-KR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daily</a:t>
            </a:r>
            <a:endParaRPr lang="en-US" altLang="ko-KR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20000"/>
              </a:lnSpc>
            </a:pPr>
            <a:r>
              <a:rPr lang="en-US" altLang="ko-KR" dirty="0">
                <a:solidFill>
                  <a:srgbClr val="193A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BLESS study </a:t>
            </a:r>
            <a:r>
              <a:rPr lang="en-US" altLang="ko-KR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erythromycin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 significantly reduced exacerbations compared to placebo in the 12-month treatment period (mean 1.29, 95% CI 0.93–1.65 versus 1.97, 95% CI 1.45–2.48 per patient per year; p&lt;0.003), erythromycin 400 mg twice daily</a:t>
            </a:r>
          </a:p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8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6089759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9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261489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2018-12-19</a:t>
            </a:fld>
            <a:endParaRPr kumimoji="1"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2033655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2018-12-19</a:t>
            </a:fld>
            <a:endParaRPr kumimoji="1"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4228636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2018-12-19</a:t>
            </a:fld>
            <a:endParaRPr kumimoji="1"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939270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2018-12-19</a:t>
            </a:fld>
            <a:endParaRPr kumimoji="1"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7519616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2018-12-19</a:t>
            </a:fld>
            <a:endParaRPr kumimoji="1"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43855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2018-12-19</a:t>
            </a:fld>
            <a:endParaRPr kumimoji="1"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71406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2018-12-19</a:t>
            </a:fld>
            <a:endParaRPr kumimoji="1"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661673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2018-12-19</a:t>
            </a:fld>
            <a:endParaRPr kumimoji="1"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036285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2018-12-19</a:t>
            </a:fld>
            <a:endParaRPr kumimoji="1"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876669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2018-12-19</a:t>
            </a:fld>
            <a:endParaRPr kumimoji="1"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5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2018-12-19</a:t>
            </a:fld>
            <a:endParaRPr kumimoji="1"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985214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882CAB-DBD6-8D45-86CC-D4144BB1974F}" type="datetimeFigureOut">
              <a:rPr kumimoji="1" lang="ko-KR" altLang="en-US" smtClean="0"/>
              <a:t>2018-12-19</a:t>
            </a:fld>
            <a:endParaRPr kumimoji="1"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370636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>
            <a:extLst>
              <a:ext uri="{FF2B5EF4-FFF2-40B4-BE49-F238E27FC236}">
                <a16:creationId xmlns:a16="http://schemas.microsoft.com/office/drawing/2014/main" id="{7DEC2166-849E-AD41-BD00-44BD743047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6100" y="3774190"/>
            <a:ext cx="4523454" cy="986652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kumimoji="1" lang="en-US" altLang="ko-K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Chest conference 2018.12.20</a:t>
            </a:r>
          </a:p>
          <a:p>
            <a:pPr>
              <a:lnSpc>
                <a:spcPct val="100000"/>
              </a:lnSpc>
            </a:pPr>
            <a:r>
              <a:rPr kumimoji="1" lang="en-US" altLang="ko-K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F1. </a:t>
            </a:r>
            <a:r>
              <a:rPr kumimoji="1" lang="ko-KR" alt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송명진</a:t>
            </a:r>
          </a:p>
        </p:txBody>
      </p:sp>
      <p:sp>
        <p:nvSpPr>
          <p:cNvPr id="6" name="제목 1">
            <a:extLst>
              <a:ext uri="{FF2B5EF4-FFF2-40B4-BE49-F238E27FC236}">
                <a16:creationId xmlns:a16="http://schemas.microsoft.com/office/drawing/2014/main" id="{DEA71BD3-2245-944C-8FBA-9B6EFBA7976E}"/>
              </a:ext>
            </a:extLst>
          </p:cNvPr>
          <p:cNvSpPr txBox="1">
            <a:spLocks/>
          </p:cNvSpPr>
          <p:nvPr/>
        </p:nvSpPr>
        <p:spPr>
          <a:xfrm>
            <a:off x="279121" y="2038402"/>
            <a:ext cx="8323119" cy="172921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en-US" altLang="ko-KR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Medical treatment of bronchiectasis </a:t>
            </a:r>
            <a:endParaRPr kumimoji="1" lang="ko-KR" altLang="en-US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45AFB279-AFB5-594F-B3D7-65F9E6183E2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5484" y="5633256"/>
            <a:ext cx="3533311" cy="777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7127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91666" y="448075"/>
            <a:ext cx="8852334" cy="858032"/>
          </a:xfrm>
        </p:spPr>
        <p:txBody>
          <a:bodyPr>
            <a:normAutofit/>
          </a:bodyPr>
          <a:lstStyle/>
          <a:p>
            <a:r>
              <a:rPr lang="en-US" altLang="ko-KR" sz="2400" b="1" dirty="0">
                <a:latin typeface="Arial" panose="020B0604020202020204" pitchFamily="34" charset="0"/>
                <a:cs typeface="Arial" pitchFamily="34" charset="0"/>
              </a:rPr>
              <a:t>1. Long-term (⩾3 months) antibiotic therapy in stable BRC</a:t>
            </a:r>
            <a:endParaRPr lang="ko-KR" altLang="en-US" sz="24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6" y="1132114"/>
            <a:ext cx="8560666" cy="5638800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en-US" altLang="ko-KR" sz="2300" dirty="0">
                <a:latin typeface="Arial" pitchFamily="34" charset="0"/>
                <a:ea typeface="Arial Unicode MS" pitchFamily="50" charset="-127"/>
                <a:cs typeface="Arial" pitchFamily="34" charset="0"/>
              </a:rPr>
              <a:t>Good practice points</a:t>
            </a:r>
          </a:p>
          <a:p>
            <a:pPr lvl="1">
              <a:lnSpc>
                <a:spcPct val="120000"/>
              </a:lnSpc>
            </a:pPr>
            <a:r>
              <a:rPr lang="en-US" altLang="ko-KR" sz="2300" dirty="0">
                <a:latin typeface="Arial" pitchFamily="34" charset="0"/>
                <a:ea typeface="Arial Unicode MS" pitchFamily="50" charset="-127"/>
                <a:cs typeface="Arial" pitchFamily="34" charset="0"/>
              </a:rPr>
              <a:t>Prior to starting long term inhaled aminoglycosides</a:t>
            </a:r>
          </a:p>
          <a:p>
            <a:pPr lvl="2">
              <a:lnSpc>
                <a:spcPct val="120000"/>
              </a:lnSpc>
            </a:pPr>
            <a:r>
              <a:rPr lang="en-US" altLang="ko-KR" sz="2300" dirty="0">
                <a:latin typeface="Arial" pitchFamily="34" charset="0"/>
                <a:ea typeface="Arial Unicode MS" pitchFamily="50" charset="-127"/>
                <a:cs typeface="Arial" pitchFamily="34" charset="0"/>
              </a:rPr>
              <a:t>1) avoid using if </a:t>
            </a:r>
            <a:r>
              <a:rPr lang="en-US" altLang="ko-KR" sz="2300" dirty="0" err="1">
                <a:solidFill>
                  <a:srgbClr val="0070C0"/>
                </a:solidFill>
                <a:latin typeface="Arial" pitchFamily="34" charset="0"/>
                <a:ea typeface="Arial Unicode MS" pitchFamily="50" charset="-127"/>
                <a:cs typeface="Arial" pitchFamily="34" charset="0"/>
              </a:rPr>
              <a:t>creatinine</a:t>
            </a:r>
            <a:r>
              <a:rPr lang="en-US" altLang="ko-KR" sz="2300" dirty="0">
                <a:solidFill>
                  <a:srgbClr val="0070C0"/>
                </a:solidFill>
                <a:latin typeface="Arial" pitchFamily="34" charset="0"/>
                <a:ea typeface="Arial Unicode MS" pitchFamily="50" charset="-127"/>
                <a:cs typeface="Arial" pitchFamily="34" charset="0"/>
              </a:rPr>
              <a:t> clearance </a:t>
            </a:r>
            <a:r>
              <a:rPr lang="en-US" altLang="ko-KR" sz="2300" dirty="0">
                <a:latin typeface="Arial" pitchFamily="34" charset="0"/>
                <a:ea typeface="Arial Unicode MS" pitchFamily="50" charset="-127"/>
                <a:cs typeface="Arial" pitchFamily="34" charset="0"/>
              </a:rPr>
              <a:t>&lt;30 mL/min;</a:t>
            </a:r>
          </a:p>
          <a:p>
            <a:pPr lvl="2">
              <a:lnSpc>
                <a:spcPct val="120000"/>
              </a:lnSpc>
            </a:pPr>
            <a:r>
              <a:rPr lang="en-US" altLang="ko-KR" sz="2300" dirty="0">
                <a:latin typeface="Arial" pitchFamily="34" charset="0"/>
                <a:ea typeface="Arial Unicode MS" pitchFamily="50" charset="-127"/>
                <a:cs typeface="Arial" pitchFamily="34" charset="0"/>
              </a:rPr>
              <a:t>2) use with caution if the patient has significant hearing loss needing </a:t>
            </a:r>
            <a:r>
              <a:rPr lang="en-US" altLang="ko-KR" sz="2300" dirty="0">
                <a:solidFill>
                  <a:srgbClr val="0070C0"/>
                </a:solidFill>
                <a:latin typeface="Arial" pitchFamily="34" charset="0"/>
                <a:ea typeface="Arial Unicode MS" pitchFamily="50" charset="-127"/>
                <a:cs typeface="Arial" pitchFamily="34" charset="0"/>
              </a:rPr>
              <a:t>hearing aids or significant balance issues</a:t>
            </a:r>
            <a:r>
              <a:rPr lang="en-US" altLang="ko-KR" sz="2300" dirty="0">
                <a:latin typeface="Arial" pitchFamily="34" charset="0"/>
                <a:ea typeface="Arial Unicode MS" pitchFamily="50" charset="-127"/>
                <a:cs typeface="Arial" pitchFamily="34" charset="0"/>
              </a:rPr>
              <a:t>; </a:t>
            </a:r>
          </a:p>
          <a:p>
            <a:pPr lvl="2">
              <a:lnSpc>
                <a:spcPct val="120000"/>
              </a:lnSpc>
            </a:pPr>
            <a:r>
              <a:rPr lang="en-US" altLang="ko-KR" sz="2300" dirty="0">
                <a:latin typeface="Arial" pitchFamily="34" charset="0"/>
                <a:ea typeface="Arial Unicode MS" pitchFamily="50" charset="-127"/>
                <a:cs typeface="Arial" pitchFamily="34" charset="0"/>
              </a:rPr>
              <a:t>3) </a:t>
            </a:r>
            <a:r>
              <a:rPr lang="en-US" altLang="ko-KR" sz="2300" dirty="0">
                <a:latin typeface="Arial" panose="020B0604020202020204" pitchFamily="34" charset="0"/>
                <a:cs typeface="Arial" panose="020B0604020202020204" pitchFamily="34" charset="0"/>
              </a:rPr>
              <a:t>inhaled antibiotics is associated with a 10–32% risk of </a:t>
            </a:r>
            <a:r>
              <a:rPr lang="en-US" altLang="ko-KR" sz="23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bronchospasm</a:t>
            </a:r>
            <a:r>
              <a:rPr lang="en-US" altLang="ko-KR" sz="2300" dirty="0">
                <a:latin typeface="Arial" panose="020B0604020202020204" pitchFamily="34" charset="0"/>
                <a:cs typeface="Arial" panose="020B0604020202020204" pitchFamily="34" charset="0"/>
              </a:rPr>
              <a:t>. Supervised test dose with pre- and post-</a:t>
            </a:r>
            <a:r>
              <a:rPr lang="en-US" altLang="ko-KR" sz="2300" dirty="0" err="1">
                <a:latin typeface="Arial" panose="020B0604020202020204" pitchFamily="34" charset="0"/>
                <a:cs typeface="Arial" panose="020B0604020202020204" pitchFamily="34" charset="0"/>
              </a:rPr>
              <a:t>spirometry</a:t>
            </a:r>
            <a:r>
              <a:rPr lang="en-US" altLang="ko-KR" sz="2300" dirty="0">
                <a:latin typeface="Arial" panose="020B0604020202020204" pitchFamily="34" charset="0"/>
                <a:cs typeface="Arial" panose="020B0604020202020204" pitchFamily="34" charset="0"/>
              </a:rPr>
              <a:t> is recommended. Prior inhalation of a short-acting bronchodilator may prevent bronchospasm </a:t>
            </a:r>
            <a:endParaRPr lang="en-US" altLang="ko-KR" sz="2300" dirty="0">
              <a:latin typeface="Arial" pitchFamily="34" charset="0"/>
              <a:ea typeface="Arial Unicode MS" pitchFamily="50" charset="-127"/>
              <a:cs typeface="Arial" pitchFamily="34" charset="0"/>
            </a:endParaRPr>
          </a:p>
          <a:p>
            <a:pPr lvl="1">
              <a:lnSpc>
                <a:spcPct val="120000"/>
              </a:lnSpc>
            </a:pPr>
            <a:r>
              <a:rPr lang="en-US" altLang="ko-KR" sz="2300" dirty="0">
                <a:latin typeface="Arial" pitchFamily="34" charset="0"/>
                <a:ea typeface="Arial Unicode MS" pitchFamily="50" charset="-127"/>
                <a:cs typeface="Arial" pitchFamily="34" charset="0"/>
              </a:rPr>
              <a:t>Prior to starting long term macrolides</a:t>
            </a:r>
          </a:p>
          <a:p>
            <a:pPr lvl="2">
              <a:lnSpc>
                <a:spcPct val="120000"/>
              </a:lnSpc>
            </a:pPr>
            <a:r>
              <a:rPr lang="en-US" altLang="ko-KR" sz="2300" dirty="0">
                <a:latin typeface="Arial" pitchFamily="34" charset="0"/>
                <a:ea typeface="Arial Unicode MS" pitchFamily="50" charset="-127"/>
                <a:cs typeface="Arial" pitchFamily="34" charset="0"/>
              </a:rPr>
              <a:t>1) ensure no </a:t>
            </a:r>
            <a:r>
              <a:rPr lang="en-US" altLang="ko-KR" sz="2300" dirty="0">
                <a:solidFill>
                  <a:srgbClr val="0070C0"/>
                </a:solidFill>
                <a:latin typeface="Arial" pitchFamily="34" charset="0"/>
                <a:ea typeface="Arial Unicode MS" pitchFamily="50" charset="-127"/>
                <a:cs typeface="Arial" pitchFamily="34" charset="0"/>
              </a:rPr>
              <a:t>active NTM infection </a:t>
            </a:r>
            <a:r>
              <a:rPr lang="en-US" altLang="ko-KR" sz="2300" dirty="0">
                <a:latin typeface="Arial" pitchFamily="34" charset="0"/>
                <a:ea typeface="Arial Unicode MS" pitchFamily="50" charset="-127"/>
                <a:cs typeface="Arial" pitchFamily="34" charset="0"/>
              </a:rPr>
              <a:t>with at least one negative respiratory NTM culture;</a:t>
            </a:r>
          </a:p>
          <a:p>
            <a:pPr lvl="2">
              <a:lnSpc>
                <a:spcPct val="120000"/>
              </a:lnSpc>
            </a:pPr>
            <a:r>
              <a:rPr lang="en-US" altLang="ko-KR" sz="2300" dirty="0">
                <a:latin typeface="Arial" pitchFamily="34" charset="0"/>
                <a:ea typeface="Arial Unicode MS" pitchFamily="50" charset="-127"/>
                <a:cs typeface="Arial" pitchFamily="34" charset="0"/>
              </a:rPr>
              <a:t>2) use with caution if the patient has significant hearing loss needing </a:t>
            </a:r>
            <a:r>
              <a:rPr lang="en-US" altLang="ko-KR" sz="2300" dirty="0">
                <a:solidFill>
                  <a:srgbClr val="0070C0"/>
                </a:solidFill>
                <a:latin typeface="Arial" pitchFamily="34" charset="0"/>
                <a:ea typeface="Arial Unicode MS" pitchFamily="50" charset="-127"/>
                <a:cs typeface="Arial" pitchFamily="34" charset="0"/>
              </a:rPr>
              <a:t>hearing aids or significant balance issues</a:t>
            </a:r>
          </a:p>
          <a:p>
            <a:pPr lvl="2">
              <a:lnSpc>
                <a:spcPct val="120000"/>
              </a:lnSpc>
            </a:pPr>
            <a:r>
              <a:rPr lang="en-US" altLang="ko-KR" sz="2300" dirty="0">
                <a:latin typeface="Arial" pitchFamily="34" charset="0"/>
                <a:ea typeface="Arial Unicode MS" pitchFamily="50" charset="-127"/>
                <a:cs typeface="Arial" pitchFamily="34" charset="0"/>
              </a:rPr>
              <a:t>As adverse event frequency of azithromycin is likely to be dose related, </a:t>
            </a:r>
            <a:r>
              <a:rPr lang="en-US" altLang="ko-KR" sz="2300" dirty="0">
                <a:solidFill>
                  <a:srgbClr val="FF0000"/>
                </a:solidFill>
                <a:latin typeface="Arial" pitchFamily="34" charset="0"/>
                <a:ea typeface="Arial Unicode MS" pitchFamily="50" charset="-127"/>
                <a:cs typeface="Arial" pitchFamily="34" charset="0"/>
              </a:rPr>
              <a:t>250 mg 3 x/week</a:t>
            </a:r>
            <a:r>
              <a:rPr lang="en-US" altLang="ko-KR" sz="2300" dirty="0">
                <a:latin typeface="Arial" pitchFamily="34" charset="0"/>
                <a:ea typeface="Arial Unicode MS" pitchFamily="50" charset="-127"/>
                <a:cs typeface="Arial" pitchFamily="34" charset="0"/>
              </a:rPr>
              <a:t> is a pragmatic starting dose which can then be increased according to clinical response and adverse events.</a:t>
            </a:r>
            <a:endParaRPr lang="en-US" altLang="ko-KR" dirty="0"/>
          </a:p>
          <a:p>
            <a:pPr marL="0" indent="0">
              <a:buNone/>
            </a:pPr>
            <a:endParaRPr lang="en-US" altLang="ko-KR" dirty="0"/>
          </a:p>
          <a:p>
            <a:endParaRPr lang="en-US" altLang="ko-KR" sz="2400" dirty="0">
              <a:solidFill>
                <a:srgbClr val="FF0000"/>
              </a:solidFill>
              <a:latin typeface="Myriad Pr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14452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91666" y="761972"/>
            <a:ext cx="8560667" cy="476305"/>
          </a:xfrm>
        </p:spPr>
        <p:txBody>
          <a:bodyPr>
            <a:normAutofit/>
          </a:bodyPr>
          <a:lstStyle/>
          <a:p>
            <a:r>
              <a:rPr lang="en-US" altLang="ko-KR" sz="2400" b="1" dirty="0">
                <a:latin typeface="Arial" panose="020B0604020202020204" pitchFamily="34" charset="0"/>
                <a:cs typeface="Arial" panose="020B0604020202020204" pitchFamily="34" charset="0"/>
              </a:rPr>
              <a:t>2. Eradication of new pathogenic microorganisms</a:t>
            </a:r>
            <a:endParaRPr lang="ko-KR" altLang="en-US" sz="24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519289" y="1238278"/>
            <a:ext cx="7992534" cy="5512478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20000"/>
              </a:lnSpc>
            </a:pPr>
            <a:r>
              <a:rPr lang="en-US" altLang="ko-KR" sz="4200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Offer eradication antibiotics in new growth of </a:t>
            </a:r>
            <a:r>
              <a:rPr lang="en-US" altLang="ko-KR" sz="4200" i="1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P. </a:t>
            </a:r>
            <a:r>
              <a:rPr lang="en-US" altLang="ko-KR" sz="4200" i="1" dirty="0" err="1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aeruginosa</a:t>
            </a:r>
            <a:r>
              <a:rPr lang="en-US" altLang="ko-KR" sz="4200" i="1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</a:t>
            </a:r>
            <a:r>
              <a:rPr lang="en-US" altLang="ko-KR" sz="4200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(1st isolation or regrowth in the context of intermittently positive cultures) with stable BRC </a:t>
            </a:r>
            <a:r>
              <a:rPr lang="en-US" altLang="ko-KR" sz="4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ea typeface="Arial Unicode MS" pitchFamily="50" charset="-127"/>
                <a:cs typeface="Arial" pitchFamily="34" charset="0"/>
              </a:rPr>
              <a:t>(</a:t>
            </a:r>
            <a:r>
              <a:rPr lang="en-US" altLang="ko-KR" sz="4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ea typeface="맑은 고딕"/>
                <a:cs typeface="Arial" pitchFamily="34" charset="0"/>
              </a:rPr>
              <a:t>± clinical deterioration)</a:t>
            </a:r>
            <a:endParaRPr lang="en-US" altLang="ko-KR" sz="42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ea typeface="Arial Unicode MS" pitchFamily="50" charset="-127"/>
              <a:cs typeface="Arial" pitchFamily="34" charset="0"/>
            </a:endParaRPr>
          </a:p>
          <a:p>
            <a:pPr>
              <a:lnSpc>
                <a:spcPct val="120000"/>
              </a:lnSpc>
            </a:pPr>
            <a:endParaRPr lang="en-US" altLang="ko-KR" sz="4200" dirty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  <a:p>
            <a:pPr>
              <a:lnSpc>
                <a:spcPct val="120000"/>
              </a:lnSpc>
            </a:pPr>
            <a:r>
              <a:rPr lang="en-US" altLang="ko-KR" sz="4200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There is no evidence to support eradication of organisms other than P. </a:t>
            </a:r>
            <a:r>
              <a:rPr lang="en-US" altLang="ko-KR" sz="4200" dirty="0" err="1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aeruginosa</a:t>
            </a:r>
            <a:r>
              <a:rPr lang="en-US" altLang="ko-KR" sz="4200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, the risk-benefit ratio is less in </a:t>
            </a:r>
            <a:r>
              <a:rPr lang="en-US" altLang="ko-KR" sz="4200" dirty="0" err="1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favour</a:t>
            </a:r>
            <a:r>
              <a:rPr lang="en-US" altLang="ko-KR" sz="4200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of eradication treatment (ERJ)</a:t>
            </a:r>
          </a:p>
          <a:p>
            <a:pPr>
              <a:lnSpc>
                <a:spcPct val="120000"/>
              </a:lnSpc>
            </a:pPr>
            <a:r>
              <a:rPr lang="en-US" altLang="ko-KR" sz="4200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Offer patients with bronchiectasis associated with </a:t>
            </a:r>
            <a:r>
              <a:rPr lang="en-US" altLang="ko-KR" sz="4200" dirty="0">
                <a:solidFill>
                  <a:srgbClr val="0070C0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clinical deterioration and a new growth MRSA eradication</a:t>
            </a:r>
            <a:r>
              <a:rPr lang="en-US" altLang="ko-KR" sz="4200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. This should be attempted especially </a:t>
            </a:r>
            <a:r>
              <a:rPr lang="en-US" altLang="ko-KR" sz="4200" u="sng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in view of infection control issues </a:t>
            </a:r>
            <a:r>
              <a:rPr lang="en-US" altLang="ko-KR" sz="4200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(BTS)</a:t>
            </a:r>
          </a:p>
          <a:p>
            <a:pPr>
              <a:lnSpc>
                <a:spcPct val="120000"/>
              </a:lnSpc>
            </a:pPr>
            <a:endParaRPr lang="en-US" altLang="ko-KR" sz="4200" dirty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  <a:p>
            <a:pPr>
              <a:lnSpc>
                <a:spcPct val="120000"/>
              </a:lnSpc>
            </a:pPr>
            <a:r>
              <a:rPr lang="en-US" altLang="ko-KR" sz="4200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Sputum sample should be  sent when clinically stable once per year, before and at each clinical attendance following antibiotics prescribed</a:t>
            </a:r>
            <a:endParaRPr lang="en-US" altLang="ko-KR" sz="4200" dirty="0"/>
          </a:p>
          <a:p>
            <a:endParaRPr lang="ko-KR" altLang="en-US" sz="2400" dirty="0">
              <a:solidFill>
                <a:srgbClr val="FF0000"/>
              </a:solidFill>
              <a:latin typeface="Myriad Pr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55189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6" y="535858"/>
            <a:ext cx="8674100" cy="509171"/>
          </a:xfrm>
        </p:spPr>
        <p:txBody>
          <a:bodyPr>
            <a:normAutofit/>
          </a:bodyPr>
          <a:lstStyle/>
          <a:p>
            <a:r>
              <a:rPr lang="en-US" altLang="ko-KR" sz="2400" b="1" dirty="0">
                <a:latin typeface="Arial" panose="020B0604020202020204" pitchFamily="34" charset="0"/>
                <a:cs typeface="Arial" panose="020B0604020202020204" pitchFamily="34" charset="0"/>
              </a:rPr>
              <a:t>2. Eradication of new pathogenic microorganisms</a:t>
            </a:r>
            <a:endParaRPr lang="ko-KR" altLang="en-US" sz="24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161925" y="1045029"/>
            <a:ext cx="8763001" cy="4242707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ko-KR" sz="1800" dirty="0">
                <a:latin typeface="Arial" panose="020B0604020202020204" pitchFamily="34" charset="0"/>
                <a:cs typeface="Arial" panose="020B0604020202020204" pitchFamily="34" charset="0"/>
              </a:rPr>
              <a:t>ORRIOLS et al. RCT in 35 patients with early P. aeruginosa infection. </a:t>
            </a:r>
          </a:p>
          <a:p>
            <a:pPr lvl="1">
              <a:lnSpc>
                <a:spcPct val="120000"/>
              </a:lnSpc>
            </a:pPr>
            <a:r>
              <a:rPr lang="en-US" altLang="ko-KR" sz="1800" dirty="0">
                <a:latin typeface="Arial" panose="020B0604020202020204" pitchFamily="34" charset="0"/>
                <a:cs typeface="Arial" panose="020B0604020202020204" pitchFamily="34" charset="0"/>
              </a:rPr>
              <a:t>2wks of </a:t>
            </a:r>
            <a:r>
              <a:rPr lang="en-US" altLang="ko-KR" sz="1800" dirty="0" err="1">
                <a:latin typeface="Arial" panose="020B0604020202020204" pitchFamily="34" charset="0"/>
                <a:cs typeface="Arial" panose="020B0604020202020204" pitchFamily="34" charset="0"/>
              </a:rPr>
              <a:t>i.v.</a:t>
            </a:r>
            <a:r>
              <a:rPr lang="en-US" altLang="ko-KR" sz="1800" dirty="0">
                <a:latin typeface="Arial" panose="020B0604020202020204" pitchFamily="34" charset="0"/>
                <a:cs typeface="Arial" panose="020B0604020202020204" pitchFamily="34" charset="0"/>
              </a:rPr>
              <a:t> ceftazidime or tobramycin </a:t>
            </a:r>
            <a:r>
              <a:rPr lang="en-US" altLang="ko-KR" sz="1800" dirty="0">
                <a:latin typeface="맑은 고딕"/>
                <a:ea typeface="맑은 고딕"/>
                <a:cs typeface="Arial" panose="020B0604020202020204" pitchFamily="34" charset="0"/>
              </a:rPr>
              <a:t>→ </a:t>
            </a:r>
            <a:r>
              <a:rPr lang="en-US" altLang="ko-KR" sz="1800" dirty="0">
                <a:latin typeface="Arial" panose="020B0604020202020204" pitchFamily="34" charset="0"/>
                <a:cs typeface="Arial" panose="020B0604020202020204" pitchFamily="34" charset="0"/>
              </a:rPr>
              <a:t>300 mg of </a:t>
            </a:r>
            <a:r>
              <a:rPr lang="en-US" altLang="ko-KR" sz="1800" dirty="0" err="1">
                <a:latin typeface="Arial" panose="020B0604020202020204" pitchFamily="34" charset="0"/>
                <a:cs typeface="Arial" panose="020B0604020202020204" pitchFamily="34" charset="0"/>
              </a:rPr>
              <a:t>nebulised</a:t>
            </a:r>
            <a:r>
              <a:rPr lang="en-US" altLang="ko-KR" sz="1800" dirty="0">
                <a:latin typeface="Arial" panose="020B0604020202020204" pitchFamily="34" charset="0"/>
                <a:cs typeface="Arial" panose="020B0604020202020204" pitchFamily="34" charset="0"/>
              </a:rPr>
              <a:t> tobramycin </a:t>
            </a:r>
            <a:r>
              <a:rPr lang="en-US" altLang="ko-KR" sz="1800" dirty="0" err="1">
                <a:latin typeface="Arial" panose="020B0604020202020204" pitchFamily="34" charset="0"/>
                <a:cs typeface="Arial" panose="020B0604020202020204" pitchFamily="34" charset="0"/>
              </a:rPr>
              <a:t>b.d</a:t>
            </a:r>
            <a:r>
              <a:rPr lang="en-US" altLang="ko-KR" sz="1800" dirty="0">
                <a:latin typeface="Arial" panose="020B0604020202020204" pitchFamily="34" charset="0"/>
                <a:cs typeface="Arial" panose="020B0604020202020204" pitchFamily="34" charset="0"/>
              </a:rPr>
              <a:t>. or placebo (3months)</a:t>
            </a:r>
          </a:p>
          <a:p>
            <a:pPr lvl="1">
              <a:lnSpc>
                <a:spcPct val="120000"/>
              </a:lnSpc>
            </a:pPr>
            <a:r>
              <a:rPr lang="en-US" altLang="ko-KR" sz="1800" dirty="0">
                <a:latin typeface="Arial" panose="020B0604020202020204" pitchFamily="34" charset="0"/>
                <a:cs typeface="Arial" panose="020B0604020202020204" pitchFamily="34" charset="0"/>
              </a:rPr>
              <a:t>At the end of follow-up (12 </a:t>
            </a:r>
            <a:r>
              <a:rPr lang="en-US" altLang="ko-KR" sz="1800" dirty="0" err="1">
                <a:latin typeface="Arial" panose="020B0604020202020204" pitchFamily="34" charset="0"/>
                <a:cs typeface="Arial" panose="020B0604020202020204" pitchFamily="34" charset="0"/>
              </a:rPr>
              <a:t>mon</a:t>
            </a:r>
            <a:r>
              <a:rPr lang="en-US" altLang="ko-KR" sz="1800" dirty="0">
                <a:latin typeface="Arial" panose="020B0604020202020204" pitchFamily="34" charset="0"/>
                <a:cs typeface="Arial" panose="020B0604020202020204" pitchFamily="34" charset="0"/>
              </a:rPr>
              <a:t>), 54% were </a:t>
            </a:r>
            <a:r>
              <a:rPr lang="en-US" altLang="ko-KR" sz="1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free of P. aeruginosa </a:t>
            </a:r>
            <a:r>
              <a:rPr lang="en-US" altLang="ko-KR" sz="1800" dirty="0">
                <a:latin typeface="Arial" panose="020B0604020202020204" pitchFamily="34" charset="0"/>
                <a:cs typeface="Arial" panose="020B0604020202020204" pitchFamily="34" charset="0"/>
              </a:rPr>
              <a:t>in the tobramycin group vs. 29% in the placebo group. </a:t>
            </a:r>
          </a:p>
          <a:p>
            <a:pPr lvl="1">
              <a:lnSpc>
                <a:spcPct val="120000"/>
              </a:lnSpc>
            </a:pPr>
            <a:r>
              <a:rPr lang="en-US" altLang="ko-KR" sz="1800" dirty="0">
                <a:latin typeface="Arial" panose="020B0604020202020204" pitchFamily="34" charset="0"/>
                <a:cs typeface="Arial" panose="020B0604020202020204" pitchFamily="34" charset="0"/>
              </a:rPr>
              <a:t>The median time to recurrence of P. aeruginosa was longer and </a:t>
            </a:r>
            <a:r>
              <a:rPr lang="en-US" altLang="ko-KR" sz="1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numbers of exacerbations and hospital admissions</a:t>
            </a:r>
            <a:r>
              <a:rPr lang="en-US" altLang="ko-KR" sz="1800" dirty="0">
                <a:latin typeface="Arial" panose="020B0604020202020204" pitchFamily="34" charset="0"/>
                <a:cs typeface="Arial" panose="020B0604020202020204" pitchFamily="34" charset="0"/>
              </a:rPr>
              <a:t> were lower in the </a:t>
            </a:r>
            <a:r>
              <a:rPr lang="en-US" altLang="ko-KR" sz="1800" dirty="0" err="1">
                <a:latin typeface="Arial" panose="020B0604020202020204" pitchFamily="34" charset="0"/>
                <a:cs typeface="Arial" panose="020B0604020202020204" pitchFamily="34" charset="0"/>
              </a:rPr>
              <a:t>nebulised</a:t>
            </a:r>
            <a:r>
              <a:rPr lang="en-US" altLang="ko-KR" sz="1800" dirty="0">
                <a:latin typeface="Arial" panose="020B0604020202020204" pitchFamily="34" charset="0"/>
                <a:cs typeface="Arial" panose="020B0604020202020204" pitchFamily="34" charset="0"/>
              </a:rPr>
              <a:t> tobramycin group.</a:t>
            </a:r>
          </a:p>
          <a:p>
            <a:pPr>
              <a:lnSpc>
                <a:spcPct val="120000"/>
              </a:lnSpc>
            </a:pPr>
            <a:r>
              <a:rPr lang="en-US" altLang="ko-KR" sz="1800" dirty="0">
                <a:latin typeface="Arial" panose="020B0604020202020204" pitchFamily="34" charset="0"/>
                <a:cs typeface="Arial" panose="020B0604020202020204" pitchFamily="34" charset="0"/>
              </a:rPr>
              <a:t>WHITE et al. retrospective analysis, different eradication treatment regimens: </a:t>
            </a:r>
          </a:p>
          <a:p>
            <a:pPr lvl="1">
              <a:lnSpc>
                <a:spcPct val="120000"/>
              </a:lnSpc>
            </a:pPr>
            <a:r>
              <a:rPr lang="en-US" altLang="ko-KR" sz="1800" u="sng" dirty="0" err="1">
                <a:latin typeface="Arial" panose="020B0604020202020204" pitchFamily="34" charset="0"/>
                <a:cs typeface="Arial" panose="020B0604020202020204" pitchFamily="34" charset="0"/>
              </a:rPr>
              <a:t>i.v.</a:t>
            </a:r>
            <a:r>
              <a:rPr lang="en-US" altLang="ko-KR" sz="1800" u="sng" dirty="0">
                <a:latin typeface="Arial" panose="020B0604020202020204" pitchFamily="34" charset="0"/>
                <a:cs typeface="Arial" panose="020B0604020202020204" pitchFamily="34" charset="0"/>
              </a:rPr>
              <a:t> anti</a:t>
            </a:r>
            <a:r>
              <a:rPr lang="en-US" altLang="ko-KR" sz="1800" dirty="0">
                <a:latin typeface="Arial" panose="020B0604020202020204" pitchFamily="34" charset="0"/>
                <a:cs typeface="Arial" panose="020B0604020202020204" pitchFamily="34" charset="0"/>
              </a:rPr>
              <a:t> (n=12), </a:t>
            </a:r>
            <a:r>
              <a:rPr lang="en-US" altLang="ko-KR" sz="1800" u="sng" dirty="0" err="1">
                <a:latin typeface="Arial" panose="020B0604020202020204" pitchFamily="34" charset="0"/>
                <a:cs typeface="Arial" panose="020B0604020202020204" pitchFamily="34" charset="0"/>
              </a:rPr>
              <a:t>i.v.</a:t>
            </a:r>
            <a:r>
              <a:rPr lang="en-US" altLang="ko-KR" sz="1800" u="sng" dirty="0">
                <a:latin typeface="Arial" panose="020B0604020202020204" pitchFamily="34" charset="0"/>
                <a:cs typeface="Arial" panose="020B0604020202020204" pitchFamily="34" charset="0"/>
              </a:rPr>
              <a:t> anti</a:t>
            </a:r>
            <a:r>
              <a:rPr lang="en-US" altLang="ko-KR" sz="1800" u="sng" dirty="0">
                <a:latin typeface="맑은 고딕"/>
                <a:cs typeface="Arial" panose="020B0604020202020204" pitchFamily="34" charset="0"/>
              </a:rPr>
              <a:t>→ </a:t>
            </a:r>
            <a:r>
              <a:rPr lang="en-US" altLang="ko-KR" sz="1800" u="sng" dirty="0" err="1">
                <a:latin typeface="맑은 고딕"/>
                <a:cs typeface="Arial" panose="020B0604020202020204" pitchFamily="34" charset="0"/>
              </a:rPr>
              <a:t>po</a:t>
            </a:r>
            <a:r>
              <a:rPr lang="en-US" altLang="ko-KR" sz="1800" u="sng" dirty="0">
                <a:latin typeface="맑은 고딕"/>
                <a:cs typeface="Arial" panose="020B0604020202020204" pitchFamily="34" charset="0"/>
              </a:rPr>
              <a:t> </a:t>
            </a:r>
            <a:r>
              <a:rPr lang="en-US" altLang="ko-KR" sz="1800" u="sng" dirty="0" err="1">
                <a:latin typeface="맑은 고딕"/>
                <a:cs typeface="Arial" panose="020B0604020202020204" pitchFamily="34" charset="0"/>
              </a:rPr>
              <a:t>cipro</a:t>
            </a:r>
            <a:r>
              <a:rPr lang="en-US" altLang="ko-KR" sz="1800" u="sng" dirty="0">
                <a:latin typeface="맑은 고딕"/>
                <a:cs typeface="Arial" panose="020B0604020202020204" pitchFamily="34" charset="0"/>
              </a:rPr>
              <a:t> </a:t>
            </a:r>
            <a:r>
              <a:rPr lang="en-US" altLang="ko-KR" sz="1800" dirty="0">
                <a:latin typeface="Arial" panose="020B0604020202020204" pitchFamily="34" charset="0"/>
                <a:cs typeface="Arial" panose="020B0604020202020204" pitchFamily="34" charset="0"/>
              </a:rPr>
              <a:t>(n=13), </a:t>
            </a:r>
            <a:r>
              <a:rPr lang="en-US" altLang="ko-KR" sz="1800" u="sng" dirty="0">
                <a:latin typeface="Arial" panose="020B0604020202020204" pitchFamily="34" charset="0"/>
                <a:cs typeface="Arial" panose="020B0604020202020204" pitchFamily="34" charset="0"/>
              </a:rPr>
              <a:t>oral ciprofloxacin alone</a:t>
            </a:r>
            <a:r>
              <a:rPr lang="en-US" altLang="ko-KR" sz="1800" dirty="0">
                <a:latin typeface="Arial" panose="020B0604020202020204" pitchFamily="34" charset="0"/>
                <a:cs typeface="Arial" panose="020B0604020202020204" pitchFamily="34" charset="0"/>
              </a:rPr>
              <a:t> (n=5)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US" altLang="ko-KR" sz="1800" dirty="0">
                <a:latin typeface="Arial" panose="020B0604020202020204" pitchFamily="34" charset="0"/>
                <a:cs typeface="Arial" panose="020B0604020202020204" pitchFamily="34" charset="0"/>
              </a:rPr>
              <a:t>  + 3 months of inhaled </a:t>
            </a:r>
            <a:r>
              <a:rPr lang="en-US" altLang="ko-KR" sz="1800" dirty="0" err="1">
                <a:latin typeface="Arial" panose="020B0604020202020204" pitchFamily="34" charset="0"/>
                <a:cs typeface="Arial" panose="020B0604020202020204" pitchFamily="34" charset="0"/>
              </a:rPr>
              <a:t>colistin</a:t>
            </a:r>
            <a:r>
              <a:rPr lang="en-US" altLang="ko-KR" sz="1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lvl="1">
              <a:lnSpc>
                <a:spcPct val="120000"/>
              </a:lnSpc>
            </a:pPr>
            <a:r>
              <a:rPr lang="en-US" altLang="ko-KR" sz="1800" dirty="0">
                <a:latin typeface="Arial" panose="020B0604020202020204" pitchFamily="34" charset="0"/>
                <a:cs typeface="Arial" panose="020B0604020202020204" pitchFamily="34" charset="0"/>
              </a:rPr>
              <a:t>Initial clearance rate was 80%, 54% patients remained P. </a:t>
            </a:r>
            <a:r>
              <a:rPr lang="en-US" altLang="ko-KR" sz="1800" dirty="0" err="1">
                <a:latin typeface="Arial" panose="020B0604020202020204" pitchFamily="34" charset="0"/>
                <a:cs typeface="Arial" panose="020B0604020202020204" pitchFamily="34" charset="0"/>
              </a:rPr>
              <a:t>aeruginosa</a:t>
            </a:r>
            <a:r>
              <a:rPr lang="en-US" altLang="ko-KR" sz="1800" dirty="0">
                <a:latin typeface="Arial" panose="020B0604020202020204" pitchFamily="34" charset="0"/>
                <a:cs typeface="Arial" panose="020B0604020202020204" pitchFamily="34" charset="0"/>
              </a:rPr>
              <a:t> free at f/u and the </a:t>
            </a:r>
            <a:r>
              <a:rPr lang="en-US" altLang="ko-KR" sz="1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exacerbation rate</a:t>
            </a:r>
            <a:r>
              <a:rPr lang="en-US" altLang="ko-KR" sz="1800" dirty="0">
                <a:latin typeface="Arial" panose="020B0604020202020204" pitchFamily="34" charset="0"/>
                <a:cs typeface="Arial" panose="020B0604020202020204" pitchFamily="34" charset="0"/>
              </a:rPr>
              <a:t> fell from 3.93 to 2.09 /</a:t>
            </a:r>
            <a:r>
              <a:rPr lang="en-US" altLang="ko-KR" sz="1800" dirty="0" err="1">
                <a:latin typeface="Arial" panose="020B0604020202020204" pitchFamily="34" charset="0"/>
                <a:cs typeface="Arial" panose="020B0604020202020204" pitchFamily="34" charset="0"/>
              </a:rPr>
              <a:t>yr</a:t>
            </a:r>
            <a:r>
              <a:rPr lang="en-US" altLang="ko-KR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1">
              <a:lnSpc>
                <a:spcPct val="120000"/>
              </a:lnSpc>
            </a:pPr>
            <a:r>
              <a:rPr lang="en-US" altLang="ko-KR" sz="1800" dirty="0">
                <a:latin typeface="Arial" panose="020B0604020202020204" pitchFamily="34" charset="0"/>
                <a:cs typeface="Arial" panose="020B0604020202020204" pitchFamily="34" charset="0"/>
              </a:rPr>
              <a:t>2/3 of patients experienced </a:t>
            </a:r>
            <a:r>
              <a:rPr lang="en-US" altLang="ko-KR" sz="1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clinical improvement</a:t>
            </a:r>
            <a:endParaRPr lang="en-US" altLang="ko-K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20000"/>
              </a:lnSpc>
            </a:pPr>
            <a:r>
              <a:rPr lang="en-US" altLang="ko-KR" sz="1800" dirty="0">
                <a:latin typeface="Arial" panose="020B0604020202020204" pitchFamily="34" charset="0"/>
                <a:cs typeface="Arial" panose="020B0604020202020204" pitchFamily="34" charset="0"/>
              </a:rPr>
              <a:t>lung function remained unchanged.</a:t>
            </a:r>
          </a:p>
          <a:p>
            <a:pPr lvl="1">
              <a:lnSpc>
                <a:spcPct val="120000"/>
              </a:lnSpc>
            </a:pPr>
            <a:endParaRPr lang="en-US" altLang="ko-KR" sz="1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D8FBD23-D2FB-43EB-AE34-AC0FCDC177FA}"/>
              </a:ext>
            </a:extLst>
          </p:cNvPr>
          <p:cNvSpPr txBox="1"/>
          <p:nvPr/>
        </p:nvSpPr>
        <p:spPr>
          <a:xfrm>
            <a:off x="1175657" y="6396335"/>
            <a:ext cx="79683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Orriols</a:t>
            </a:r>
            <a:r>
              <a:rPr lang="en-US" altLang="ko-KR" sz="1200" i="1" dirty="0">
                <a:latin typeface="Arial" panose="020B0604020202020204" pitchFamily="34" charset="0"/>
                <a:cs typeface="Arial" panose="020B0604020202020204" pitchFamily="34" charset="0"/>
              </a:rPr>
              <a:t> R et al. Respiration 2015; 90: 299–305. </a:t>
            </a:r>
          </a:p>
          <a:p>
            <a:pPr algn="r"/>
            <a:r>
              <a:rPr lang="en-US" altLang="ko-KR" sz="1200" i="1" dirty="0">
                <a:latin typeface="Arial" panose="020B0604020202020204" pitchFamily="34" charset="0"/>
                <a:cs typeface="Arial" panose="020B0604020202020204" pitchFamily="34" charset="0"/>
              </a:rPr>
              <a:t>White L et al. Respir Med 2012; 106: 356–360</a:t>
            </a:r>
            <a:endParaRPr lang="ko-KR" altLang="en-US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14350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616612"/>
            <a:ext cx="8560667" cy="545438"/>
          </a:xfrm>
        </p:spPr>
        <p:txBody>
          <a:bodyPr>
            <a:normAutofit/>
          </a:bodyPr>
          <a:lstStyle/>
          <a:p>
            <a:r>
              <a:rPr lang="en-US" altLang="ko-KR" sz="2400" b="1" dirty="0">
                <a:latin typeface="Arial" panose="020B0604020202020204" pitchFamily="34" charset="0"/>
                <a:cs typeface="Arial" panose="020B0604020202020204" pitchFamily="34" charset="0"/>
              </a:rPr>
              <a:t>2. Eradication of new pathogenic microorganisms</a:t>
            </a:r>
            <a:endParaRPr lang="ko-KR" altLang="en-US" sz="24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E9D79AD0-B618-4B95-B417-8B04B60A0D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662" y="1663702"/>
            <a:ext cx="8471723" cy="4584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8732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6" y="535858"/>
            <a:ext cx="8560667" cy="581742"/>
          </a:xfrm>
        </p:spPr>
        <p:txBody>
          <a:bodyPr>
            <a:normAutofit/>
          </a:bodyPr>
          <a:lstStyle/>
          <a:p>
            <a:r>
              <a:rPr lang="en-US" altLang="ko-KR" sz="2400" b="1" spc="-150" dirty="0">
                <a:latin typeface="Arial" panose="020B0604020202020204" pitchFamily="34" charset="0"/>
                <a:ea typeface="Noto Sans CJK KR Bold" pitchFamily="34" charset="-127"/>
                <a:cs typeface="Arial" panose="020B0604020202020204" pitchFamily="34" charset="0"/>
              </a:rPr>
              <a:t>3. Antibiotic therapy in exacerbation</a:t>
            </a:r>
            <a:endParaRPr lang="ko-KR" altLang="en-US" sz="2400" b="1" spc="-150" dirty="0">
              <a:latin typeface="Arial" panose="020B0604020202020204" pitchFamily="34" charset="0"/>
              <a:ea typeface="Noto Sans CJK KR Bold" pitchFamily="34" charset="-127"/>
              <a:cs typeface="Arial" panose="020B0604020202020204" pitchFamily="34" charset="0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621323" y="1049155"/>
            <a:ext cx="7913077" cy="5217784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20000"/>
              </a:lnSpc>
            </a:pPr>
            <a:r>
              <a:rPr lang="en-US" altLang="ko-KR" sz="2000" dirty="0">
                <a:latin typeface="Arial" pitchFamily="34" charset="0"/>
                <a:ea typeface="Arial Unicode MS" pitchFamily="50" charset="-127"/>
                <a:cs typeface="Arial" pitchFamily="34" charset="0"/>
              </a:rPr>
              <a:t>Acute exacerbations of bronchiectasis should be treated with </a:t>
            </a:r>
            <a:r>
              <a:rPr lang="en-US" altLang="ko-KR" sz="2000" dirty="0">
                <a:solidFill>
                  <a:srgbClr val="0070C0"/>
                </a:solidFill>
                <a:latin typeface="Arial" pitchFamily="34" charset="0"/>
                <a:ea typeface="Arial Unicode MS" pitchFamily="50" charset="-127"/>
                <a:cs typeface="Arial" pitchFamily="34" charset="0"/>
              </a:rPr>
              <a:t>14 days of antibiotics </a:t>
            </a:r>
          </a:p>
          <a:p>
            <a:pPr>
              <a:lnSpc>
                <a:spcPct val="120000"/>
              </a:lnSpc>
            </a:pPr>
            <a:r>
              <a:rPr lang="en-US" altLang="ko-KR" sz="2000" dirty="0">
                <a:solidFill>
                  <a:srgbClr val="0070C0"/>
                </a:solidFill>
                <a:latin typeface="Arial" pitchFamily="34" charset="0"/>
                <a:ea typeface="Arial Unicode MS" pitchFamily="50" charset="-127"/>
                <a:cs typeface="Arial" pitchFamily="34" charset="0"/>
              </a:rPr>
              <a:t>Previous sputum bacteriology </a:t>
            </a:r>
            <a:r>
              <a:rPr lang="en-US" altLang="ko-KR" sz="2000" dirty="0">
                <a:latin typeface="Arial" pitchFamily="34" charset="0"/>
                <a:ea typeface="Arial Unicode MS" pitchFamily="50" charset="-127"/>
                <a:cs typeface="Arial" pitchFamily="34" charset="0"/>
              </a:rPr>
              <a:t>results can be useful in deciding which antibiotic to use. </a:t>
            </a:r>
          </a:p>
          <a:p>
            <a:pPr>
              <a:lnSpc>
                <a:spcPct val="120000"/>
              </a:lnSpc>
            </a:pPr>
            <a:r>
              <a:rPr lang="en-US" altLang="ko-KR" sz="2000" dirty="0">
                <a:solidFill>
                  <a:srgbClr val="0070C0"/>
                </a:solidFill>
                <a:latin typeface="Arial" pitchFamily="34" charset="0"/>
                <a:ea typeface="Arial Unicode MS" pitchFamily="50" charset="-127"/>
                <a:cs typeface="Arial" pitchFamily="34" charset="0"/>
              </a:rPr>
              <a:t>Empirical antibiotics </a:t>
            </a:r>
            <a:r>
              <a:rPr lang="en-US" altLang="ko-KR" sz="2000" dirty="0">
                <a:latin typeface="Arial" pitchFamily="34" charset="0"/>
                <a:ea typeface="Arial Unicode MS" pitchFamily="50" charset="-127"/>
                <a:cs typeface="Arial" pitchFamily="34" charset="0"/>
              </a:rPr>
              <a:t>can then be started while awaiting sputum microbiology.</a:t>
            </a:r>
          </a:p>
          <a:p>
            <a:pPr>
              <a:lnSpc>
                <a:spcPct val="120000"/>
              </a:lnSpc>
            </a:pPr>
            <a:endParaRPr lang="en-US" altLang="ko-KR" sz="2000" dirty="0">
              <a:latin typeface="Arial" pitchFamily="34" charset="0"/>
              <a:ea typeface="Arial Unicode MS" pitchFamily="50" charset="-127"/>
              <a:cs typeface="Arial" pitchFamily="34" charset="0"/>
            </a:endParaRPr>
          </a:p>
          <a:p>
            <a:pPr>
              <a:lnSpc>
                <a:spcPct val="120000"/>
              </a:lnSpc>
            </a:pPr>
            <a:r>
              <a:rPr lang="en-US" altLang="ko-KR" sz="2000" dirty="0">
                <a:latin typeface="Arial" pitchFamily="34" charset="0"/>
                <a:ea typeface="Arial Unicode MS" pitchFamily="50" charset="-127"/>
                <a:cs typeface="Arial" pitchFamily="34" charset="0"/>
              </a:rPr>
              <a:t>No </a:t>
            </a:r>
            <a:r>
              <a:rPr lang="en-US" altLang="ko-KR" sz="2000" dirty="0" err="1">
                <a:latin typeface="Arial" pitchFamily="34" charset="0"/>
                <a:ea typeface="Arial Unicode MS" pitchFamily="50" charset="-127"/>
                <a:cs typeface="Arial" pitchFamily="34" charset="0"/>
              </a:rPr>
              <a:t>randomised</a:t>
            </a:r>
            <a:r>
              <a:rPr lang="en-US" altLang="ko-KR" sz="2000" dirty="0">
                <a:latin typeface="Arial" pitchFamily="34" charset="0"/>
                <a:ea typeface="Arial Unicode MS" pitchFamily="50" charset="-127"/>
                <a:cs typeface="Arial" pitchFamily="34" charset="0"/>
              </a:rPr>
              <a:t> placebo-controlled studies evaluating the efficacy of antibiotics in exacerbations in adults. </a:t>
            </a:r>
          </a:p>
          <a:p>
            <a:pPr>
              <a:lnSpc>
                <a:spcPct val="120000"/>
              </a:lnSpc>
            </a:pPr>
            <a:r>
              <a:rPr lang="en-US" altLang="ko-KR" sz="2000" dirty="0">
                <a:latin typeface="Arial" pitchFamily="34" charset="0"/>
                <a:ea typeface="Arial Unicode MS" pitchFamily="50" charset="-127"/>
                <a:cs typeface="Arial" pitchFamily="34" charset="0"/>
              </a:rPr>
              <a:t>Patients are typically given prolonged courses of antibiotics of 14 days’ duration for infective exacerbations. </a:t>
            </a:r>
          </a:p>
          <a:p>
            <a:pPr>
              <a:lnSpc>
                <a:spcPct val="120000"/>
              </a:lnSpc>
            </a:pPr>
            <a:r>
              <a:rPr lang="en-US" altLang="ko-KR" sz="2000" dirty="0">
                <a:latin typeface="Arial" pitchFamily="34" charset="0"/>
                <a:ea typeface="Arial Unicode MS" pitchFamily="50" charset="-127"/>
                <a:cs typeface="Arial" pitchFamily="34" charset="0"/>
              </a:rPr>
              <a:t>This recommendation is given in previous guidelines for BRC. </a:t>
            </a:r>
          </a:p>
          <a:p>
            <a:pPr>
              <a:lnSpc>
                <a:spcPct val="120000"/>
              </a:lnSpc>
            </a:pPr>
            <a:r>
              <a:rPr lang="en-US" altLang="ko-KR" sz="2000" dirty="0">
                <a:latin typeface="Arial" pitchFamily="34" charset="0"/>
                <a:ea typeface="Arial Unicode MS" pitchFamily="50" charset="-127"/>
                <a:cs typeface="Arial" pitchFamily="34" charset="0"/>
              </a:rPr>
              <a:t>Cohort studies (</a:t>
            </a:r>
            <a:r>
              <a:rPr lang="en-US" altLang="ko-KR" sz="2000" dirty="0">
                <a:latin typeface="Arial" pitchFamily="34" charset="0"/>
                <a:cs typeface="Arial" pitchFamily="34" charset="0"/>
              </a:rPr>
              <a:t>by Murray </a:t>
            </a:r>
            <a:r>
              <a:rPr lang="en-US" altLang="ko-KR" sz="2000" i="1" dirty="0">
                <a:latin typeface="Arial" pitchFamily="34" charset="0"/>
                <a:cs typeface="Arial" pitchFamily="34" charset="0"/>
              </a:rPr>
              <a:t>et al </a:t>
            </a:r>
            <a:r>
              <a:rPr lang="en-US" altLang="ko-KR" sz="2000" dirty="0">
                <a:latin typeface="Arial" pitchFamily="34" charset="0"/>
                <a:cs typeface="Arial" pitchFamily="34" charset="0"/>
              </a:rPr>
              <a:t>and </a:t>
            </a:r>
            <a:r>
              <a:rPr lang="en-US" altLang="ko-KR" sz="2000" dirty="0" err="1">
                <a:latin typeface="Arial" pitchFamily="34" charset="0"/>
                <a:cs typeface="Arial" pitchFamily="34" charset="0"/>
              </a:rPr>
              <a:t>Bedi</a:t>
            </a:r>
            <a:r>
              <a:rPr lang="en-US" altLang="ko-KR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2000" i="1" dirty="0">
                <a:latin typeface="Arial" pitchFamily="34" charset="0"/>
                <a:cs typeface="Arial" pitchFamily="34" charset="0"/>
              </a:rPr>
              <a:t>et al</a:t>
            </a:r>
            <a:r>
              <a:rPr lang="en-US" altLang="ko-KR" sz="2000" dirty="0">
                <a:latin typeface="Arial" pitchFamily="34" charset="0"/>
                <a:cs typeface="Arial" pitchFamily="34" charset="0"/>
              </a:rPr>
              <a:t> ) </a:t>
            </a:r>
            <a:r>
              <a:rPr lang="en-US" altLang="ko-KR" sz="2000" dirty="0">
                <a:latin typeface="Arial" pitchFamily="34" charset="0"/>
                <a:ea typeface="Arial Unicode MS" pitchFamily="50" charset="-127"/>
                <a:cs typeface="Arial" pitchFamily="34" charset="0"/>
              </a:rPr>
              <a:t>that documented good </a:t>
            </a:r>
            <a:r>
              <a:rPr lang="en-US" altLang="ko-KR" sz="2000" u="sng" dirty="0">
                <a:latin typeface="Arial" pitchFamily="34" charset="0"/>
                <a:ea typeface="Arial Unicode MS" pitchFamily="50" charset="-127"/>
                <a:cs typeface="Arial" pitchFamily="34" charset="0"/>
              </a:rPr>
              <a:t>clinical outcomes </a:t>
            </a:r>
            <a:r>
              <a:rPr lang="en-US" altLang="ko-KR" sz="2000" dirty="0">
                <a:latin typeface="Arial" pitchFamily="34" charset="0"/>
                <a:ea typeface="Arial Unicode MS" pitchFamily="50" charset="-127"/>
                <a:cs typeface="Arial" pitchFamily="34" charset="0"/>
              </a:rPr>
              <a:t>with such treatment regimens.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019243" y="6266938"/>
            <a:ext cx="60039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i="1" dirty="0">
                <a:latin typeface="Arial" pitchFamily="34" charset="0"/>
                <a:cs typeface="Arial" pitchFamily="34" charset="0"/>
              </a:rPr>
              <a:t>Murray MP et al. </a:t>
            </a:r>
            <a:r>
              <a:rPr lang="en-US" altLang="ko-KR" sz="1200" i="1" dirty="0" err="1">
                <a:latin typeface="Arial" pitchFamily="34" charset="0"/>
                <a:cs typeface="Arial" pitchFamily="34" charset="0"/>
              </a:rPr>
              <a:t>Eur</a:t>
            </a:r>
            <a:r>
              <a:rPr lang="en-US" altLang="ko-KR" sz="12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1200" i="1" dirty="0" err="1">
                <a:latin typeface="Arial" pitchFamily="34" charset="0"/>
                <a:cs typeface="Arial" pitchFamily="34" charset="0"/>
              </a:rPr>
              <a:t>Respir</a:t>
            </a:r>
            <a:r>
              <a:rPr lang="en-US" altLang="ko-KR" sz="1200" i="1" dirty="0">
                <a:latin typeface="Arial" pitchFamily="34" charset="0"/>
                <a:cs typeface="Arial" pitchFamily="34" charset="0"/>
              </a:rPr>
              <a:t> J 2009;33:312–8.</a:t>
            </a:r>
          </a:p>
          <a:p>
            <a:pPr algn="r"/>
            <a:r>
              <a:rPr lang="en-US" altLang="ko-KR" sz="1200" i="1" dirty="0" err="1">
                <a:latin typeface="Arial" pitchFamily="34" charset="0"/>
                <a:cs typeface="Arial" pitchFamily="34" charset="0"/>
              </a:rPr>
              <a:t>Bedi</a:t>
            </a:r>
            <a:r>
              <a:rPr lang="en-US" altLang="ko-KR" sz="1200" i="1" dirty="0">
                <a:latin typeface="Arial" pitchFamily="34" charset="0"/>
                <a:cs typeface="Arial" pitchFamily="34" charset="0"/>
              </a:rPr>
              <a:t> P et al. NPJ Prim Care </a:t>
            </a:r>
            <a:r>
              <a:rPr lang="en-US" altLang="ko-KR" sz="1200" i="1" dirty="0" err="1">
                <a:latin typeface="Arial" pitchFamily="34" charset="0"/>
                <a:cs typeface="Arial" pitchFamily="34" charset="0"/>
              </a:rPr>
              <a:t>Respir</a:t>
            </a:r>
            <a:r>
              <a:rPr lang="en-US" altLang="ko-KR" sz="1200" i="1" dirty="0">
                <a:latin typeface="Arial" pitchFamily="34" charset="0"/>
                <a:cs typeface="Arial" pitchFamily="34" charset="0"/>
              </a:rPr>
              <a:t> Med 2014;24:14090.</a:t>
            </a:r>
            <a:endParaRPr lang="ko-KR" altLang="en-US" sz="1200" i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11326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858032"/>
          </a:xfrm>
        </p:spPr>
        <p:txBody>
          <a:bodyPr>
            <a:normAutofit/>
          </a:bodyPr>
          <a:lstStyle/>
          <a:p>
            <a:r>
              <a:rPr lang="en-US" altLang="ko-KR" sz="2800" b="1" spc="-150" dirty="0">
                <a:latin typeface="Arial" panose="020B0604020202020204" pitchFamily="34" charset="0"/>
                <a:ea typeface="Noto Sans CJK KR Bold" pitchFamily="34" charset="-127"/>
                <a:cs typeface="Arial" panose="020B0604020202020204" pitchFamily="34" charset="0"/>
              </a:rPr>
              <a:t>3. Antibiotic therapy in exacerbation</a:t>
            </a:r>
            <a:endParaRPr lang="ko-KR" altLang="en-US" sz="28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6" y="1510392"/>
            <a:ext cx="8560666" cy="4461429"/>
          </a:xfrm>
        </p:spPr>
        <p:txBody>
          <a:bodyPr>
            <a:noAutofit/>
          </a:bodyPr>
          <a:lstStyle/>
          <a:p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Duration of antibiotic therapy</a:t>
            </a:r>
          </a:p>
          <a:p>
            <a:endParaRPr lang="en-US" altLang="ko-K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Shorter (14 days) courses vs. 14–21 days of therapy. </a:t>
            </a:r>
          </a:p>
          <a:p>
            <a:pPr lvl="2"/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No direct evidence of benefit </a:t>
            </a:r>
            <a:r>
              <a:rPr lang="en-US" altLang="ko-KR" dirty="0" err="1">
                <a:latin typeface="Arial" panose="020B0604020202020204" pitchFamily="34" charset="0"/>
                <a:cs typeface="Arial" panose="020B0604020202020204" pitchFamily="34" charset="0"/>
              </a:rPr>
              <a:t>favouring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 either 14–21 days or shorter courses of antibiotic therapy in </a:t>
            </a:r>
            <a:r>
              <a:rPr lang="en-US" altLang="ko-KR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bacterial load 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altLang="ko-KR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FEV1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1"/>
            <a:endParaRPr lang="en-US" altLang="ko-K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In patients with lack of recovery by 14 days of antibiotic therapy, re-evaluation of the patient’s clinical condition and a new microbiological investigation are needed to evaluate if  initial therapy was adequate or not. </a:t>
            </a:r>
            <a:endParaRPr lang="ko-KR" altLang="en-US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A5397FD-4BFE-4101-BCAF-4AAC63E2C8B7}"/>
              </a:ext>
            </a:extLst>
          </p:cNvPr>
          <p:cNvSpPr txBox="1"/>
          <p:nvPr/>
        </p:nvSpPr>
        <p:spPr>
          <a:xfrm>
            <a:off x="381454" y="6144296"/>
            <a:ext cx="86319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i="1" dirty="0">
                <a:latin typeface="Arial" panose="020B0604020202020204" pitchFamily="34" charset="0"/>
                <a:cs typeface="Arial" panose="020B0604020202020204" pitchFamily="34" charset="0"/>
              </a:rPr>
              <a:t>Pasteur MC et al. British Thoracic Society guideline for non-CF bronchiectasis. Thorax 2010</a:t>
            </a:r>
          </a:p>
          <a:p>
            <a:pPr algn="r"/>
            <a:r>
              <a:rPr lang="en-US" altLang="ko-KR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Bilton</a:t>
            </a:r>
            <a:r>
              <a:rPr lang="en-US" altLang="ko-KR" sz="1400" i="1" dirty="0">
                <a:latin typeface="Arial" panose="020B0604020202020204" pitchFamily="34" charset="0"/>
                <a:cs typeface="Arial" panose="020B0604020202020204" pitchFamily="34" charset="0"/>
              </a:rPr>
              <a:t> D et al. Chest 2006; 130: 1503–1510</a:t>
            </a:r>
            <a:endParaRPr lang="ko-KR" altLang="en-US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70941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858032"/>
          </a:xfrm>
        </p:spPr>
        <p:txBody>
          <a:bodyPr>
            <a:normAutofit/>
          </a:bodyPr>
          <a:lstStyle/>
          <a:p>
            <a:r>
              <a:rPr lang="en-US" altLang="ko-KR" sz="2400" b="1" spc="-150" dirty="0">
                <a:latin typeface="Arial" panose="020B0604020202020204" pitchFamily="34" charset="0"/>
                <a:cs typeface="Arial" panose="020B0604020202020204" pitchFamily="34" charset="0"/>
              </a:rPr>
              <a:t>4. Anti-inflammatory agent </a:t>
            </a:r>
            <a:endParaRPr lang="ko-KR" altLang="en-US" sz="24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482343" y="1738488"/>
            <a:ext cx="8179314" cy="4589153"/>
          </a:xfrm>
        </p:spPr>
        <p:txBody>
          <a:bodyPr>
            <a:normAutofit/>
          </a:bodyPr>
          <a:lstStyle/>
          <a:p>
            <a:r>
              <a:rPr lang="en-US" altLang="ko-KR" sz="2000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Inhaled corticosteroids </a:t>
            </a:r>
          </a:p>
          <a:p>
            <a:pPr lvl="1"/>
            <a:r>
              <a:rPr lang="en-US" altLang="ko-KR" sz="2000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Do not routinely offer inhaled corticosteroids to patients with bronchiectasis without other indications (such as ABPA, chronic asthma, COPD).</a:t>
            </a:r>
          </a:p>
          <a:p>
            <a:pPr lvl="1"/>
            <a:r>
              <a:rPr lang="en-US" altLang="ko-KR" sz="2000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Inhaled corticosteroids have an established role in the management of asthma and a proportion of patients with COPD which are common co-morbid conditions in bronchiectasis.</a:t>
            </a:r>
          </a:p>
          <a:p>
            <a:pPr>
              <a:lnSpc>
                <a:spcPct val="100000"/>
              </a:lnSpc>
            </a:pPr>
            <a:endParaRPr lang="en-US" altLang="ko-KR" sz="2000" dirty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  <a:p>
            <a:pPr>
              <a:lnSpc>
                <a:spcPct val="100000"/>
              </a:lnSpc>
            </a:pPr>
            <a:r>
              <a:rPr lang="en-US" altLang="ko-KR" sz="2000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Statin </a:t>
            </a:r>
          </a:p>
          <a:p>
            <a:pPr lvl="1"/>
            <a:r>
              <a:rPr lang="en-US" altLang="ko-KR" sz="2000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multiple anti-inflammatory and </a:t>
            </a:r>
            <a:r>
              <a:rPr lang="en-US" altLang="ko-KR" sz="2000" dirty="0" err="1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immunodulatory</a:t>
            </a:r>
            <a:r>
              <a:rPr lang="en-US" altLang="ko-KR" sz="2000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effects in addition to their effects on cholesterol. </a:t>
            </a:r>
          </a:p>
          <a:p>
            <a:pPr lvl="1"/>
            <a:r>
              <a:rPr lang="en-US" altLang="ko-KR" sz="2000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Do not routinely offer statins for bronchiectasis treatment. </a:t>
            </a:r>
          </a:p>
        </p:txBody>
      </p:sp>
    </p:spTree>
    <p:extLst>
      <p:ext uri="{BB962C8B-B14F-4D97-AF65-F5344CB8AC3E}">
        <p14:creationId xmlns:p14="http://schemas.microsoft.com/office/powerpoint/2010/main" val="15826470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535858"/>
            <a:ext cx="8560667" cy="672053"/>
          </a:xfrm>
        </p:spPr>
        <p:txBody>
          <a:bodyPr>
            <a:normAutofit/>
          </a:bodyPr>
          <a:lstStyle/>
          <a:p>
            <a:r>
              <a:rPr lang="en-US" altLang="ko-KR" sz="2800" b="1" spc="-150" dirty="0">
                <a:latin typeface="Arial" panose="020B0604020202020204" pitchFamily="34" charset="0"/>
                <a:cs typeface="Arial" panose="020B0604020202020204" pitchFamily="34" charset="0"/>
              </a:rPr>
              <a:t>4. Anti-inflammatory agent </a:t>
            </a:r>
            <a:endParaRPr lang="ko-KR" altLang="en-US" sz="2800" b="1" spc="-150" dirty="0">
              <a:latin typeface="Arial" panose="020B0604020202020204" pitchFamily="34" charset="0"/>
              <a:ea typeface="Noto Sans CJK KR Bold" pitchFamily="34" charset="-127"/>
              <a:cs typeface="Arial" panose="020B0604020202020204" pitchFamily="34" charset="0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6" y="1128889"/>
            <a:ext cx="8560666" cy="5390665"/>
          </a:xfrm>
        </p:spPr>
        <p:txBody>
          <a:bodyPr>
            <a:noAutofit/>
          </a:bodyPr>
          <a:lstStyle/>
          <a:p>
            <a:r>
              <a:rPr lang="en-US" altLang="ko-KR" sz="2000" dirty="0">
                <a:latin typeface="Arial" pitchFamily="34" charset="0"/>
                <a:ea typeface="Arial Unicode MS" pitchFamily="50" charset="-127"/>
                <a:cs typeface="Arial" pitchFamily="34" charset="0"/>
              </a:rPr>
              <a:t>Inhaled corticosteroids (ICS)</a:t>
            </a:r>
          </a:p>
          <a:p>
            <a:pPr lvl="1">
              <a:lnSpc>
                <a:spcPct val="120000"/>
              </a:lnSpc>
            </a:pPr>
            <a:r>
              <a:rPr lang="en-US" altLang="ko-KR" sz="1800" dirty="0">
                <a:latin typeface="Arial" pitchFamily="34" charset="0"/>
                <a:ea typeface="Arial Unicode MS" pitchFamily="50" charset="-127"/>
                <a:cs typeface="Arial" pitchFamily="34" charset="0"/>
              </a:rPr>
              <a:t>HERNANDO et al. reported a double-blind </a:t>
            </a:r>
            <a:r>
              <a:rPr lang="en-US" altLang="ko-KR" sz="1800" dirty="0" err="1">
                <a:latin typeface="Arial" pitchFamily="34" charset="0"/>
                <a:ea typeface="Arial Unicode MS" pitchFamily="50" charset="-127"/>
                <a:cs typeface="Arial" pitchFamily="34" charset="0"/>
              </a:rPr>
              <a:t>randomised</a:t>
            </a:r>
            <a:r>
              <a:rPr lang="en-US" altLang="ko-KR" sz="1800" dirty="0">
                <a:latin typeface="Arial" pitchFamily="34" charset="0"/>
                <a:ea typeface="Arial Unicode MS" pitchFamily="50" charset="-127"/>
                <a:cs typeface="Arial" pitchFamily="34" charset="0"/>
              </a:rPr>
              <a:t> controlled trial over 6 months with 77 patients, </a:t>
            </a:r>
            <a:r>
              <a:rPr lang="en-US" altLang="ko-KR" sz="1800" dirty="0">
                <a:solidFill>
                  <a:srgbClr val="0070C0"/>
                </a:solidFill>
                <a:latin typeface="Arial" pitchFamily="34" charset="0"/>
                <a:ea typeface="Arial Unicode MS" pitchFamily="50" charset="-127"/>
                <a:cs typeface="Arial" pitchFamily="34" charset="0"/>
              </a:rPr>
              <a:t>inhaled budesonide 400 </a:t>
            </a:r>
            <a:r>
              <a:rPr lang="en-US" altLang="ko-KR" sz="1800" dirty="0" err="1">
                <a:solidFill>
                  <a:srgbClr val="0070C0"/>
                </a:solidFill>
                <a:latin typeface="Arial" pitchFamily="34" charset="0"/>
                <a:ea typeface="Arial Unicode MS" pitchFamily="50" charset="-127"/>
                <a:cs typeface="Arial" pitchFamily="34" charset="0"/>
              </a:rPr>
              <a:t>μg</a:t>
            </a:r>
            <a:r>
              <a:rPr lang="en-US" altLang="ko-KR" sz="1800" dirty="0">
                <a:solidFill>
                  <a:srgbClr val="0070C0"/>
                </a:solidFill>
                <a:latin typeface="Arial" pitchFamily="34" charset="0"/>
                <a:ea typeface="Arial Unicode MS" pitchFamily="50" charset="-127"/>
                <a:cs typeface="Arial" pitchFamily="34" charset="0"/>
              </a:rPr>
              <a:t> </a:t>
            </a:r>
            <a:r>
              <a:rPr lang="en-US" altLang="ko-KR" sz="1800" dirty="0" err="1">
                <a:solidFill>
                  <a:srgbClr val="0070C0"/>
                </a:solidFill>
                <a:latin typeface="Arial" pitchFamily="34" charset="0"/>
                <a:ea typeface="Arial Unicode MS" pitchFamily="50" charset="-127"/>
                <a:cs typeface="Arial" pitchFamily="34" charset="0"/>
              </a:rPr>
              <a:t>b.d</a:t>
            </a:r>
            <a:r>
              <a:rPr lang="en-US" altLang="ko-KR" sz="1800" dirty="0">
                <a:latin typeface="Arial" pitchFamily="34" charset="0"/>
                <a:ea typeface="Arial Unicode MS" pitchFamily="50" charset="-127"/>
                <a:cs typeface="Arial" pitchFamily="34" charset="0"/>
              </a:rPr>
              <a:t>. or placebo with a primary outcome of lung function. </a:t>
            </a:r>
          </a:p>
          <a:p>
            <a:pPr lvl="1">
              <a:lnSpc>
                <a:spcPct val="120000"/>
              </a:lnSpc>
            </a:pPr>
            <a:r>
              <a:rPr lang="en-US" altLang="ko-KR" sz="1800" dirty="0">
                <a:latin typeface="Arial" pitchFamily="34" charset="0"/>
                <a:ea typeface="Arial Unicode MS" pitchFamily="50" charset="-127"/>
                <a:cs typeface="Arial" pitchFamily="34" charset="0"/>
              </a:rPr>
              <a:t>TSANG et al. reported a trial of </a:t>
            </a:r>
            <a:r>
              <a:rPr lang="en-US" altLang="ko-KR" sz="1800" dirty="0">
                <a:solidFill>
                  <a:srgbClr val="0070C0"/>
                </a:solidFill>
                <a:latin typeface="Arial" pitchFamily="34" charset="0"/>
                <a:ea typeface="Arial Unicode MS" pitchFamily="50" charset="-127"/>
                <a:cs typeface="Arial" pitchFamily="34" charset="0"/>
              </a:rPr>
              <a:t>inhaled fluticasone 500 </a:t>
            </a:r>
            <a:r>
              <a:rPr lang="en-US" altLang="ko-KR" sz="1800" dirty="0" err="1">
                <a:solidFill>
                  <a:srgbClr val="0070C0"/>
                </a:solidFill>
                <a:latin typeface="Arial" pitchFamily="34" charset="0"/>
                <a:ea typeface="Arial Unicode MS" pitchFamily="50" charset="-127"/>
                <a:cs typeface="Arial" pitchFamily="34" charset="0"/>
              </a:rPr>
              <a:t>μg</a:t>
            </a:r>
            <a:r>
              <a:rPr lang="en-US" altLang="ko-KR" sz="1800" dirty="0">
                <a:solidFill>
                  <a:srgbClr val="0070C0"/>
                </a:solidFill>
                <a:latin typeface="Arial" pitchFamily="34" charset="0"/>
                <a:ea typeface="Arial Unicode MS" pitchFamily="50" charset="-127"/>
                <a:cs typeface="Arial" pitchFamily="34" charset="0"/>
              </a:rPr>
              <a:t> </a:t>
            </a:r>
            <a:r>
              <a:rPr lang="en-US" altLang="ko-KR" sz="1800" dirty="0" err="1">
                <a:solidFill>
                  <a:srgbClr val="0070C0"/>
                </a:solidFill>
                <a:latin typeface="Arial" pitchFamily="34" charset="0"/>
                <a:ea typeface="Arial Unicode MS" pitchFamily="50" charset="-127"/>
                <a:cs typeface="Arial" pitchFamily="34" charset="0"/>
              </a:rPr>
              <a:t>b.d</a:t>
            </a:r>
            <a:r>
              <a:rPr lang="en-US" altLang="ko-KR" sz="1800" dirty="0">
                <a:solidFill>
                  <a:srgbClr val="0070C0"/>
                </a:solidFill>
                <a:latin typeface="Arial" pitchFamily="34" charset="0"/>
                <a:ea typeface="Arial Unicode MS" pitchFamily="50" charset="-127"/>
                <a:cs typeface="Arial" pitchFamily="34" charset="0"/>
              </a:rPr>
              <a:t> </a:t>
            </a:r>
            <a:r>
              <a:rPr lang="en-US" altLang="ko-KR" sz="1800" dirty="0">
                <a:latin typeface="Arial" pitchFamily="34" charset="0"/>
                <a:ea typeface="Arial Unicode MS" pitchFamily="50" charset="-127"/>
                <a:cs typeface="Arial" pitchFamily="34" charset="0"/>
              </a:rPr>
              <a:t>versus placebo over 12 months in 86 patients with co-primary end-points of 24 h sputum volume and annual exacerbation frequency.</a:t>
            </a:r>
          </a:p>
          <a:p>
            <a:pPr lvl="1">
              <a:lnSpc>
                <a:spcPct val="120000"/>
              </a:lnSpc>
            </a:pPr>
            <a:r>
              <a:rPr lang="en-US" altLang="ko-KR" sz="1800" dirty="0">
                <a:latin typeface="Arial" pitchFamily="34" charset="0"/>
                <a:ea typeface="Arial Unicode MS" pitchFamily="50" charset="-127"/>
                <a:cs typeface="Arial" pitchFamily="34" charset="0"/>
              </a:rPr>
              <a:t>No effects on reducing exacerbation, no significant benefit for lung function.</a:t>
            </a:r>
          </a:p>
          <a:p>
            <a:r>
              <a:rPr lang="en-US" altLang="ko-KR" sz="2000" dirty="0">
                <a:latin typeface="Arial" pitchFamily="34" charset="0"/>
                <a:ea typeface="Arial Unicode MS" pitchFamily="50" charset="-127"/>
                <a:cs typeface="Arial" pitchFamily="34" charset="0"/>
              </a:rPr>
              <a:t>Statin</a:t>
            </a:r>
          </a:p>
          <a:p>
            <a:pPr lvl="1"/>
            <a:r>
              <a:rPr lang="en-US" altLang="ko-KR" sz="1800" dirty="0">
                <a:latin typeface="Arial" pitchFamily="34" charset="0"/>
                <a:ea typeface="Arial Unicode MS" pitchFamily="50" charset="-127"/>
                <a:cs typeface="Arial" pitchFamily="34" charset="0"/>
              </a:rPr>
              <a:t>MANDAL et al. studied </a:t>
            </a:r>
            <a:r>
              <a:rPr lang="en-US" altLang="ko-KR" sz="1800" dirty="0">
                <a:solidFill>
                  <a:srgbClr val="0070C0"/>
                </a:solidFill>
                <a:latin typeface="Arial" pitchFamily="34" charset="0"/>
                <a:ea typeface="Arial Unicode MS" pitchFamily="50" charset="-127"/>
                <a:cs typeface="Arial" pitchFamily="34" charset="0"/>
              </a:rPr>
              <a:t>atorvastatin</a:t>
            </a:r>
            <a:r>
              <a:rPr lang="en-US" altLang="ko-KR" sz="1800" dirty="0">
                <a:latin typeface="Arial" pitchFamily="34" charset="0"/>
                <a:ea typeface="Arial Unicode MS" pitchFamily="50" charset="-127"/>
                <a:cs typeface="Arial" pitchFamily="34" charset="0"/>
              </a:rPr>
              <a:t> in 30 patients over 6 months compared to placebo with a primary outcome improvement in </a:t>
            </a:r>
            <a:r>
              <a:rPr lang="en-US" altLang="ko-KR" sz="1800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ea typeface="Arial Unicode MS" pitchFamily="50" charset="-127"/>
                <a:cs typeface="Arial" pitchFamily="34" charset="0"/>
              </a:rPr>
              <a:t>cough related quality of life.</a:t>
            </a:r>
          </a:p>
          <a:p>
            <a:pPr lvl="1"/>
            <a:r>
              <a:rPr lang="en-US" altLang="ko-KR" sz="1800" dirty="0">
                <a:latin typeface="Arial" pitchFamily="34" charset="0"/>
                <a:ea typeface="Arial Unicode MS" pitchFamily="50" charset="-127"/>
                <a:cs typeface="Arial" pitchFamily="34" charset="0"/>
              </a:rPr>
              <a:t>No effects on reducing exacerbation, no significant benefit for lung function.</a:t>
            </a:r>
          </a:p>
          <a:p>
            <a:r>
              <a:rPr lang="en-US" altLang="ko-KR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ea typeface="Arial Unicode MS" pitchFamily="50" charset="-127"/>
                <a:cs typeface="Arial" pitchFamily="34" charset="0"/>
              </a:rPr>
              <a:t>Oral corticosteroids, PDE4 inhibitors, </a:t>
            </a:r>
            <a:r>
              <a:rPr lang="en-US" altLang="ko-KR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ea typeface="Arial Unicode MS" pitchFamily="50" charset="-127"/>
                <a:cs typeface="Arial" pitchFamily="34" charset="0"/>
              </a:rPr>
              <a:t>methylxanthines</a:t>
            </a:r>
            <a:r>
              <a:rPr lang="en-US" altLang="ko-KR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ea typeface="Arial Unicode MS" pitchFamily="50" charset="-127"/>
                <a:cs typeface="Arial" pitchFamily="34" charset="0"/>
              </a:rPr>
              <a:t> or leukotriene receptor antagonists in bronchiectasis : No </a:t>
            </a:r>
            <a:r>
              <a:rPr lang="en-US" altLang="ko-KR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ea typeface="Arial Unicode MS" pitchFamily="50" charset="-127"/>
                <a:cs typeface="Arial" pitchFamily="34" charset="0"/>
              </a:rPr>
              <a:t>randomised</a:t>
            </a:r>
            <a:r>
              <a:rPr lang="en-US" altLang="ko-KR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ea typeface="Arial Unicode MS" pitchFamily="50" charset="-127"/>
                <a:cs typeface="Arial" pitchFamily="34" charset="0"/>
              </a:rPr>
              <a:t> controlled trials to evaluate the role in BRC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B3F81BD-BFD0-4455-964B-3926C59085B0}"/>
              </a:ext>
            </a:extLst>
          </p:cNvPr>
          <p:cNvSpPr txBox="1"/>
          <p:nvPr/>
        </p:nvSpPr>
        <p:spPr>
          <a:xfrm>
            <a:off x="1687779" y="6196388"/>
            <a:ext cx="74562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i="1" dirty="0">
                <a:latin typeface="Arial" panose="020B0604020202020204" pitchFamily="34" charset="0"/>
                <a:cs typeface="Arial" panose="020B0604020202020204" pitchFamily="34" charset="0"/>
              </a:rPr>
              <a:t>Tsang KW et al. Thorax 2005; 60: 239–243</a:t>
            </a:r>
          </a:p>
          <a:p>
            <a:pPr algn="r"/>
            <a:r>
              <a:rPr lang="en-US" altLang="ko-KR" sz="1200" i="1" dirty="0">
                <a:latin typeface="Arial" panose="020B0604020202020204" pitchFamily="34" charset="0"/>
                <a:cs typeface="Arial" panose="020B0604020202020204" pitchFamily="34" charset="0"/>
              </a:rPr>
              <a:t>Mandal P et al. Lancet Respir Med 2014; 2: 455–463</a:t>
            </a:r>
          </a:p>
          <a:p>
            <a:pPr algn="r"/>
            <a:r>
              <a:rPr lang="en-US" altLang="ko-KR" sz="1200" i="1" dirty="0">
                <a:latin typeface="Arial" panose="020B0604020202020204" pitchFamily="34" charset="0"/>
                <a:cs typeface="Arial" panose="020B0604020202020204" pitchFamily="34" charset="0"/>
              </a:rPr>
              <a:t>Hernando R et al. </a:t>
            </a:r>
            <a:r>
              <a:rPr lang="en-US" altLang="ko-KR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Int</a:t>
            </a:r>
            <a:r>
              <a:rPr lang="en-US" altLang="ko-KR" sz="1200" i="1" dirty="0">
                <a:latin typeface="Arial" panose="020B0604020202020204" pitchFamily="34" charset="0"/>
                <a:cs typeface="Arial" panose="020B0604020202020204" pitchFamily="34" charset="0"/>
              </a:rPr>
              <a:t> J </a:t>
            </a:r>
            <a:r>
              <a:rPr lang="en-US" altLang="ko-KR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Clin</a:t>
            </a:r>
            <a:r>
              <a:rPr lang="en-US" altLang="ko-KR" sz="1200" i="1" dirty="0">
                <a:latin typeface="Arial" panose="020B0604020202020204" pitchFamily="34" charset="0"/>
                <a:cs typeface="Arial" panose="020B0604020202020204" pitchFamily="34" charset="0"/>
              </a:rPr>
              <a:t> Pharm 2012; 34: 644–650</a:t>
            </a:r>
            <a:endParaRPr lang="ko-KR" altLang="en-US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17356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45694" y="1032569"/>
            <a:ext cx="8560667" cy="486524"/>
          </a:xfrm>
        </p:spPr>
        <p:txBody>
          <a:bodyPr>
            <a:normAutofit/>
          </a:bodyPr>
          <a:lstStyle/>
          <a:p>
            <a:r>
              <a:rPr lang="en-US" altLang="ko-KR" sz="2400" b="1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altLang="ko-K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Mucoactive</a:t>
            </a:r>
            <a:r>
              <a:rPr lang="en-US" altLang="ko-KR" sz="2400" b="1" dirty="0">
                <a:latin typeface="Arial" panose="020B0604020202020204" pitchFamily="34" charset="0"/>
                <a:cs typeface="Arial" panose="020B0604020202020204" pitchFamily="34" charset="0"/>
              </a:rPr>
              <a:t> treatment</a:t>
            </a:r>
            <a:endParaRPr lang="ko-KR" altLang="en-US" sz="2400" b="1" spc="-150" dirty="0">
              <a:latin typeface="Arial" panose="020B0604020202020204" pitchFamily="34" charset="0"/>
              <a:ea typeface="Noto Sans CJK KR Bold" pitchFamily="34" charset="-127"/>
              <a:cs typeface="Arial" panose="020B0604020202020204" pitchFamily="34" charset="0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598311" y="1207911"/>
            <a:ext cx="8208050" cy="4777047"/>
          </a:xfrm>
        </p:spPr>
        <p:txBody>
          <a:bodyPr>
            <a:normAutofit/>
          </a:bodyPr>
          <a:lstStyle/>
          <a:p>
            <a:endParaRPr lang="en-US" altLang="ko-KR" sz="2400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sz="2400" dirty="0">
                <a:latin typeface="Arial" pitchFamily="34" charset="0"/>
                <a:cs typeface="Arial" pitchFamily="34" charset="0"/>
              </a:rPr>
              <a:t>Offer long-term </a:t>
            </a:r>
            <a:r>
              <a:rPr lang="en-US" altLang="ko-KR" sz="24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mucoactive</a:t>
            </a:r>
            <a:r>
              <a:rPr lang="en-US" altLang="ko-KR" sz="24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treatment (nebulized IS, HS, humidification)</a:t>
            </a:r>
            <a:r>
              <a:rPr lang="en-US" altLang="ko-KR" sz="2400" dirty="0">
                <a:latin typeface="Arial" pitchFamily="34" charset="0"/>
                <a:cs typeface="Arial" pitchFamily="34" charset="0"/>
              </a:rPr>
              <a:t> in adult patients with bronchiectasis who have difficulty in expectorating sputum.</a:t>
            </a:r>
          </a:p>
          <a:p>
            <a:r>
              <a:rPr lang="en-US" altLang="ko-KR" sz="2400" dirty="0">
                <a:latin typeface="Arial" pitchFamily="34" charset="0"/>
                <a:cs typeface="Arial" pitchFamily="34" charset="0"/>
              </a:rPr>
              <a:t>Do not offer </a:t>
            </a:r>
            <a:r>
              <a:rPr lang="en-US" altLang="ko-KR" sz="24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recombinant human DNase </a:t>
            </a:r>
            <a:r>
              <a:rPr lang="en-US" altLang="ko-KR" sz="2400" dirty="0">
                <a:latin typeface="Arial" pitchFamily="34" charset="0"/>
                <a:cs typeface="Arial" pitchFamily="34" charset="0"/>
              </a:rPr>
              <a:t>to adult patients with bronchiectasis. </a:t>
            </a:r>
          </a:p>
          <a:p>
            <a:endParaRPr lang="en-US" altLang="ko-KR" sz="2400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sz="2400" dirty="0">
                <a:latin typeface="Arial" pitchFamily="34" charset="0"/>
                <a:cs typeface="Arial" pitchFamily="34" charset="0"/>
              </a:rPr>
              <a:t>Insufficient evidence to permit evaluation of the use of oral mucolytics such as </a:t>
            </a:r>
            <a:r>
              <a:rPr lang="en-US" altLang="ko-KR" sz="2400" dirty="0" err="1">
                <a:latin typeface="Arial" pitchFamily="34" charset="0"/>
                <a:cs typeface="Arial" pitchFamily="34" charset="0"/>
              </a:rPr>
              <a:t>carbocysteine</a:t>
            </a:r>
            <a:r>
              <a:rPr lang="en-US" altLang="ko-KR" sz="2400" dirty="0">
                <a:latin typeface="Arial" pitchFamily="34" charset="0"/>
                <a:cs typeface="Arial" pitchFamily="34" charset="0"/>
              </a:rPr>
              <a:t> for bronchiectasis</a:t>
            </a:r>
            <a:endParaRPr lang="ko-KR" altLang="en-US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27101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91666" y="557334"/>
            <a:ext cx="8560667" cy="707022"/>
          </a:xfrm>
        </p:spPr>
        <p:txBody>
          <a:bodyPr>
            <a:normAutofit/>
          </a:bodyPr>
          <a:lstStyle/>
          <a:p>
            <a:r>
              <a:rPr lang="en-US" altLang="ko-KR" sz="2400" b="1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altLang="ko-K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Mucoactive</a:t>
            </a:r>
            <a:r>
              <a:rPr lang="en-US" altLang="ko-KR" sz="2400" b="1" dirty="0">
                <a:latin typeface="Arial" panose="020B0604020202020204" pitchFamily="34" charset="0"/>
                <a:cs typeface="Arial" panose="020B0604020202020204" pitchFamily="34" charset="0"/>
              </a:rPr>
              <a:t> treatment</a:t>
            </a:r>
            <a:endParaRPr lang="ko-KR" altLang="en-US" sz="24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6" y="1579419"/>
            <a:ext cx="8560666" cy="4144047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en-US" altLang="ko-KR" sz="3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Nebulized isotonic and hypertonic saline</a:t>
            </a:r>
            <a:r>
              <a:rPr lang="en-US" altLang="ko-KR" sz="3200" dirty="0">
                <a:latin typeface="Arial" pitchFamily="34" charset="0"/>
                <a:cs typeface="Arial" pitchFamily="34" charset="0"/>
              </a:rPr>
              <a:t> can improve cough related quality of life </a:t>
            </a:r>
            <a:r>
              <a:rPr lang="en-US" altLang="ko-KR" sz="3200" dirty="0" err="1">
                <a:latin typeface="Arial" pitchFamily="34" charset="0"/>
                <a:cs typeface="Arial" pitchFamily="34" charset="0"/>
              </a:rPr>
              <a:t>QoL</a:t>
            </a:r>
            <a:r>
              <a:rPr lang="en-US" altLang="ko-KR" sz="3200" dirty="0">
                <a:latin typeface="Arial" pitchFamily="34" charset="0"/>
                <a:cs typeface="Arial" pitchFamily="34" charset="0"/>
              </a:rPr>
              <a:t> and health related quality of life (</a:t>
            </a:r>
            <a:r>
              <a:rPr lang="en-US" altLang="ko-KR" sz="3200" dirty="0" err="1">
                <a:latin typeface="Arial" pitchFamily="34" charset="0"/>
                <a:cs typeface="Arial" pitchFamily="34" charset="0"/>
              </a:rPr>
              <a:t>HQoL</a:t>
            </a:r>
            <a:r>
              <a:rPr lang="en-US" altLang="ko-KR" sz="3200" dirty="0">
                <a:latin typeface="Arial" pitchFamily="34" charset="0"/>
                <a:cs typeface="Arial" pitchFamily="34" charset="0"/>
              </a:rPr>
              <a:t>) </a:t>
            </a:r>
          </a:p>
          <a:p>
            <a:pPr>
              <a:lnSpc>
                <a:spcPct val="120000"/>
              </a:lnSpc>
            </a:pPr>
            <a:endParaRPr lang="en-US" altLang="ko-KR" sz="32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20000"/>
              </a:lnSpc>
            </a:pPr>
            <a:r>
              <a:rPr lang="en-US" altLang="ko-KR" sz="3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Dry powder </a:t>
            </a:r>
            <a:r>
              <a:rPr lang="en-US" altLang="ko-KR" sz="32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mannitol</a:t>
            </a:r>
            <a:r>
              <a:rPr lang="en-US" altLang="ko-KR" sz="3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ko-KR" sz="3200" dirty="0">
                <a:latin typeface="Arial" pitchFamily="34" charset="0"/>
                <a:cs typeface="Arial" pitchFamily="34" charset="0"/>
              </a:rPr>
              <a:t>did not improve exacerbation frequency but was shown to </a:t>
            </a:r>
            <a:r>
              <a:rPr lang="en-US" altLang="ko-KR" sz="3200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increase the time to first exacerbation</a:t>
            </a:r>
            <a:r>
              <a:rPr lang="en-US" altLang="ko-KR" sz="3200" dirty="0">
                <a:latin typeface="Arial" pitchFamily="34" charset="0"/>
                <a:cs typeface="Arial" pitchFamily="34" charset="0"/>
              </a:rPr>
              <a:t>, demonstrated </a:t>
            </a:r>
            <a:r>
              <a:rPr lang="en-US" altLang="ko-KR" sz="3200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 small improvement in </a:t>
            </a:r>
            <a:r>
              <a:rPr lang="en-US" altLang="ko-KR" sz="3200" dirty="0" err="1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QoL</a:t>
            </a:r>
            <a:r>
              <a:rPr lang="en-US" altLang="ko-KR" sz="3200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and may reduce sputum plugging.</a:t>
            </a:r>
          </a:p>
          <a:p>
            <a:pPr>
              <a:lnSpc>
                <a:spcPct val="120000"/>
              </a:lnSpc>
            </a:pPr>
            <a:endParaRPr lang="en-US" altLang="ko-KR" sz="32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20000"/>
              </a:lnSpc>
            </a:pPr>
            <a:r>
              <a:rPr lang="en-US" altLang="ko-KR" sz="3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Recombinant human </a:t>
            </a:r>
            <a:r>
              <a:rPr lang="en-US" altLang="ko-KR" sz="32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DNase</a:t>
            </a:r>
            <a:r>
              <a:rPr lang="en-US" altLang="ko-KR" sz="3200" dirty="0">
                <a:latin typeface="Arial" pitchFamily="34" charset="0"/>
                <a:cs typeface="Arial" pitchFamily="34" charset="0"/>
              </a:rPr>
              <a:t> increases exacerbation frequency in bronchiectasis.</a:t>
            </a:r>
          </a:p>
          <a:p>
            <a:endParaRPr lang="en-US" altLang="ko-KR" sz="7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B6C7EDF-308B-43A0-9EF2-601B95A508AE}"/>
              </a:ext>
            </a:extLst>
          </p:cNvPr>
          <p:cNvSpPr txBox="1"/>
          <p:nvPr/>
        </p:nvSpPr>
        <p:spPr>
          <a:xfrm>
            <a:off x="957298" y="5365690"/>
            <a:ext cx="803994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i="1" dirty="0"/>
              <a:t>Hart A et</a:t>
            </a:r>
            <a:r>
              <a:rPr lang="ko-KR" altLang="en-US" sz="1200" i="1" dirty="0"/>
              <a:t> </a:t>
            </a:r>
            <a:r>
              <a:rPr lang="en-US" altLang="ko-KR" sz="1200" i="1" dirty="0"/>
              <a:t>al. Cochrane Database </a:t>
            </a:r>
            <a:r>
              <a:rPr lang="en-US" altLang="ko-KR" sz="1200" i="1" dirty="0" err="1"/>
              <a:t>Syst</a:t>
            </a:r>
            <a:r>
              <a:rPr lang="en-US" altLang="ko-KR" sz="1200" i="1" dirty="0"/>
              <a:t> Rev 2014; 5: CD002996.</a:t>
            </a:r>
          </a:p>
          <a:p>
            <a:pPr algn="r"/>
            <a:r>
              <a:rPr lang="en-US" altLang="ko-KR" sz="1200" i="1" dirty="0"/>
              <a:t>Wilkinson M et al. Cochrane Database </a:t>
            </a:r>
            <a:r>
              <a:rPr lang="en-US" altLang="ko-KR" sz="1200" i="1" dirty="0" err="1"/>
              <a:t>Syst</a:t>
            </a:r>
            <a:r>
              <a:rPr lang="en-US" altLang="ko-KR" sz="1200" i="1" dirty="0"/>
              <a:t> Rev 2014; 5:CD001289.</a:t>
            </a:r>
          </a:p>
          <a:p>
            <a:pPr algn="r"/>
            <a:r>
              <a:rPr lang="en-US" altLang="ko-KR" sz="1200" i="1" dirty="0"/>
              <a:t>Wills P et al. Cochrane Database </a:t>
            </a:r>
            <a:r>
              <a:rPr lang="en-US" altLang="ko-KR" sz="1200" i="1" dirty="0" err="1"/>
              <a:t>Syst</a:t>
            </a:r>
            <a:r>
              <a:rPr lang="en-US" altLang="ko-KR" sz="1200" i="1" dirty="0"/>
              <a:t> Rev 2002; 1:CD002996.</a:t>
            </a:r>
          </a:p>
          <a:p>
            <a:pPr algn="r"/>
            <a:r>
              <a:rPr lang="en-US" altLang="ko-KR" sz="1200" i="1" dirty="0"/>
              <a:t>Nicolson CHH et al. Respir Med 2012; 106: 661–667.</a:t>
            </a:r>
          </a:p>
          <a:p>
            <a:pPr algn="r"/>
            <a:r>
              <a:rPr lang="en-US" altLang="ko-KR" sz="1200" i="1" dirty="0"/>
              <a:t>Kellett R et al. Respir Med 2011; 105: 1831–1835.</a:t>
            </a:r>
          </a:p>
          <a:p>
            <a:pPr algn="r"/>
            <a:r>
              <a:rPr lang="en-US" altLang="ko-KR" sz="1200" i="1" dirty="0" err="1"/>
              <a:t>Bilton</a:t>
            </a:r>
            <a:r>
              <a:rPr lang="en-US" altLang="ko-KR" sz="1200" i="1" dirty="0"/>
              <a:t> D et al. Chest 2013; 144: 215–225.</a:t>
            </a:r>
          </a:p>
          <a:p>
            <a:pPr algn="r"/>
            <a:r>
              <a:rPr lang="da-DK" altLang="ko-KR" sz="1200" i="1" dirty="0"/>
              <a:t>Bilton D et al. </a:t>
            </a:r>
            <a:r>
              <a:rPr lang="en-US" altLang="ko-KR" sz="1200" i="1" dirty="0"/>
              <a:t>Thorax 2014; 69: 1073–1079.</a:t>
            </a:r>
            <a:endParaRPr lang="ko-KR" altLang="en-US" sz="1200" i="1" dirty="0"/>
          </a:p>
        </p:txBody>
      </p:sp>
      <p:sp>
        <p:nvSpPr>
          <p:cNvPr id="4" name="TextBox 3"/>
          <p:cNvSpPr txBox="1"/>
          <p:nvPr/>
        </p:nvSpPr>
        <p:spPr>
          <a:xfrm>
            <a:off x="7273952" y="3906688"/>
            <a:ext cx="1723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bronchospasm</a:t>
            </a:r>
            <a:endParaRPr lang="ko-KR" altLang="en-US" i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40218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91666" y="547797"/>
            <a:ext cx="8560667" cy="858032"/>
          </a:xfrm>
        </p:spPr>
        <p:txBody>
          <a:bodyPr>
            <a:normAutofit/>
          </a:bodyPr>
          <a:lstStyle/>
          <a:p>
            <a:r>
              <a:rPr lang="en-US" altLang="ko-KR" sz="3200" b="1" spc="-150" dirty="0">
                <a:latin typeface="Arial" pitchFamily="34" charset="0"/>
                <a:ea typeface="Noto Sans CJK KR Bold" pitchFamily="34" charset="-127"/>
                <a:cs typeface="Arial" pitchFamily="34" charset="0"/>
              </a:rPr>
              <a:t>Introduction</a:t>
            </a:r>
            <a:endParaRPr lang="ko-KR" altLang="en-US" sz="3200" b="1" spc="-150" dirty="0">
              <a:latin typeface="Arial" pitchFamily="34" charset="0"/>
              <a:ea typeface="Noto Sans CJK KR Bold" pitchFamily="34" charset="-127"/>
              <a:cs typeface="Arial" pitchFamily="34" charset="0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6" y="1405829"/>
            <a:ext cx="4416424" cy="481457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altLang="ko-KR" sz="20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Bronchiectasis</a:t>
            </a:r>
            <a:r>
              <a:rPr lang="en-US" altLang="ko-KR" sz="2000" dirty="0">
                <a:latin typeface="Arial" pitchFamily="34" charset="0"/>
                <a:cs typeface="Arial" pitchFamily="34" charset="0"/>
              </a:rPr>
              <a:t> is defined as </a:t>
            </a:r>
            <a:r>
              <a:rPr lang="en-US" altLang="ko-KR" sz="2000" u="sng" dirty="0">
                <a:latin typeface="Arial" pitchFamily="34" charset="0"/>
                <a:cs typeface="Arial" pitchFamily="34" charset="0"/>
              </a:rPr>
              <a:t>permanent enlargement of the airways</a:t>
            </a:r>
            <a:r>
              <a:rPr lang="en-US" altLang="ko-KR" sz="2000" dirty="0">
                <a:latin typeface="Arial" pitchFamily="34" charset="0"/>
                <a:cs typeface="Arial" pitchFamily="34" charset="0"/>
              </a:rPr>
              <a:t>, and is mostly the result of an intrinsic airway pathology resulting in dilation. </a:t>
            </a:r>
          </a:p>
          <a:p>
            <a:pPr>
              <a:lnSpc>
                <a:spcPct val="100000"/>
              </a:lnSpc>
            </a:pPr>
            <a:endParaRPr lang="en-US" altLang="ko-KR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249" y="1292772"/>
            <a:ext cx="4185083" cy="2898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0" y="4343400"/>
            <a:ext cx="7715250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62990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893175" cy="858032"/>
          </a:xfrm>
        </p:spPr>
        <p:txBody>
          <a:bodyPr>
            <a:normAutofit fontScale="90000"/>
          </a:bodyPr>
          <a:lstStyle/>
          <a:p>
            <a:r>
              <a:rPr lang="en-US" altLang="ko-KR" sz="3200" b="1" dirty="0">
                <a:latin typeface="Arial" pitchFamily="34" charset="0"/>
                <a:cs typeface="Arial" pitchFamily="34" charset="0"/>
              </a:rPr>
              <a:t>6. Long-term (⩾3 months) bronchodilator therapy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6" y="1745673"/>
            <a:ext cx="8560666" cy="477388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altLang="ko-KR" sz="2000" dirty="0">
                <a:latin typeface="Arial" pitchFamily="34" charset="0"/>
                <a:cs typeface="Arial" pitchFamily="34" charset="0"/>
              </a:rPr>
              <a:t>Use of bronchodilators in patients with bronchiectasis and co-existing COPD or asthma should follow the guideline recommendations for COPD or asthma.</a:t>
            </a:r>
          </a:p>
          <a:p>
            <a:pPr>
              <a:lnSpc>
                <a:spcPct val="100000"/>
              </a:lnSpc>
            </a:pPr>
            <a:r>
              <a:rPr lang="en-US" altLang="ko-KR" sz="20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Long acting beta-2-agonists /long acting anti-</a:t>
            </a:r>
            <a:r>
              <a:rPr lang="en-US" altLang="ko-KR" sz="20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cholinergics</a:t>
            </a:r>
            <a:r>
              <a:rPr lang="en-US" altLang="ko-KR" sz="20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2000" dirty="0">
                <a:latin typeface="Arial" pitchFamily="34" charset="0"/>
                <a:cs typeface="Arial" pitchFamily="34" charset="0"/>
              </a:rPr>
              <a:t>may be beneficial in patients with symptoms of breathlessness. </a:t>
            </a:r>
          </a:p>
          <a:p>
            <a:pPr marL="0" indent="0">
              <a:lnSpc>
                <a:spcPct val="100000"/>
              </a:lnSpc>
              <a:buNone/>
            </a:pPr>
            <a:endParaRPr lang="en-US" altLang="ko-KR" sz="20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00000"/>
              </a:lnSpc>
            </a:pPr>
            <a:r>
              <a:rPr lang="en-US" altLang="ko-KR" sz="2000" dirty="0">
                <a:latin typeface="Arial" pitchFamily="34" charset="0"/>
                <a:cs typeface="Arial" pitchFamily="34" charset="0"/>
              </a:rPr>
              <a:t>If treatment with bronchodilators does not result in a reduction in symptoms it should be discontinued. </a:t>
            </a:r>
          </a:p>
          <a:p>
            <a:pPr>
              <a:lnSpc>
                <a:spcPct val="100000"/>
              </a:lnSpc>
            </a:pPr>
            <a:r>
              <a:rPr lang="en-US" altLang="ko-KR" sz="2000" dirty="0">
                <a:latin typeface="Arial" pitchFamily="34" charset="0"/>
                <a:cs typeface="Arial" pitchFamily="34" charset="0"/>
              </a:rPr>
              <a:t>There is no evidence to support the use of bronchodilators routinely as part of the management of bronchiectasis patients without symptomatic breathlessness.</a:t>
            </a:r>
            <a:endParaRPr lang="ko-KR" altLang="en-US" sz="2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49462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568623"/>
            <a:ext cx="8560667" cy="661866"/>
          </a:xfrm>
        </p:spPr>
        <p:txBody>
          <a:bodyPr>
            <a:normAutofit/>
          </a:bodyPr>
          <a:lstStyle/>
          <a:p>
            <a:r>
              <a:rPr lang="en-US" altLang="ko-KR" sz="2800" b="1" dirty="0">
                <a:latin typeface="Arial" pitchFamily="34" charset="0"/>
                <a:cs typeface="Arial" pitchFamily="34" charset="0"/>
              </a:rPr>
              <a:t>6. Long-term (⩾3 months) bronchodilator therapy</a:t>
            </a:r>
            <a:endParaRPr lang="ko-KR" altLang="en-US" sz="2800" b="1" spc="-150" dirty="0">
              <a:latin typeface="Arial" pitchFamily="34" charset="0"/>
              <a:ea typeface="Noto Sans CJK KR Bold" pitchFamily="34" charset="-127"/>
              <a:cs typeface="Arial" pitchFamily="34" charset="0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6" y="1377244"/>
            <a:ext cx="8560666" cy="4014329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20000"/>
              </a:lnSpc>
            </a:pPr>
            <a:r>
              <a:rPr lang="en-US" altLang="ko-KR" dirty="0">
                <a:latin typeface="Arial" pitchFamily="34" charset="0"/>
                <a:cs typeface="Arial" pitchFamily="34" charset="0"/>
              </a:rPr>
              <a:t>A systematic review that included a single trial, comparing </a:t>
            </a:r>
            <a:r>
              <a:rPr lang="en-US" altLang="ko-KR" u="sng" dirty="0">
                <a:latin typeface="Arial" pitchFamily="34" charset="0"/>
                <a:cs typeface="Arial" pitchFamily="34" charset="0"/>
              </a:rPr>
              <a:t>high-dose ICS</a:t>
            </a:r>
            <a:r>
              <a:rPr lang="en-US" altLang="ko-KR" dirty="0">
                <a:latin typeface="Arial" pitchFamily="34" charset="0"/>
                <a:cs typeface="Arial" pitchFamily="34" charset="0"/>
              </a:rPr>
              <a:t> to </a:t>
            </a:r>
            <a:r>
              <a:rPr lang="en-US" altLang="ko-KR" u="sng" dirty="0">
                <a:latin typeface="Arial" pitchFamily="34" charset="0"/>
                <a:cs typeface="Arial" pitchFamily="34" charset="0"/>
              </a:rPr>
              <a:t>medium-dose ICS/LABA </a:t>
            </a:r>
          </a:p>
          <a:p>
            <a:pPr>
              <a:lnSpc>
                <a:spcPct val="120000"/>
              </a:lnSpc>
            </a:pPr>
            <a:r>
              <a:rPr lang="en-US" altLang="ko-KR" dirty="0">
                <a:latin typeface="Arial" pitchFamily="34" charset="0"/>
                <a:cs typeface="Arial" pitchFamily="34" charset="0"/>
              </a:rPr>
              <a:t>The results from this study indicate some positive effects on </a:t>
            </a:r>
            <a:r>
              <a:rPr lang="en-US" altLang="ko-KR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symptom control/symptomatic improvement, </a:t>
            </a:r>
            <a:r>
              <a:rPr lang="en-US" altLang="ko-KR" dirty="0">
                <a:latin typeface="Arial" pitchFamily="34" charset="0"/>
                <a:cs typeface="Arial" pitchFamily="34" charset="0"/>
              </a:rPr>
              <a:t>in particular decreased dyspnea, better cough control, better health-related quality of life (measured by SGRQ symptoms domain)</a:t>
            </a:r>
          </a:p>
          <a:p>
            <a:pPr>
              <a:lnSpc>
                <a:spcPct val="120000"/>
              </a:lnSpc>
            </a:pPr>
            <a:r>
              <a:rPr lang="en-US" altLang="ko-KR" dirty="0">
                <a:latin typeface="Arial" pitchFamily="34" charset="0"/>
                <a:cs typeface="Arial" pitchFamily="34" charset="0"/>
              </a:rPr>
              <a:t> Specific side-effects were generally mild (tremor, nervousness and tachycardia).</a:t>
            </a:r>
            <a:endParaRPr lang="ko-KR" altLang="en-US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5683240-E260-47B7-AD9F-60DF46097C3D}"/>
              </a:ext>
            </a:extLst>
          </p:cNvPr>
          <p:cNvSpPr txBox="1"/>
          <p:nvPr/>
        </p:nvSpPr>
        <p:spPr>
          <a:xfrm>
            <a:off x="508000" y="6123094"/>
            <a:ext cx="863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i="1" dirty="0" err="1">
                <a:latin typeface="Arial" pitchFamily="34" charset="0"/>
                <a:cs typeface="Arial" pitchFamily="34" charset="0"/>
              </a:rPr>
              <a:t>Martínez-García</a:t>
            </a:r>
            <a:r>
              <a:rPr lang="en-US" altLang="ko-KR" sz="1400" i="1" dirty="0">
                <a:latin typeface="Arial" pitchFamily="34" charset="0"/>
                <a:cs typeface="Arial" pitchFamily="34" charset="0"/>
              </a:rPr>
              <a:t> MÁ et al. Chest 2012; 141: 461–468.</a:t>
            </a:r>
          </a:p>
          <a:p>
            <a:pPr algn="r"/>
            <a:r>
              <a:rPr lang="en-US" altLang="ko-KR" sz="1400" i="1" dirty="0">
                <a:latin typeface="Arial" pitchFamily="34" charset="0"/>
                <a:cs typeface="Arial" pitchFamily="34" charset="0"/>
              </a:rPr>
              <a:t>Goyal V, Chang AB. Cochrane Database </a:t>
            </a:r>
            <a:r>
              <a:rPr lang="en-US" altLang="ko-KR" sz="1400" i="1" dirty="0" err="1">
                <a:latin typeface="Arial" pitchFamily="34" charset="0"/>
                <a:cs typeface="Arial" pitchFamily="34" charset="0"/>
              </a:rPr>
              <a:t>Syst</a:t>
            </a:r>
            <a:r>
              <a:rPr lang="en-US" altLang="ko-KR" sz="1400" i="1" dirty="0">
                <a:latin typeface="Arial" pitchFamily="34" charset="0"/>
                <a:cs typeface="Arial" pitchFamily="34" charset="0"/>
              </a:rPr>
              <a:t> Rev 2014; CD010327</a:t>
            </a:r>
            <a:r>
              <a:rPr lang="en-US" altLang="ko-KR" dirty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456482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858032"/>
          </a:xfrm>
        </p:spPr>
        <p:txBody>
          <a:bodyPr>
            <a:normAutofit fontScale="90000"/>
          </a:bodyPr>
          <a:lstStyle/>
          <a:p>
            <a:r>
              <a:rPr lang="en-US" altLang="ko-KR" sz="3200" b="1" dirty="0">
                <a:latin typeface="Arial" pitchFamily="34" charset="0"/>
                <a:cs typeface="Arial" pitchFamily="34" charset="0"/>
              </a:rPr>
              <a:t>7. Pulmonary rehabilitation</a:t>
            </a:r>
            <a:br>
              <a:rPr lang="en-US" altLang="ko-KR" sz="3200" dirty="0">
                <a:latin typeface="Arial" pitchFamily="34" charset="0"/>
                <a:cs typeface="Arial" pitchFamily="34" charset="0"/>
              </a:rPr>
            </a:b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6" y="1745673"/>
            <a:ext cx="8560666" cy="4773880"/>
          </a:xfrm>
        </p:spPr>
        <p:txBody>
          <a:bodyPr>
            <a:normAutofit/>
          </a:bodyPr>
          <a:lstStyle/>
          <a:p>
            <a:r>
              <a:rPr lang="en-US" altLang="ko-KR" sz="2400" dirty="0">
                <a:latin typeface="Arial" pitchFamily="34" charset="0"/>
                <a:cs typeface="Arial" pitchFamily="34" charset="0"/>
              </a:rPr>
              <a:t>Patients with </a:t>
            </a:r>
            <a:r>
              <a:rPr lang="en-US" altLang="ko-KR" sz="24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chronic productive cough or difficulty to expectorate sputum </a:t>
            </a:r>
            <a:r>
              <a:rPr lang="en-US" altLang="ko-KR" sz="2400" dirty="0">
                <a:latin typeface="Arial" pitchFamily="34" charset="0"/>
                <a:cs typeface="Arial" pitchFamily="34" charset="0"/>
              </a:rPr>
              <a:t>should be taught an </a:t>
            </a:r>
            <a:r>
              <a:rPr lang="en-US" altLang="ko-KR" sz="2400" u="sng" dirty="0">
                <a:latin typeface="Arial" pitchFamily="34" charset="0"/>
                <a:cs typeface="Arial" pitchFamily="34" charset="0"/>
              </a:rPr>
              <a:t>airway clearance technique (ACT)</a:t>
            </a:r>
            <a:r>
              <a:rPr lang="en-US" altLang="ko-KR" sz="2400" dirty="0">
                <a:latin typeface="Arial" pitchFamily="34" charset="0"/>
                <a:cs typeface="Arial" pitchFamily="34" charset="0"/>
              </a:rPr>
              <a:t> by a trained respiratory physiotherapist to perform once or twice daily.</a:t>
            </a:r>
          </a:p>
          <a:p>
            <a:endParaRPr lang="en-US" altLang="ko-KR" sz="2400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sz="2400" dirty="0">
                <a:latin typeface="Arial" pitchFamily="34" charset="0"/>
                <a:cs typeface="Arial" pitchFamily="34" charset="0"/>
              </a:rPr>
              <a:t>We recommend that adult patients with bronchiectasis and </a:t>
            </a:r>
            <a:r>
              <a:rPr lang="en-US" altLang="ko-KR" sz="24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impaired exercise capacity </a:t>
            </a:r>
            <a:r>
              <a:rPr lang="en-US" altLang="ko-KR" sz="2400" dirty="0">
                <a:latin typeface="Arial" pitchFamily="34" charset="0"/>
                <a:cs typeface="Arial" pitchFamily="34" charset="0"/>
              </a:rPr>
              <a:t>should participate in a </a:t>
            </a:r>
            <a:r>
              <a:rPr lang="en-US" altLang="ko-KR" sz="2400" u="sng" dirty="0">
                <a:latin typeface="Arial" pitchFamily="34" charset="0"/>
                <a:cs typeface="Arial" pitchFamily="34" charset="0"/>
              </a:rPr>
              <a:t>pulmonary rehabilitation </a:t>
            </a:r>
            <a:r>
              <a:rPr lang="en-US" altLang="ko-KR" sz="2400" dirty="0" err="1">
                <a:latin typeface="Arial" pitchFamily="34" charset="0"/>
                <a:cs typeface="Arial" pitchFamily="34" charset="0"/>
              </a:rPr>
              <a:t>programme</a:t>
            </a:r>
            <a:r>
              <a:rPr lang="en-US" altLang="ko-KR" sz="2400" dirty="0">
                <a:latin typeface="Arial" pitchFamily="34" charset="0"/>
                <a:cs typeface="Arial" pitchFamily="34" charset="0"/>
              </a:rPr>
              <a:t> and take regular exercise. </a:t>
            </a:r>
          </a:p>
        </p:txBody>
      </p:sp>
    </p:spTree>
    <p:extLst>
      <p:ext uri="{BB962C8B-B14F-4D97-AF65-F5344CB8AC3E}">
        <p14:creationId xmlns:p14="http://schemas.microsoft.com/office/powerpoint/2010/main" val="11236401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858032"/>
          </a:xfrm>
        </p:spPr>
        <p:txBody>
          <a:bodyPr>
            <a:normAutofit/>
          </a:bodyPr>
          <a:lstStyle/>
          <a:p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6" y="1429173"/>
            <a:ext cx="8560666" cy="597931"/>
          </a:xfrm>
        </p:spPr>
        <p:txBody>
          <a:bodyPr>
            <a:normAutofit/>
          </a:bodyPr>
          <a:lstStyle/>
          <a:p>
            <a:endParaRPr lang="en-US" altLang="ko-KR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644715"/>
            <a:ext cx="8087831" cy="4314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3176" y="2989345"/>
            <a:ext cx="7877175" cy="3790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3449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858032"/>
          </a:xfrm>
        </p:spPr>
        <p:txBody>
          <a:bodyPr>
            <a:normAutofit/>
          </a:bodyPr>
          <a:lstStyle/>
          <a:p>
            <a:r>
              <a:rPr lang="en-US" altLang="ko-KR" sz="3200" b="1" dirty="0">
                <a:latin typeface="Arial" pitchFamily="34" charset="0"/>
                <a:cs typeface="Arial" pitchFamily="34" charset="0"/>
              </a:rPr>
              <a:t>How should we monitor bronchiectasis? </a:t>
            </a:r>
            <a:endParaRPr lang="ko-KR" altLang="en-US" sz="3200" b="1" spc="-150" dirty="0">
              <a:latin typeface="Arial" pitchFamily="34" charset="0"/>
              <a:ea typeface="Noto Sans CJK KR Bold" pitchFamily="34" charset="-127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579419"/>
            <a:ext cx="8515350" cy="3733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65923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82836" y="292806"/>
            <a:ext cx="8560667" cy="858032"/>
          </a:xfrm>
        </p:spPr>
        <p:txBody>
          <a:bodyPr>
            <a:normAutofit/>
          </a:bodyPr>
          <a:lstStyle/>
          <a:p>
            <a:r>
              <a:rPr lang="en-US" altLang="ko-KR" sz="3200" b="1" spc="-150" dirty="0">
                <a:latin typeface="Arial" pitchFamily="34" charset="0"/>
                <a:ea typeface="Noto Sans CJK KR Bold" pitchFamily="34" charset="-127"/>
                <a:cs typeface="Arial" pitchFamily="34" charset="0"/>
              </a:rPr>
              <a:t>Severity scoring</a:t>
            </a:r>
            <a:endParaRPr lang="ko-KR" altLang="en-US" sz="3200" b="1" spc="-150" dirty="0">
              <a:latin typeface="Arial" pitchFamily="34" charset="0"/>
              <a:ea typeface="Noto Sans CJK KR Bold" pitchFamily="34" charset="-127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36" y="893329"/>
            <a:ext cx="7428307" cy="2805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78" y="4733925"/>
            <a:ext cx="4295775" cy="212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220392" y="6015562"/>
            <a:ext cx="405286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latin typeface="Arial" pitchFamily="34" charset="0"/>
                <a:cs typeface="Arial" pitchFamily="34" charset="0"/>
              </a:rPr>
              <a:t>The 5 year mortality in</a:t>
            </a:r>
          </a:p>
          <a:p>
            <a:r>
              <a:rPr lang="en-US" altLang="ko-KR" sz="1400" dirty="0">
                <a:latin typeface="Arial" pitchFamily="34" charset="0"/>
                <a:cs typeface="Arial" pitchFamily="34" charset="0"/>
              </a:rPr>
              <a:t>mild, moderate and severe disease is 4%, 25% and 56% respectively.</a:t>
            </a:r>
            <a:endParaRPr lang="ko-KR" altLang="en-US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81260" y="3484238"/>
            <a:ext cx="592707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u="sng" dirty="0">
                <a:latin typeface="Arial" pitchFamily="34" charset="0"/>
                <a:cs typeface="Arial" pitchFamily="34" charset="0"/>
              </a:rPr>
              <a:t>Mild</a:t>
            </a:r>
            <a:r>
              <a:rPr lang="en-US" altLang="ko-KR" sz="1400" dirty="0">
                <a:latin typeface="Arial" pitchFamily="34" charset="0"/>
                <a:cs typeface="Arial" pitchFamily="34" charset="0"/>
              </a:rPr>
              <a:t> : 0%–2.8% mortality, 0%–3.4% hospitalization (1 year) </a:t>
            </a:r>
          </a:p>
          <a:p>
            <a:r>
              <a:rPr lang="en-US" altLang="ko-KR" sz="1400" dirty="0">
                <a:latin typeface="Arial" pitchFamily="34" charset="0"/>
                <a:cs typeface="Arial" pitchFamily="34" charset="0"/>
              </a:rPr>
              <a:t>0%–5.3% mortality,  0%–9.2% hospitalization (4 years)</a:t>
            </a:r>
          </a:p>
          <a:p>
            <a:r>
              <a:rPr lang="en-US" altLang="ko-KR" sz="1400" b="1" u="sng" dirty="0">
                <a:latin typeface="Arial" pitchFamily="34" charset="0"/>
                <a:cs typeface="Arial" pitchFamily="34" charset="0"/>
              </a:rPr>
              <a:t>moderate</a:t>
            </a:r>
            <a:r>
              <a:rPr lang="en-US" altLang="ko-KR" sz="1400" dirty="0">
                <a:latin typeface="Arial" pitchFamily="34" charset="0"/>
                <a:cs typeface="Arial" pitchFamily="34" charset="0"/>
              </a:rPr>
              <a:t> : 0.8%–4.8% mortality, 1.0%–7.2% hospitalization (1 year) </a:t>
            </a:r>
          </a:p>
          <a:p>
            <a:r>
              <a:rPr lang="en-US" altLang="ko-KR" sz="1400" dirty="0">
                <a:latin typeface="Arial" pitchFamily="34" charset="0"/>
                <a:cs typeface="Arial" pitchFamily="34" charset="0"/>
              </a:rPr>
              <a:t>4%–11.3% mortality, 9.9%–19.4% hospitalization (4 years)</a:t>
            </a:r>
          </a:p>
          <a:p>
            <a:r>
              <a:rPr lang="en-US" altLang="ko-KR" sz="1400" b="1" u="sng" dirty="0">
                <a:latin typeface="Arial" pitchFamily="34" charset="0"/>
                <a:cs typeface="Arial" pitchFamily="34" charset="0"/>
              </a:rPr>
              <a:t>severe</a:t>
            </a:r>
            <a:r>
              <a:rPr lang="en-US" altLang="ko-KR" sz="1400" dirty="0">
                <a:latin typeface="Arial" pitchFamily="34" charset="0"/>
                <a:cs typeface="Arial" pitchFamily="34" charset="0"/>
              </a:rPr>
              <a:t> : 7.6%–10.5% mortality,16.7%–52.6% hospitalization(1 year) </a:t>
            </a:r>
          </a:p>
          <a:p>
            <a:r>
              <a:rPr lang="en-US" altLang="ko-KR" sz="1400" dirty="0">
                <a:latin typeface="Arial" pitchFamily="34" charset="0"/>
                <a:cs typeface="Arial" pitchFamily="34" charset="0"/>
              </a:rPr>
              <a:t>9.9%–29.2% mortality, 41.2%–80.4% hospitalization rates (4 years)</a:t>
            </a:r>
          </a:p>
          <a:p>
            <a:endParaRPr lang="ko-KR" altLang="en-US" sz="1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0800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60353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858032"/>
          </a:xfrm>
        </p:spPr>
        <p:txBody>
          <a:bodyPr>
            <a:normAutofit fontScale="90000"/>
          </a:bodyPr>
          <a:lstStyle/>
          <a:p>
            <a:r>
              <a:rPr lang="en-US" altLang="ko-KR" sz="3200" b="1" dirty="0">
                <a:latin typeface="Arial" pitchFamily="34" charset="0"/>
                <a:cs typeface="Arial" pitchFamily="34" charset="0"/>
              </a:rPr>
              <a:t>Cause of bronchiectasis</a:t>
            </a:r>
            <a:br>
              <a:rPr lang="en-US" altLang="ko-KR" sz="3200" dirty="0">
                <a:latin typeface="Arial" pitchFamily="34" charset="0"/>
                <a:cs typeface="Arial" pitchFamily="34" charset="0"/>
              </a:rPr>
            </a:b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pic>
        <p:nvPicPr>
          <p:cNvPr id="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717" y="2920206"/>
            <a:ext cx="4846858" cy="3244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7941" y="1412156"/>
            <a:ext cx="2645484" cy="49898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3810000" y="6413307"/>
            <a:ext cx="52006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i="1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James D. Chalmers et al. Nature Reviews (2018) 4:45</a:t>
            </a:r>
            <a:endParaRPr lang="ko-KR" altLang="en-US" sz="1200" i="1" dirty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655704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408" y="1323972"/>
            <a:ext cx="5278667" cy="300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7220" y="1323973"/>
            <a:ext cx="3395805" cy="300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679803" y="4963230"/>
            <a:ext cx="65853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Cystic fibrosis,</a:t>
            </a:r>
          </a:p>
          <a:p>
            <a:r>
              <a:rPr lang="en-US" altLang="ko-KR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children with bronchiectasis, </a:t>
            </a:r>
          </a:p>
          <a:p>
            <a:r>
              <a:rPr lang="en-US" altLang="ko-KR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primary </a:t>
            </a:r>
            <a:r>
              <a:rPr lang="en-US" altLang="ko-KR" dirty="0" err="1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immunodeficiencies</a:t>
            </a:r>
            <a:r>
              <a:rPr lang="en-US" altLang="ko-KR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, </a:t>
            </a:r>
          </a:p>
          <a:p>
            <a:r>
              <a:rPr lang="en-US" altLang="ko-KR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non-</a:t>
            </a:r>
            <a:r>
              <a:rPr lang="en-US" altLang="ko-KR" dirty="0" err="1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tuberculous</a:t>
            </a:r>
            <a:r>
              <a:rPr lang="en-US" altLang="ko-KR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mycobacteria (NTM) are excluded !!</a:t>
            </a:r>
            <a:endParaRPr lang="ko-KR" altLang="en-US" dirty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999293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F3A97498-B8E2-4BA2-ACA8-590E450F7A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9540" y="4161939"/>
            <a:ext cx="5350042" cy="2451707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858032"/>
          </a:xfrm>
        </p:spPr>
        <p:txBody>
          <a:bodyPr>
            <a:normAutofit/>
          </a:bodyPr>
          <a:lstStyle/>
          <a:p>
            <a:r>
              <a:rPr lang="en-US" altLang="ko-KR" sz="3200" b="1" dirty="0">
                <a:latin typeface="Arial" pitchFamily="34" charset="0"/>
                <a:cs typeface="Arial" pitchFamily="34" charset="0"/>
              </a:rPr>
              <a:t>Treatment</a:t>
            </a:r>
            <a:endParaRPr lang="ko-KR" altLang="en-US" sz="3200" b="1" spc="-150" dirty="0">
              <a:latin typeface="Arial" pitchFamily="34" charset="0"/>
              <a:ea typeface="Noto Sans CJK KR Bold" pitchFamily="34" charset="-127"/>
              <a:cs typeface="Arial" pitchFamily="34" charset="0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98426" y="1415453"/>
            <a:ext cx="8560666" cy="4504127"/>
          </a:xfrm>
        </p:spPr>
        <p:txBody>
          <a:bodyPr>
            <a:normAutofit/>
          </a:bodyPr>
          <a:lstStyle/>
          <a:p>
            <a:pPr algn="just"/>
            <a:r>
              <a:rPr lang="en-US" altLang="ko-KR" sz="2000" b="1" dirty="0">
                <a:latin typeface="Arial" pitchFamily="34" charset="0"/>
                <a:ea typeface="Arial Unicode MS" pitchFamily="50" charset="-127"/>
                <a:cs typeface="Arial" pitchFamily="34" charset="0"/>
              </a:rPr>
              <a:t>Chronic bronchial infection</a:t>
            </a:r>
          </a:p>
          <a:p>
            <a:pPr lvl="1"/>
            <a:r>
              <a:rPr lang="en-US" altLang="ko-KR" sz="2000" dirty="0">
                <a:latin typeface="Arial" pitchFamily="34" charset="0"/>
                <a:ea typeface="Arial Unicode MS" pitchFamily="50" charset="-127"/>
                <a:cs typeface="Arial" pitchFamily="34" charset="0"/>
              </a:rPr>
              <a:t>1. Long-term inhaled or oral antibiotic therapy</a:t>
            </a:r>
          </a:p>
          <a:p>
            <a:pPr lvl="1"/>
            <a:r>
              <a:rPr lang="en-US" altLang="ko-KR" sz="2000" dirty="0">
                <a:latin typeface="Arial" pitchFamily="34" charset="0"/>
                <a:ea typeface="Arial Unicode MS" pitchFamily="50" charset="-127"/>
                <a:cs typeface="Arial" pitchFamily="34" charset="0"/>
              </a:rPr>
              <a:t>2. Eradication of new pathogenic microorganisms</a:t>
            </a:r>
          </a:p>
          <a:p>
            <a:pPr lvl="1"/>
            <a:r>
              <a:rPr lang="en-US" altLang="ko-KR" sz="2000" dirty="0">
                <a:latin typeface="Arial" pitchFamily="34" charset="0"/>
                <a:ea typeface="Arial Unicode MS" pitchFamily="50" charset="-127"/>
                <a:cs typeface="Arial" pitchFamily="34" charset="0"/>
              </a:rPr>
              <a:t>3. Antibiotic treatment of exacerbations</a:t>
            </a:r>
          </a:p>
          <a:p>
            <a:r>
              <a:rPr lang="en-US" altLang="ko-KR" sz="2000" b="1" dirty="0">
                <a:latin typeface="Arial" pitchFamily="34" charset="0"/>
                <a:ea typeface="Arial Unicode MS" pitchFamily="50" charset="-127"/>
                <a:cs typeface="Arial" pitchFamily="34" charset="0"/>
              </a:rPr>
              <a:t>Inflammation</a:t>
            </a:r>
          </a:p>
          <a:p>
            <a:pPr lvl="1"/>
            <a:r>
              <a:rPr lang="en-US" altLang="ko-KR" sz="2000" dirty="0">
                <a:latin typeface="Arial" pitchFamily="34" charset="0"/>
                <a:ea typeface="Arial Unicode MS" pitchFamily="50" charset="-127"/>
                <a:cs typeface="Arial" pitchFamily="34" charset="0"/>
              </a:rPr>
              <a:t>4. Long-term anti-inflammatory therapies</a:t>
            </a:r>
          </a:p>
          <a:p>
            <a:r>
              <a:rPr lang="en-US" altLang="ko-KR" sz="2000" b="1" dirty="0">
                <a:latin typeface="Arial" pitchFamily="34" charset="0"/>
                <a:ea typeface="Arial Unicode MS" pitchFamily="50" charset="-127"/>
                <a:cs typeface="Arial" pitchFamily="34" charset="0"/>
              </a:rPr>
              <a:t>Impaired </a:t>
            </a:r>
            <a:r>
              <a:rPr lang="en-US" altLang="ko-KR" sz="2000" b="1" dirty="0" err="1">
                <a:latin typeface="Arial" pitchFamily="34" charset="0"/>
                <a:ea typeface="Arial Unicode MS" pitchFamily="50" charset="-127"/>
                <a:cs typeface="Arial" pitchFamily="34" charset="0"/>
              </a:rPr>
              <a:t>mucociliary</a:t>
            </a:r>
            <a:r>
              <a:rPr lang="en-US" altLang="ko-KR" sz="2000" b="1" dirty="0">
                <a:latin typeface="Arial" pitchFamily="34" charset="0"/>
                <a:ea typeface="Arial Unicode MS" pitchFamily="50" charset="-127"/>
                <a:cs typeface="Arial" pitchFamily="34" charset="0"/>
              </a:rPr>
              <a:t> clearance</a:t>
            </a:r>
          </a:p>
          <a:p>
            <a:pPr lvl="1"/>
            <a:r>
              <a:rPr lang="en-US" altLang="ko-KR" sz="2000" dirty="0">
                <a:latin typeface="Arial" pitchFamily="34" charset="0"/>
                <a:ea typeface="Arial Unicode MS" pitchFamily="50" charset="-127"/>
                <a:cs typeface="Arial" pitchFamily="34" charset="0"/>
              </a:rPr>
              <a:t>5. Long-term </a:t>
            </a:r>
            <a:r>
              <a:rPr lang="en-US" altLang="ko-KR" sz="2000" dirty="0" err="1">
                <a:latin typeface="Arial" pitchFamily="34" charset="0"/>
                <a:ea typeface="Arial Unicode MS" pitchFamily="50" charset="-127"/>
                <a:cs typeface="Arial" pitchFamily="34" charset="0"/>
              </a:rPr>
              <a:t>mucoactive</a:t>
            </a:r>
            <a:r>
              <a:rPr lang="en-US" altLang="ko-KR" sz="2000" dirty="0">
                <a:latin typeface="Arial" pitchFamily="34" charset="0"/>
                <a:ea typeface="Arial Unicode MS" pitchFamily="50" charset="-127"/>
                <a:cs typeface="Arial" pitchFamily="34" charset="0"/>
              </a:rPr>
              <a:t> treatments</a:t>
            </a:r>
          </a:p>
          <a:p>
            <a:r>
              <a:rPr lang="en-US" altLang="ko-KR" sz="2000" b="1" dirty="0">
                <a:latin typeface="Arial" pitchFamily="34" charset="0"/>
                <a:ea typeface="Arial Unicode MS" pitchFamily="50" charset="-127"/>
                <a:cs typeface="Arial" pitchFamily="34" charset="0"/>
              </a:rPr>
              <a:t>Structural lung disease</a:t>
            </a:r>
          </a:p>
          <a:p>
            <a:pPr lvl="1"/>
            <a:r>
              <a:rPr lang="en-US" altLang="ko-KR" sz="2000" dirty="0">
                <a:latin typeface="Arial" pitchFamily="34" charset="0"/>
                <a:ea typeface="Arial Unicode MS" pitchFamily="50" charset="-127"/>
                <a:cs typeface="Arial" pitchFamily="34" charset="0"/>
              </a:rPr>
              <a:t>6. Long-term bronchodilator therapy</a:t>
            </a:r>
          </a:p>
          <a:p>
            <a:pPr lvl="1"/>
            <a:r>
              <a:rPr lang="en-US" altLang="ko-KR" sz="2000" dirty="0">
                <a:latin typeface="Arial" pitchFamily="34" charset="0"/>
                <a:ea typeface="Arial Unicode MS" pitchFamily="50" charset="-127"/>
                <a:cs typeface="Arial" pitchFamily="34" charset="0"/>
              </a:rPr>
              <a:t>7. Pulmonary rehabilitation</a:t>
            </a:r>
          </a:p>
          <a:p>
            <a:pPr lvl="1"/>
            <a:r>
              <a:rPr lang="en-US" altLang="ko-KR" sz="2000" dirty="0">
                <a:solidFill>
                  <a:schemeClr val="bg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8. Surgery</a:t>
            </a:r>
          </a:p>
          <a:p>
            <a:pPr lvl="1"/>
            <a:endParaRPr lang="en-US" altLang="ko-KR" sz="2000" dirty="0"/>
          </a:p>
        </p:txBody>
      </p:sp>
    </p:spTree>
    <p:extLst>
      <p:ext uri="{BB962C8B-B14F-4D97-AF65-F5344CB8AC3E}">
        <p14:creationId xmlns:p14="http://schemas.microsoft.com/office/powerpoint/2010/main" val="11572885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1" y="552395"/>
            <a:ext cx="9144000" cy="517104"/>
          </a:xfrm>
        </p:spPr>
        <p:txBody>
          <a:bodyPr>
            <a:normAutofit fontScale="90000"/>
          </a:bodyPr>
          <a:lstStyle/>
          <a:p>
            <a:pPr lvl="1" algn="l" rtl="0" latinLnBrk="1">
              <a:lnSpc>
                <a:spcPct val="90000"/>
              </a:lnSpc>
              <a:spcBef>
                <a:spcPct val="0"/>
              </a:spcBef>
            </a:pPr>
            <a:r>
              <a:rPr lang="en-US" altLang="ko-KR" sz="2800" b="1" dirty="0">
                <a:latin typeface="Arial" panose="020B0604020202020204" pitchFamily="34" charset="0"/>
                <a:cs typeface="Arial" pitchFamily="34" charset="0"/>
              </a:rPr>
              <a:t>1. Long-term (⩾3 months) antibiotic therapy in stable BRC</a:t>
            </a:r>
            <a:endParaRPr lang="ko-KR" altLang="en-US" sz="28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403205" y="1215342"/>
            <a:ext cx="8337590" cy="5494216"/>
          </a:xfrm>
        </p:spPr>
        <p:txBody>
          <a:bodyPr>
            <a:normAutofit/>
          </a:bodyPr>
          <a:lstStyle/>
          <a:p>
            <a:endParaRPr lang="en-US" altLang="ko-KR" sz="80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20000"/>
              </a:lnSpc>
            </a:pPr>
            <a:endParaRPr lang="en-US" altLang="ko-KR" sz="80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20000"/>
              </a:lnSpc>
            </a:pPr>
            <a:endParaRPr lang="en-US" altLang="ko-KR" sz="8000" dirty="0">
              <a:latin typeface="Arial" pitchFamily="34" charset="0"/>
              <a:cs typeface="Arial" pitchFamily="34" charset="0"/>
            </a:endParaRPr>
          </a:p>
          <a:p>
            <a:pPr marL="0" indent="0" algn="ctr">
              <a:lnSpc>
                <a:spcPct val="120000"/>
              </a:lnSpc>
              <a:buNone/>
            </a:pPr>
            <a:endParaRPr lang="ko-KR" altLang="en-US" sz="8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705" y="1507166"/>
            <a:ext cx="5370040" cy="2992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0825" y="1069499"/>
            <a:ext cx="84645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altLang="ko-KR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Consider long term antibiotics in patients with bronchiectasis who experience 3 or more exacerbations per year.</a:t>
            </a:r>
            <a:endParaRPr lang="ko-KR" altLang="en-US" dirty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662" y="4648200"/>
            <a:ext cx="7000875" cy="220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7426324" y="3958646"/>
            <a:ext cx="11144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i="1" dirty="0"/>
              <a:t>ERJ 2017</a:t>
            </a:r>
            <a:endParaRPr lang="ko-KR" altLang="en-US" sz="1200" i="1" dirty="0"/>
          </a:p>
        </p:txBody>
      </p:sp>
      <p:sp>
        <p:nvSpPr>
          <p:cNvPr id="11" name="TextBox 10"/>
          <p:cNvSpPr txBox="1"/>
          <p:nvPr/>
        </p:nvSpPr>
        <p:spPr>
          <a:xfrm>
            <a:off x="7983536" y="6296025"/>
            <a:ext cx="10937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i="1" dirty="0"/>
              <a:t>BTS 2018</a:t>
            </a:r>
            <a:endParaRPr lang="ko-KR" altLang="en-US" sz="1200" i="1" dirty="0"/>
          </a:p>
        </p:txBody>
      </p:sp>
    </p:spTree>
    <p:extLst>
      <p:ext uri="{BB962C8B-B14F-4D97-AF65-F5344CB8AC3E}">
        <p14:creationId xmlns:p14="http://schemas.microsoft.com/office/powerpoint/2010/main" val="21591593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1" y="721387"/>
            <a:ext cx="8972550" cy="535858"/>
          </a:xfrm>
        </p:spPr>
        <p:txBody>
          <a:bodyPr>
            <a:normAutofit fontScale="90000"/>
          </a:bodyPr>
          <a:lstStyle/>
          <a:p>
            <a:r>
              <a:rPr lang="en-US" altLang="ko-KR" sz="2800" b="1" dirty="0">
                <a:latin typeface="Arial" panose="020B0604020202020204" pitchFamily="34" charset="0"/>
                <a:cs typeface="Arial" pitchFamily="34" charset="0"/>
              </a:rPr>
              <a:t>1. Long-term (⩾3 months) antibiotic therapy in stable BRC</a:t>
            </a:r>
            <a:endParaRPr lang="ko-KR" altLang="en-US" sz="2800" b="1" spc="-150" dirty="0">
              <a:latin typeface="Arial" panose="020B0604020202020204" pitchFamily="34" charset="0"/>
              <a:ea typeface="Noto Sans CJK KR Bold" pitchFamily="34" charset="-127"/>
              <a:cs typeface="Arial" panose="020B0604020202020204" pitchFamily="34" charset="0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400049" y="1019176"/>
            <a:ext cx="8334375" cy="4281836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20000"/>
              </a:lnSpc>
            </a:pPr>
            <a:r>
              <a:rPr lang="en-US" altLang="ko-KR" dirty="0">
                <a:latin typeface="Arial" pitchFamily="34" charset="0"/>
                <a:ea typeface="Arial Unicode MS" pitchFamily="50" charset="-127"/>
                <a:cs typeface="Arial" pitchFamily="34" charset="0"/>
              </a:rPr>
              <a:t>Effect of </a:t>
            </a:r>
            <a:r>
              <a:rPr lang="en-US" altLang="ko-KR" dirty="0" err="1">
                <a:latin typeface="Arial" pitchFamily="34" charset="0"/>
                <a:ea typeface="Arial Unicode MS" pitchFamily="50" charset="-127"/>
                <a:cs typeface="Arial" pitchFamily="34" charset="0"/>
              </a:rPr>
              <a:t>nebulised</a:t>
            </a:r>
            <a:r>
              <a:rPr lang="en-US" altLang="ko-KR" dirty="0">
                <a:latin typeface="Arial" pitchFamily="34" charset="0"/>
                <a:ea typeface="Arial Unicode MS" pitchFamily="50" charset="-127"/>
                <a:cs typeface="Arial" pitchFamily="34" charset="0"/>
              </a:rPr>
              <a:t> antibiotics</a:t>
            </a:r>
          </a:p>
          <a:p>
            <a:pPr lvl="1" algn="just">
              <a:lnSpc>
                <a:spcPct val="120000"/>
              </a:lnSpc>
            </a:pPr>
            <a:r>
              <a:rPr lang="en-US" altLang="ko-KR" dirty="0">
                <a:latin typeface="Arial" pitchFamily="34" charset="0"/>
                <a:ea typeface="Arial Unicode MS" pitchFamily="50" charset="-127"/>
                <a:cs typeface="Arial" pitchFamily="34" charset="0"/>
              </a:rPr>
              <a:t>144 adults with bronchiectasis + P. aeruginosa infection, </a:t>
            </a:r>
          </a:p>
          <a:p>
            <a:pPr lvl="2" algn="just">
              <a:lnSpc>
                <a:spcPct val="120000"/>
              </a:lnSpc>
            </a:pPr>
            <a:r>
              <a:rPr lang="en-US" altLang="ko-KR" dirty="0" err="1">
                <a:solidFill>
                  <a:srgbClr val="0070C0"/>
                </a:solidFill>
                <a:latin typeface="Arial" pitchFamily="34" charset="0"/>
                <a:ea typeface="Arial Unicode MS" pitchFamily="50" charset="-127"/>
                <a:cs typeface="Arial" pitchFamily="34" charset="0"/>
              </a:rPr>
              <a:t>Colistin</a:t>
            </a:r>
            <a:r>
              <a:rPr lang="en-US" altLang="ko-KR" dirty="0">
                <a:latin typeface="Arial" pitchFamily="34" charset="0"/>
                <a:ea typeface="Arial Unicode MS" pitchFamily="50" charset="-127"/>
                <a:cs typeface="Arial" pitchFamily="34" charset="0"/>
              </a:rPr>
              <a:t> 1MU delivered twice daily through the I-neb (6 months or till exacerbation) </a:t>
            </a:r>
          </a:p>
          <a:p>
            <a:pPr lvl="2" algn="just">
              <a:lnSpc>
                <a:spcPct val="120000"/>
              </a:lnSpc>
            </a:pPr>
            <a:r>
              <a:rPr lang="en-US" altLang="ko-KR" dirty="0">
                <a:latin typeface="Arial" pitchFamily="34" charset="0"/>
                <a:ea typeface="Arial Unicode MS" pitchFamily="50" charset="-127"/>
                <a:cs typeface="Arial" pitchFamily="34" charset="0"/>
              </a:rPr>
              <a:t>the median </a:t>
            </a:r>
            <a:r>
              <a:rPr lang="en-US" altLang="ko-KR" dirty="0">
                <a:solidFill>
                  <a:srgbClr val="0070C0"/>
                </a:solidFill>
                <a:latin typeface="Arial" pitchFamily="34" charset="0"/>
                <a:ea typeface="Arial Unicode MS" pitchFamily="50" charset="-127"/>
                <a:cs typeface="Arial" pitchFamily="34" charset="0"/>
              </a:rPr>
              <a:t>time to exacerbation </a:t>
            </a:r>
            <a:r>
              <a:rPr lang="en-US" altLang="ko-KR" dirty="0">
                <a:latin typeface="Arial" pitchFamily="34" charset="0"/>
                <a:ea typeface="Arial Unicode MS" pitchFamily="50" charset="-127"/>
                <a:cs typeface="Arial" pitchFamily="34" charset="0"/>
              </a:rPr>
              <a:t>was 168 days versus 103 days in the colistin and placebo groups (p=0.038).</a:t>
            </a:r>
          </a:p>
          <a:p>
            <a:pPr lvl="1">
              <a:lnSpc>
                <a:spcPct val="120000"/>
              </a:lnSpc>
            </a:pPr>
            <a:r>
              <a:rPr lang="en-US" altLang="ko-KR" dirty="0">
                <a:latin typeface="Arial" pitchFamily="34" charset="0"/>
                <a:ea typeface="Arial Unicode MS" pitchFamily="50" charset="-127"/>
                <a:cs typeface="Arial" pitchFamily="34" charset="0"/>
              </a:rPr>
              <a:t>65 adults with bronchiectasis + H. influenzae (n=26, 46%) or P. aeruginosa (n=24, 42%) </a:t>
            </a:r>
          </a:p>
          <a:p>
            <a:pPr lvl="2">
              <a:lnSpc>
                <a:spcPct val="120000"/>
              </a:lnSpc>
            </a:pPr>
            <a:r>
              <a:rPr lang="en-US" altLang="ko-KR" dirty="0">
                <a:latin typeface="Arial" pitchFamily="34" charset="0"/>
                <a:ea typeface="Arial Unicode MS" pitchFamily="50" charset="-127"/>
                <a:cs typeface="Arial" pitchFamily="34" charset="0"/>
              </a:rPr>
              <a:t>12-month, </a:t>
            </a:r>
            <a:r>
              <a:rPr lang="en-US" altLang="ko-KR" dirty="0" err="1">
                <a:latin typeface="Arial" pitchFamily="34" charset="0"/>
                <a:ea typeface="Arial Unicode MS" pitchFamily="50" charset="-127"/>
                <a:cs typeface="Arial" pitchFamily="34" charset="0"/>
              </a:rPr>
              <a:t>nebulised</a:t>
            </a:r>
            <a:r>
              <a:rPr lang="en-US" altLang="ko-KR" dirty="0">
                <a:latin typeface="Arial" pitchFamily="34" charset="0"/>
                <a:ea typeface="Arial Unicode MS" pitchFamily="50" charset="-127"/>
                <a:cs typeface="Arial" pitchFamily="34" charset="0"/>
              </a:rPr>
              <a:t> </a:t>
            </a:r>
            <a:r>
              <a:rPr lang="en-US" altLang="ko-KR" dirty="0">
                <a:solidFill>
                  <a:srgbClr val="0070C0"/>
                </a:solidFill>
                <a:latin typeface="Arial" pitchFamily="34" charset="0"/>
                <a:ea typeface="Arial Unicode MS" pitchFamily="50" charset="-127"/>
                <a:cs typeface="Arial" pitchFamily="34" charset="0"/>
              </a:rPr>
              <a:t>gentamicin </a:t>
            </a:r>
            <a:r>
              <a:rPr lang="en-US" altLang="ko-KR" dirty="0">
                <a:latin typeface="Arial" pitchFamily="34" charset="0"/>
                <a:cs typeface="Arial" pitchFamily="34" charset="0"/>
              </a:rPr>
              <a:t>(80 mg twice daily)</a:t>
            </a:r>
            <a:endParaRPr lang="en-US" altLang="ko-KR" dirty="0">
              <a:solidFill>
                <a:srgbClr val="0070C0"/>
              </a:solidFill>
              <a:latin typeface="Arial" pitchFamily="34" charset="0"/>
              <a:ea typeface="Arial Unicode MS" pitchFamily="50" charset="-127"/>
              <a:cs typeface="Arial" pitchFamily="34" charset="0"/>
            </a:endParaRPr>
          </a:p>
          <a:p>
            <a:pPr lvl="2">
              <a:lnSpc>
                <a:spcPct val="120000"/>
              </a:lnSpc>
            </a:pPr>
            <a:r>
              <a:rPr lang="en-US" altLang="ko-KR" dirty="0">
                <a:latin typeface="Arial" pitchFamily="34" charset="0"/>
                <a:ea typeface="Arial Unicode MS" pitchFamily="50" charset="-127"/>
                <a:cs typeface="Arial" pitchFamily="34" charset="0"/>
              </a:rPr>
              <a:t>showed significant benefits including fewer exacerbations compared to 0.9% saline-treated patients</a:t>
            </a:r>
            <a:endParaRPr lang="ko-KR" altLang="en-US" sz="1600" dirty="0">
              <a:solidFill>
                <a:srgbClr val="FF0000"/>
              </a:solidFill>
              <a:latin typeface="Arial" pitchFamily="34" charset="0"/>
              <a:ea typeface="Arial Unicode MS" pitchFamily="50" charset="-127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F524FA0-6FB9-41B1-B4E4-7537408259D3}"/>
              </a:ext>
            </a:extLst>
          </p:cNvPr>
          <p:cNvSpPr txBox="1"/>
          <p:nvPr/>
        </p:nvSpPr>
        <p:spPr>
          <a:xfrm>
            <a:off x="1436914" y="6022399"/>
            <a:ext cx="76254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i="1" dirty="0">
                <a:latin typeface="Arial" panose="020B0604020202020204" pitchFamily="34" charset="0"/>
                <a:cs typeface="Arial" panose="020B0604020202020204" pitchFamily="34" charset="0"/>
              </a:rPr>
              <a:t>Haworth CS et al. Am J Respir </a:t>
            </a:r>
            <a:r>
              <a:rPr lang="en-US" altLang="ko-KR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Crit</a:t>
            </a:r>
            <a:r>
              <a:rPr lang="en-US" altLang="ko-KR" sz="1600" i="1" dirty="0">
                <a:latin typeface="Arial" panose="020B0604020202020204" pitchFamily="34" charset="0"/>
                <a:cs typeface="Arial" panose="020B0604020202020204" pitchFamily="34" charset="0"/>
              </a:rPr>
              <a:t> Care Med 2014; 189: 975–982</a:t>
            </a:r>
          </a:p>
          <a:p>
            <a:pPr algn="r"/>
            <a:r>
              <a:rPr lang="en-US" altLang="ko-KR" sz="1600" i="1" dirty="0">
                <a:latin typeface="Arial" panose="020B0604020202020204" pitchFamily="34" charset="0"/>
                <a:cs typeface="Arial" panose="020B0604020202020204" pitchFamily="34" charset="0"/>
              </a:rPr>
              <a:t>Murray MP et al.  Am J Respir </a:t>
            </a:r>
            <a:r>
              <a:rPr lang="en-US" altLang="ko-KR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Crit</a:t>
            </a:r>
            <a:r>
              <a:rPr lang="en-US" altLang="ko-KR" sz="1600" i="1" dirty="0">
                <a:latin typeface="Arial" panose="020B0604020202020204" pitchFamily="34" charset="0"/>
                <a:cs typeface="Arial" panose="020B0604020202020204" pitchFamily="34" charset="0"/>
              </a:rPr>
              <a:t> Care Med 2011; 183: 491–499</a:t>
            </a:r>
            <a:endParaRPr lang="ko-KR" altLang="en-US" sz="1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00765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34536" y="535858"/>
            <a:ext cx="8811492" cy="858032"/>
          </a:xfrm>
        </p:spPr>
        <p:txBody>
          <a:bodyPr>
            <a:normAutofit/>
          </a:bodyPr>
          <a:lstStyle/>
          <a:p>
            <a:r>
              <a:rPr lang="en-US" altLang="ko-KR" sz="2400" b="1" dirty="0">
                <a:latin typeface="Arial" panose="020B0604020202020204" pitchFamily="34" charset="0"/>
                <a:cs typeface="Arial" pitchFamily="34" charset="0"/>
              </a:rPr>
              <a:t>1. Long-term (⩾3 months) antibiotic therapy in stable BRC</a:t>
            </a:r>
            <a:endParaRPr lang="ko-KR" altLang="en-US" sz="24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34536" y="1241490"/>
            <a:ext cx="8560666" cy="4598695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Effects of macrolide antibiotics (azithromycin or erythromycin)</a:t>
            </a:r>
          </a:p>
          <a:p>
            <a:pPr lvl="1">
              <a:lnSpc>
                <a:spcPct val="120000"/>
              </a:lnSpc>
            </a:pPr>
            <a:endParaRPr lang="en-US" altLang="ko-KR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7224000-B0C0-40A6-B437-DE249A7130B4}"/>
              </a:ext>
            </a:extLst>
          </p:cNvPr>
          <p:cNvSpPr txBox="1"/>
          <p:nvPr/>
        </p:nvSpPr>
        <p:spPr>
          <a:xfrm>
            <a:off x="5416322" y="6004840"/>
            <a:ext cx="37276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i="1" dirty="0">
                <a:latin typeface="Arial" pitchFamily="34" charset="0"/>
                <a:ea typeface="Arial Unicode MS" pitchFamily="50" charset="-127"/>
                <a:cs typeface="Arial" pitchFamily="34" charset="0"/>
              </a:rPr>
              <a:t>Wong C et</a:t>
            </a:r>
            <a:r>
              <a:rPr lang="ko-KR" altLang="en-US" sz="1200" i="1" dirty="0">
                <a:latin typeface="Arial" pitchFamily="34" charset="0"/>
                <a:ea typeface="Arial Unicode MS" pitchFamily="50" charset="-127"/>
                <a:cs typeface="Arial" pitchFamily="34" charset="0"/>
              </a:rPr>
              <a:t> </a:t>
            </a:r>
            <a:r>
              <a:rPr lang="en-US" altLang="ko-KR" sz="1200" i="1" dirty="0">
                <a:latin typeface="Arial" pitchFamily="34" charset="0"/>
                <a:ea typeface="Arial Unicode MS" pitchFamily="50" charset="-127"/>
                <a:cs typeface="Arial" pitchFamily="34" charset="0"/>
              </a:rPr>
              <a:t>al. Lancet 2012; 380: 660–667</a:t>
            </a:r>
          </a:p>
          <a:p>
            <a:pPr algn="r"/>
            <a:r>
              <a:rPr lang="en-US" altLang="ko-KR" sz="1200" i="1" dirty="0">
                <a:latin typeface="Arial" pitchFamily="34" charset="0"/>
                <a:ea typeface="Arial Unicode MS" pitchFamily="50" charset="-127"/>
                <a:cs typeface="Arial" pitchFamily="34" charset="0"/>
              </a:rPr>
              <a:t>Altenburg J et al. JAMA 2013; 309: 1251–1259</a:t>
            </a:r>
          </a:p>
          <a:p>
            <a:pPr algn="r"/>
            <a:r>
              <a:rPr lang="en-US" altLang="ko-KR" sz="1200" i="1" dirty="0" err="1">
                <a:latin typeface="Arial" pitchFamily="34" charset="0"/>
                <a:ea typeface="Arial Unicode MS" pitchFamily="50" charset="-127"/>
                <a:cs typeface="Arial" pitchFamily="34" charset="0"/>
              </a:rPr>
              <a:t>Serisier</a:t>
            </a:r>
            <a:r>
              <a:rPr lang="en-US" altLang="ko-KR" sz="1200" i="1" dirty="0">
                <a:latin typeface="Arial" pitchFamily="34" charset="0"/>
                <a:ea typeface="Arial Unicode MS" pitchFamily="50" charset="-127"/>
                <a:cs typeface="Arial" pitchFamily="34" charset="0"/>
              </a:rPr>
              <a:t> DJ et al. JAMA 2013; 309: 1260–1267</a:t>
            </a:r>
          </a:p>
          <a:p>
            <a:pPr algn="r"/>
            <a:r>
              <a:rPr lang="en-US" altLang="ko-KR" sz="1200" i="1" dirty="0">
                <a:latin typeface="Arial" pitchFamily="34" charset="0"/>
                <a:cs typeface="Arial" pitchFamily="34" charset="0"/>
              </a:rPr>
              <a:t>CHEST 2016; 150(6):1187-1193</a:t>
            </a:r>
            <a:endParaRPr lang="ko-KR" altLang="en-US" sz="1200" i="1" dirty="0">
              <a:latin typeface="Arial" pitchFamily="34" charset="0"/>
              <a:ea typeface="Arial Unicode MS" pitchFamily="50" charset="-127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97872"/>
            <a:ext cx="7655379" cy="1869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975" y="3564638"/>
            <a:ext cx="5888940" cy="3390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39988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6" y="1771649"/>
            <a:ext cx="8560666" cy="3363545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</a:pPr>
            <a:r>
              <a:rPr lang="en-US" altLang="ko-KR" sz="2000" dirty="0">
                <a:latin typeface="Arial" pitchFamily="34" charset="0"/>
                <a:ea typeface="Arial Unicode MS" pitchFamily="50" charset="-127"/>
                <a:cs typeface="Arial" pitchFamily="34" charset="0"/>
              </a:rPr>
              <a:t>IV antibiotics</a:t>
            </a:r>
          </a:p>
          <a:p>
            <a:pPr lvl="1">
              <a:lnSpc>
                <a:spcPct val="110000"/>
              </a:lnSpc>
            </a:pPr>
            <a:r>
              <a:rPr lang="en-US" altLang="ko-KR" sz="2000" dirty="0">
                <a:solidFill>
                  <a:srgbClr val="0070C0"/>
                </a:solidFill>
                <a:latin typeface="Arial" pitchFamily="34" charset="0"/>
                <a:ea typeface="Arial Unicode MS" pitchFamily="50" charset="-127"/>
                <a:cs typeface="Arial" pitchFamily="34" charset="0"/>
              </a:rPr>
              <a:t>cyclical 8 weekly IV antibiotics</a:t>
            </a:r>
            <a:endParaRPr lang="en-US" altLang="ko-KR" sz="2000" dirty="0">
              <a:latin typeface="Arial" pitchFamily="34" charset="0"/>
              <a:ea typeface="Arial Unicode MS" pitchFamily="50" charset="-127"/>
              <a:cs typeface="Arial" pitchFamily="34" charset="0"/>
            </a:endParaRPr>
          </a:p>
          <a:p>
            <a:pPr lvl="1">
              <a:lnSpc>
                <a:spcPct val="110000"/>
              </a:lnSpc>
            </a:pPr>
            <a:r>
              <a:rPr lang="en-US" altLang="ko-KR" sz="2000" dirty="0">
                <a:solidFill>
                  <a:srgbClr val="0070C0"/>
                </a:solidFill>
                <a:latin typeface="Arial" pitchFamily="34" charset="0"/>
                <a:ea typeface="Arial Unicode MS" pitchFamily="50" charset="-127"/>
                <a:cs typeface="Arial" pitchFamily="34" charset="0"/>
              </a:rPr>
              <a:t>19 patients </a:t>
            </a:r>
            <a:r>
              <a:rPr lang="en-US" altLang="ko-KR" sz="2000" dirty="0">
                <a:latin typeface="Arial" pitchFamily="34" charset="0"/>
                <a:ea typeface="Arial Unicode MS" pitchFamily="50" charset="-127"/>
                <a:cs typeface="Arial" pitchFamily="34" charset="0"/>
              </a:rPr>
              <a:t>with </a:t>
            </a:r>
            <a:r>
              <a:rPr lang="en-US" altLang="ko-KR" sz="2000" dirty="0">
                <a:latin typeface="Arial" pitchFamily="34" charset="0"/>
                <a:cs typeface="Arial" pitchFamily="34" charset="0"/>
              </a:rPr>
              <a:t>⩾ 5 </a:t>
            </a:r>
            <a:r>
              <a:rPr lang="en-US" altLang="ko-KR" sz="2000" dirty="0">
                <a:latin typeface="Arial" pitchFamily="34" charset="0"/>
                <a:ea typeface="Arial Unicode MS" pitchFamily="50" charset="-127"/>
                <a:cs typeface="Arial" pitchFamily="34" charset="0"/>
              </a:rPr>
              <a:t>exacerbations/</a:t>
            </a:r>
            <a:r>
              <a:rPr lang="en-US" altLang="ko-KR" sz="2000" dirty="0" err="1">
                <a:latin typeface="Arial" pitchFamily="34" charset="0"/>
                <a:ea typeface="Arial Unicode MS" pitchFamily="50" charset="-127"/>
                <a:cs typeface="Arial" pitchFamily="34" charset="0"/>
              </a:rPr>
              <a:t>yr</a:t>
            </a:r>
            <a:r>
              <a:rPr lang="en-US" altLang="ko-KR" sz="2000" dirty="0">
                <a:latin typeface="Arial" pitchFamily="34" charset="0"/>
                <a:ea typeface="Arial Unicode MS" pitchFamily="50" charset="-127"/>
                <a:cs typeface="Arial" pitchFamily="34" charset="0"/>
              </a:rPr>
              <a:t> and ill health between antibiotic courses</a:t>
            </a:r>
          </a:p>
          <a:p>
            <a:pPr lvl="1">
              <a:lnSpc>
                <a:spcPct val="110000"/>
              </a:lnSpc>
            </a:pPr>
            <a:r>
              <a:rPr lang="en-US" altLang="ko-KR" sz="2000" dirty="0">
                <a:latin typeface="Arial" pitchFamily="34" charset="0"/>
                <a:ea typeface="Arial Unicode MS" pitchFamily="50" charset="-127"/>
                <a:cs typeface="Arial" pitchFamily="34" charset="0"/>
              </a:rPr>
              <a:t>This approach demonstrated a small, statistically significant reduction in exacerbations and hospital bed days.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ko-KR" altLang="en-US" sz="2000" dirty="0">
                <a:latin typeface="Arial" pitchFamily="34" charset="0"/>
                <a:ea typeface="Arial Unicode MS" pitchFamily="50" charset="-127"/>
                <a:cs typeface="Arial" pitchFamily="34" charset="0"/>
              </a:rPr>
              <a:t>   →  </a:t>
            </a:r>
            <a:r>
              <a:rPr lang="en-US" altLang="ko-KR" sz="2000" dirty="0">
                <a:solidFill>
                  <a:srgbClr val="0070C0"/>
                </a:solidFill>
                <a:latin typeface="Arial" pitchFamily="34" charset="0"/>
                <a:ea typeface="Arial Unicode MS" pitchFamily="50" charset="-127"/>
                <a:cs typeface="Arial" pitchFamily="34" charset="0"/>
              </a:rPr>
              <a:t>Cyclical intravenous antibiotics </a:t>
            </a:r>
            <a:r>
              <a:rPr lang="en-US" altLang="ko-KR" sz="2000" dirty="0">
                <a:latin typeface="Arial" pitchFamily="34" charset="0"/>
                <a:ea typeface="Arial Unicode MS" pitchFamily="50" charset="-127"/>
                <a:cs typeface="Arial" pitchFamily="34" charset="0"/>
              </a:rPr>
              <a:t>may reduce exacerbation number and hospital bed days in patients with </a:t>
            </a:r>
            <a:r>
              <a:rPr lang="en-US" altLang="ko-KR" sz="2000" dirty="0">
                <a:solidFill>
                  <a:srgbClr val="0070C0"/>
                </a:solidFill>
                <a:latin typeface="Arial" pitchFamily="34" charset="0"/>
                <a:ea typeface="Arial Unicode MS" pitchFamily="50" charset="-127"/>
                <a:cs typeface="Arial" pitchFamily="34" charset="0"/>
              </a:rPr>
              <a:t>≥5 exacerbations</a:t>
            </a:r>
            <a:r>
              <a:rPr lang="en-US" altLang="ko-KR" sz="2000" dirty="0">
                <a:latin typeface="Arial" pitchFamily="34" charset="0"/>
                <a:ea typeface="Arial Unicode MS" pitchFamily="50" charset="-127"/>
                <a:cs typeface="Arial" pitchFamily="34" charset="0"/>
              </a:rPr>
              <a:t> and subjective ill health between exacerbations</a:t>
            </a:r>
            <a:r>
              <a:rPr lang="en-US" altLang="ko-KR" sz="2000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.</a:t>
            </a:r>
          </a:p>
        </p:txBody>
      </p:sp>
      <p:sp>
        <p:nvSpPr>
          <p:cNvPr id="9" name="제목 1"/>
          <p:cNvSpPr>
            <a:spLocks noGrp="1"/>
          </p:cNvSpPr>
          <p:nvPr>
            <p:ph type="title"/>
          </p:nvPr>
        </p:nvSpPr>
        <p:spPr>
          <a:xfrm>
            <a:off x="250825" y="720725"/>
            <a:ext cx="8807450" cy="858838"/>
          </a:xfrm>
        </p:spPr>
        <p:txBody>
          <a:bodyPr>
            <a:normAutofit/>
          </a:bodyPr>
          <a:lstStyle/>
          <a:p>
            <a:r>
              <a:rPr lang="en-US" altLang="ko-KR" sz="2400" b="1" dirty="0">
                <a:latin typeface="Arial" panose="020B0604020202020204" pitchFamily="34" charset="0"/>
                <a:cs typeface="Arial" pitchFamily="34" charset="0"/>
              </a:rPr>
              <a:t>1. Long-term (⩾3 months) antibiotic therapy in stable BRC</a:t>
            </a:r>
            <a:endParaRPr lang="ko-KR" altLang="en-US" sz="24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94959" y="6238875"/>
            <a:ext cx="76104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i="1" dirty="0" err="1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Mandal</a:t>
            </a:r>
            <a:r>
              <a:rPr lang="en-US" altLang="ko-KR" sz="1200" i="1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P, </a:t>
            </a:r>
            <a:r>
              <a:rPr lang="en-US" altLang="ko-KR" sz="1200" i="1" dirty="0" err="1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Sidhu</a:t>
            </a:r>
            <a:r>
              <a:rPr lang="en-US" altLang="ko-KR" sz="1200" i="1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MK, Donaldson LS, et al. Eight-weekly intravenous antibiotics is beneficial in severe bronchiectasis. QJM 2013;106:27–33.</a:t>
            </a:r>
            <a:endParaRPr lang="ko-KR" altLang="en-US" sz="1200" i="1" dirty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37424704"/>
      </p:ext>
    </p:extLst>
  </p:cSld>
  <p:clrMapOvr>
    <a:masterClrMapping/>
  </p:clrMapOvr>
</p:sld>
</file>

<file path=ppt/theme/theme1.xml><?xml version="1.0" encoding="utf-8"?>
<a:theme xmlns:a="http://schemas.openxmlformats.org/drawingml/2006/main" name="테마3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테마3</Template>
  <TotalTime>4442</TotalTime>
  <Words>2584</Words>
  <Application>Microsoft Office PowerPoint</Application>
  <PresentationFormat>화면 슬라이드 쇼(4:3)</PresentationFormat>
  <Paragraphs>238</Paragraphs>
  <Slides>26</Slides>
  <Notes>26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26</vt:i4>
      </vt:variant>
    </vt:vector>
  </HeadingPairs>
  <TitlesOfParts>
    <vt:vector size="35" baseType="lpstr">
      <vt:lpstr>Arial Unicode MS</vt:lpstr>
      <vt:lpstr>Myriad Hebrew</vt:lpstr>
      <vt:lpstr>Myriad Pro</vt:lpstr>
      <vt:lpstr>Noto Sans CJK KR Bold</vt:lpstr>
      <vt:lpstr>맑은 고딕</vt:lpstr>
      <vt:lpstr>Arial</vt:lpstr>
      <vt:lpstr>Calibri</vt:lpstr>
      <vt:lpstr>Calibri Light</vt:lpstr>
      <vt:lpstr>테마3</vt:lpstr>
      <vt:lpstr>PowerPoint 프레젠테이션</vt:lpstr>
      <vt:lpstr>Introduction</vt:lpstr>
      <vt:lpstr>Cause of bronchiectasis </vt:lpstr>
      <vt:lpstr>PowerPoint 프레젠테이션</vt:lpstr>
      <vt:lpstr>Treatment</vt:lpstr>
      <vt:lpstr>1. Long-term (⩾3 months) antibiotic therapy in stable BRC</vt:lpstr>
      <vt:lpstr>1. Long-term (⩾3 months) antibiotic therapy in stable BRC</vt:lpstr>
      <vt:lpstr>1. Long-term (⩾3 months) antibiotic therapy in stable BRC</vt:lpstr>
      <vt:lpstr>1. Long-term (⩾3 months) antibiotic therapy in stable BRC</vt:lpstr>
      <vt:lpstr>1. Long-term (⩾3 months) antibiotic therapy in stable BRC</vt:lpstr>
      <vt:lpstr>2. Eradication of new pathogenic microorganisms</vt:lpstr>
      <vt:lpstr>2. Eradication of new pathogenic microorganisms</vt:lpstr>
      <vt:lpstr>2. Eradication of new pathogenic microorganisms</vt:lpstr>
      <vt:lpstr>3. Antibiotic therapy in exacerbation</vt:lpstr>
      <vt:lpstr>3. Antibiotic therapy in exacerbation</vt:lpstr>
      <vt:lpstr>4. Anti-inflammatory agent </vt:lpstr>
      <vt:lpstr>4. Anti-inflammatory agent </vt:lpstr>
      <vt:lpstr>5. Mucoactive treatment</vt:lpstr>
      <vt:lpstr>5. Mucoactive treatment</vt:lpstr>
      <vt:lpstr>6. Long-term (⩾3 months) bronchodilator therapy</vt:lpstr>
      <vt:lpstr>6. Long-term (⩾3 months) bronchodilator therapy</vt:lpstr>
      <vt:lpstr>7. Pulmonary rehabilitation </vt:lpstr>
      <vt:lpstr>PowerPoint 프레젠테이션</vt:lpstr>
      <vt:lpstr>How should we monitor bronchiectasis? </vt:lpstr>
      <vt:lpstr>Severity scoring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이소영</dc:creator>
  <cp:lastModifiedBy>Kim Injung</cp:lastModifiedBy>
  <cp:revision>359</cp:revision>
  <cp:lastPrinted>2018-05-31T06:44:46Z</cp:lastPrinted>
  <dcterms:created xsi:type="dcterms:W3CDTF">2018-05-02T05:10:17Z</dcterms:created>
  <dcterms:modified xsi:type="dcterms:W3CDTF">2018-12-19T15:40:51Z</dcterms:modified>
</cp:coreProperties>
</file>