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notesMasterIdLst>
    <p:notesMasterId r:id="rId25"/>
  </p:notesMasterIdLst>
  <p:sldIdLst>
    <p:sldId id="256" r:id="rId2"/>
    <p:sldId id="266" r:id="rId3"/>
    <p:sldId id="257" r:id="rId4"/>
    <p:sldId id="269" r:id="rId5"/>
    <p:sldId id="270" r:id="rId6"/>
    <p:sldId id="279" r:id="rId7"/>
    <p:sldId id="264" r:id="rId8"/>
    <p:sldId id="281" r:id="rId9"/>
    <p:sldId id="280" r:id="rId10"/>
    <p:sldId id="282" r:id="rId11"/>
    <p:sldId id="283" r:id="rId12"/>
    <p:sldId id="272" r:id="rId13"/>
    <p:sldId id="293" r:id="rId14"/>
    <p:sldId id="294" r:id="rId15"/>
    <p:sldId id="295" r:id="rId16"/>
    <p:sldId id="309" r:id="rId17"/>
    <p:sldId id="310" r:id="rId18"/>
    <p:sldId id="311" r:id="rId19"/>
    <p:sldId id="299" r:id="rId20"/>
    <p:sldId id="307" r:id="rId21"/>
    <p:sldId id="308" r:id="rId22"/>
    <p:sldId id="304" r:id="rId23"/>
    <p:sldId id="305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8513" autoAdjust="0"/>
  </p:normalViewPr>
  <p:slideViewPr>
    <p:cSldViewPr snapToGrid="0">
      <p:cViewPr varScale="1">
        <p:scale>
          <a:sx n="88" d="100"/>
          <a:sy n="88" d="100"/>
        </p:scale>
        <p:origin x="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0F975-9754-4C18-9959-3FE1340062D2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98ABFE-50A7-4D48-9687-1EEA19EC6D0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89937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oce.ovid.com/article/00007890-201802000-00027?relatedarticle=y#context-F1-27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587277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드물기는 하지만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immunocompetent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severe ill patients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reactivation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life-threatening complication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일으키고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그렇다면 이러한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prophylaxis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outcome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영향을 줄지 확인해본 연구가 있었습니다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미국의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14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ICU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환자들을 대상으로 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double blind RCT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였고 여러 이유로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ventilator support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받고 있으면서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 ,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reactivation risk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 있는 환자들을 대상으로 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prophylacxis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그룹과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placebo group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outcome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비교한 연구입니다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연구에서는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outcome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으로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IL-6 level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확인하였는데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선행 연구들에서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IL-6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ICU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환자들의 높은 사망률과 연관이 있음이 밝혀졌고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CMV reactivation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되는 환자들에게서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IL-6 level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증가해있는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것이 확인된 바가 있었던 것을 근거로 하였습니다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935490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전체 환자들에서도 그리고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환자들만 분석하더라도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ganciclovir prophylaxis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유의미하게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reactivation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낮았지만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outcome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유의미한 결과를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도출해내지는 못했습니다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즉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ICU patients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routine prophylactic ganciclovir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benefit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없음을 알 수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0306219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</a:t>
            </a:r>
            <a:r>
              <a:rPr lang="en-US" altLang="ko-KR" baseline="0" dirty="0" smtClean="0"/>
              <a:t> infection </a:t>
            </a:r>
            <a:r>
              <a:rPr lang="ko-KR" altLang="en-US" baseline="0" dirty="0" smtClean="0"/>
              <a:t>은 알려져 있는 대로 면역 </a:t>
            </a:r>
            <a:r>
              <a:rPr lang="ko-KR" altLang="en-US" baseline="0" dirty="0" err="1" smtClean="0"/>
              <a:t>저하자에서</a:t>
            </a:r>
            <a:r>
              <a:rPr lang="ko-KR" altLang="en-US" baseline="0" dirty="0" smtClean="0"/>
              <a:t> 흔하게 일어날 수 있으며 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이러한 환자들에서 </a:t>
            </a:r>
            <a:r>
              <a:rPr lang="en-US" altLang="ko-KR" baseline="0" dirty="0" smtClean="0"/>
              <a:t>clinical </a:t>
            </a:r>
            <a:r>
              <a:rPr lang="en-US" altLang="ko-KR" baseline="0" dirty="0" smtClean="0"/>
              <a:t>spectrum </a:t>
            </a:r>
            <a:r>
              <a:rPr lang="ko-KR" altLang="en-US" baseline="0" dirty="0" smtClean="0"/>
              <a:t>은 다음과 같이 </a:t>
            </a:r>
            <a:r>
              <a:rPr lang="en-US" altLang="ko-KR" baseline="0" dirty="0" smtClean="0"/>
              <a:t>3</a:t>
            </a:r>
            <a:r>
              <a:rPr lang="ko-KR" altLang="en-US" baseline="0" dirty="0" smtClean="0"/>
              <a:t>가지 경우로 나눠볼 수 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Asymptomatic viremia </a:t>
            </a:r>
            <a:r>
              <a:rPr lang="ko-KR" altLang="en-US" baseline="0" dirty="0" smtClean="0"/>
              <a:t>의 경우 가장 흔한 경우로 </a:t>
            </a:r>
            <a:r>
              <a:rPr lang="en-US" altLang="ko-KR" baseline="0" dirty="0" err="1" smtClean="0"/>
              <a:t>immunecompetent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와는 달리 </a:t>
            </a:r>
            <a:r>
              <a:rPr lang="en-US" altLang="ko-KR" baseline="0" dirty="0" smtClean="0"/>
              <a:t>immunocompromised host, </a:t>
            </a:r>
            <a:r>
              <a:rPr lang="ko-KR" altLang="en-US" baseline="0" dirty="0" smtClean="0"/>
              <a:t>특히 이식 직후의 환자들에게서는 </a:t>
            </a:r>
            <a:r>
              <a:rPr lang="en-US" altLang="ko-KR" baseline="0" dirty="0" err="1" smtClean="0"/>
              <a:t>asymtopmatic</a:t>
            </a:r>
            <a:r>
              <a:rPr lang="en-US" altLang="ko-KR" baseline="0" dirty="0" smtClean="0"/>
              <a:t> viremia </a:t>
            </a:r>
            <a:r>
              <a:rPr lang="ko-KR" altLang="en-US" baseline="0" dirty="0" smtClean="0"/>
              <a:t>의 경우에도 </a:t>
            </a:r>
            <a:r>
              <a:rPr lang="en-US" altLang="ko-KR" sz="1200" b="1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Pre-emptive therapy </a:t>
            </a:r>
            <a:r>
              <a:rPr lang="ko-KR" altLang="en-US" baseline="0" dirty="0" smtClean="0"/>
              <a:t>가 필요합니다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dirty="0" err="1" smtClean="0"/>
              <a:t>Symtpmatic</a:t>
            </a:r>
            <a:r>
              <a:rPr lang="en-US" altLang="ko-KR" dirty="0" smtClean="0"/>
              <a:t> viremia </a:t>
            </a:r>
            <a:r>
              <a:rPr lang="ko-KR" altLang="en-US" dirty="0" smtClean="0"/>
              <a:t>의</a:t>
            </a:r>
            <a:r>
              <a:rPr lang="ko-KR" altLang="en-US" baseline="0" dirty="0" smtClean="0"/>
              <a:t> 경우 </a:t>
            </a:r>
            <a:r>
              <a:rPr lang="en-US" altLang="ko-KR" baseline="0" dirty="0" smtClean="0"/>
              <a:t>CMV syndrome </a:t>
            </a:r>
            <a:r>
              <a:rPr lang="ko-KR" altLang="en-US" baseline="0" dirty="0" smtClean="0"/>
              <a:t>이라고 하며 뒤에 더 자세히 살펴보겠습니다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세번째로는 </a:t>
            </a:r>
            <a:r>
              <a:rPr lang="en-US" altLang="ko-KR" baseline="0" dirty="0" smtClean="0"/>
              <a:t>CMV </a:t>
            </a:r>
            <a:r>
              <a:rPr lang="ko-KR" altLang="en-US" baseline="0" dirty="0" smtClean="0"/>
              <a:t>가 각 장기를 침범한 것이 확인되는 </a:t>
            </a:r>
            <a:r>
              <a:rPr lang="en-US" altLang="ko-KR" baseline="0" dirty="0" smtClean="0"/>
              <a:t>tissue invasive disease 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있겠으며</a:t>
            </a:r>
            <a:endParaRPr lang="en-US" altLang="ko-KR" baseline="0" dirty="0" smtClean="0"/>
          </a:p>
          <a:p>
            <a:r>
              <a:rPr lang="ko-KR" altLang="en-US" baseline="0" dirty="0" smtClean="0"/>
              <a:t>이번에는 </a:t>
            </a:r>
            <a:r>
              <a:rPr lang="ko-KR" altLang="en-US" baseline="0" dirty="0" smtClean="0"/>
              <a:t>특히 </a:t>
            </a:r>
            <a:r>
              <a:rPr lang="ko-KR" altLang="en-US" baseline="0" dirty="0" err="1" smtClean="0"/>
              <a:t>폐이식</a:t>
            </a:r>
            <a:r>
              <a:rPr lang="ko-KR" altLang="en-US" baseline="0" dirty="0" smtClean="0"/>
              <a:t> 환자에서 가장 흔하고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예후와 </a:t>
            </a:r>
            <a:r>
              <a:rPr lang="ko-KR" altLang="en-US" baseline="0" dirty="0" smtClean="0"/>
              <a:t>밀접하게 </a:t>
            </a:r>
            <a:r>
              <a:rPr lang="ko-KR" altLang="en-US" baseline="0" dirty="0" err="1" smtClean="0"/>
              <a:t>연관있는</a:t>
            </a:r>
            <a:r>
              <a:rPr lang="ko-KR" altLang="en-US" baseline="0" dirty="0" smtClean="0"/>
              <a:t> 것으로 알려진 </a:t>
            </a:r>
            <a:r>
              <a:rPr lang="en-US" altLang="ko-KR" baseline="0" dirty="0" smtClean="0"/>
              <a:t>CMV </a:t>
            </a:r>
            <a:r>
              <a:rPr lang="en-US" altLang="ko-KR" baseline="0" dirty="0" smtClean="0"/>
              <a:t>pneumonitis </a:t>
            </a:r>
            <a:r>
              <a:rPr lang="ko-KR" altLang="en-US" baseline="0" dirty="0" smtClean="0"/>
              <a:t>위주로 살펴보겠습니다</a:t>
            </a:r>
            <a:r>
              <a:rPr lang="en-US" altLang="ko-KR" baseline="0" dirty="0" smtClean="0"/>
              <a:t>.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76680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/>
              <a:t>CMV</a:t>
            </a:r>
            <a:r>
              <a:rPr lang="en-US" altLang="ko-KR" baseline="0" dirty="0" smtClean="0"/>
              <a:t> syndrome </a:t>
            </a:r>
            <a:r>
              <a:rPr lang="ko-KR" altLang="en-US" baseline="0" dirty="0" smtClean="0"/>
              <a:t>은 </a:t>
            </a:r>
            <a:r>
              <a:rPr lang="en-US" altLang="ko-KR" baseline="0" dirty="0" smtClean="0"/>
              <a:t>solid organ transplantation </a:t>
            </a:r>
            <a:r>
              <a:rPr lang="ko-KR" altLang="en-US" baseline="0" dirty="0" smtClean="0"/>
              <a:t>환자에서 </a:t>
            </a:r>
            <a:r>
              <a:rPr lang="en-US" altLang="ko-KR" baseline="0" dirty="0" smtClean="0"/>
              <a:t>CMV titer </a:t>
            </a:r>
            <a:r>
              <a:rPr lang="ko-KR" altLang="en-US" baseline="0" dirty="0" smtClean="0"/>
              <a:t>증가와 함께 다음과 </a:t>
            </a:r>
            <a:r>
              <a:rPr lang="en-US" altLang="ko-KR" baseline="0" dirty="0" smtClean="0"/>
              <a:t>symptom and sign </a:t>
            </a:r>
            <a:r>
              <a:rPr lang="ko-KR" altLang="en-US" baseline="0" dirty="0" smtClean="0"/>
              <a:t>이 </a:t>
            </a:r>
            <a:r>
              <a:rPr lang="en-US" altLang="ko-KR" baseline="0" dirty="0" smtClean="0"/>
              <a:t>2</a:t>
            </a:r>
            <a:r>
              <a:rPr lang="ko-KR" altLang="en-US" baseline="0" dirty="0" smtClean="0"/>
              <a:t>가지 이상 동반되는 </a:t>
            </a:r>
            <a:r>
              <a:rPr lang="en-US" altLang="ko-KR" baseline="0" dirty="0" smtClean="0"/>
              <a:t>clinical syndrome </a:t>
            </a:r>
            <a:r>
              <a:rPr lang="ko-KR" altLang="en-US" baseline="0" dirty="0" smtClean="0"/>
              <a:t>을 말합니다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altLang="ko-KR" dirty="0" smtClean="0"/>
              <a:t>fatigue(NCI CTCAE G3:Fatigue not relieved by rest; limiting self-care ADL)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US" altLang="ko-K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altLang="ko-KR" dirty="0" smtClean="0"/>
              <a:t>on two separate measurements at least 24 hours apart, 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68376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폐이식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환자에서 가장 흔한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disease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pneumonitis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이미 여러 연구들을 통해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폐이식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환자의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생존률과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예후 등에 직간접적으로 영향을 미치는 것으로 알려져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다른 원인이 배제되면서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Respiratory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sx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동반되고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CXR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chCT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pneumonia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확인되는 경우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probable CMV pneumonia,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Respiratory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sx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동반되면서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bx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검체에서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immunohistochemistry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통해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invasiveness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확인되는 경우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proven CMV pneumonia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로 정의할 수 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임상 증상은 비교적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non-specific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하며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영상학적으로도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diffuse GGO, patchy consolidation, smaller nodular opacity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 다양한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형태로 나타날 수 있습니다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10616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Definitive</a:t>
            </a:r>
            <a:r>
              <a:rPr lang="en-US" altLang="ko-KR" baseline="0" dirty="0" smtClean="0"/>
              <a:t> diagnosis </a:t>
            </a:r>
            <a:r>
              <a:rPr lang="ko-KR" altLang="en-US" baseline="0" dirty="0" smtClean="0"/>
              <a:t>를 위해서는 </a:t>
            </a:r>
            <a:r>
              <a:rPr lang="en-US" altLang="ko-KR" baseline="0" dirty="0" smtClean="0"/>
              <a:t>tissue </a:t>
            </a:r>
            <a:r>
              <a:rPr lang="en-US" altLang="ko-KR" baseline="0" dirty="0" err="1" smtClean="0"/>
              <a:t>specimine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CMV </a:t>
            </a:r>
            <a:r>
              <a:rPr lang="ko-KR" altLang="en-US" baseline="0" dirty="0" smtClean="0"/>
              <a:t>에 의한 </a:t>
            </a:r>
            <a:r>
              <a:rPr lang="en-US" altLang="ko-KR" baseline="0" dirty="0" smtClean="0"/>
              <a:t>inclusion body </a:t>
            </a:r>
            <a:r>
              <a:rPr lang="ko-KR" altLang="en-US" baseline="0" dirty="0" smtClean="0"/>
              <a:t>가 확인되거나 </a:t>
            </a:r>
            <a:r>
              <a:rPr lang="en-US" altLang="ko-KR" baseline="0" dirty="0" smtClean="0"/>
              <a:t>immunohistochemistry </a:t>
            </a:r>
            <a:r>
              <a:rPr lang="ko-KR" altLang="en-US" baseline="0" dirty="0" smtClean="0"/>
              <a:t>를 통해 </a:t>
            </a:r>
            <a:r>
              <a:rPr lang="en-US" altLang="ko-KR" baseline="0" dirty="0" smtClean="0"/>
              <a:t>CMV infected cell </a:t>
            </a:r>
            <a:r>
              <a:rPr lang="ko-KR" altLang="en-US" baseline="0" dirty="0" smtClean="0"/>
              <a:t>이 확인되어야 합니다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하지만 대부분의 이렇게 </a:t>
            </a:r>
            <a:r>
              <a:rPr lang="en-US" altLang="ko-KR" baseline="0" dirty="0" smtClean="0"/>
              <a:t>lung </a:t>
            </a:r>
            <a:r>
              <a:rPr lang="en-US" altLang="ko-KR" baseline="0" dirty="0" err="1" smtClean="0"/>
              <a:t>bx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를 시해하기 어려운 컨디션인 경우가 많기 때문에 현실적으로는 모든 의심 환자에서 </a:t>
            </a:r>
            <a:r>
              <a:rPr lang="en-US" altLang="ko-KR" baseline="0" dirty="0" smtClean="0"/>
              <a:t>pathology </a:t>
            </a:r>
            <a:r>
              <a:rPr lang="ko-KR" altLang="en-US" baseline="0" dirty="0" smtClean="0"/>
              <a:t>를 확인하기는 어렵습니다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r>
              <a:rPr lang="ko-KR" altLang="en-US" baseline="0" dirty="0" smtClean="0"/>
              <a:t>이에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임상적으로 </a:t>
            </a:r>
            <a:r>
              <a:rPr lang="en-US" altLang="ko-KR" baseline="0" dirty="0" smtClean="0"/>
              <a:t>CMV pneumonia </a:t>
            </a:r>
            <a:r>
              <a:rPr lang="ko-KR" altLang="en-US" baseline="0" dirty="0" smtClean="0"/>
              <a:t>에 합당한 증상을 보이면서 다른 원인이 배제 </a:t>
            </a:r>
            <a:r>
              <a:rPr lang="ko-KR" altLang="en-US" baseline="0" dirty="0" smtClean="0"/>
              <a:t>된다면</a:t>
            </a:r>
            <a:endParaRPr lang="en-US" altLang="ko-KR" baseline="0" dirty="0" smtClean="0"/>
          </a:p>
          <a:p>
            <a:r>
              <a:rPr lang="ko-KR" altLang="en-US" baseline="0" dirty="0" smtClean="0"/>
              <a:t> </a:t>
            </a:r>
            <a:r>
              <a:rPr lang="en-US" altLang="ko-KR" baseline="0" dirty="0" smtClean="0"/>
              <a:t>BAL </a:t>
            </a:r>
            <a:r>
              <a:rPr lang="ko-KR" altLang="en-US" baseline="0" dirty="0" smtClean="0"/>
              <a:t>이나 </a:t>
            </a:r>
            <a:r>
              <a:rPr lang="en-US" altLang="ko-KR" baseline="0" dirty="0" smtClean="0"/>
              <a:t>bronchial washing </a:t>
            </a:r>
            <a:r>
              <a:rPr lang="ko-KR" altLang="en-US" baseline="0" dirty="0" err="1" smtClean="0"/>
              <a:t>검체에서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CMV PCR </a:t>
            </a:r>
            <a:r>
              <a:rPr lang="ko-KR" altLang="en-US" baseline="0" dirty="0" smtClean="0"/>
              <a:t>을 측정함으로써 </a:t>
            </a:r>
            <a:r>
              <a:rPr lang="en-US" altLang="ko-KR" baseline="0" dirty="0" smtClean="0"/>
              <a:t>presumptive diagnosis </a:t>
            </a:r>
            <a:r>
              <a:rPr lang="ko-KR" altLang="en-US" baseline="0" dirty="0" smtClean="0"/>
              <a:t>를 할 수 있습니다</a:t>
            </a:r>
            <a:r>
              <a:rPr lang="en-US" altLang="ko-KR" baseline="0" dirty="0" smtClean="0"/>
              <a:t>.</a:t>
            </a:r>
          </a:p>
          <a:p>
            <a:r>
              <a:rPr lang="en-US" altLang="ko-KR" baseline="0" dirty="0" smtClean="0"/>
              <a:t>Plasma PCR </a:t>
            </a:r>
            <a:r>
              <a:rPr lang="ko-KR" altLang="en-US" baseline="0" dirty="0" smtClean="0"/>
              <a:t>가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높을 경우 </a:t>
            </a:r>
            <a:r>
              <a:rPr lang="en-US" altLang="ko-KR" baseline="0" dirty="0" smtClean="0"/>
              <a:t>CMV disease </a:t>
            </a:r>
            <a:r>
              <a:rPr lang="ko-KR" altLang="en-US" baseline="0" dirty="0" smtClean="0"/>
              <a:t>발생과 </a:t>
            </a:r>
            <a:r>
              <a:rPr lang="en-US" altLang="ko-KR" baseline="0" dirty="0" smtClean="0"/>
              <a:t>positive correlation </a:t>
            </a:r>
            <a:r>
              <a:rPr lang="ko-KR" altLang="en-US" baseline="0" dirty="0" smtClean="0"/>
              <a:t>을 보이는 것이 확인된 바가 있지만 </a:t>
            </a:r>
            <a:endParaRPr lang="en-US" altLang="ko-KR" baseline="0" dirty="0" smtClean="0"/>
          </a:p>
          <a:p>
            <a:r>
              <a:rPr lang="en-US" altLang="ko-KR" baseline="0" dirty="0" smtClean="0"/>
              <a:t>CMV pneumonia </a:t>
            </a:r>
            <a:r>
              <a:rPr lang="ko-KR" altLang="en-US" baseline="0" dirty="0" smtClean="0"/>
              <a:t>의 경우 </a:t>
            </a:r>
            <a:r>
              <a:rPr lang="en-US" altLang="ko-KR" baseline="0" dirty="0" smtClean="0"/>
              <a:t>blood 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dissemination </a:t>
            </a:r>
            <a:r>
              <a:rPr lang="ko-KR" altLang="en-US" baseline="0" dirty="0" smtClean="0"/>
              <a:t>되기 전 </a:t>
            </a:r>
            <a:r>
              <a:rPr lang="en-US" altLang="ko-KR" baseline="0" dirty="0" smtClean="0"/>
              <a:t>lung </a:t>
            </a:r>
            <a:r>
              <a:rPr lang="ko-KR" altLang="en-US" baseline="0" dirty="0" smtClean="0"/>
              <a:t>에서만 </a:t>
            </a:r>
            <a:r>
              <a:rPr lang="en-US" altLang="ko-KR" baseline="0" dirty="0" smtClean="0"/>
              <a:t>CMV viral concentration </a:t>
            </a:r>
            <a:r>
              <a:rPr lang="ko-KR" altLang="en-US" baseline="0" dirty="0" smtClean="0"/>
              <a:t>이 높을 수 있기 때문에 </a:t>
            </a:r>
            <a:r>
              <a:rPr lang="en-US" altLang="ko-KR" baseline="0" dirty="0" smtClean="0"/>
              <a:t>plasma CMV PCR </a:t>
            </a:r>
            <a:r>
              <a:rPr lang="ko-KR" altLang="en-US" baseline="0" dirty="0" smtClean="0"/>
              <a:t>이 높은 것만으로는 </a:t>
            </a:r>
            <a:r>
              <a:rPr lang="en-US" altLang="ko-KR" baseline="0" dirty="0" smtClean="0"/>
              <a:t>CMV pneumonitis </a:t>
            </a:r>
            <a:r>
              <a:rPr lang="ko-KR" altLang="en-US" baseline="0" dirty="0" smtClean="0"/>
              <a:t>진단에 있어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insufficient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61040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66</a:t>
            </a:r>
            <a:r>
              <a:rPr lang="ko-KR" altLang="en-US" baseline="0" dirty="0" smtClean="0"/>
              <a:t>명의 </a:t>
            </a:r>
            <a:r>
              <a:rPr lang="ko-KR" altLang="en-US" baseline="0" dirty="0" err="1" smtClean="0"/>
              <a:t>폐이식</a:t>
            </a:r>
            <a:r>
              <a:rPr lang="ko-KR" altLang="en-US" baseline="0" dirty="0" smtClean="0"/>
              <a:t> 환자를 대상으로 </a:t>
            </a:r>
            <a:r>
              <a:rPr lang="en-US" altLang="ko-KR" dirty="0" smtClean="0"/>
              <a:t>CMV Pneumonia d</a:t>
            </a:r>
            <a:r>
              <a:rPr lang="ko-KR" altLang="en-US" dirty="0" smtClean="0"/>
              <a:t> </a:t>
            </a:r>
            <a:r>
              <a:rPr lang="en-US" altLang="ko-KR" dirty="0" smtClean="0"/>
              <a:t>plasma</a:t>
            </a:r>
            <a:r>
              <a:rPr lang="en-US" altLang="ko-KR" baseline="0" dirty="0" smtClean="0"/>
              <a:t>  CMV PCR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BAL CMV PCR </a:t>
            </a:r>
            <a:r>
              <a:rPr lang="ko-KR" altLang="en-US" baseline="0" dirty="0" smtClean="0"/>
              <a:t>을 비교한 연구가 있어 한 번 살펴봤습니다</a:t>
            </a:r>
            <a:r>
              <a:rPr lang="en-US" altLang="ko-KR" baseline="0" dirty="0" smtClean="0"/>
              <a:t>.</a:t>
            </a:r>
          </a:p>
          <a:p>
            <a:r>
              <a:rPr lang="ko-KR" altLang="en-US" baseline="0" dirty="0" smtClean="0"/>
              <a:t>먼저 </a:t>
            </a:r>
            <a:r>
              <a:rPr lang="en-US" altLang="ko-KR" baseline="0" dirty="0" smtClean="0"/>
              <a:t>BAL PCR </a:t>
            </a:r>
            <a:r>
              <a:rPr lang="ko-KR" altLang="en-US" baseline="0" dirty="0" smtClean="0"/>
              <a:t>을 여러 </a:t>
            </a:r>
            <a:r>
              <a:rPr lang="en-US" altLang="ko-KR" baseline="0" dirty="0" smtClean="0"/>
              <a:t>subgroup </a:t>
            </a:r>
            <a:r>
              <a:rPr lang="ko-KR" altLang="en-US" baseline="0" dirty="0" smtClean="0"/>
              <a:t>으로 나누어</a:t>
            </a:r>
            <a:endParaRPr lang="en-US" altLang="ko-KR" dirty="0" smtClean="0"/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episodes diagnosed with CMV pneumonia had a significantly higher viral load (</a:t>
            </a:r>
            <a:r>
              <a:rPr lang="en-US" altLang="ko-KR" i="1" dirty="0" smtClean="0">
                <a:effectLst/>
              </a:rPr>
              <a:t>P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&lt; 0.001), and none of the IQR within the groups were overlapping (</a:t>
            </a:r>
            <a:r>
              <a:rPr lang="en-US" altLang="ko-KR" sz="1200" u="sng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/>
              </a:rPr>
              <a:t>Figure 1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).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dirty="0" smtClean="0"/>
          </a:p>
          <a:p>
            <a:r>
              <a:rPr lang="en-US" altLang="ko-KR" dirty="0" smtClean="0"/>
              <a:t>https://oce.ovid.com/article/00007890-201802000-00027?relatedarticle=y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07210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baseline="0" dirty="0" smtClean="0"/>
              <a:t>CMV pneumonia vs no CMV pneumonia </a:t>
            </a:r>
            <a:r>
              <a:rPr lang="ko-KR" altLang="en-US" baseline="0" dirty="0" smtClean="0"/>
              <a:t>간 비교를 했을 때 </a:t>
            </a:r>
            <a:r>
              <a:rPr lang="en-US" altLang="ko-KR" baseline="0" dirty="0" smtClean="0"/>
              <a:t>CMV pneumonia </a:t>
            </a:r>
            <a:r>
              <a:rPr lang="ko-KR" altLang="en-US" baseline="0" dirty="0" smtClean="0"/>
              <a:t>에서 </a:t>
            </a:r>
            <a:r>
              <a:rPr lang="en-US" altLang="ko-KR" baseline="0" dirty="0" smtClean="0"/>
              <a:t>BAL CMV PCR </a:t>
            </a:r>
            <a:r>
              <a:rPr lang="ko-KR" altLang="en-US" baseline="0" dirty="0" smtClean="0"/>
              <a:t>이 유의미하게 높아서</a:t>
            </a:r>
            <a:endParaRPr lang="en-US" altLang="ko-KR" baseline="0" dirty="0" smtClean="0"/>
          </a:p>
          <a:p>
            <a:r>
              <a:rPr lang="en-US" altLang="ko-KR" baseline="0" dirty="0" smtClean="0"/>
              <a:t>CMV Pneumonia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BAL PCR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correlation </a:t>
            </a:r>
            <a:r>
              <a:rPr lang="ko-KR" altLang="en-US" baseline="0" dirty="0" smtClean="0"/>
              <a:t>이 있는 것을 알 수 있습니다</a:t>
            </a:r>
            <a:r>
              <a:rPr lang="en-US" altLang="ko-KR" baseline="0" dirty="0" smtClean="0"/>
              <a:t>.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Plasma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CMV PCR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을 비교해보면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pneumonia group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63%, CMV pneumonia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아닌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group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24%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만 양성 소견을 보였지만 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pneumonia group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plasma CMV PCR </a:t>
            </a:r>
            <a:r>
              <a:rPr lang="ko-KR" altLang="en-US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양성률도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더 높았고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titer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자체도 유의미하게 더 높았습니다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뿐만 아니라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BAL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PCR titer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plasma PCR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보다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10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배 이상 더 높았고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(</a:t>
            </a:r>
            <a:r>
              <a:rPr lang="en-US" altLang="ko-KR" sz="1200" dirty="0" smtClean="0"/>
              <a:t>1.4 log10 times) </a:t>
            </a:r>
            <a:r>
              <a:rPr lang="ko-KR" altLang="en-US" sz="1200" dirty="0" smtClean="0"/>
              <a:t>두 검사 값은 상관관계 </a:t>
            </a:r>
            <a:r>
              <a:rPr lang="en-US" altLang="ko-KR" sz="1200" dirty="0" smtClean="0"/>
              <a:t>55% </a:t>
            </a:r>
            <a:r>
              <a:rPr lang="ko-KR" altLang="en-US" sz="1200" dirty="0" smtClean="0"/>
              <a:t>정도로 유의미하게 </a:t>
            </a:r>
            <a:r>
              <a:rPr lang="en-US" altLang="ko-KR" sz="1200" dirty="0" smtClean="0"/>
              <a:t>positively correlated (55%, </a:t>
            </a:r>
            <a:r>
              <a:rPr lang="en-US" altLang="ko-KR" sz="1200" i="1" dirty="0" smtClean="0"/>
              <a:t>P</a:t>
            </a:r>
            <a:r>
              <a:rPr lang="en-US" altLang="ko-KR" sz="1200" dirty="0" smtClean="0"/>
              <a:t> &lt;0.001)</a:t>
            </a: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episodes diagnosed as CMV pneumonia were more likely to be CMV positive in plasma (63%) compared with those without CMV pneumonia (24%) (</a:t>
            </a:r>
            <a:r>
              <a:rPr lang="en-US" altLang="ko-KR" i="1" dirty="0" smtClean="0">
                <a:effectLst/>
              </a:rPr>
              <a:t>P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&lt; 0.001)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--&gt;  it has also been demonstrated in several previous studies that CMV pneumonia can present with low or undetectable viral load in peripheral blood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Episodes with CMV pneumonia had a higher median CMV viral load compared to episodes without CMV pneumonia (</a:t>
            </a:r>
            <a:r>
              <a:rPr lang="en-US" altLang="ko-KR" i="1" dirty="0" smtClean="0">
                <a:effectLst/>
              </a:rPr>
              <a:t>P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&lt; 0.001), regardless if the negative plasma CMV PCRs were included or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not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366537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dirty="0" smtClean="0"/>
              <a:t>이 연구에서는 </a:t>
            </a:r>
            <a:r>
              <a:rPr lang="en-US" altLang="ko-KR" dirty="0" smtClean="0"/>
              <a:t>ROC curve </a:t>
            </a:r>
            <a:r>
              <a:rPr lang="ko-KR" altLang="en-US" dirty="0" smtClean="0"/>
              <a:t>를 이용해 </a:t>
            </a:r>
            <a:r>
              <a:rPr lang="en-US" altLang="ko-KR" dirty="0" smtClean="0"/>
              <a:t>CMV pneumonia </a:t>
            </a:r>
            <a:r>
              <a:rPr lang="ko-KR" altLang="en-US" dirty="0" smtClean="0"/>
              <a:t>진단에 </a:t>
            </a:r>
            <a:r>
              <a:rPr lang="en-US" altLang="ko-KR" dirty="0" smtClean="0"/>
              <a:t>optimal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한 </a:t>
            </a:r>
            <a:r>
              <a:rPr lang="en-US" altLang="ko-KR" baseline="0" dirty="0" smtClean="0"/>
              <a:t>CMV PCR cut-off </a:t>
            </a:r>
            <a:r>
              <a:rPr lang="ko-KR" altLang="en-US" baseline="0" dirty="0" smtClean="0"/>
              <a:t>값도 확인하였는데</a:t>
            </a:r>
            <a:endParaRPr lang="en-US" altLang="ko-KR" baseline="0" dirty="0" smtClean="0"/>
          </a:p>
          <a:p>
            <a:r>
              <a:rPr lang="en-US" altLang="ko-KR" baseline="0" dirty="0" smtClean="0"/>
              <a:t>Plasma PCR</a:t>
            </a:r>
            <a:r>
              <a:rPr lang="ko-KR" altLang="en-US" baseline="0" dirty="0" smtClean="0"/>
              <a:t>보다 </a:t>
            </a:r>
            <a:r>
              <a:rPr lang="en-US" altLang="ko-KR" baseline="0" dirty="0" smtClean="0"/>
              <a:t>BAL CMV PCR </a:t>
            </a:r>
            <a:r>
              <a:rPr lang="ko-KR" altLang="en-US" baseline="0" dirty="0" smtClean="0"/>
              <a:t>의 </a:t>
            </a:r>
            <a:r>
              <a:rPr lang="en-US" altLang="ko-KR" baseline="0" dirty="0" smtClean="0"/>
              <a:t>AUC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90% </a:t>
            </a:r>
            <a:r>
              <a:rPr lang="ko-KR" altLang="en-US" baseline="0" dirty="0" smtClean="0"/>
              <a:t>로 더 높아서 </a:t>
            </a:r>
            <a:r>
              <a:rPr lang="en-US" altLang="ko-KR" baseline="0" dirty="0" smtClean="0"/>
              <a:t>correlation </a:t>
            </a:r>
            <a:r>
              <a:rPr lang="ko-KR" altLang="en-US" baseline="0" dirty="0" smtClean="0"/>
              <a:t>이 더 높았고</a:t>
            </a:r>
            <a:r>
              <a:rPr lang="en-US" altLang="ko-KR" baseline="0" dirty="0" smtClean="0"/>
              <a:t>, </a:t>
            </a:r>
          </a:p>
          <a:p>
            <a:r>
              <a:rPr lang="en-US" altLang="ko-KR" baseline="0" dirty="0" smtClean="0"/>
              <a:t>Cut off </a:t>
            </a:r>
            <a:r>
              <a:rPr lang="ko-KR" altLang="en-US" baseline="0" dirty="0" smtClean="0"/>
              <a:t>를 </a:t>
            </a:r>
            <a:r>
              <a:rPr lang="en-US" altLang="ko-KR" baseline="0" dirty="0" smtClean="0"/>
              <a:t>4545 IU/mL(5000copies/ml) </a:t>
            </a:r>
            <a:r>
              <a:rPr lang="ko-KR" altLang="en-US" baseline="0" dirty="0" smtClean="0"/>
              <a:t>로 하였을 때 </a:t>
            </a:r>
            <a:r>
              <a:rPr lang="en-US" altLang="ko-KR" baseline="0" dirty="0" smtClean="0"/>
              <a:t>sensitivity 91%, specificity 77% </a:t>
            </a:r>
            <a:r>
              <a:rPr lang="ko-KR" altLang="en-US" baseline="0" dirty="0" smtClean="0"/>
              <a:t>로 </a:t>
            </a:r>
            <a:r>
              <a:rPr lang="en-US" altLang="ko-KR" baseline="0" dirty="0" smtClean="0"/>
              <a:t>CMV pneumonia </a:t>
            </a:r>
            <a:r>
              <a:rPr lang="ko-KR" altLang="en-US" baseline="0" dirty="0" smtClean="0"/>
              <a:t>진단이 가능했습니다</a:t>
            </a:r>
            <a:r>
              <a:rPr lang="en-US" altLang="ko-KR" baseline="0" dirty="0" smtClean="0"/>
              <a:t>.</a:t>
            </a:r>
          </a:p>
          <a:p>
            <a:endParaRPr lang="en-US" altLang="ko-KR" baseline="0" dirty="0" smtClean="0"/>
          </a:p>
          <a:p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Among the 145 episodes with detectable CMV infection in BAL, CMV PCR on BAL diagnosed CMV pneumonia with 91% sensitivity and 77% specificity (AUC 90%) at a viral load cutoff at 4545 IU/mL</a:t>
            </a:r>
            <a:endParaRPr lang="en-US" altLang="ko-KR" sz="1200" dirty="0" smtClean="0"/>
          </a:p>
          <a:p>
            <a:r>
              <a:rPr lang="en-US" altLang="ko-KR" dirty="0" smtClean="0"/>
              <a:t>For the corresponding plasma CMV PCR samples, the best performance was achieved at a virus load cutoff at 274 IU/mL (lower level of detection is 273 IU/mL), where CMV pneumonia could be diagnosed with a sensitivity at 63%, and a specificity at 76% (AUC, 76%).</a:t>
            </a:r>
            <a:r>
              <a:rPr lang="en-US" altLang="ko-KR" dirty="0" smtClean="0">
                <a:effectLst/>
              </a:rPr>
              <a:t/>
            </a:r>
            <a:br>
              <a:rPr lang="en-US" altLang="ko-KR" dirty="0" smtClean="0">
                <a:effectLst/>
              </a:rPr>
            </a:br>
            <a:endParaRPr lang="en-US" altLang="ko-KR" dirty="0" smtClean="0">
              <a:effectLst/>
            </a:endParaRPr>
          </a:p>
          <a:p>
            <a:endParaRPr lang="en-US" altLang="ko-KR" dirty="0" smtClean="0">
              <a:effectLst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(proven cases only; cutoff at 25 480 IU/mL [sensitivity, 89%; specificity, 86%; AUC, 92%], cases with no coinfection; cutoff at 9873 IU/mL [sensitivity, 93%; specificity, 84%; AUC, 94%], and cases with coinfection; cutoff 4459 IU/mL [sensitivity, 90%; specificity, 76%; AUC, 86%])</a:t>
            </a:r>
            <a:endParaRPr lang="ko-KR" altLang="en-US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6505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다음은 </a:t>
            </a:r>
            <a:r>
              <a:rPr lang="en-US" altLang="ko-KR" dirty="0" smtClean="0"/>
              <a:t>CMV </a:t>
            </a:r>
            <a:r>
              <a:rPr lang="ko-KR" altLang="en-US" dirty="0" smtClean="0"/>
              <a:t>치료에 대한 내용입니다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 smtClean="0"/>
              <a:t>Lung transplantation </a:t>
            </a:r>
            <a:r>
              <a:rPr lang="ko-KR" altLang="en-US" dirty="0" smtClean="0"/>
              <a:t>에서 </a:t>
            </a:r>
            <a:r>
              <a:rPr lang="en-US" altLang="ko-KR" dirty="0" smtClean="0"/>
              <a:t>CMV infection 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life-threatening complication </a:t>
            </a:r>
            <a:r>
              <a:rPr lang="ko-KR" altLang="en-US" dirty="0" smtClean="0"/>
              <a:t>과 사망률과 연관되어 있는 것으로 알려져 있고</a:t>
            </a:r>
            <a:r>
              <a:rPr lang="en-US" altLang="ko-KR" dirty="0" smtClean="0"/>
              <a:t>, pre-</a:t>
            </a:r>
            <a:r>
              <a:rPr lang="en-US" altLang="ko-KR" dirty="0" err="1" smtClean="0"/>
              <a:t>empitive</a:t>
            </a:r>
            <a:r>
              <a:rPr lang="en-US" altLang="ko-KR" dirty="0" smtClean="0"/>
              <a:t> therapy </a:t>
            </a:r>
            <a:r>
              <a:rPr lang="ko-KR" altLang="en-US" dirty="0" smtClean="0"/>
              <a:t>에 대한 자료가 부족하여 </a:t>
            </a: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가이드라인에서는 이식 후 </a:t>
            </a:r>
            <a:r>
              <a:rPr lang="en-US" altLang="ko-KR" dirty="0" smtClean="0"/>
              <a:t>donor 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recipient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CMV immunization </a:t>
            </a:r>
            <a:r>
              <a:rPr lang="ko-KR" altLang="en-US" dirty="0" smtClean="0"/>
              <a:t>여부에 따라 최소 </a:t>
            </a:r>
            <a:r>
              <a:rPr lang="en-US" altLang="ko-KR" dirty="0" smtClean="0"/>
              <a:t>6</a:t>
            </a:r>
            <a:r>
              <a:rPr lang="ko-KR" altLang="en-US" dirty="0" smtClean="0"/>
              <a:t>개월 이상  </a:t>
            </a:r>
            <a:r>
              <a:rPr lang="en-US" altLang="ko-KR" dirty="0" smtClean="0"/>
              <a:t>prophylaxis </a:t>
            </a:r>
            <a:r>
              <a:rPr lang="ko-KR" altLang="en-US" dirty="0" smtClean="0"/>
              <a:t>하도록 권고 되고 있습니다</a:t>
            </a:r>
            <a:r>
              <a:rPr lang="en-US" altLang="ko-KR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장기이식을 받고 면역억제제를 복용 중인 </a:t>
            </a:r>
            <a:r>
              <a:rPr lang="ko-KR" altLang="en-US" dirty="0" err="1" smtClean="0"/>
              <a:t>면역저하</a:t>
            </a:r>
            <a:r>
              <a:rPr lang="ko-KR" altLang="en-US" dirty="0" smtClean="0"/>
              <a:t> 환자들은 </a:t>
            </a:r>
            <a:r>
              <a:rPr lang="en-US" altLang="ko-KR" dirty="0" smtClean="0"/>
              <a:t>CMV reactivation </a:t>
            </a:r>
            <a:r>
              <a:rPr lang="ko-KR" altLang="en-US" dirty="0" smtClean="0"/>
              <a:t>으로 인한 </a:t>
            </a:r>
            <a:r>
              <a:rPr lang="en-US" altLang="ko-KR" dirty="0" smtClean="0"/>
              <a:t>outcome</a:t>
            </a:r>
            <a:r>
              <a:rPr lang="ko-KR" altLang="en-US" dirty="0" smtClean="0"/>
              <a:t>이 좋지 않기 때문에 따로 증상이 나타나지 않더라도 </a:t>
            </a:r>
            <a:r>
              <a:rPr lang="en-US" altLang="ko-KR" dirty="0" smtClean="0"/>
              <a:t>CMV replication </a:t>
            </a:r>
            <a:r>
              <a:rPr lang="ko-KR" altLang="en-US" dirty="0" smtClean="0"/>
              <a:t>이 확인되는 경우 </a:t>
            </a:r>
            <a:r>
              <a:rPr lang="en-US" altLang="ko-KR" dirty="0" smtClean="0"/>
              <a:t>pre-emptive therapy </a:t>
            </a:r>
            <a:r>
              <a:rPr lang="ko-KR" altLang="en-US" dirty="0" smtClean="0"/>
              <a:t>를 권고 하고 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먼저 면역억제제를 줄이면서 </a:t>
            </a:r>
            <a:r>
              <a:rPr lang="en-US" altLang="ko-KR" dirty="0" smtClean="0"/>
              <a:t>antiviral therapy </a:t>
            </a:r>
            <a:r>
              <a:rPr lang="ko-KR" altLang="en-US" dirty="0" smtClean="0"/>
              <a:t>를 </a:t>
            </a:r>
            <a:r>
              <a:rPr lang="ko-KR" altLang="en-US" dirty="0" err="1" smtClean="0"/>
              <a:t>시작하여하</a:t>
            </a:r>
            <a:r>
              <a:rPr lang="ko-KR" altLang="en-US" dirty="0" smtClean="0"/>
              <a:t> 합니다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최소 </a:t>
            </a:r>
            <a:r>
              <a:rPr lang="en-US" altLang="ko-KR" dirty="0" smtClean="0"/>
              <a:t>2</a:t>
            </a:r>
            <a:r>
              <a:rPr lang="ko-KR" altLang="en-US" dirty="0" smtClean="0"/>
              <a:t>주간</a:t>
            </a:r>
            <a:r>
              <a:rPr lang="en-US" altLang="ko-KR" dirty="0" smtClean="0"/>
              <a:t>, 1</a:t>
            </a:r>
            <a:r>
              <a:rPr lang="ko-KR" altLang="en-US" dirty="0" smtClean="0"/>
              <a:t>주마다 </a:t>
            </a:r>
            <a:r>
              <a:rPr lang="en-US" altLang="ko-KR" dirty="0" smtClean="0"/>
              <a:t>CMV PCR </a:t>
            </a:r>
            <a:r>
              <a:rPr lang="ko-KR" altLang="en-US" dirty="0" smtClean="0"/>
              <a:t>을 </a:t>
            </a:r>
            <a:r>
              <a:rPr lang="en-US" altLang="ko-KR" dirty="0" smtClean="0"/>
              <a:t>f/u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하면서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DNA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검출되지 않을 때까지 치료하는 것이 요구됩니다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dirty="0" smtClean="0"/>
          </a:p>
          <a:p>
            <a:r>
              <a:rPr lang="en-US" altLang="ko-KR" dirty="0" smtClean="0"/>
              <a:t>2</a:t>
            </a:r>
            <a:r>
              <a:rPr lang="ko-KR" altLang="en-US" dirty="0" smtClean="0"/>
              <a:t>주 이상의 적절한 치료에도 </a:t>
            </a:r>
            <a:r>
              <a:rPr lang="en-US" altLang="ko-KR" dirty="0" smtClean="0"/>
              <a:t>CMV DNA</a:t>
            </a:r>
            <a:r>
              <a:rPr lang="en-US" altLang="ko-KR" baseline="0" dirty="0" smtClean="0"/>
              <a:t> </a:t>
            </a:r>
            <a:r>
              <a:rPr lang="ko-KR" altLang="en-US" baseline="0" dirty="0" smtClean="0"/>
              <a:t>농도가 감소하지 않거나 정체기를 보이거나 다시 </a:t>
            </a:r>
            <a:r>
              <a:rPr lang="en-US" altLang="ko-KR" baseline="0" dirty="0" smtClean="0"/>
              <a:t>CMV DNA </a:t>
            </a:r>
            <a:r>
              <a:rPr lang="ko-KR" altLang="en-US" baseline="0" dirty="0" smtClean="0"/>
              <a:t>가 증가하는 경우 약제 내성 </a:t>
            </a:r>
            <a:r>
              <a:rPr lang="en-US" altLang="ko-KR" baseline="0" dirty="0" smtClean="0"/>
              <a:t>CMV </a:t>
            </a:r>
            <a:r>
              <a:rPr lang="ko-KR" altLang="en-US" baseline="0" dirty="0" smtClean="0"/>
              <a:t>를 의심해야 합니다</a:t>
            </a:r>
            <a:r>
              <a:rPr lang="en-US" altLang="ko-KR" baseline="0" dirty="0" smtClean="0"/>
              <a:t>.</a:t>
            </a:r>
            <a:endParaRPr lang="en-US" altLang="ko-KR" dirty="0" smtClean="0"/>
          </a:p>
          <a:p>
            <a:r>
              <a:rPr lang="en-US" altLang="ko-KR" dirty="0" smtClean="0"/>
              <a:t>-----------------------------------------------------------------------------------------------</a:t>
            </a:r>
          </a:p>
          <a:p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DNA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의 반감기는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3-8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정도이기 때문에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DNA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추적 관찰을 위한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검체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간격은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5-7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일이 적당하다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시작 후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DNA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일시적으로 상승할 수 있기 때문에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5-7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 이전에 추적 관찰할 경우 치료 실패로 잘못 판단할 수 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52393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err="1" smtClean="0"/>
              <a:t>Cytomegalyvirus</a:t>
            </a:r>
            <a:r>
              <a:rPr lang="en-US" altLang="ko-KR" sz="1200" dirty="0" smtClean="0"/>
              <a:t>, CMV </a:t>
            </a:r>
            <a:r>
              <a:rPr lang="ko-KR" altLang="en-US" sz="1200" dirty="0" smtClean="0"/>
              <a:t>는 </a:t>
            </a:r>
            <a:r>
              <a:rPr lang="en-US" altLang="ko-KR" sz="1200" dirty="0" smtClean="0"/>
              <a:t>beta human herpesvirus </a:t>
            </a:r>
            <a:r>
              <a:rPr lang="ko-KR" altLang="en-US" sz="1200" dirty="0" smtClean="0"/>
              <a:t>의 일종으로 </a:t>
            </a:r>
            <a:r>
              <a:rPr lang="en-US" altLang="ko-KR" sz="1200" dirty="0" smtClean="0"/>
              <a:t>Primary </a:t>
            </a:r>
            <a:r>
              <a:rPr lang="en-US" altLang="ko-KR" sz="1200" dirty="0" smtClean="0"/>
              <a:t>infection </a:t>
            </a:r>
            <a:r>
              <a:rPr lang="ko-KR" altLang="en-US" sz="1200" dirty="0" smtClean="0"/>
              <a:t>은 </a:t>
            </a:r>
            <a:r>
              <a:rPr lang="en-US" altLang="ko-KR" sz="1200" dirty="0" smtClean="0"/>
              <a:t>saliva, sexual contact, placental transfer, </a:t>
            </a:r>
            <a:r>
              <a:rPr lang="en-US" altLang="ko-KR" sz="1200" dirty="0" err="1" smtClean="0"/>
              <a:t>breatfeeding</a:t>
            </a:r>
            <a:r>
              <a:rPr lang="en-US" altLang="ko-KR" sz="1200" dirty="0" smtClean="0"/>
              <a:t>, transfusion, SOT or HSCT </a:t>
            </a:r>
            <a:r>
              <a:rPr lang="ko-KR" altLang="en-US" sz="1200" dirty="0" smtClean="0"/>
              <a:t>를 통해 </a:t>
            </a:r>
            <a:r>
              <a:rPr lang="en-US" altLang="ko-KR" sz="1200" dirty="0" smtClean="0"/>
              <a:t>transmission </a:t>
            </a:r>
            <a:r>
              <a:rPr lang="ko-KR" altLang="en-US" sz="1200" dirty="0" smtClean="0"/>
              <a:t>될 수 있으며</a:t>
            </a:r>
            <a:r>
              <a:rPr lang="en-US" altLang="ko-KR" sz="1200" dirty="0" smtClean="0"/>
              <a:t>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/>
              <a:t>드물게 </a:t>
            </a:r>
            <a:r>
              <a:rPr lang="en-US" altLang="ko-KR" sz="1200" dirty="0" smtClean="0"/>
              <a:t>severe symptomatic disease </a:t>
            </a:r>
            <a:r>
              <a:rPr lang="ko-KR" altLang="en-US" sz="1200" dirty="0" smtClean="0"/>
              <a:t>로 진행되기도 하지만 </a:t>
            </a:r>
            <a:r>
              <a:rPr lang="en-US" altLang="ko-KR" sz="1200" dirty="0" smtClean="0"/>
              <a:t>Immunocompetent </a:t>
            </a:r>
            <a:r>
              <a:rPr lang="ko-KR" altLang="en-US" sz="1200" dirty="0" smtClean="0"/>
              <a:t>한 경우에는 대부분 무증상 혹은 </a:t>
            </a:r>
            <a:r>
              <a:rPr lang="en-US" altLang="ko-KR" sz="1200" dirty="0" smtClean="0"/>
              <a:t>mononucleosis-like SD </a:t>
            </a:r>
            <a:r>
              <a:rPr lang="ko-KR" altLang="en-US" sz="1200" dirty="0" smtClean="0"/>
              <a:t>로 그치는 </a:t>
            </a:r>
            <a:r>
              <a:rPr lang="en-US" altLang="ko-KR" sz="1200" dirty="0" smtClean="0"/>
              <a:t>benign course </a:t>
            </a:r>
            <a:r>
              <a:rPr lang="ko-KR" altLang="en-US" sz="1200" dirty="0" smtClean="0"/>
              <a:t>를 보이기 때문에 높은 </a:t>
            </a:r>
            <a:r>
              <a:rPr lang="en-US" altLang="ko-KR" sz="1200" dirty="0" err="1" smtClean="0"/>
              <a:t>seroprevalence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에도 크게 문제를 일으키지는 않습니다</a:t>
            </a:r>
            <a:r>
              <a:rPr lang="en-US" altLang="ko-KR" sz="120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/>
              <a:t>다른 </a:t>
            </a:r>
            <a:r>
              <a:rPr lang="en-US" altLang="ko-KR" sz="1200" dirty="0" smtClean="0"/>
              <a:t>herpesvirus </a:t>
            </a:r>
            <a:r>
              <a:rPr lang="ko-KR" altLang="en-US" sz="1200" dirty="0" smtClean="0"/>
              <a:t>와 마찬가지로 </a:t>
            </a:r>
            <a:r>
              <a:rPr lang="en-US" altLang="ko-KR" sz="1200" dirty="0" smtClean="0"/>
              <a:t>primary infection </a:t>
            </a:r>
            <a:r>
              <a:rPr lang="ko-KR" altLang="en-US" sz="1200" dirty="0" smtClean="0"/>
              <a:t>후 </a:t>
            </a:r>
            <a:r>
              <a:rPr lang="en-US" altLang="ko-KR" sz="1200" dirty="0" smtClean="0"/>
              <a:t>myeloid lineage </a:t>
            </a:r>
            <a:r>
              <a:rPr lang="ko-KR" altLang="en-US" sz="1200" dirty="0" smtClean="0"/>
              <a:t>를 </a:t>
            </a:r>
            <a:r>
              <a:rPr lang="en-US" altLang="ko-KR" sz="1200" dirty="0" smtClean="0"/>
              <a:t>reservoir </a:t>
            </a:r>
            <a:r>
              <a:rPr lang="ko-KR" altLang="en-US" sz="1200" dirty="0" smtClean="0"/>
              <a:t>로 </a:t>
            </a:r>
            <a:r>
              <a:rPr lang="ko-KR" altLang="en-US" sz="1200" dirty="0" err="1" smtClean="0"/>
              <a:t>잠복감염</a:t>
            </a:r>
            <a:r>
              <a:rPr lang="ko-KR" altLang="en-US" sz="1200" dirty="0" smtClean="0"/>
              <a:t> 상태로 있다가 </a:t>
            </a:r>
            <a:r>
              <a:rPr lang="en-US" altLang="ko-KR" sz="1200" dirty="0" smtClean="0"/>
              <a:t>immune system </a:t>
            </a:r>
            <a:r>
              <a:rPr lang="ko-KR" altLang="en-US" sz="1200" dirty="0" smtClean="0"/>
              <a:t>이 깨지는 특정 상황을 </a:t>
            </a:r>
            <a:r>
              <a:rPr lang="en-US" altLang="ko-KR" sz="1200" dirty="0" smtClean="0"/>
              <a:t>trigger </a:t>
            </a:r>
            <a:r>
              <a:rPr lang="ko-KR" altLang="en-US" sz="1200" dirty="0" smtClean="0"/>
              <a:t>로 </a:t>
            </a:r>
            <a:r>
              <a:rPr lang="en-US" altLang="ko-KR" sz="1200" dirty="0" smtClean="0"/>
              <a:t>secondary infection </a:t>
            </a:r>
            <a:r>
              <a:rPr lang="ko-KR" altLang="en-US" sz="1200" dirty="0" smtClean="0"/>
              <a:t>이 되는 특징이 있습니다</a:t>
            </a:r>
            <a:r>
              <a:rPr lang="en-US" altLang="ko-KR" sz="120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/>
              <a:t>전 세계적으로 </a:t>
            </a:r>
            <a:r>
              <a:rPr lang="en-US" altLang="ko-KR" sz="1200" dirty="0" smtClean="0"/>
              <a:t>anti-CMV IgG positive </a:t>
            </a:r>
            <a:r>
              <a:rPr lang="ko-KR" altLang="en-US" sz="1200" dirty="0" smtClean="0"/>
              <a:t>비율은 </a:t>
            </a:r>
            <a:r>
              <a:rPr lang="en-US" altLang="ko-KR" sz="1200" dirty="0" smtClean="0"/>
              <a:t>30~70% </a:t>
            </a:r>
            <a:r>
              <a:rPr lang="ko-KR" altLang="en-US" sz="1200" dirty="0" smtClean="0"/>
              <a:t>정도 되며 특히 </a:t>
            </a:r>
            <a:r>
              <a:rPr lang="en-US" altLang="ko-KR" sz="1200" dirty="0" err="1" smtClean="0"/>
              <a:t>homoxexual</a:t>
            </a:r>
            <a:r>
              <a:rPr lang="en-US" altLang="ko-KR" sz="1200" dirty="0" smtClean="0"/>
              <a:t> men, poor socioeconomic groups, developing country </a:t>
            </a:r>
            <a:r>
              <a:rPr lang="ko-KR" altLang="en-US" sz="1200" dirty="0" smtClean="0"/>
              <a:t>등의 </a:t>
            </a:r>
            <a:r>
              <a:rPr lang="en-US" altLang="ko-KR" sz="1200" dirty="0" smtClean="0"/>
              <a:t>high risk group </a:t>
            </a:r>
            <a:r>
              <a:rPr lang="ko-KR" altLang="en-US" sz="1200" dirty="0" smtClean="0"/>
              <a:t>에서는 </a:t>
            </a:r>
            <a:r>
              <a:rPr lang="en-US" altLang="ko-KR" sz="1200" dirty="0" err="1" smtClean="0"/>
              <a:t>seroprevalence</a:t>
            </a:r>
            <a:r>
              <a:rPr lang="ko-KR" altLang="en-US" sz="1200" dirty="0" smtClean="0"/>
              <a:t>가 </a:t>
            </a:r>
            <a:r>
              <a:rPr lang="en-US" altLang="ko-KR" sz="1200" dirty="0" smtClean="0"/>
              <a:t>90% </a:t>
            </a:r>
            <a:r>
              <a:rPr lang="ko-KR" altLang="en-US" sz="1200" dirty="0" smtClean="0"/>
              <a:t>이상으로 보고 될 정도로 흔합니다</a:t>
            </a:r>
            <a:r>
              <a:rPr lang="en-US" altLang="ko-KR" sz="120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Primary infection in immunocompetent individuals is typically sub-clinical, and is controlled by the host immune response, resulting in clearance of cells that are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lytically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infected and producing virus. However, in some cells, viral gene expression is shut off, and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episomal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viral genomes remain in the nucleus in a quiescent state called latency</a:t>
            </a:r>
            <a:endParaRPr lang="en-US" altLang="ko-KR" sz="12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37490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일반적으로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standardized CMV PCR cut off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없기 때문에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PCR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양성으로 확인되었을 때 과연 언제 치료를 시작해야할지 고민이 될 때가 많습니다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standardized CMV PCR cut off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왜 정해져 있지 않는지에 대해 먼저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알아보겠습니다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다음과 같이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PCR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시중에 다음과 같이 다양하게 있고 일부 기관에서는 기관에서 자체 개발한 검사법을 사용하고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 smtClean="0"/>
              <a:t>이에 </a:t>
            </a:r>
            <a:r>
              <a:rPr lang="en-US" altLang="ko-KR" sz="1800" dirty="0" smtClean="0"/>
              <a:t>2008</a:t>
            </a:r>
            <a:r>
              <a:rPr lang="ko-KR" altLang="en-US" sz="1800" dirty="0" smtClean="0"/>
              <a:t>년 미국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캐나다</a:t>
            </a:r>
            <a:r>
              <a:rPr lang="en-US" altLang="ko-KR" sz="1800" dirty="0" smtClean="0"/>
              <a:t>, </a:t>
            </a:r>
            <a:r>
              <a:rPr lang="ko-KR" altLang="en-US" sz="1800" dirty="0" smtClean="0"/>
              <a:t>유럽의 </a:t>
            </a:r>
            <a:r>
              <a:rPr lang="en-US" altLang="ko-KR" sz="1800" dirty="0" smtClean="0"/>
              <a:t>33</a:t>
            </a:r>
            <a:r>
              <a:rPr lang="ko-KR" altLang="en-US" sz="1800" dirty="0" smtClean="0"/>
              <a:t>개 검사실을 대상으로 </a:t>
            </a:r>
            <a:r>
              <a:rPr lang="en-US" altLang="ko-KR" sz="1800" dirty="0" smtClean="0"/>
              <a:t>CMV DNA </a:t>
            </a:r>
            <a:r>
              <a:rPr lang="ko-KR" altLang="en-US" sz="1800" dirty="0" smtClean="0"/>
              <a:t>양성</a:t>
            </a:r>
            <a:r>
              <a:rPr lang="ko-KR" altLang="en-US" sz="1800" baseline="0" dirty="0" smtClean="0"/>
              <a:t> </a:t>
            </a:r>
            <a:r>
              <a:rPr lang="ko-KR" altLang="en-US" sz="1800" baseline="0" dirty="0" err="1" smtClean="0"/>
              <a:t>검체로</a:t>
            </a:r>
            <a:r>
              <a:rPr lang="ko-KR" altLang="en-US" sz="1800" baseline="0" dirty="0" smtClean="0"/>
              <a:t> 검사했을 때 </a:t>
            </a:r>
            <a:r>
              <a:rPr lang="ko-KR" altLang="en-US" sz="1800" dirty="0" err="1" smtClean="0"/>
              <a:t>검사실간</a:t>
            </a:r>
            <a:r>
              <a:rPr lang="ko-KR" altLang="en-US" sz="1800" dirty="0" smtClean="0"/>
              <a:t> 얼마나 차이가 있는지 비교해봤었는데 적게는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 log10 copies/mL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많게는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4.3 log10 copies/mL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까지 큰 차이를 보였습니다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즉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간의 오차로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검사실간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결과값의 오차 범위가 너무 크기 때문에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cut off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정하기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어렵습니다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36943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이러한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검사실간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차이를 줄이기 위해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2010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년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 의해 국제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표준물질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(international standards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)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 개발되었고</a:t>
            </a:r>
            <a:endParaRPr lang="en-US" altLang="ko-KR" sz="18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IS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도입된 이후 다시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검사실간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PCR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양성값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차이를 비교해봤을 때 이전에 비해서는 그 차이가 유의미하게 줄어들었습니다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그래서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요줌엔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대부분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결과를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보고할 때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WHO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표준물질을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이용하여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calibration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한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키트를 이용해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conversion facto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이용하여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copies/mL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IU/mL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로 보고하도록 하고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하지만 이렇게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표준물질을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도입하더라도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PCR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특성상</a:t>
            </a:r>
            <a:endParaRPr lang="en-US" altLang="ko-KR" sz="18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1)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사용하는 </a:t>
            </a:r>
            <a:r>
              <a:rPr lang="ko-KR" altLang="en-US" sz="18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검체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(2)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핵산 추출 방법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(3)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각각의 검사실에서 사용하는 검사법의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probe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및 증폭 반응의 효율성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(4)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검사법에서 사용하는 기기의 종류 등에 의해서도 오차가 생길 수 있기 때문에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여전히 검사실 간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오차가 있는 상황입니다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따라서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PCR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해석에는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initial titer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와 증가 속도를 모두 고려하여 해석하여야 합니다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FDA 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승인된 </a:t>
            </a:r>
            <a:r>
              <a:rPr lang="en-US" altLang="ko-KR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kit</a:t>
            </a:r>
            <a:r>
              <a:rPr lang="ko-KR" altLang="en-US" sz="18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인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COBAS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Amplicor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Monitor test (Roche Molecular Diagnostics)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이용해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359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명의 이식환자들을 대상으로 분석하였을 때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2000-5000 copies/ml(1800-4500 IU/mL)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정도 되면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endo organ disease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correlation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되는 것이 확인된 바가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일반적으로 </a:t>
            </a:r>
            <a:r>
              <a:rPr lang="en-US" altLang="ko-KR" sz="1200" dirty="0" smtClean="0"/>
              <a:t>3 log10 copies/mL </a:t>
            </a:r>
            <a:r>
              <a:rPr lang="ko-KR" altLang="en-US" sz="1200" dirty="0" smtClean="0"/>
              <a:t>미만일 경우 </a:t>
            </a:r>
            <a:r>
              <a:rPr lang="en-US" altLang="ko-KR" sz="1200" dirty="0" smtClean="0"/>
              <a:t>5</a:t>
            </a:r>
            <a:r>
              <a:rPr lang="ko-KR" altLang="en-US" sz="1200" dirty="0" smtClean="0"/>
              <a:t>배 이상</a:t>
            </a:r>
            <a:r>
              <a:rPr lang="en-US" altLang="ko-KR" sz="1200" dirty="0" smtClean="0"/>
              <a:t>, 3 log10 copies/mL </a:t>
            </a:r>
            <a:r>
              <a:rPr lang="ko-KR" altLang="en-US" sz="1200" dirty="0" smtClean="0"/>
              <a:t>이상일 경우 </a:t>
            </a:r>
            <a:r>
              <a:rPr lang="en-US" altLang="ko-KR" sz="1200" dirty="0" smtClean="0"/>
              <a:t>3</a:t>
            </a:r>
            <a:r>
              <a:rPr lang="ko-KR" altLang="en-US" sz="1200" dirty="0" smtClean="0"/>
              <a:t>배 이상 변화가 있을 때 </a:t>
            </a:r>
            <a:r>
              <a:rPr lang="ko-KR" altLang="en-US" sz="1200" dirty="0" err="1" smtClean="0"/>
              <a:t>의미있는</a:t>
            </a:r>
            <a:r>
              <a:rPr lang="ko-KR" altLang="en-US" sz="1200" dirty="0" smtClean="0"/>
              <a:t> </a:t>
            </a:r>
            <a:r>
              <a:rPr lang="en-US" altLang="ko-KR" sz="1200" dirty="0" smtClean="0"/>
              <a:t>viral load</a:t>
            </a:r>
            <a:r>
              <a:rPr lang="en-US" altLang="ko-KR" sz="1200" baseline="0" dirty="0" smtClean="0"/>
              <a:t> </a:t>
            </a:r>
            <a:r>
              <a:rPr lang="ko-KR" altLang="en-US" sz="1200" dirty="0" smtClean="0"/>
              <a:t>변화로 생각하며</a:t>
            </a:r>
            <a:endParaRPr lang="en-US" altLang="ko-KR" sz="1200" dirty="0" smtClean="0"/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이는 그러나 </a:t>
            </a:r>
            <a:r>
              <a:rPr lang="ko-KR" altLang="en-US" dirty="0" err="1" smtClean="0"/>
              <a:t>공여자와</a:t>
            </a:r>
            <a:r>
              <a:rPr lang="ko-KR" altLang="en-US" dirty="0" smtClean="0"/>
              <a:t> 수여 자의 </a:t>
            </a:r>
            <a:r>
              <a:rPr lang="en-US" altLang="ko-KR" dirty="0" smtClean="0"/>
              <a:t>CMV </a:t>
            </a:r>
            <a:r>
              <a:rPr lang="ko-KR" altLang="en-US" dirty="0" err="1" smtClean="0"/>
              <a:t>감염상태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serostatus</a:t>
            </a:r>
            <a:r>
              <a:rPr lang="en-US" altLang="ko-KR" dirty="0" smtClean="0"/>
              <a:t>)</a:t>
            </a:r>
            <a:r>
              <a:rPr lang="ko-KR" altLang="en-US" dirty="0" smtClean="0"/>
              <a:t>가 다르거나 </a:t>
            </a:r>
            <a:r>
              <a:rPr lang="en-US" altLang="ko-KR" dirty="0" smtClean="0"/>
              <a:t>T </a:t>
            </a:r>
            <a:r>
              <a:rPr lang="ko-KR" altLang="en-US" dirty="0" smtClean="0"/>
              <a:t>세포 감소</a:t>
            </a:r>
            <a:r>
              <a:rPr lang="en-US" altLang="ko-KR" dirty="0" smtClean="0"/>
              <a:t>(T cell depletion) </a:t>
            </a:r>
            <a:r>
              <a:rPr lang="ko-KR" altLang="en-US" dirty="0" smtClean="0"/>
              <a:t>조혈모세포이식 환자 등에서는 그 보다 낮은 농도의 바이러스 </a:t>
            </a:r>
            <a:r>
              <a:rPr lang="ko-KR" altLang="en-US" dirty="0" err="1" smtClean="0"/>
              <a:t>혈증도</a:t>
            </a:r>
            <a:r>
              <a:rPr lang="ko-KR" altLang="en-US" dirty="0" smtClean="0"/>
              <a:t> 의미가 있어 여러가지 임상 상황을 고려하여야 합니다</a:t>
            </a:r>
            <a:r>
              <a:rPr lang="en-US" altLang="ko-KR" dirty="0" smtClean="0"/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이식 환자에서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4 log 10 copies/mL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이상은 한 번만 확인되더라도 그 자체로 치료의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indication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되며 특히나 공여자가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+,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수혜자가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igG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–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인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very high risk group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에서는 그보다 더 낮은 수치에서도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의미있는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결과로 고려해야 합니다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 smtClean="0"/>
          </a:p>
          <a:p>
            <a:pPr marL="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dirty="0" smtClean="0"/>
              <a:t>바이러스 정량 검사에서 의미 있는 변화는 </a:t>
            </a:r>
            <a:r>
              <a:rPr lang="en-US" altLang="ko-KR" dirty="0" smtClean="0"/>
              <a:t>HIV-1 </a:t>
            </a:r>
            <a:r>
              <a:rPr lang="ko-KR" altLang="en-US" dirty="0" smtClean="0"/>
              <a:t>검사에서 사용되는 </a:t>
            </a:r>
            <a:r>
              <a:rPr lang="en-US" altLang="ko-KR" dirty="0" smtClean="0"/>
              <a:t>0.5 log10 copies/mL </a:t>
            </a:r>
            <a:r>
              <a:rPr lang="ko-KR" altLang="en-US" dirty="0" smtClean="0"/>
              <a:t>기준을 많이 사용한다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en-US" altLang="ko-KR" dirty="0" smtClean="0"/>
              <a:t>1IU/mL = </a:t>
            </a:r>
            <a:r>
              <a:rPr lang="en-US" altLang="ko-KR" dirty="0" smtClean="0"/>
              <a:t>1.1copies/mL, 0.91IU/mL </a:t>
            </a:r>
            <a:r>
              <a:rPr lang="en-US" altLang="ko-KR" dirty="0" smtClean="0"/>
              <a:t>= 1copies/mL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359 transplant recipients (162 liver, 87 renal, and 110 bone marrow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507534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이에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clinical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하게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latent infection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disease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개념에 해당되는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infection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과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disease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구분하게 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infection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correlation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되는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sx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없이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검사상으로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viral antigen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nucleic acid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양성으로 확인되는 경우를 말합니다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disease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란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infection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확인될 뿐만 아니라 그에 상응하는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Sx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이나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Sign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이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동반된는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경우로 단순히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fever, fatigue,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myelosuprresion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부터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tissue-invasiveness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 확인되는 경우까지 다양한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spectrum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CMV infection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상태를 의미합니다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265758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2">
              <a:buFont typeface="Wingdings" panose="05000000000000000000" pitchFamily="2" charset="2"/>
              <a:buNone/>
            </a:pPr>
            <a:r>
              <a:rPr lang="en-US" altLang="ko-KR" dirty="0" smtClean="0"/>
              <a:t>CMV infection </a:t>
            </a:r>
            <a:r>
              <a:rPr lang="ko-KR" altLang="en-US" dirty="0" smtClean="0"/>
              <a:t>진단 방법에는 먼저 </a:t>
            </a:r>
            <a:r>
              <a:rPr lang="en-US" altLang="ko-KR" dirty="0" smtClean="0"/>
              <a:t>CMV specific</a:t>
            </a:r>
            <a:r>
              <a:rPr lang="en-US" altLang="ko-KR" baseline="0" dirty="0" smtClean="0"/>
              <a:t> IgM, IgG </a:t>
            </a:r>
            <a:r>
              <a:rPr lang="ko-KR" altLang="en-US" baseline="0" dirty="0" smtClean="0"/>
              <a:t>를 확인하는 방법이 있</a:t>
            </a:r>
            <a:endParaRPr lang="en-US" altLang="ko-KR" baseline="0" dirty="0" smtClean="0"/>
          </a:p>
          <a:p>
            <a:pPr lvl="2">
              <a:buFont typeface="Wingdings" panose="05000000000000000000" pitchFamily="2" charset="2"/>
              <a:buNone/>
            </a:pPr>
            <a:r>
              <a:rPr lang="en-US" altLang="ko-KR" dirty="0" smtClean="0"/>
              <a:t>CMV antibody</a:t>
            </a:r>
            <a:r>
              <a:rPr lang="ko-KR" altLang="en-US" baseline="0" dirty="0" smtClean="0"/>
              <a:t> 중 </a:t>
            </a:r>
            <a:r>
              <a:rPr lang="en-US" altLang="ko-KR" dirty="0" smtClean="0"/>
              <a:t>IgM </a:t>
            </a:r>
            <a:r>
              <a:rPr lang="ko-KR" altLang="en-US" dirty="0" smtClean="0"/>
              <a:t>은 감염 후 첫 </a:t>
            </a:r>
            <a:r>
              <a:rPr lang="en-US" altLang="ko-KR" dirty="0" smtClean="0"/>
              <a:t>2</a:t>
            </a:r>
            <a:r>
              <a:rPr lang="ko-KR" altLang="en-US" dirty="0" err="1" smtClean="0"/>
              <a:t>주이내</a:t>
            </a:r>
            <a:r>
              <a:rPr lang="ko-KR" altLang="en-US" dirty="0" smtClean="0"/>
              <a:t> 나타나서 </a:t>
            </a:r>
            <a:r>
              <a:rPr lang="en-US" altLang="ko-KR" dirty="0" smtClean="0"/>
              <a:t>4~6</a:t>
            </a:r>
            <a:r>
              <a:rPr lang="ko-KR" altLang="en-US" dirty="0" err="1" smtClean="0"/>
              <a:t>달간까지</a:t>
            </a:r>
            <a:r>
              <a:rPr lang="ko-KR" altLang="en-US" dirty="0" smtClean="0"/>
              <a:t> 지속되고</a:t>
            </a:r>
            <a:r>
              <a:rPr lang="en-US" altLang="ko-KR" dirty="0" smtClean="0"/>
              <a:t>, IgG </a:t>
            </a:r>
            <a:r>
              <a:rPr lang="ko-KR" altLang="en-US" dirty="0" smtClean="0"/>
              <a:t>는 증상</a:t>
            </a:r>
            <a:r>
              <a:rPr lang="ko-KR" altLang="en-US" baseline="0" dirty="0" smtClean="0"/>
              <a:t> 발생 </a:t>
            </a:r>
            <a:r>
              <a:rPr lang="en-US" altLang="ko-KR" baseline="0" dirty="0" smtClean="0"/>
              <a:t>3~4</a:t>
            </a:r>
            <a:r>
              <a:rPr lang="ko-KR" altLang="en-US" baseline="0" dirty="0" smtClean="0"/>
              <a:t>주 뒤에 나타나 평생 지속되는 것으로 알려져 있습니다</a:t>
            </a:r>
            <a:r>
              <a:rPr lang="en-US" altLang="ko-KR" baseline="0" dirty="0" smtClean="0"/>
              <a:t>.</a:t>
            </a:r>
          </a:p>
          <a:p>
            <a:pPr marL="914400" marR="0" lvl="2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None/>
              <a:tabLst/>
              <a:defRPr/>
            </a:pPr>
            <a:r>
              <a:rPr lang="ko-KR" altLang="en-US" dirty="0" smtClean="0"/>
              <a:t>이러한 특성을 이용해 증상이 있는 환자에서 </a:t>
            </a:r>
            <a:r>
              <a:rPr lang="en-US" altLang="ko-KR" dirty="0" smtClean="0"/>
              <a:t>IgG</a:t>
            </a:r>
            <a:r>
              <a:rPr lang="ko-KR" altLang="en-US" dirty="0" smtClean="0"/>
              <a:t>와 </a:t>
            </a:r>
            <a:r>
              <a:rPr lang="en-US" altLang="ko-KR" dirty="0" smtClean="0"/>
              <a:t>IgM</a:t>
            </a:r>
            <a:r>
              <a:rPr lang="ko-KR" altLang="en-US" dirty="0" smtClean="0"/>
              <a:t> 항체의 존재</a:t>
            </a:r>
            <a:r>
              <a:rPr lang="ko-KR" altLang="en-US" baseline="0" dirty="0" smtClean="0"/>
              <a:t> 및 </a:t>
            </a:r>
            <a:r>
              <a:rPr lang="ko-KR" altLang="en-US" baseline="0" dirty="0" err="1" smtClean="0"/>
              <a:t>역가를</a:t>
            </a:r>
            <a:r>
              <a:rPr lang="ko-KR" altLang="en-US" dirty="0" smtClean="0"/>
              <a:t> 비교하여 </a:t>
            </a:r>
            <a:r>
              <a:rPr lang="en-US" altLang="ko-KR" dirty="0" smtClean="0"/>
              <a:t>CMV </a:t>
            </a:r>
            <a:r>
              <a:rPr lang="ko-KR" altLang="en-US" dirty="0" smtClean="0"/>
              <a:t>감염 상태를 </a:t>
            </a:r>
            <a:r>
              <a:rPr lang="ko-KR" altLang="en-US" dirty="0" err="1" smtClean="0"/>
              <a:t>구별해볼수</a:t>
            </a:r>
            <a:r>
              <a:rPr lang="ko-KR" altLang="en-US" dirty="0" smtClean="0"/>
              <a:t> 있습니다</a:t>
            </a:r>
            <a:r>
              <a:rPr lang="en-US" altLang="ko-KR" dirty="0" smtClean="0"/>
              <a:t>. </a:t>
            </a:r>
            <a:endParaRPr lang="en-US" altLang="ko-KR" baseline="0" dirty="0" smtClean="0"/>
          </a:p>
          <a:p>
            <a:pPr lvl="2">
              <a:buFont typeface="Wingdings" panose="05000000000000000000" pitchFamily="2" charset="2"/>
              <a:buNone/>
            </a:pPr>
            <a:endParaRPr lang="en-US" altLang="ko-KR" dirty="0" smtClean="0"/>
          </a:p>
          <a:p>
            <a:pPr lvl="2">
              <a:buFont typeface="Wingdings" panose="05000000000000000000" pitchFamily="2" charset="2"/>
              <a:buNone/>
            </a:pPr>
            <a:r>
              <a:rPr lang="en-US" altLang="ko-KR" dirty="0" smtClean="0"/>
              <a:t>CMV</a:t>
            </a:r>
            <a:r>
              <a:rPr lang="en-US" altLang="ko-KR" baseline="0" dirty="0" smtClean="0"/>
              <a:t> specific IgM </a:t>
            </a:r>
            <a:r>
              <a:rPr lang="ko-KR" altLang="en-US" baseline="0" dirty="0" smtClean="0"/>
              <a:t>이 양성이면서 </a:t>
            </a:r>
            <a:r>
              <a:rPr lang="en-US" altLang="ko-KR" baseline="0" dirty="0" smtClean="0"/>
              <a:t>2~4</a:t>
            </a:r>
            <a:r>
              <a:rPr lang="ko-KR" altLang="en-US" baseline="0" dirty="0" smtClean="0"/>
              <a:t>주 간격으로 측정한 </a:t>
            </a:r>
            <a:r>
              <a:rPr lang="en-US" altLang="ko-KR" baseline="0" dirty="0" smtClean="0"/>
              <a:t>CMV specific IgG </a:t>
            </a:r>
            <a:r>
              <a:rPr lang="ko-KR" altLang="en-US" baseline="0" dirty="0" err="1" smtClean="0"/>
              <a:t>역가가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4</a:t>
            </a:r>
            <a:r>
              <a:rPr lang="ko-KR" altLang="en-US" baseline="0" dirty="0" smtClean="0"/>
              <a:t>배 이상 증가하는 경우에 </a:t>
            </a:r>
            <a:r>
              <a:rPr lang="en-US" altLang="ko-KR" dirty="0" smtClean="0"/>
              <a:t>Recent/acute infection </a:t>
            </a:r>
            <a:r>
              <a:rPr lang="ko-KR" altLang="en-US" dirty="0" smtClean="0"/>
              <a:t>로 생각할 수 있습니다</a:t>
            </a:r>
            <a:r>
              <a:rPr lang="en-US" altLang="ko-KR" dirty="0" smtClean="0"/>
              <a:t>.</a:t>
            </a:r>
          </a:p>
          <a:p>
            <a:pPr lvl="2">
              <a:buFont typeface="Wingdings" panose="05000000000000000000" pitchFamily="2" charset="2"/>
              <a:buNone/>
            </a:pPr>
            <a:r>
              <a:rPr lang="en-US" altLang="ko-KR" dirty="0" smtClean="0"/>
              <a:t>CMV IgG </a:t>
            </a:r>
            <a:r>
              <a:rPr lang="ko-KR" altLang="en-US" dirty="0" smtClean="0"/>
              <a:t>만 양성인 경우 </a:t>
            </a:r>
            <a:r>
              <a:rPr lang="en-US" altLang="ko-KR" dirty="0" smtClean="0"/>
              <a:t>past</a:t>
            </a:r>
            <a:r>
              <a:rPr lang="ko-KR" altLang="en-US" dirty="0" smtClean="0"/>
              <a:t> </a:t>
            </a:r>
            <a:r>
              <a:rPr lang="en-US" altLang="ko-KR" dirty="0" smtClean="0"/>
              <a:t>infection </a:t>
            </a:r>
            <a:r>
              <a:rPr lang="ko-KR" altLang="en-US" dirty="0" smtClean="0"/>
              <a:t>을 의미하며</a:t>
            </a:r>
            <a:r>
              <a:rPr lang="ko-KR" altLang="en-US" baseline="0" dirty="0" smtClean="0"/>
              <a:t> </a:t>
            </a:r>
            <a:endParaRPr lang="en-US" altLang="ko-KR" baseline="0" dirty="0" smtClean="0"/>
          </a:p>
          <a:p>
            <a:pPr lvl="2">
              <a:buFont typeface="Wingdings" panose="05000000000000000000" pitchFamily="2" charset="2"/>
              <a:buNone/>
            </a:pPr>
            <a:r>
              <a:rPr lang="ko-KR" altLang="en-US" baseline="0" dirty="0" smtClean="0"/>
              <a:t>이는 </a:t>
            </a:r>
            <a:r>
              <a:rPr lang="ko-KR" altLang="en-US" dirty="0" smtClean="0"/>
              <a:t>임산부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장기이식이나 골수이식을 앞둔 환자</a:t>
            </a:r>
            <a:r>
              <a:rPr lang="en-US" altLang="ko-KR" dirty="0" smtClean="0"/>
              <a:t>, AIDS </a:t>
            </a:r>
            <a:r>
              <a:rPr lang="ko-KR" altLang="en-US" dirty="0" smtClean="0"/>
              <a:t>등 </a:t>
            </a:r>
            <a:r>
              <a:rPr lang="en-US" altLang="ko-KR" dirty="0" smtClean="0"/>
              <a:t>CMV reactivation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high</a:t>
            </a:r>
            <a:r>
              <a:rPr lang="en-US" altLang="ko-KR" baseline="0" dirty="0" smtClean="0"/>
              <a:t> risk group</a:t>
            </a:r>
            <a:r>
              <a:rPr lang="ko-KR" altLang="en-US" baseline="0" dirty="0" smtClean="0"/>
              <a:t>에서 </a:t>
            </a:r>
            <a:r>
              <a:rPr lang="en-US" altLang="ko-KR" dirty="0" smtClean="0"/>
              <a:t>CMV </a:t>
            </a:r>
            <a:r>
              <a:rPr lang="ko-KR" altLang="en-US" dirty="0" smtClean="0"/>
              <a:t>에 대한 면역 정도를 결정하기 위해 시행할 수 있습니다</a:t>
            </a:r>
            <a:r>
              <a:rPr lang="en-US" altLang="ko-KR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92017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그 외에도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infection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진단에는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 antigen assay , </a:t>
            </a:r>
            <a:r>
              <a:rPr lang="en-US" altLang="ko-KR" sz="1200" b="0" i="0" kern="1200" baseline="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vrial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culture, histopathology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등의 방법이 있고 각각의 검사들의 장단점은 다음과 같습니다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가장 흔히 쓰이는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diagnostic methods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는 </a:t>
            </a:r>
            <a:r>
              <a:rPr lang="ko-KR" altLang="en-US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검체에서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CMVDNA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검출하는 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PCR </a:t>
            </a:r>
            <a:r>
              <a:rPr lang="ko-KR" altLang="en-US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검사 입니다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sensitivity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specificity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보이고 쉽게 시행할 수 있어 </a:t>
            </a:r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CMV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reactivation high risk patients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의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monitoring, CMV disease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진단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및 치료 반응 확인 등 다양하게 활용 되고 있지만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latent DNA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와 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active replicating virus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를 명확하게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구분하기 어렵다는 한계가 </a:t>
            </a:r>
            <a:r>
              <a:rPr lang="ko-KR" altLang="en-US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있습니다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ko-KR" sz="1200" b="0" i="0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5124904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dirty="0" smtClean="0"/>
              <a:t>앞서 잠깐 언급한 대로 </a:t>
            </a:r>
            <a:r>
              <a:rPr lang="en-US" altLang="ko-KR" sz="1800" dirty="0" smtClean="0"/>
              <a:t>immunocompetent</a:t>
            </a:r>
            <a:r>
              <a:rPr lang="en-US" altLang="ko-KR" sz="1800" baseline="0" dirty="0" smtClean="0"/>
              <a:t> host </a:t>
            </a:r>
            <a:r>
              <a:rPr lang="ko-KR" altLang="en-US" sz="1800" baseline="0" dirty="0" smtClean="0"/>
              <a:t>에서는 </a:t>
            </a:r>
            <a:r>
              <a:rPr lang="en-US" altLang="ko-KR" sz="1800" baseline="0" dirty="0" smtClean="0"/>
              <a:t>CMV infection </a:t>
            </a:r>
            <a:r>
              <a:rPr lang="ko-KR" altLang="en-US" sz="1800" baseline="0" dirty="0" smtClean="0"/>
              <a:t>은 대부분 </a:t>
            </a:r>
            <a:r>
              <a:rPr lang="en-US" altLang="ko-KR" sz="1800" baseline="0" dirty="0" smtClean="0"/>
              <a:t>asymptomatic</a:t>
            </a:r>
            <a:r>
              <a:rPr lang="ko-KR" altLang="en-US" sz="1800" baseline="0" dirty="0" smtClean="0"/>
              <a:t>한 </a:t>
            </a:r>
            <a:r>
              <a:rPr lang="en-US" altLang="ko-KR" sz="1800" baseline="0" dirty="0" smtClean="0"/>
              <a:t>latent infection </a:t>
            </a:r>
            <a:r>
              <a:rPr lang="ko-KR" altLang="en-US" sz="1800" baseline="0" dirty="0" smtClean="0"/>
              <a:t>상태에 머무르게 됩니다</a:t>
            </a:r>
            <a:r>
              <a:rPr lang="en-US" altLang="ko-KR" sz="18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aseline="0" dirty="0" smtClean="0"/>
              <a:t>Symptom </a:t>
            </a:r>
            <a:r>
              <a:rPr lang="ko-KR" altLang="en-US" sz="1800" baseline="0" dirty="0" smtClean="0"/>
              <a:t>이 발생하더라도 경미하게 </a:t>
            </a:r>
            <a:r>
              <a:rPr lang="en-US" altLang="ko-KR" sz="1800" baseline="0" dirty="0" smtClean="0"/>
              <a:t>CMV mononucleosis </a:t>
            </a:r>
            <a:r>
              <a:rPr lang="ko-KR" altLang="en-US" sz="1800" baseline="0" dirty="0" smtClean="0"/>
              <a:t>정도에 </a:t>
            </a:r>
            <a:r>
              <a:rPr lang="ko-KR" altLang="en-US" sz="1800" baseline="0" dirty="0" smtClean="0"/>
              <a:t>그칩니다</a:t>
            </a:r>
            <a:endParaRPr lang="en-US" altLang="ko-KR" sz="18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aseline="0" dirty="0" smtClean="0"/>
              <a:t>CMV mononucleosis </a:t>
            </a:r>
            <a:r>
              <a:rPr lang="ko-KR" altLang="en-US" sz="1800" baseline="0" dirty="0" smtClean="0"/>
              <a:t>는 우리가 흔히 알고 있는 </a:t>
            </a:r>
            <a:r>
              <a:rPr lang="en-US" altLang="ko-KR" sz="1800" baseline="0" dirty="0" smtClean="0"/>
              <a:t>EBV </a:t>
            </a:r>
            <a:r>
              <a:rPr lang="ko-KR" altLang="en-US" sz="1800" baseline="0" dirty="0" smtClean="0"/>
              <a:t>에 의한 </a:t>
            </a:r>
            <a:r>
              <a:rPr lang="en-US" altLang="ko-KR" sz="1800" dirty="0" smtClean="0"/>
              <a:t>classic infectious mononucleosis(IM) </a:t>
            </a:r>
            <a:r>
              <a:rPr lang="ko-KR" altLang="en-US" sz="1800" dirty="0" smtClean="0"/>
              <a:t>과 같이 </a:t>
            </a:r>
            <a:r>
              <a:rPr lang="en-US" altLang="ko-KR" sz="1800" dirty="0" smtClean="0"/>
              <a:t>2~3</a:t>
            </a:r>
            <a:r>
              <a:rPr lang="en-US" altLang="ko-KR" sz="1800" baseline="0" dirty="0" smtClean="0"/>
              <a:t> </a:t>
            </a:r>
            <a:r>
              <a:rPr lang="ko-KR" altLang="en-US" sz="1800" baseline="0" dirty="0" smtClean="0"/>
              <a:t>주간 지속되는 </a:t>
            </a:r>
            <a:r>
              <a:rPr lang="en-US" altLang="ko-KR" sz="1800" baseline="0" dirty="0" smtClean="0"/>
              <a:t>persistent fever, myalgia, cervical lymphadenopathy, lymphocytosis </a:t>
            </a:r>
            <a:r>
              <a:rPr lang="ko-KR" altLang="en-US" sz="1800" baseline="0" dirty="0" smtClean="0"/>
              <a:t>를 특징으로 하면서 </a:t>
            </a:r>
            <a:endParaRPr lang="en-US" altLang="ko-KR" sz="18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800" baseline="0" dirty="0" smtClean="0"/>
              <a:t>EBV IM </a:t>
            </a:r>
            <a:r>
              <a:rPr lang="ko-KR" altLang="en-US" sz="1800" baseline="0" dirty="0" smtClean="0"/>
              <a:t>과는 다르게 </a:t>
            </a:r>
            <a:r>
              <a:rPr lang="en-US" altLang="ko-KR" sz="1800" baseline="0" dirty="0" err="1" smtClean="0"/>
              <a:t>heterophile</a:t>
            </a:r>
            <a:r>
              <a:rPr lang="en-US" altLang="ko-KR" sz="1800" baseline="0" dirty="0" smtClean="0"/>
              <a:t> </a:t>
            </a:r>
            <a:r>
              <a:rPr lang="ko-KR" altLang="en-US" sz="1800" baseline="0" dirty="0" smtClean="0"/>
              <a:t>이 음성이고 </a:t>
            </a:r>
            <a:r>
              <a:rPr lang="en-US" altLang="ko-KR" sz="1800" baseline="0" dirty="0" err="1" smtClean="0"/>
              <a:t>tonsilopharynigitis</a:t>
            </a:r>
            <a:r>
              <a:rPr lang="en-US" altLang="ko-KR" sz="1800" baseline="0" dirty="0" smtClean="0"/>
              <a:t> </a:t>
            </a:r>
            <a:r>
              <a:rPr lang="ko-KR" altLang="en-US" sz="1800" baseline="0" dirty="0" smtClean="0"/>
              <a:t>나 </a:t>
            </a:r>
            <a:r>
              <a:rPr lang="en-US" altLang="ko-KR" sz="1800" baseline="0" dirty="0" smtClean="0"/>
              <a:t>splenomegaly </a:t>
            </a:r>
            <a:r>
              <a:rPr lang="ko-KR" altLang="en-US" sz="1800" baseline="0" dirty="0" smtClean="0"/>
              <a:t>는 상대적으로 드문 특징을 가지며</a:t>
            </a:r>
            <a:endParaRPr lang="en-US" altLang="ko-KR" sz="18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8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800" baseline="0" dirty="0" smtClean="0"/>
              <a:t>보통은 </a:t>
            </a:r>
            <a:r>
              <a:rPr lang="ko-KR" altLang="en-US" sz="1800" baseline="0" dirty="0" smtClean="0"/>
              <a:t>별다른 치료 없이 </a:t>
            </a:r>
            <a:r>
              <a:rPr lang="en-US" altLang="ko-KR" sz="1800" baseline="0" dirty="0" smtClean="0"/>
              <a:t>spontaneous </a:t>
            </a:r>
            <a:r>
              <a:rPr lang="ko-KR" altLang="en-US" sz="1800" baseline="0" dirty="0" smtClean="0"/>
              <a:t>하게 </a:t>
            </a:r>
            <a:r>
              <a:rPr lang="en-US" altLang="ko-KR" sz="1800" baseline="0" dirty="0" smtClean="0"/>
              <a:t>resolution </a:t>
            </a:r>
            <a:r>
              <a:rPr lang="ko-KR" altLang="en-US" sz="1800" baseline="0" dirty="0" smtClean="0"/>
              <a:t>됩니다</a:t>
            </a:r>
            <a:r>
              <a:rPr lang="en-US" altLang="ko-KR" sz="1800" baseline="0" dirty="0" smtClean="0"/>
              <a:t>.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0356622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/>
              <a:t>Immunocompetent</a:t>
            </a:r>
            <a:r>
              <a:rPr lang="en-US" altLang="ko-KR" sz="1200" baseline="0" dirty="0" smtClean="0"/>
              <a:t> host </a:t>
            </a:r>
            <a:r>
              <a:rPr lang="ko-KR" altLang="en-US" sz="1200" baseline="0" dirty="0" smtClean="0"/>
              <a:t>에서 드물기는 하지만 </a:t>
            </a:r>
            <a:r>
              <a:rPr lang="en-US" altLang="ko-KR" sz="1200" baseline="0" dirty="0" smtClean="0"/>
              <a:t>CMV infection </a:t>
            </a:r>
            <a:r>
              <a:rPr lang="ko-KR" altLang="en-US" sz="1200" baseline="0" dirty="0" smtClean="0"/>
              <a:t>에 의한 </a:t>
            </a:r>
            <a:r>
              <a:rPr lang="en-US" altLang="ko-KR" sz="1200" baseline="0" dirty="0" smtClean="0"/>
              <a:t>severe disease case </a:t>
            </a:r>
            <a:r>
              <a:rPr lang="ko-KR" altLang="en-US" sz="1200" baseline="0" dirty="0" smtClean="0"/>
              <a:t>가 발생하기도 합니다</a:t>
            </a:r>
            <a:r>
              <a:rPr lang="en-US" altLang="ko-KR" sz="1200" baseline="0" dirty="0" smtClean="0"/>
              <a:t>.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Serious organ involvement incidence </a:t>
            </a:r>
            <a:r>
              <a:rPr lang="ko-KR" altLang="en-US" sz="1200" baseline="0" dirty="0" smtClean="0"/>
              <a:t>는 최대 </a:t>
            </a:r>
            <a:r>
              <a:rPr lang="en-US" altLang="ko-KR" sz="1200" baseline="0" dirty="0" smtClean="0"/>
              <a:t>10% </a:t>
            </a:r>
            <a:r>
              <a:rPr lang="ko-KR" altLang="en-US" sz="1200" baseline="0" dirty="0" smtClean="0"/>
              <a:t>까지 보고된 경우가 있었고</a:t>
            </a: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1950</a:t>
            </a:r>
            <a:r>
              <a:rPr lang="ko-KR" altLang="en-US" sz="1200" baseline="0" dirty="0" smtClean="0"/>
              <a:t>년에서 </a:t>
            </a:r>
            <a:r>
              <a:rPr lang="en-US" altLang="ko-KR" sz="1200" baseline="0" dirty="0" smtClean="0"/>
              <a:t>2007</a:t>
            </a:r>
            <a:r>
              <a:rPr lang="ko-KR" altLang="en-US" sz="1200" baseline="0" dirty="0" smtClean="0"/>
              <a:t>년 까지 보고된 </a:t>
            </a:r>
            <a:r>
              <a:rPr lang="en-US" altLang="ko-KR" sz="1200" baseline="0" dirty="0" smtClean="0"/>
              <a:t>290 case report and review </a:t>
            </a:r>
            <a:r>
              <a:rPr lang="ko-KR" altLang="en-US" sz="1200" baseline="0" dirty="0" smtClean="0"/>
              <a:t>에 대해 진행한 </a:t>
            </a:r>
            <a:r>
              <a:rPr lang="en-US" altLang="ko-KR" sz="1200" dirty="0" smtClean="0"/>
              <a:t>A systematic meta-analysis </a:t>
            </a:r>
            <a:r>
              <a:rPr lang="ko-KR" altLang="en-US" sz="1200" dirty="0" smtClean="0"/>
              <a:t>결과 </a:t>
            </a:r>
            <a:endParaRPr lang="en-US" altLang="ko-KR" sz="120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immunocompetent host</a:t>
            </a:r>
            <a:r>
              <a:rPr lang="ko-KR" altLang="en-US" sz="1200" baseline="0" dirty="0" smtClean="0"/>
              <a:t>에서의 </a:t>
            </a:r>
            <a:r>
              <a:rPr lang="en-US" altLang="ko-KR" sz="1200" baseline="0" dirty="0" smtClean="0"/>
              <a:t>CMV disease</a:t>
            </a:r>
            <a:r>
              <a:rPr lang="ko-KR" altLang="en-US" sz="1200" baseline="0" dirty="0" smtClean="0"/>
              <a:t> </a:t>
            </a:r>
            <a:r>
              <a:rPr lang="ko-KR" altLang="en-US" sz="1200" dirty="0" smtClean="0"/>
              <a:t>중 가장 흔한 것은 </a:t>
            </a:r>
            <a:r>
              <a:rPr lang="en-US" altLang="ko-KR" sz="1200" dirty="0" smtClean="0"/>
              <a:t>GI</a:t>
            </a:r>
            <a:r>
              <a:rPr lang="en-US" altLang="ko-KR" sz="1200" baseline="0" dirty="0" smtClean="0"/>
              <a:t> tract </a:t>
            </a:r>
            <a:r>
              <a:rPr lang="ko-KR" altLang="en-US" sz="1200" baseline="0" dirty="0" smtClean="0"/>
              <a:t>을 침범하는 것이었고 뒤이어 </a:t>
            </a:r>
            <a:r>
              <a:rPr lang="en-US" altLang="ko-KR" sz="1200" baseline="0" dirty="0" smtClean="0"/>
              <a:t>CNS disease, hematologic disorder </a:t>
            </a:r>
            <a:r>
              <a:rPr lang="ko-KR" altLang="en-US" sz="1200" baseline="0" dirty="0" smtClean="0"/>
              <a:t>순으로 보고된 </a:t>
            </a:r>
            <a:r>
              <a:rPr lang="en-US" altLang="ko-KR" sz="1200" baseline="0" dirty="0" smtClean="0"/>
              <a:t>case </a:t>
            </a:r>
            <a:r>
              <a:rPr lang="ko-KR" altLang="en-US" sz="1200" baseline="0" dirty="0" smtClean="0"/>
              <a:t>가 많았습니다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Severe CMV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disease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있는 경우 사망률이 증가하고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ICU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재원 기간이 더 길어지고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기계환기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의존 기간이 더 길어지고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,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다른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nosocomial infection rate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가 올라가는 등의 좋지 않은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prognosis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보였습니다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Immunecompetent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에서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disease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를 일으키는 기전으로는</a:t>
            </a:r>
            <a:endParaRPr lang="en-US" altLang="ko-KR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DM, renal failure, septic insult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등에 의해 </a:t>
            </a:r>
            <a:r>
              <a:rPr lang="en-US" altLang="ko-KR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proinflammatory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cytokine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들이 분비되면서 생기는 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immune dysfunction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이 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CMV reactivation </a:t>
            </a:r>
            <a:r>
              <a:rPr lang="ko-KR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을 촉진시킨다고 생각되고 있습니다</a:t>
            </a:r>
            <a:r>
              <a:rPr lang="en-US" altLang="ko-K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="0" i="0" u="none" strike="noStrike" kern="1200" baseline="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Sepsis impairs innate and adaptive immunity by multiple mechanisms including apoptosis-induced depletion of immune effector cells and induction of T-cell exhaustion thereby possibly predisposing to viral reactivation and dissemination</a:t>
            </a:r>
            <a:endParaRPr lang="en-US" altLang="ko-KR" sz="1800" dirty="0" smtClean="0"/>
          </a:p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18274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dirty="0" smtClean="0"/>
              <a:t>CMV infection </a:t>
            </a:r>
            <a:r>
              <a:rPr lang="ko-KR" altLang="en-US" dirty="0" smtClean="0"/>
              <a:t>의 </a:t>
            </a:r>
            <a:r>
              <a:rPr lang="en-US" altLang="ko-KR" dirty="0" smtClean="0"/>
              <a:t>risk factor </a:t>
            </a:r>
            <a:r>
              <a:rPr lang="ko-KR" altLang="en-US" dirty="0" smtClean="0"/>
              <a:t>들에 대해 여러 연구들이 진행되었습니다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잘 </a:t>
            </a:r>
            <a:r>
              <a:rPr lang="ko-KR" altLang="en-US" dirty="0" err="1" smtClean="0"/>
              <a:t>알려진대로</a:t>
            </a:r>
            <a:r>
              <a:rPr lang="ko-KR" altLang="en-US" dirty="0" smtClean="0"/>
              <a:t> </a:t>
            </a:r>
            <a:r>
              <a:rPr lang="ko-KR" altLang="en-US" dirty="0" err="1" smtClean="0"/>
              <a:t>면역저하</a:t>
            </a:r>
            <a:r>
              <a:rPr lang="ko-KR" altLang="en-US" dirty="0" smtClean="0"/>
              <a:t> 상태가 </a:t>
            </a:r>
            <a:r>
              <a:rPr lang="en-US" altLang="ko-KR" dirty="0" smtClean="0"/>
              <a:t>CMV infection</a:t>
            </a:r>
            <a:r>
              <a:rPr lang="en-US" altLang="ko-KR" baseline="0" dirty="0" smtClean="0"/>
              <a:t> risk factor </a:t>
            </a:r>
            <a:r>
              <a:rPr lang="ko-KR" altLang="en-US" baseline="0" dirty="0" smtClean="0"/>
              <a:t>로서 </a:t>
            </a:r>
            <a:r>
              <a:rPr lang="en-US" altLang="ko-KR" baseline="0" dirty="0" smtClean="0"/>
              <a:t>strong correlation </a:t>
            </a:r>
            <a:r>
              <a:rPr lang="ko-KR" altLang="en-US" baseline="0" dirty="0" smtClean="0"/>
              <a:t>을 보였으며</a:t>
            </a:r>
            <a:endParaRPr lang="en-US" altLang="ko-KR" baseline="0" dirty="0" smtClean="0"/>
          </a:p>
          <a:p>
            <a:r>
              <a:rPr lang="ko-KR" altLang="en-US" baseline="0" dirty="0" smtClean="0"/>
              <a:t>그 외에도 </a:t>
            </a:r>
            <a:r>
              <a:rPr lang="ko-KR" altLang="en-US" baseline="0" dirty="0" err="1" smtClean="0"/>
              <a:t>입원당시</a:t>
            </a:r>
            <a:r>
              <a:rPr lang="ko-KR" altLang="en-US" baseline="0" dirty="0" smtClean="0"/>
              <a:t> </a:t>
            </a:r>
            <a:r>
              <a:rPr lang="en-US" altLang="ko-KR" baseline="0" dirty="0" smtClean="0"/>
              <a:t>mechanical ventilation </a:t>
            </a:r>
            <a:r>
              <a:rPr lang="ko-KR" altLang="en-US" baseline="0" dirty="0" smtClean="0"/>
              <a:t>이 필요한 경우</a:t>
            </a:r>
            <a:r>
              <a:rPr lang="en-US" altLang="ko-KR" baseline="0" dirty="0" smtClean="0"/>
              <a:t>, sepsis </a:t>
            </a:r>
            <a:r>
              <a:rPr lang="ko-KR" altLang="en-US" baseline="0" dirty="0" smtClean="0"/>
              <a:t>상태인 경우 </a:t>
            </a:r>
            <a:r>
              <a:rPr lang="en-US" altLang="ko-KR" baseline="0" dirty="0" smtClean="0"/>
              <a:t>CMV infection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strong correlation </a:t>
            </a:r>
            <a:r>
              <a:rPr lang="ko-KR" altLang="en-US" baseline="0" dirty="0" smtClean="0"/>
              <a:t>을 보였습니다</a:t>
            </a:r>
            <a:endParaRPr lang="en-US" altLang="ko-KR" dirty="0" smtClean="0"/>
          </a:p>
          <a:p>
            <a:r>
              <a:rPr lang="ko-KR" altLang="en-US" baseline="0" dirty="0" smtClean="0"/>
              <a:t>그 외에도 </a:t>
            </a:r>
            <a:r>
              <a:rPr lang="en-US" altLang="ko-KR" baseline="0" dirty="0" smtClean="0"/>
              <a:t>corticosteroid </a:t>
            </a:r>
            <a:r>
              <a:rPr lang="ko-KR" altLang="en-US" baseline="0" dirty="0" smtClean="0"/>
              <a:t>사용</a:t>
            </a:r>
            <a:r>
              <a:rPr lang="en-US" altLang="ko-KR" baseline="0" dirty="0" smtClean="0"/>
              <a:t>, </a:t>
            </a:r>
            <a:r>
              <a:rPr lang="ko-KR" altLang="en-US" baseline="0" dirty="0" smtClean="0"/>
              <a:t>입원 </a:t>
            </a:r>
            <a:r>
              <a:rPr lang="en-US" altLang="ko-KR" baseline="0" dirty="0" smtClean="0"/>
              <a:t>24</a:t>
            </a:r>
            <a:r>
              <a:rPr lang="ko-KR" altLang="en-US" baseline="0" dirty="0" smtClean="0"/>
              <a:t>시간 이내 </a:t>
            </a:r>
            <a:r>
              <a:rPr lang="en-US" altLang="ko-KR" baseline="0" dirty="0" smtClean="0"/>
              <a:t>transfusion, </a:t>
            </a:r>
            <a:r>
              <a:rPr lang="en-US" altLang="ko-KR" baseline="0" dirty="0" err="1" smtClean="0"/>
              <a:t>cartecholamine</a:t>
            </a:r>
            <a:r>
              <a:rPr lang="en-US" altLang="ko-KR" baseline="0" dirty="0" smtClean="0"/>
              <a:t> surge </a:t>
            </a:r>
            <a:r>
              <a:rPr lang="ko-KR" altLang="en-US" baseline="0" dirty="0" smtClean="0"/>
              <a:t>를 일으키는 </a:t>
            </a:r>
            <a:r>
              <a:rPr lang="en-US" altLang="ko-KR" baseline="0" dirty="0" smtClean="0"/>
              <a:t>critical illness </a:t>
            </a:r>
            <a:r>
              <a:rPr lang="ko-KR" altLang="en-US" baseline="0" dirty="0" smtClean="0"/>
              <a:t>가 </a:t>
            </a:r>
            <a:r>
              <a:rPr lang="en-US" altLang="ko-KR" baseline="0" dirty="0" smtClean="0"/>
              <a:t>CMV infection </a:t>
            </a:r>
            <a:r>
              <a:rPr lang="ko-KR" altLang="en-US" baseline="0" dirty="0" smtClean="0"/>
              <a:t>과 </a:t>
            </a:r>
            <a:r>
              <a:rPr lang="en-US" altLang="ko-KR" baseline="0" dirty="0" smtClean="0"/>
              <a:t>weak association </a:t>
            </a:r>
            <a:r>
              <a:rPr lang="ko-KR" altLang="en-US" baseline="0" dirty="0" smtClean="0"/>
              <a:t>을 보였습니다</a:t>
            </a:r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7168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dirty="0" smtClean="0"/>
              <a:t>최근 </a:t>
            </a:r>
            <a:r>
              <a:rPr lang="en-US" altLang="ko-KR" sz="1200" dirty="0" err="1" smtClean="0"/>
              <a:t>covid</a:t>
            </a:r>
            <a:r>
              <a:rPr lang="en-US" altLang="ko-KR" sz="1200" dirty="0" smtClean="0"/>
              <a:t> </a:t>
            </a:r>
            <a:r>
              <a:rPr lang="ko-KR" altLang="en-US" sz="1200" dirty="0" smtClean="0"/>
              <a:t>로 인해 </a:t>
            </a:r>
            <a:r>
              <a:rPr lang="en-US" altLang="ko-KR" sz="1200" dirty="0" smtClean="0"/>
              <a:t>severe ARDS </a:t>
            </a:r>
            <a:r>
              <a:rPr lang="ko-KR" altLang="en-US" sz="1200" dirty="0" smtClean="0"/>
              <a:t>까지 진행한 환자들에서</a:t>
            </a:r>
            <a:r>
              <a:rPr lang="ko-KR" altLang="en-US" sz="1200" baseline="0" dirty="0" smtClean="0"/>
              <a:t> 열이 나면서 </a:t>
            </a:r>
            <a:r>
              <a:rPr lang="en-US" altLang="ko-KR" sz="1200" dirty="0" smtClean="0"/>
              <a:t>CMV PCR </a:t>
            </a:r>
            <a:r>
              <a:rPr lang="ko-KR" altLang="en-US" sz="1200" dirty="0" smtClean="0"/>
              <a:t>이 높아져 </a:t>
            </a:r>
            <a:r>
              <a:rPr lang="en-US" altLang="ko-KR" sz="1200" dirty="0" err="1" smtClean="0"/>
              <a:t>cymevene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을 쓰는 경우를 많이 보게 되어 </a:t>
            </a: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err="1" smtClean="0"/>
              <a:t>Covid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와 </a:t>
            </a:r>
            <a:r>
              <a:rPr lang="en-US" altLang="ko-KR" sz="1200" baseline="0" dirty="0" smtClean="0"/>
              <a:t>CMV infection </a:t>
            </a:r>
            <a:r>
              <a:rPr lang="ko-KR" altLang="en-US" sz="1200" baseline="0" dirty="0" smtClean="0"/>
              <a:t>간의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연관성에 대한 내용들을 살펴보았습니다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아직까지 대규모 연구가 진행된 바는 없었고 작년에 프랑스에서 </a:t>
            </a:r>
            <a:r>
              <a:rPr lang="en-US" altLang="ko-KR" sz="1200" baseline="0" dirty="0" smtClean="0"/>
              <a:t>38</a:t>
            </a:r>
            <a:r>
              <a:rPr lang="ko-KR" altLang="en-US" sz="1200" baseline="0" dirty="0" smtClean="0"/>
              <a:t>명의 </a:t>
            </a:r>
            <a:r>
              <a:rPr lang="en-US" altLang="ko-KR" sz="1200" baseline="0" dirty="0" smtClean="0"/>
              <a:t>ICU</a:t>
            </a:r>
            <a:r>
              <a:rPr lang="ko-KR" altLang="en-US" sz="1200" baseline="0" dirty="0" smtClean="0"/>
              <a:t> 환자들을 대상으로 확인한 결과 </a:t>
            </a: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Ventilator </a:t>
            </a:r>
            <a:r>
              <a:rPr lang="en-US" altLang="ko-KR" sz="1200" baseline="0" dirty="0" smtClean="0"/>
              <a:t>care </a:t>
            </a:r>
            <a:r>
              <a:rPr lang="ko-KR" altLang="en-US" sz="1200" baseline="0" dirty="0" smtClean="0"/>
              <a:t>를 하고 있는 </a:t>
            </a:r>
            <a:r>
              <a:rPr lang="en-US" altLang="ko-KR" sz="1200" baseline="0" dirty="0" err="1" smtClean="0"/>
              <a:t>covid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환자들 중 </a:t>
            </a:r>
            <a:r>
              <a:rPr lang="en-US" altLang="ko-KR" sz="1200" baseline="0" dirty="0" smtClean="0"/>
              <a:t>50% </a:t>
            </a:r>
            <a:r>
              <a:rPr lang="ko-KR" altLang="en-US" sz="1200" baseline="0" dirty="0" smtClean="0"/>
              <a:t>가량에서</a:t>
            </a:r>
            <a:r>
              <a:rPr lang="en-US" altLang="ko-KR" sz="1200" baseline="0" dirty="0" smtClean="0"/>
              <a:t> CMV reactivation </a:t>
            </a:r>
            <a:r>
              <a:rPr lang="ko-KR" altLang="en-US" sz="1200" baseline="0" dirty="0" smtClean="0"/>
              <a:t>이 </a:t>
            </a:r>
            <a:r>
              <a:rPr lang="ko-KR" altLang="en-US" sz="1200" baseline="0" dirty="0" smtClean="0"/>
              <a:t>확인되었습니다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 </a:t>
            </a:r>
            <a:r>
              <a:rPr lang="en-US" altLang="ko-KR" sz="1200" baseline="0" dirty="0" smtClean="0"/>
              <a:t>immunocompromised factor </a:t>
            </a:r>
            <a:r>
              <a:rPr lang="ko-KR" altLang="en-US" sz="1200" baseline="0" dirty="0" smtClean="0"/>
              <a:t>가 없는 </a:t>
            </a:r>
            <a:r>
              <a:rPr lang="ko-KR" altLang="en-US" sz="1200" baseline="0" dirty="0" err="1" smtClean="0"/>
              <a:t>편치고는</a:t>
            </a:r>
            <a:r>
              <a:rPr lang="ko-KR" altLang="en-US" sz="1200" baseline="0" dirty="0" smtClean="0"/>
              <a:t> 비교적 </a:t>
            </a:r>
            <a:r>
              <a:rPr lang="en-US" altLang="ko-KR" sz="1200" baseline="0" dirty="0" smtClean="0"/>
              <a:t>reactivation rate </a:t>
            </a:r>
            <a:r>
              <a:rPr lang="ko-KR" altLang="en-US" sz="1200" baseline="0" dirty="0" smtClean="0"/>
              <a:t>가 높았습니다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이러한 연관성은 </a:t>
            </a:r>
            <a:r>
              <a:rPr lang="ko-KR" altLang="en-US" sz="1200" baseline="0" dirty="0" smtClean="0"/>
              <a:t>다음의 내용들로 설명하고 있습니다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먼저  일반적으로 </a:t>
            </a:r>
            <a:r>
              <a:rPr lang="en-US" altLang="ko-KR" sz="1200" baseline="0" dirty="0" smtClean="0"/>
              <a:t>immunocompetent host </a:t>
            </a:r>
            <a:r>
              <a:rPr lang="ko-KR" altLang="en-US" sz="1200" baseline="0" dirty="0" smtClean="0"/>
              <a:t>에서 </a:t>
            </a:r>
            <a:r>
              <a:rPr lang="en-US" altLang="ko-KR" sz="1200" baseline="0" dirty="0" smtClean="0"/>
              <a:t>mechanical ventilator </a:t>
            </a:r>
            <a:r>
              <a:rPr lang="ko-KR" altLang="en-US" sz="1200" baseline="0" dirty="0" smtClean="0"/>
              <a:t>가 필요할 정도의 </a:t>
            </a:r>
            <a:r>
              <a:rPr lang="en-US" altLang="ko-KR" sz="1200" baseline="0" dirty="0" smtClean="0"/>
              <a:t>ARDS </a:t>
            </a:r>
            <a:r>
              <a:rPr lang="ko-KR" altLang="en-US" sz="1200" baseline="0" dirty="0" smtClean="0"/>
              <a:t>가 </a:t>
            </a:r>
            <a:r>
              <a:rPr lang="en-US" altLang="ko-KR" sz="1200" baseline="0" dirty="0" smtClean="0"/>
              <a:t>CMV reactivation </a:t>
            </a:r>
            <a:r>
              <a:rPr lang="ko-KR" altLang="en-US" sz="1200" baseline="0" dirty="0" smtClean="0"/>
              <a:t>의 </a:t>
            </a:r>
            <a:r>
              <a:rPr lang="en-US" altLang="ko-KR" sz="1200" baseline="0" dirty="0" smtClean="0"/>
              <a:t>risk </a:t>
            </a:r>
            <a:r>
              <a:rPr lang="ko-KR" altLang="en-US" sz="1200" baseline="0" dirty="0" smtClean="0"/>
              <a:t>를 높이는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것으로 알려져 있는데 </a:t>
            </a: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aseline="0" dirty="0" smtClean="0"/>
              <a:t>Severe </a:t>
            </a:r>
            <a:r>
              <a:rPr lang="en-US" altLang="ko-KR" sz="1200" baseline="0" dirty="0" err="1" smtClean="0"/>
              <a:t>covid</a:t>
            </a:r>
            <a:r>
              <a:rPr lang="en-US" altLang="ko-KR" sz="1200" baseline="0" dirty="0" smtClean="0"/>
              <a:t> 19 </a:t>
            </a:r>
            <a:r>
              <a:rPr lang="ko-KR" altLang="en-US" sz="1200" baseline="0" dirty="0" smtClean="0"/>
              <a:t>의 경우 </a:t>
            </a:r>
            <a:r>
              <a:rPr lang="en-US" altLang="ko-KR" sz="1200" baseline="0" dirty="0" smtClean="0"/>
              <a:t>ARDS </a:t>
            </a:r>
            <a:r>
              <a:rPr lang="ko-KR" altLang="en-US" sz="1200" baseline="0" dirty="0" smtClean="0"/>
              <a:t>가 흔한 </a:t>
            </a:r>
            <a:r>
              <a:rPr lang="en-US" altLang="ko-KR" sz="1200" baseline="0" dirty="0" smtClean="0"/>
              <a:t>complication </a:t>
            </a:r>
            <a:r>
              <a:rPr lang="ko-KR" altLang="en-US" sz="1200" baseline="0" dirty="0" smtClean="0"/>
              <a:t>중 하나기 때문에 </a:t>
            </a:r>
            <a:r>
              <a:rPr lang="en-US" altLang="ko-KR" sz="1200" baseline="0" dirty="0" smtClean="0"/>
              <a:t>CMV reactivation </a:t>
            </a:r>
            <a:r>
              <a:rPr lang="ko-KR" altLang="en-US" sz="1200" baseline="0" dirty="0" smtClean="0"/>
              <a:t>도 비교적 흔한 것으로 </a:t>
            </a:r>
            <a:r>
              <a:rPr lang="ko-KR" altLang="en-US" sz="1200" baseline="0" dirty="0" smtClean="0"/>
              <a:t>생각하고 </a:t>
            </a:r>
            <a:r>
              <a:rPr lang="ko-KR" altLang="en-US" sz="1200" baseline="0" dirty="0" smtClean="0"/>
              <a:t>있습니다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또한 </a:t>
            </a:r>
            <a:r>
              <a:rPr lang="en-US" altLang="ko-KR" sz="1200" baseline="0" dirty="0" smtClean="0"/>
              <a:t>severe </a:t>
            </a:r>
            <a:r>
              <a:rPr lang="en-US" altLang="ko-KR" sz="1200" baseline="0" dirty="0" err="1" smtClean="0"/>
              <a:t>covid</a:t>
            </a:r>
            <a:r>
              <a:rPr lang="en-US" altLang="ko-KR" sz="1200" baseline="0" dirty="0" smtClean="0"/>
              <a:t> 19</a:t>
            </a:r>
            <a:r>
              <a:rPr lang="ko-KR" altLang="en-US" sz="1200" baseline="0" dirty="0" smtClean="0"/>
              <a:t>는 </a:t>
            </a:r>
            <a:r>
              <a:rPr lang="en-US" altLang="ko-KR" sz="1200" baseline="0" dirty="0" smtClean="0"/>
              <a:t>ICU admission </a:t>
            </a:r>
            <a:r>
              <a:rPr lang="ko-KR" altLang="en-US" sz="1200" baseline="0" dirty="0" smtClean="0"/>
              <a:t>하여 장기간 </a:t>
            </a:r>
            <a:r>
              <a:rPr lang="en-US" altLang="ko-KR" sz="1200" baseline="0" dirty="0" smtClean="0"/>
              <a:t>mechanical ventilator </a:t>
            </a:r>
            <a:r>
              <a:rPr lang="ko-KR" altLang="en-US" sz="1200" baseline="0" dirty="0" smtClean="0"/>
              <a:t>유지가 필요하고 </a:t>
            </a:r>
            <a:r>
              <a:rPr lang="en-US" altLang="ko-KR" sz="1200" baseline="0" dirty="0" smtClean="0"/>
              <a:t>severe </a:t>
            </a:r>
            <a:r>
              <a:rPr lang="en-US" altLang="ko-KR" sz="1200" baseline="0" dirty="0" err="1" smtClean="0"/>
              <a:t>lymphopenia</a:t>
            </a:r>
            <a:r>
              <a:rPr lang="en-US" altLang="ko-KR" sz="1200" baseline="0" dirty="0" smtClean="0"/>
              <a:t> </a:t>
            </a:r>
            <a:r>
              <a:rPr lang="ko-KR" altLang="en-US" sz="1200" baseline="0" dirty="0" smtClean="0"/>
              <a:t>가 동반되는 특징을 갖는데 이로 인해 </a:t>
            </a:r>
            <a:r>
              <a:rPr lang="en-US" altLang="ko-KR" sz="1200" baseline="0" dirty="0" smtClean="0"/>
              <a:t>secondary infection risk </a:t>
            </a:r>
            <a:r>
              <a:rPr lang="ko-KR" altLang="en-US" sz="1200" baseline="0" dirty="0" smtClean="0"/>
              <a:t>가 높은 것으로 알려져 있습니다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 sz="1200" baseline="0" dirty="0" smtClean="0"/>
              <a:t>또한 </a:t>
            </a:r>
            <a:r>
              <a:rPr lang="en-US" altLang="ko-KR" sz="1200" baseline="0" dirty="0" smtClean="0"/>
              <a:t>viral infection </a:t>
            </a:r>
            <a:r>
              <a:rPr lang="ko-KR" altLang="en-US" sz="1200" baseline="0" dirty="0" smtClean="0"/>
              <a:t>에 대한 </a:t>
            </a:r>
            <a:r>
              <a:rPr lang="en-US" altLang="ko-KR" sz="1200" baseline="0" dirty="0" smtClean="0"/>
              <a:t>host cellular immune system </a:t>
            </a:r>
            <a:r>
              <a:rPr lang="ko-KR" altLang="en-US" sz="1200" baseline="0" dirty="0" smtClean="0"/>
              <a:t>의 변화로 인해 </a:t>
            </a:r>
            <a:r>
              <a:rPr lang="en-US" altLang="ko-KR" sz="1200" baseline="0" dirty="0" smtClean="0"/>
              <a:t>CMV reactivation </a:t>
            </a:r>
            <a:r>
              <a:rPr lang="ko-KR" altLang="en-US" sz="1200" baseline="0" dirty="0" smtClean="0"/>
              <a:t>이 </a:t>
            </a:r>
            <a:r>
              <a:rPr lang="ko-KR" altLang="en-US" sz="1200" baseline="0" dirty="0" err="1" smtClean="0"/>
              <a:t>호발될</a:t>
            </a:r>
            <a:r>
              <a:rPr lang="ko-KR" altLang="en-US" sz="1200" baseline="0" dirty="0" smtClean="0"/>
              <a:t>  수 있다고 설명하고 있습니다</a:t>
            </a:r>
            <a:r>
              <a:rPr lang="en-US" altLang="ko-KR" sz="1200" baseline="0" dirty="0" smtClean="0"/>
              <a:t>.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sz="1200" baseline="0" dirty="0" smtClean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 smtClean="0"/>
              <a:t>M1 polarization of macrophages</a:t>
            </a:r>
            <a:endParaRPr lang="en-US" altLang="ko-KR" dirty="0" smtClean="0"/>
          </a:p>
          <a:p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retrospectively reviewed consecutive patients with COVID-19 requiring invasive mechanical ventilation for more than one week in our </a:t>
            </a:r>
            <a:r>
              <a:rPr lang="en-US" altLang="ko-KR" sz="1200" b="0" i="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centre</a:t>
            </a:r>
            <a:r>
              <a:rPr lang="en-US" altLang="ko-KR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between</a:t>
            </a:r>
            <a:r>
              <a:rPr lang="en-US" altLang="ko-KR" sz="1200" b="0" i="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2020.2~2020.4</a:t>
            </a:r>
            <a:endParaRPr lang="en-US" altLang="ko-KR" sz="1800" dirty="0" smtClean="0"/>
          </a:p>
          <a:p>
            <a:r>
              <a:rPr lang="en-US" altLang="ko-KR" sz="2000" dirty="0" smtClean="0"/>
              <a:t>Immunomodulation promotes CMV reactivation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Exhausted T cells and cytokine storm(TNF-a, IL 1b, IL2, IL-6 etc.)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Decreased naïve T-cell response uncontrolled production of Inflammatory cytokines such as TNF-</a:t>
            </a:r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98ABFE-50A7-4D48-9687-1EEA19EC6D0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78272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015318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86777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73460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4644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7042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70791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19989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5432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1985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95969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41903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A99DB-4A59-4BCB-BEF2-48F3C531455B}" type="datetimeFigureOut">
              <a:rPr lang="ko-KR" altLang="en-US" smtClean="0"/>
              <a:t>2021-09-29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C0B66-D68F-4EF7-958E-0C8B72499EDC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72717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emf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 anchor="ctr"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</a:t>
            </a:r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infection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r"/>
            <a:r>
              <a:rPr lang="en-US" altLang="ko-KR" dirty="0" smtClean="0"/>
              <a:t>F1 </a:t>
            </a:r>
            <a:r>
              <a:rPr lang="ko-KR" altLang="en-US" dirty="0" smtClean="0"/>
              <a:t>권혜란</a:t>
            </a:r>
            <a:endParaRPr lang="ko-KR" altLang="en-US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91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586699"/>
            <a:ext cx="12192000" cy="1325563"/>
          </a:xfrm>
        </p:spPr>
        <p:txBody>
          <a:bodyPr>
            <a:noAutofit/>
          </a:bodyPr>
          <a:lstStyle/>
          <a:p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Does prophylaxis </a:t>
            </a:r>
            <a:r>
              <a:rPr lang="en-US" altLang="ko-K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</a:t>
            </a:r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</a:t>
            </a:r>
            <a:r>
              <a:rPr lang="en-US" altLang="ko-KR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 </a:t>
            </a:r>
            <a: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critically ill patients leads to improved outcomes?</a:t>
            </a:r>
            <a:br>
              <a:rPr lang="en-US" altLang="ko-KR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ko-KR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3914286"/>
            <a:ext cx="11937442" cy="4351338"/>
          </a:xfrm>
        </p:spPr>
        <p:txBody>
          <a:bodyPr>
            <a:normAutofit/>
          </a:bodyPr>
          <a:lstStyle/>
          <a:p>
            <a:r>
              <a:rPr lang="en-US" altLang="ko-KR" sz="2200" dirty="0" smtClean="0"/>
              <a:t>Double-blind</a:t>
            </a:r>
            <a:r>
              <a:rPr lang="en-US" altLang="ko-KR" sz="2200" dirty="0"/>
              <a:t>, placebo-controlled, </a:t>
            </a:r>
            <a:r>
              <a:rPr lang="en-US" altLang="ko-KR" sz="2200" dirty="0" smtClean="0"/>
              <a:t>RCT; 2011.3.10-2016.4.29, </a:t>
            </a:r>
            <a:r>
              <a:rPr lang="en-US" altLang="ko-KR" sz="2200" dirty="0"/>
              <a:t>at 14 ICUs in US</a:t>
            </a:r>
          </a:p>
          <a:p>
            <a:r>
              <a:rPr lang="en-US" altLang="ko-KR" sz="2200" dirty="0" smtClean="0"/>
              <a:t>160 CMV-IgG (+) adults </a:t>
            </a:r>
            <a:r>
              <a:rPr lang="en-US" altLang="ko-KR" sz="2200" dirty="0"/>
              <a:t>with ventilator</a:t>
            </a:r>
            <a:r>
              <a:rPr lang="ko-KR" altLang="en-US" sz="2200" dirty="0"/>
              <a:t> </a:t>
            </a:r>
            <a:r>
              <a:rPr lang="en-US" altLang="ko-KR" sz="2200" dirty="0"/>
              <a:t>support </a:t>
            </a:r>
            <a:r>
              <a:rPr lang="en-US" altLang="ko-KR" sz="2200" dirty="0" smtClean="0">
                <a:latin typeface="맑은 고딕" panose="020B0503020000020004" pitchFamily="50" charset="-127"/>
              </a:rPr>
              <a:t>due to s</a:t>
            </a:r>
            <a:r>
              <a:rPr lang="en-US" altLang="ko-KR" sz="2200" dirty="0" smtClean="0"/>
              <a:t>epsis/trauma/respiratory failure</a:t>
            </a:r>
          </a:p>
          <a:p>
            <a:r>
              <a:rPr lang="en-US" altLang="ko-KR" sz="2200" dirty="0" smtClean="0"/>
              <a:t>Primary outcome : </a:t>
            </a:r>
            <a:r>
              <a:rPr lang="en-US" altLang="ko-KR" sz="2200" dirty="0"/>
              <a:t>Interleukin 6 (IL-6) </a:t>
            </a:r>
            <a:endParaRPr lang="en-US" altLang="ko-KR" sz="2200" dirty="0" smtClean="0"/>
          </a:p>
          <a:p>
            <a:pPr lvl="1"/>
            <a:r>
              <a:rPr lang="en-US" altLang="ko-KR" sz="1800" dirty="0" smtClean="0"/>
              <a:t>It </a:t>
            </a:r>
            <a:r>
              <a:rPr lang="en-US" altLang="ko-KR" sz="1800" dirty="0"/>
              <a:t>has been associated with mortality in prior ICU </a:t>
            </a:r>
            <a:r>
              <a:rPr lang="en-US" altLang="ko-KR" sz="1800" dirty="0" smtClean="0"/>
              <a:t>studies 		</a:t>
            </a:r>
            <a:r>
              <a:rPr lang="en-US" altLang="ko-KR" sz="1200" dirty="0" smtClean="0"/>
              <a:t>Parsons </a:t>
            </a:r>
            <a:r>
              <a:rPr lang="en-US" altLang="ko-KR" sz="1200" dirty="0"/>
              <a:t> PE et al. </a:t>
            </a:r>
            <a:r>
              <a:rPr lang="en-US" altLang="ko-KR" sz="1200" i="1" dirty="0"/>
              <a:t> </a:t>
            </a:r>
            <a:r>
              <a:rPr lang="en-US" altLang="ko-KR" sz="1200" i="1" dirty="0" err="1"/>
              <a:t>Crit</a:t>
            </a:r>
            <a:r>
              <a:rPr lang="en-US" altLang="ko-KR" sz="1200" i="1" dirty="0"/>
              <a:t> Care Med</a:t>
            </a:r>
            <a:r>
              <a:rPr lang="en-US" altLang="ko-KR" sz="1200" dirty="0"/>
              <a:t>. 2005;33(1):1-63</a:t>
            </a:r>
          </a:p>
          <a:p>
            <a:pPr marL="457200" lvl="1" indent="0" algn="r">
              <a:buNone/>
            </a:pPr>
            <a:endParaRPr lang="en-US" altLang="ko-KR" sz="1200" dirty="0" smtClean="0"/>
          </a:p>
          <a:p>
            <a:pPr lvl="1"/>
            <a:r>
              <a:rPr lang="en-US" altLang="ko-KR" sz="1800" dirty="0"/>
              <a:t>there are preliminary data linking CMV reactivation with increased IL-6 </a:t>
            </a:r>
            <a:r>
              <a:rPr lang="en-US" altLang="ko-KR" sz="1800" dirty="0" smtClean="0"/>
              <a:t>levels</a:t>
            </a:r>
          </a:p>
          <a:p>
            <a:pPr marL="457200" lvl="1" indent="0" algn="r">
              <a:buNone/>
            </a:pPr>
            <a:r>
              <a:rPr lang="en-US" altLang="ko-KR" sz="1200" dirty="0" err="1" smtClean="0"/>
              <a:t>Botto</a:t>
            </a:r>
            <a:r>
              <a:rPr lang="en-US" altLang="ko-KR" sz="1200" dirty="0" smtClean="0"/>
              <a:t>  S et al. </a:t>
            </a:r>
            <a:r>
              <a:rPr lang="en-US" altLang="ko-KR" sz="1200" i="1" dirty="0" smtClean="0"/>
              <a:t>Blood</a:t>
            </a:r>
            <a:r>
              <a:rPr lang="en-US" altLang="ko-KR" sz="1200" dirty="0" smtClean="0"/>
              <a:t>. 2011;117(1):352-361</a:t>
            </a:r>
          </a:p>
          <a:p>
            <a:pPr marL="457200" lvl="1" indent="0" algn="r">
              <a:buNone/>
            </a:pPr>
            <a:r>
              <a:rPr lang="en-US" altLang="ko-KR" sz="1200" dirty="0" smtClean="0"/>
              <a:t>Geist  LJ et al. </a:t>
            </a:r>
            <a:r>
              <a:rPr lang="en-US" altLang="ko-KR" sz="1200" i="1" dirty="0" smtClean="0"/>
              <a:t>Transplantation</a:t>
            </a:r>
            <a:r>
              <a:rPr lang="en-US" altLang="ko-KR" sz="1200" dirty="0" smtClean="0"/>
              <a:t>. 1996;62(5):653-658</a:t>
            </a:r>
          </a:p>
          <a:p>
            <a:pPr marL="457200" lvl="1" indent="0" algn="r">
              <a:buNone/>
            </a:pPr>
            <a:r>
              <a:rPr lang="en-US" altLang="ko-KR" sz="1200" dirty="0" err="1" smtClean="0"/>
              <a:t>Humar</a:t>
            </a:r>
            <a:r>
              <a:rPr lang="en-US" altLang="ko-KR" sz="1200" dirty="0" smtClean="0"/>
              <a:t>  A et al. </a:t>
            </a:r>
            <a:r>
              <a:rPr lang="fr-FR" altLang="ko-KR" sz="1200" i="1" dirty="0" smtClean="0"/>
              <a:t> J Infect Dis</a:t>
            </a:r>
            <a:r>
              <a:rPr lang="fr-FR" altLang="ko-KR" sz="1200" dirty="0" smtClean="0"/>
              <a:t>. 1999;179(2):484-488.</a:t>
            </a:r>
            <a:endParaRPr lang="ko-KR" altLang="en-US" sz="1200" dirty="0"/>
          </a:p>
        </p:txBody>
      </p:sp>
      <p:sp>
        <p:nvSpPr>
          <p:cNvPr id="4" name="내용 개체 틀 2"/>
          <p:cNvSpPr txBox="1">
            <a:spLocks/>
          </p:cNvSpPr>
          <p:nvPr/>
        </p:nvSpPr>
        <p:spPr>
          <a:xfrm>
            <a:off x="7027985" y="1482222"/>
            <a:ext cx="5164015" cy="18001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endParaRPr lang="en-US" altLang="ko-KR" sz="1800" dirty="0" smtClean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3"/>
          <a:srcRect t="15396"/>
          <a:stretch/>
        </p:blipFill>
        <p:spPr>
          <a:xfrm>
            <a:off x="1831638" y="1482222"/>
            <a:ext cx="8096900" cy="2295058"/>
          </a:xfrm>
          <a:prstGeom prst="rect">
            <a:avLst/>
          </a:prstGeom>
        </p:spPr>
      </p:pic>
      <p:grpSp>
        <p:nvGrpSpPr>
          <p:cNvPr id="6" name="그룹 5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91678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87158" y="535857"/>
            <a:ext cx="8667650" cy="4768566"/>
          </a:xfrm>
          <a:prstGeom prst="rect">
            <a:avLst/>
          </a:prstGeom>
        </p:spPr>
      </p:pic>
      <p:sp>
        <p:nvSpPr>
          <p:cNvPr id="6" name="내용 개체 틀 5"/>
          <p:cNvSpPr>
            <a:spLocks noGrp="1"/>
          </p:cNvSpPr>
          <p:nvPr>
            <p:ph idx="1"/>
          </p:nvPr>
        </p:nvSpPr>
        <p:spPr>
          <a:xfrm>
            <a:off x="627184" y="5405612"/>
            <a:ext cx="10515600" cy="1452388"/>
          </a:xfrm>
        </p:spPr>
        <p:txBody>
          <a:bodyPr>
            <a:normAutofit/>
          </a:bodyPr>
          <a:lstStyle/>
          <a:p>
            <a:r>
              <a:rPr lang="en-US" altLang="ko-KR" sz="2200" dirty="0" smtClean="0"/>
              <a:t>Treatment </a:t>
            </a:r>
            <a:r>
              <a:rPr lang="en-US" altLang="ko-KR" sz="2200" dirty="0"/>
              <a:t>with ganciclovir in adults who were critically ill did not significantly reduce IL-6 </a:t>
            </a:r>
            <a:r>
              <a:rPr lang="en-US" altLang="ko-KR" sz="2200" dirty="0" smtClean="0"/>
              <a:t>levels</a:t>
            </a:r>
          </a:p>
          <a:p>
            <a:r>
              <a:rPr lang="en-US" altLang="ko-KR" sz="2200" dirty="0" smtClean="0"/>
              <a:t>these </a:t>
            </a:r>
            <a:r>
              <a:rPr lang="en-US" altLang="ko-KR" sz="2200" dirty="0"/>
              <a:t>findings do not support routine prophylactic use in this setting</a:t>
            </a:r>
            <a:endParaRPr lang="ko-KR" altLang="en-US" sz="22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7" name="직사각형 6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9" name="직사각형 8"/>
          <p:cNvSpPr/>
          <p:nvPr/>
        </p:nvSpPr>
        <p:spPr>
          <a:xfrm>
            <a:off x="1376623" y="1554929"/>
            <a:ext cx="8943033" cy="127870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66110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2176" y="351692"/>
            <a:ext cx="11592186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infection in immunocompromised hosts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2176" y="2080009"/>
            <a:ext cx="11116826" cy="433586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Asymptomatic viremia</a:t>
            </a:r>
          </a:p>
          <a:p>
            <a:r>
              <a:rPr lang="en-US" altLang="ko-KR" sz="2400" dirty="0" smtClean="0"/>
              <a:t>Symptomatic viremia = CMV syndrome</a:t>
            </a:r>
          </a:p>
          <a:p>
            <a:r>
              <a:rPr lang="en-US" altLang="ko-KR" sz="2400" dirty="0" smtClean="0"/>
              <a:t>Tissue-invasive CMV disease</a:t>
            </a:r>
            <a:endParaRPr lang="en-US" altLang="ko-KR" sz="2000" dirty="0" smtClean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539320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16169" y="204352"/>
            <a:ext cx="10515600" cy="1325563"/>
          </a:xfrm>
        </p:spPr>
        <p:txBody>
          <a:bodyPr/>
          <a:lstStyle/>
          <a:p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syndrome </a:t>
            </a:r>
            <a:r>
              <a:rPr lang="en-US" altLang="ko-KR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86508" y="1755286"/>
            <a:ext cx="10898274" cy="464551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400" dirty="0"/>
              <a:t>only be used in SOT </a:t>
            </a:r>
            <a:r>
              <a:rPr lang="en-US" altLang="ko-KR" sz="2400" dirty="0" smtClean="0"/>
              <a:t>recipients</a:t>
            </a:r>
          </a:p>
          <a:p>
            <a:pPr>
              <a:lnSpc>
                <a:spcPct val="100000"/>
              </a:lnSpc>
            </a:pPr>
            <a:r>
              <a:rPr lang="en-US" altLang="ko-KR" sz="2400" dirty="0" smtClean="0"/>
              <a:t>evidence </a:t>
            </a:r>
            <a:r>
              <a:rPr lang="en-US" altLang="ko-KR" sz="2400" dirty="0"/>
              <a:t>of clinical disease but without end-organ involvement 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altLang="ko-KR" sz="2000" dirty="0"/>
              <a:t>detection of CMV in blood </a:t>
            </a:r>
            <a:r>
              <a:rPr lang="en-US" altLang="ko-KR" sz="2000" dirty="0" smtClean="0"/>
              <a:t>along </a:t>
            </a:r>
            <a:r>
              <a:rPr lang="en-US" altLang="ko-KR" sz="2000" dirty="0"/>
              <a:t>with ≥2 of the following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/>
              <a:t>Fever ≥</a:t>
            </a:r>
            <a:r>
              <a:rPr lang="en-US" altLang="ko-KR" sz="1800" dirty="0" smtClean="0"/>
              <a:t>38°C for 2 days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Malaise/fatigue</a:t>
            </a:r>
            <a:r>
              <a:rPr lang="en-US" altLang="ko-KR" sz="1800" dirty="0"/>
              <a:t>; not relieved by </a:t>
            </a:r>
            <a:r>
              <a:rPr lang="en-US" altLang="ko-KR" sz="1800" dirty="0" smtClean="0"/>
              <a:t>rest, </a:t>
            </a:r>
            <a:r>
              <a:rPr lang="en-US" altLang="ko-KR" sz="1800" dirty="0"/>
              <a:t>limiting self-care </a:t>
            </a:r>
            <a:r>
              <a:rPr lang="en-US" altLang="ko-KR" sz="1800" dirty="0" smtClean="0"/>
              <a:t>A</a:t>
            </a:r>
            <a:r>
              <a:rPr lang="ko-KR" altLang="en-US" sz="1800" dirty="0" smtClean="0"/>
              <a:t>이</a:t>
            </a:r>
            <a:endParaRPr lang="en-US" altLang="ko-KR" sz="1800" dirty="0" smtClean="0"/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Leukopenia/neutropenia </a:t>
            </a:r>
          </a:p>
          <a:p>
            <a:pPr lvl="3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WBC(ANC</a:t>
            </a:r>
            <a:r>
              <a:rPr lang="en-US" altLang="ko-KR" sz="1600" dirty="0"/>
              <a:t>) &lt;3500(1500</a:t>
            </a:r>
            <a:r>
              <a:rPr lang="en-US" altLang="ko-KR" sz="1600" dirty="0" smtClean="0"/>
              <a:t>)/</a:t>
            </a:r>
            <a:r>
              <a:rPr lang="el-GR" altLang="ko-KR" sz="1600" dirty="0" smtClean="0"/>
              <a:t>μ</a:t>
            </a:r>
            <a:r>
              <a:rPr lang="en-US" altLang="ko-KR" sz="1600" dirty="0" smtClean="0"/>
              <a:t>L or </a:t>
            </a:r>
            <a:r>
              <a:rPr lang="ko-KR" altLang="en-US" sz="1600" dirty="0"/>
              <a:t>↓△</a:t>
            </a:r>
            <a:r>
              <a:rPr lang="en-US" altLang="ko-KR" sz="1600" dirty="0" smtClean="0"/>
              <a:t>WBC(ANC</a:t>
            </a:r>
            <a:r>
              <a:rPr lang="en-US" altLang="ko-KR" sz="1600" dirty="0"/>
              <a:t>) &gt;</a:t>
            </a:r>
            <a:r>
              <a:rPr lang="en-US" altLang="ko-KR" sz="1600" dirty="0" smtClean="0"/>
              <a:t>20% (WBC </a:t>
            </a:r>
            <a:r>
              <a:rPr lang="en-US" altLang="ko-KR" sz="1600" dirty="0"/>
              <a:t>4000, ANC </a:t>
            </a:r>
            <a:r>
              <a:rPr lang="en-US" altLang="ko-KR" sz="1600" dirty="0" smtClean="0"/>
              <a:t>1500 </a:t>
            </a:r>
            <a:r>
              <a:rPr lang="ko-KR" altLang="en-US" sz="1600" dirty="0" smtClean="0"/>
              <a:t>이상</a:t>
            </a:r>
            <a:r>
              <a:rPr lang="en-US" altLang="ko-KR" sz="1600" dirty="0" smtClean="0"/>
              <a:t>) 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Thrombocytopenia PLT&lt;100,000/</a:t>
            </a:r>
            <a:r>
              <a:rPr lang="el-GR" altLang="ko-KR" sz="1800" dirty="0"/>
              <a:t> </a:t>
            </a:r>
            <a:r>
              <a:rPr lang="el-GR" altLang="ko-KR" sz="1800" dirty="0" smtClean="0"/>
              <a:t>μ</a:t>
            </a:r>
            <a:r>
              <a:rPr lang="en-US" altLang="ko-KR" sz="1800" dirty="0" smtClean="0"/>
              <a:t>L </a:t>
            </a:r>
            <a:r>
              <a:rPr lang="en-US" altLang="ko-KR" sz="1800" dirty="0"/>
              <a:t>or </a:t>
            </a:r>
            <a:r>
              <a:rPr lang="ko-KR" altLang="en-US" sz="1800" dirty="0"/>
              <a:t>↓</a:t>
            </a:r>
            <a:r>
              <a:rPr lang="ko-KR" altLang="en-US" sz="1800" dirty="0" smtClean="0"/>
              <a:t>△</a:t>
            </a:r>
            <a:r>
              <a:rPr lang="en-US" altLang="ko-KR" sz="1800" dirty="0" smtClean="0"/>
              <a:t>PLT &gt;20% </a:t>
            </a:r>
            <a:r>
              <a:rPr lang="en-US" altLang="ko-KR" sz="1800" dirty="0"/>
              <a:t>(PLT 115,000 </a:t>
            </a:r>
            <a:r>
              <a:rPr lang="ko-KR" altLang="en-US" sz="1800" dirty="0" smtClean="0"/>
              <a:t>이상</a:t>
            </a:r>
            <a:r>
              <a:rPr lang="en-US" altLang="ko-KR" sz="1800" dirty="0" smtClean="0"/>
              <a:t>)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Elevation </a:t>
            </a:r>
            <a:r>
              <a:rPr lang="en-US" altLang="ko-KR" sz="1800" dirty="0"/>
              <a:t>of transaminases to </a:t>
            </a:r>
            <a:r>
              <a:rPr lang="en-US" altLang="ko-KR" sz="1800" dirty="0" smtClean="0"/>
              <a:t>≥ X 2 </a:t>
            </a:r>
            <a:r>
              <a:rPr lang="en-US" altLang="ko-KR" sz="1800" dirty="0"/>
              <a:t>times </a:t>
            </a:r>
            <a:r>
              <a:rPr lang="en-US" altLang="ko-KR" sz="1800" dirty="0" smtClean="0"/>
              <a:t>ULN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Atypical </a:t>
            </a:r>
            <a:r>
              <a:rPr lang="en-US" altLang="ko-KR" sz="1800" dirty="0"/>
              <a:t>lymphocytes  ≥ 5% 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2467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65444" y="204351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pneumonitis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5782" y="1529913"/>
            <a:ext cx="9220200" cy="4647049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Most </a:t>
            </a:r>
            <a:r>
              <a:rPr lang="en-US" altLang="ko-KR" sz="2000" dirty="0"/>
              <a:t>common </a:t>
            </a:r>
            <a:r>
              <a:rPr lang="en-US" altLang="ko-KR" sz="2000" dirty="0" smtClean="0"/>
              <a:t>tissue-invasive </a:t>
            </a:r>
            <a:r>
              <a:rPr lang="en-US" altLang="ko-KR" sz="2000" dirty="0"/>
              <a:t>CMV disease in lung </a:t>
            </a:r>
            <a:r>
              <a:rPr lang="en-US" altLang="ko-KR" sz="2000" dirty="0" smtClean="0"/>
              <a:t>transplant</a:t>
            </a:r>
          </a:p>
          <a:p>
            <a:r>
              <a:rPr lang="en-US" altLang="ko-KR" sz="2000" dirty="0" smtClean="0"/>
              <a:t>Definition</a:t>
            </a:r>
            <a:r>
              <a:rPr lang="en-US" altLang="ko-KR" sz="2400" dirty="0" smtClean="0"/>
              <a:t>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no </a:t>
            </a:r>
            <a:r>
              <a:rPr lang="en-US" altLang="ko-KR" sz="2000" dirty="0"/>
              <a:t>CMV </a:t>
            </a:r>
            <a:r>
              <a:rPr lang="en-US" altLang="ko-KR" sz="2000" dirty="0" smtClean="0"/>
              <a:t>pneumonia without attributable symptoms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Probable </a:t>
            </a:r>
            <a:r>
              <a:rPr lang="en-US" altLang="ko-KR" sz="2000" dirty="0"/>
              <a:t>CMV </a:t>
            </a:r>
            <a:r>
              <a:rPr lang="en-US" altLang="ko-KR" sz="2000" dirty="0" smtClean="0"/>
              <a:t>pneumonia : respiratory </a:t>
            </a:r>
            <a:r>
              <a:rPr lang="en-US" altLang="ko-KR" sz="2000" dirty="0" err="1" smtClean="0"/>
              <a:t>Sx</a:t>
            </a:r>
            <a:r>
              <a:rPr lang="en-US" altLang="ko-KR" sz="2000" dirty="0" smtClean="0"/>
              <a:t> + </a:t>
            </a:r>
            <a:r>
              <a:rPr lang="en-US" altLang="ko-KR" sz="2000" dirty="0" err="1" smtClean="0"/>
              <a:t>chCT</a:t>
            </a:r>
            <a:r>
              <a:rPr lang="en-US" altLang="ko-KR" sz="2000" dirty="0" smtClean="0"/>
              <a:t>/CXR (+)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proven </a:t>
            </a:r>
            <a:r>
              <a:rPr lang="en-US" altLang="ko-KR" sz="2000" dirty="0"/>
              <a:t>CMV </a:t>
            </a:r>
            <a:r>
              <a:rPr lang="en-US" altLang="ko-KR" sz="2000" dirty="0" smtClean="0"/>
              <a:t>pneumonia : respiratory </a:t>
            </a:r>
            <a:r>
              <a:rPr lang="en-US" altLang="ko-KR" sz="2000" dirty="0" err="1" smtClean="0"/>
              <a:t>Sx</a:t>
            </a:r>
            <a:r>
              <a:rPr lang="en-US" altLang="ko-KR" sz="2000" dirty="0" smtClean="0"/>
              <a:t> + TBB(+) for </a:t>
            </a:r>
            <a:r>
              <a:rPr lang="en-US" altLang="ko-KR" sz="2000" dirty="0"/>
              <a:t>CMV </a:t>
            </a:r>
            <a:r>
              <a:rPr lang="en-US" altLang="ko-KR" sz="2000" dirty="0" smtClean="0"/>
              <a:t>IHC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200" dirty="0" smtClean="0"/>
          </a:p>
          <a:p>
            <a:r>
              <a:rPr lang="en-US" altLang="ko-KR" sz="2200" dirty="0" smtClean="0"/>
              <a:t>Clinical </a:t>
            </a:r>
            <a:r>
              <a:rPr lang="en-US" altLang="ko-KR" sz="2200" dirty="0"/>
              <a:t>features </a:t>
            </a:r>
            <a:r>
              <a:rPr lang="en-US" altLang="ko-KR" sz="2200" dirty="0" smtClean="0"/>
              <a:t>are nonspecific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; </a:t>
            </a:r>
            <a:r>
              <a:rPr lang="en-US" altLang="ko-KR" sz="2000" dirty="0"/>
              <a:t>low-grade fever, shortness of breath, nonproductive </a:t>
            </a:r>
            <a:r>
              <a:rPr lang="en-US" altLang="ko-KR" sz="2000" dirty="0" smtClean="0"/>
              <a:t>cough</a:t>
            </a:r>
          </a:p>
          <a:p>
            <a:pPr marL="457200" lvl="1" indent="0">
              <a:buNone/>
            </a:pPr>
            <a:endParaRPr lang="en-US" altLang="ko-KR" sz="1200" dirty="0" smtClean="0"/>
          </a:p>
          <a:p>
            <a:r>
              <a:rPr lang="en-US" altLang="ko-KR" sz="2200" dirty="0" smtClean="0"/>
              <a:t>Radiographic </a:t>
            </a:r>
            <a:r>
              <a:rPr lang="en-US" altLang="ko-KR" sz="2200" dirty="0"/>
              <a:t>features are also nonspecific and </a:t>
            </a:r>
            <a:r>
              <a:rPr lang="en-US" altLang="ko-KR" sz="2200" dirty="0" smtClean="0"/>
              <a:t>varied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; patchy </a:t>
            </a:r>
            <a:r>
              <a:rPr lang="en-US" altLang="ko-KR" sz="2000" dirty="0"/>
              <a:t>or diffuse ground-glass opacities, patchy consolidation, small nodular opacities, and combinations of these features </a:t>
            </a:r>
            <a:endParaRPr lang="ko-KR" altLang="en-US" sz="2000" dirty="0"/>
          </a:p>
        </p:txBody>
      </p:sp>
      <p:pic>
        <p:nvPicPr>
          <p:cNvPr id="1026" name="Picture 2" descr="Imag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9611"/>
          <a:stretch/>
        </p:blipFill>
        <p:spPr bwMode="auto">
          <a:xfrm>
            <a:off x="9725025" y="1537398"/>
            <a:ext cx="2466975" cy="1666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Imag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951" r="41188"/>
          <a:stretch/>
        </p:blipFill>
        <p:spPr bwMode="auto">
          <a:xfrm>
            <a:off x="9704091" y="3179046"/>
            <a:ext cx="2486552" cy="324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그룹 9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2" name="그림 11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74231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/>
          <p:cNvSpPr>
            <a:spLocks noGrp="1"/>
          </p:cNvSpPr>
          <p:nvPr>
            <p:ph type="title"/>
          </p:nvPr>
        </p:nvSpPr>
        <p:spPr>
          <a:xfrm>
            <a:off x="334433" y="428817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pneumonitis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65444" y="2267876"/>
            <a:ext cx="11521272" cy="418316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altLang="ko-KR" sz="2200" dirty="0"/>
              <a:t>The definitive diagnosis of tissue-invasive disease relies on detection of CMV in the tissue specimen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en-US" altLang="ko-KR" sz="2000" dirty="0"/>
              <a:t>CMV cytopathic changes or CMV antigens by </a:t>
            </a:r>
            <a:r>
              <a:rPr lang="en-US" altLang="ko-KR" sz="2000" dirty="0" smtClean="0"/>
              <a:t>immunohistochemistry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en-US" altLang="ko-KR" sz="2200" dirty="0" smtClean="0"/>
              <a:t>When </a:t>
            </a:r>
            <a:r>
              <a:rPr lang="en-US" altLang="ko-KR" sz="2200" dirty="0"/>
              <a:t>lung tissue cannot be obtained, a presumptive </a:t>
            </a:r>
            <a:r>
              <a:rPr lang="en-US" altLang="ko-KR" sz="2200" dirty="0" smtClean="0"/>
              <a:t>diagnosis based on CMV PCR </a:t>
            </a:r>
            <a:r>
              <a:rPr lang="en-US" altLang="ko-KR" sz="2200" dirty="0"/>
              <a:t>in </a:t>
            </a:r>
            <a:r>
              <a:rPr lang="en-US" altLang="ko-KR" sz="2200" dirty="0" smtClean="0"/>
              <a:t>BAL/BW  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2000" dirty="0" smtClean="0"/>
              <a:t>provided that the clinical picture is compatible and other causes have been excluded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Ø"/>
              <a:defRPr/>
            </a:pPr>
            <a:r>
              <a:rPr lang="en-US" altLang="ko-KR" sz="2000" dirty="0" smtClean="0"/>
              <a:t>BAL PCR vs plasma PCR</a:t>
            </a:r>
          </a:p>
          <a:p>
            <a:pPr lvl="2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§"/>
              <a:defRPr/>
            </a:pPr>
            <a:r>
              <a:rPr lang="en-US" altLang="ko-KR" sz="1800" dirty="0" smtClean="0"/>
              <a:t>A </a:t>
            </a:r>
            <a:r>
              <a:rPr lang="en-US" altLang="ko-KR" sz="1800" dirty="0"/>
              <a:t>high CMV viral load in peripheral blood has been established as the leading risk factor for CMV </a:t>
            </a:r>
            <a:r>
              <a:rPr lang="en-US" altLang="ko-KR" sz="1800" dirty="0" smtClean="0"/>
              <a:t>disease</a:t>
            </a:r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In </a:t>
            </a:r>
            <a:r>
              <a:rPr lang="en-US" altLang="ko-KR" sz="1800" dirty="0"/>
              <a:t>a localized infection, the tissue may contain higher CMV viral concentration than found within the blood</a:t>
            </a:r>
            <a:endParaRPr lang="ko-KR" altLang="en-US" sz="1800" dirty="0"/>
          </a:p>
          <a:p>
            <a:pPr lvl="2"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en-US" altLang="ko-KR" sz="1800" dirty="0"/>
              <a:t>CMV pneumonia may develop before CMV has disseminated from the lungs to peripheral blood</a:t>
            </a:r>
          </a:p>
          <a:p>
            <a:endParaRPr lang="ko-KR" altLang="en-US" dirty="0"/>
          </a:p>
        </p:txBody>
      </p:sp>
      <p:grpSp>
        <p:nvGrpSpPr>
          <p:cNvPr id="8" name="그룹 7"/>
          <p:cNvGrpSpPr/>
          <p:nvPr/>
        </p:nvGrpSpPr>
        <p:grpSpPr>
          <a:xfrm>
            <a:off x="7385538" y="633169"/>
            <a:ext cx="4806462" cy="1537397"/>
            <a:chOff x="7385538" y="1"/>
            <a:chExt cx="4806462" cy="1537397"/>
          </a:xfrm>
        </p:grpSpPr>
        <p:pic>
          <p:nvPicPr>
            <p:cNvPr id="9" name="그림 8"/>
            <p:cNvPicPr>
              <a:picLocks noChangeAspect="1"/>
            </p:cNvPicPr>
            <p:nvPr/>
          </p:nvPicPr>
          <p:blipFill rotWithShape="1">
            <a:blip r:embed="rId3"/>
            <a:srcRect b="14704"/>
            <a:stretch/>
          </p:blipFill>
          <p:spPr>
            <a:xfrm>
              <a:off x="7385538" y="1"/>
              <a:ext cx="4806462" cy="1537397"/>
            </a:xfrm>
            <a:prstGeom prst="rect">
              <a:avLst/>
            </a:prstGeom>
          </p:spPr>
        </p:pic>
        <p:pic>
          <p:nvPicPr>
            <p:cNvPr id="10" name="그림 9"/>
            <p:cNvPicPr>
              <a:picLocks noChangeAspect="1"/>
            </p:cNvPicPr>
            <p:nvPr/>
          </p:nvPicPr>
          <p:blipFill rotWithShape="1">
            <a:blip r:embed="rId4"/>
            <a:srcRect t="4604" r="4251" b="16269"/>
            <a:stretch/>
          </p:blipFill>
          <p:spPr>
            <a:xfrm>
              <a:off x="7385538" y="1"/>
              <a:ext cx="2403231" cy="1537397"/>
            </a:xfrm>
            <a:prstGeom prst="rect">
              <a:avLst/>
            </a:prstGeom>
          </p:spPr>
        </p:pic>
      </p:grp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59417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34433" y="4548736"/>
            <a:ext cx="6001101" cy="2096620"/>
          </a:xfrm>
        </p:spPr>
        <p:txBody>
          <a:bodyPr>
            <a:noAutofit/>
          </a:bodyPr>
          <a:lstStyle/>
          <a:p>
            <a:r>
              <a:rPr lang="en-US" altLang="ko-KR" sz="1800" dirty="0"/>
              <a:t>66 recipients; 145 bronchoscopies</a:t>
            </a:r>
            <a:endParaRPr lang="en-US" altLang="ko-KR" sz="1800" dirty="0" smtClean="0"/>
          </a:p>
          <a:p>
            <a:r>
              <a:rPr lang="en-US" altLang="ko-KR" sz="1800" dirty="0" smtClean="0"/>
              <a:t>COBAS </a:t>
            </a:r>
            <a:r>
              <a:rPr lang="en-US" altLang="ko-KR" sz="1800" dirty="0" err="1"/>
              <a:t>AmpliPrep</a:t>
            </a:r>
            <a:r>
              <a:rPr lang="en-US" altLang="ko-KR" sz="1800" dirty="0"/>
              <a:t>/COBAS </a:t>
            </a:r>
            <a:r>
              <a:rPr lang="en-US" altLang="ko-KR" sz="1800" dirty="0" err="1"/>
              <a:t>TaqMan</a:t>
            </a:r>
            <a:r>
              <a:rPr lang="en-US" altLang="ko-KR" sz="1800" dirty="0"/>
              <a:t> </a:t>
            </a:r>
            <a:endParaRPr lang="en-US" altLang="ko-KR" sz="1800" dirty="0" smtClean="0"/>
          </a:p>
          <a:p>
            <a:pPr marL="0" indent="0">
              <a:buNone/>
            </a:pPr>
            <a:r>
              <a:rPr lang="en-US" altLang="ko-KR" sz="1800" dirty="0" smtClean="0"/>
              <a:t>(</a:t>
            </a:r>
            <a:r>
              <a:rPr lang="en-US" altLang="ko-KR" sz="1800" dirty="0"/>
              <a:t>1 copy/mL corresponding to 0.91 IU/mL</a:t>
            </a:r>
            <a:r>
              <a:rPr lang="en-US" altLang="ko-KR" sz="1800" dirty="0" smtClean="0"/>
              <a:t>)</a:t>
            </a:r>
          </a:p>
          <a:p>
            <a:r>
              <a:rPr lang="en-US" altLang="ko-KR" sz="1800" dirty="0" smtClean="0"/>
              <a:t>The </a:t>
            </a:r>
            <a:r>
              <a:rPr lang="en-US" altLang="ko-KR" sz="1800" dirty="0"/>
              <a:t>lower limit of quantification of the CMV PCR kit used is 273 IU/mL for both plasma and BAL samples</a:t>
            </a:r>
            <a:r>
              <a:rPr lang="en-US" altLang="ko-KR" sz="1800" dirty="0" smtClean="0"/>
              <a:t>.</a:t>
            </a:r>
          </a:p>
          <a:p>
            <a:endParaRPr lang="en-US" altLang="ko-KR" sz="1800" dirty="0"/>
          </a:p>
        </p:txBody>
      </p:sp>
      <p:grpSp>
        <p:nvGrpSpPr>
          <p:cNvPr id="6" name="그룹 5"/>
          <p:cNvGrpSpPr/>
          <p:nvPr/>
        </p:nvGrpSpPr>
        <p:grpSpPr>
          <a:xfrm>
            <a:off x="301450" y="535857"/>
            <a:ext cx="7734967" cy="3791444"/>
            <a:chOff x="5876044" y="-20946"/>
            <a:chExt cx="6315956" cy="3888506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876044" y="180871"/>
              <a:ext cx="6315956" cy="3686689"/>
            </a:xfrm>
            <a:prstGeom prst="rect">
              <a:avLst/>
            </a:prstGeom>
          </p:spPr>
        </p:pic>
        <p:pic>
          <p:nvPicPr>
            <p:cNvPr id="5" name="그림 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515101" y="-20946"/>
              <a:ext cx="2676899" cy="581106"/>
            </a:xfrm>
            <a:prstGeom prst="rect">
              <a:avLst/>
            </a:prstGeom>
          </p:spPr>
        </p:pic>
      </p:grpSp>
      <p:grpSp>
        <p:nvGrpSpPr>
          <p:cNvPr id="12" name="그룹 11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13" name="직사각형 12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4" name="그림 13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272569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4800" dirty="0"/>
          </a:p>
        </p:txBody>
      </p:sp>
      <p:grpSp>
        <p:nvGrpSpPr>
          <p:cNvPr id="9" name="그룹 8"/>
          <p:cNvGrpSpPr/>
          <p:nvPr/>
        </p:nvGrpSpPr>
        <p:grpSpPr>
          <a:xfrm>
            <a:off x="34171" y="0"/>
            <a:ext cx="11933859" cy="6759163"/>
            <a:chOff x="5436158" y="1690688"/>
            <a:chExt cx="6755842" cy="5110414"/>
          </a:xfrm>
        </p:grpSpPr>
        <p:pic>
          <p:nvPicPr>
            <p:cNvPr id="4" name="그림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65230" y="1690688"/>
              <a:ext cx="6626770" cy="5110414"/>
            </a:xfrm>
            <a:prstGeom prst="rect">
              <a:avLst/>
            </a:prstGeom>
          </p:spPr>
        </p:pic>
        <p:sp>
          <p:nvSpPr>
            <p:cNvPr id="6" name="직사각형 5"/>
            <p:cNvSpPr/>
            <p:nvPr/>
          </p:nvSpPr>
          <p:spPr>
            <a:xfrm>
              <a:off x="5436158" y="2903974"/>
              <a:ext cx="6755842" cy="76367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직사각형 6"/>
            <p:cNvSpPr/>
            <p:nvPr/>
          </p:nvSpPr>
          <p:spPr>
            <a:xfrm>
              <a:off x="5436158" y="5466304"/>
              <a:ext cx="6755842" cy="76367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0" name="내용 개체 틀 2"/>
          <p:cNvSpPr txBox="1">
            <a:spLocks/>
          </p:cNvSpPr>
          <p:nvPr/>
        </p:nvSpPr>
        <p:spPr>
          <a:xfrm>
            <a:off x="0" y="5475539"/>
            <a:ext cx="6001101" cy="2096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800" dirty="0"/>
          </a:p>
        </p:txBody>
      </p:sp>
      <p:sp>
        <p:nvSpPr>
          <p:cNvPr id="11" name="내용 개체 틀 2"/>
          <p:cNvSpPr txBox="1">
            <a:spLocks/>
          </p:cNvSpPr>
          <p:nvPr/>
        </p:nvSpPr>
        <p:spPr>
          <a:xfrm>
            <a:off x="7647186" y="3986993"/>
            <a:ext cx="4415743" cy="337972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800" dirty="0"/>
          </a:p>
        </p:txBody>
      </p:sp>
    </p:spTree>
    <p:extLst>
      <p:ext uri="{BB962C8B-B14F-4D97-AF65-F5344CB8AC3E}">
        <p14:creationId xmlns:p14="http://schemas.microsoft.com/office/powerpoint/2010/main" val="82256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endParaRPr lang="ko-KR" altLang="en-US" sz="4800" dirty="0"/>
          </a:p>
        </p:txBody>
      </p:sp>
      <p:sp>
        <p:nvSpPr>
          <p:cNvPr id="10" name="내용 개체 틀 2"/>
          <p:cNvSpPr txBox="1">
            <a:spLocks/>
          </p:cNvSpPr>
          <p:nvPr/>
        </p:nvSpPr>
        <p:spPr>
          <a:xfrm>
            <a:off x="0" y="5475539"/>
            <a:ext cx="6001101" cy="209662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altLang="ko-KR" sz="1800" dirty="0"/>
          </a:p>
        </p:txBody>
      </p:sp>
      <p:grpSp>
        <p:nvGrpSpPr>
          <p:cNvPr id="3" name="그룹 2"/>
          <p:cNvGrpSpPr/>
          <p:nvPr/>
        </p:nvGrpSpPr>
        <p:grpSpPr>
          <a:xfrm>
            <a:off x="557024" y="1234978"/>
            <a:ext cx="10486610" cy="4696271"/>
            <a:chOff x="6835474" y="595431"/>
            <a:chExt cx="5356526" cy="4097889"/>
          </a:xfrm>
        </p:grpSpPr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835474" y="595431"/>
              <a:ext cx="5356526" cy="4097889"/>
            </a:xfrm>
            <a:prstGeom prst="rect">
              <a:avLst/>
            </a:prstGeom>
          </p:spPr>
        </p:pic>
        <p:sp>
          <p:nvSpPr>
            <p:cNvPr id="14" name="직사각형 13"/>
            <p:cNvSpPr/>
            <p:nvPr/>
          </p:nvSpPr>
          <p:spPr>
            <a:xfrm>
              <a:off x="10075716" y="3235569"/>
              <a:ext cx="2036651" cy="336514"/>
            </a:xfrm>
            <a:prstGeom prst="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2128271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3121" y="20073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Treatment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73121" y="1767154"/>
            <a:ext cx="11285306" cy="4921321"/>
          </a:xfrm>
        </p:spPr>
        <p:txBody>
          <a:bodyPr>
            <a:normAutofit/>
          </a:bodyPr>
          <a:lstStyle/>
          <a:p>
            <a:r>
              <a:rPr lang="en-US" altLang="ko-KR" sz="2200" dirty="0"/>
              <a:t>Prophylaxis : CMV replication </a:t>
            </a:r>
            <a:r>
              <a:rPr lang="ko-KR" altLang="en-US" sz="2200" dirty="0" smtClean="0"/>
              <a:t>관계없이 </a:t>
            </a:r>
            <a:r>
              <a:rPr lang="ko-KR" altLang="en-US" sz="2200" dirty="0"/>
              <a:t>이식 후 일정 기간 동안 항바이러스제 투약</a:t>
            </a:r>
            <a:endParaRPr lang="en-US" altLang="ko-KR" sz="2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for lung TPL patients(</a:t>
            </a:r>
            <a:r>
              <a:rPr lang="en-US" altLang="ko-KR" sz="2000" dirty="0"/>
              <a:t>The 2018 international consensus </a:t>
            </a:r>
            <a:r>
              <a:rPr lang="en-US" altLang="ko-KR" sz="2000" dirty="0" smtClean="0"/>
              <a:t>guidelines)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6 </a:t>
            </a:r>
            <a:r>
              <a:rPr lang="en-US" altLang="ko-KR" sz="1600" dirty="0"/>
              <a:t>months of </a:t>
            </a:r>
            <a:r>
              <a:rPr lang="en-US" altLang="ko-KR" sz="1600" dirty="0" smtClean="0"/>
              <a:t>prophylaxis for </a:t>
            </a:r>
            <a:r>
              <a:rPr lang="en-US" altLang="ko-KR" sz="1600" dirty="0"/>
              <a:t>CMV D+/R+ and D-/R</a:t>
            </a:r>
            <a:r>
              <a:rPr lang="en-US" altLang="ko-KR" sz="1600" dirty="0" smtClean="0"/>
              <a:t>+; up to 12months for </a:t>
            </a:r>
            <a:r>
              <a:rPr lang="en-US" altLang="ko-KR" sz="1600" dirty="0"/>
              <a:t>CMV D+/R- 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altLang="ko-KR" sz="1600" dirty="0" smtClean="0"/>
          </a:p>
          <a:p>
            <a:r>
              <a:rPr lang="en-US" altLang="ko-KR" sz="2200" dirty="0"/>
              <a:t>Preemptive therapy : CMV replication </a:t>
            </a:r>
            <a:r>
              <a:rPr lang="ko-KR" altLang="en-US" sz="2200" dirty="0" smtClean="0"/>
              <a:t>확인되는 </a:t>
            </a:r>
            <a:r>
              <a:rPr lang="ko-KR" altLang="en-US" sz="2200" dirty="0"/>
              <a:t>경우 치료 </a:t>
            </a:r>
            <a:r>
              <a:rPr lang="ko-KR" altLang="en-US" sz="2200" dirty="0" smtClean="0"/>
              <a:t>시작</a:t>
            </a:r>
            <a:endParaRPr lang="en-US" altLang="ko-KR" sz="2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/>
              <a:t>Reduction of </a:t>
            </a:r>
            <a:r>
              <a:rPr lang="en-US" altLang="ko-KR" sz="2000" dirty="0" smtClean="0"/>
              <a:t>immunosuppression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/>
              <a:t>Antiviral </a:t>
            </a:r>
            <a:r>
              <a:rPr lang="en-US" altLang="ko-KR" sz="2000" dirty="0" smtClean="0"/>
              <a:t>therapy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 smtClean="0"/>
              <a:t>Either </a:t>
            </a:r>
            <a:r>
              <a:rPr lang="en-US" altLang="ko-KR" sz="1600" dirty="0"/>
              <a:t>oral </a:t>
            </a:r>
            <a:r>
              <a:rPr lang="en-US" altLang="ko-KR" sz="1600" dirty="0" err="1"/>
              <a:t>valganciclovir</a:t>
            </a:r>
            <a:r>
              <a:rPr lang="en-US" altLang="ko-KR" sz="1600" dirty="0"/>
              <a:t> or IV ganciclovir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Duration is based on clinical and </a:t>
            </a:r>
            <a:r>
              <a:rPr lang="en-US" altLang="ko-KR" sz="1600" dirty="0" err="1"/>
              <a:t>virologic</a:t>
            </a:r>
            <a:r>
              <a:rPr lang="en-US" altLang="ko-KR" sz="1600" dirty="0"/>
              <a:t> response to therapy</a:t>
            </a:r>
          </a:p>
          <a:p>
            <a:pPr marL="914400" lvl="2" indent="0">
              <a:buNone/>
            </a:pPr>
            <a:r>
              <a:rPr lang="en-US" altLang="ko-KR" sz="1600" dirty="0"/>
              <a:t> ; at least 2wks</a:t>
            </a:r>
            <a:r>
              <a:rPr lang="ko-KR" altLang="en-US" sz="1600" dirty="0"/>
              <a:t> </a:t>
            </a:r>
            <a:r>
              <a:rPr lang="en-US" altLang="ko-KR" sz="1600" dirty="0"/>
              <a:t>until a single viral load is </a:t>
            </a:r>
            <a:r>
              <a:rPr lang="en-US" altLang="ko-KR" sz="1600" dirty="0" smtClean="0"/>
              <a:t>undetectable</a:t>
            </a:r>
          </a:p>
          <a:p>
            <a:pPr marL="914400" lvl="2" indent="0">
              <a:buNone/>
            </a:pPr>
            <a:endParaRPr lang="ko-KR" altLang="en-US" sz="1600" dirty="0"/>
          </a:p>
          <a:p>
            <a:r>
              <a:rPr lang="en-US" altLang="ko-KR" sz="2000" dirty="0" smtClean="0"/>
              <a:t>2</a:t>
            </a:r>
            <a:r>
              <a:rPr lang="ko-KR" altLang="en-US" sz="2000" dirty="0"/>
              <a:t>주 이상의 적절한 치료에도 </a:t>
            </a:r>
            <a:r>
              <a:rPr lang="ko-KR" altLang="en-US" sz="2000" dirty="0" smtClean="0"/>
              <a:t>다음과 같은 경우 </a:t>
            </a:r>
            <a:r>
              <a:rPr lang="ko-KR" altLang="en-US" sz="2000" dirty="0"/>
              <a:t>약제 내성 </a:t>
            </a:r>
            <a:r>
              <a:rPr lang="en-US" altLang="ko-KR" sz="2000" dirty="0"/>
              <a:t>CMV</a:t>
            </a:r>
            <a:r>
              <a:rPr lang="ko-KR" altLang="en-US" sz="2000" dirty="0"/>
              <a:t>의 출현을 의심해야 한다</a:t>
            </a:r>
            <a:endParaRPr lang="en-US" altLang="ko-KR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600" dirty="0" smtClean="0"/>
              <a:t>CMV </a:t>
            </a:r>
            <a:r>
              <a:rPr lang="en-US" altLang="ko-KR" sz="1600" dirty="0"/>
              <a:t>DNA </a:t>
            </a:r>
            <a:r>
              <a:rPr lang="ko-KR" altLang="en-US" sz="1600" dirty="0"/>
              <a:t>농도가 </a:t>
            </a:r>
            <a:r>
              <a:rPr lang="ko-KR" altLang="en-US" sz="1600" dirty="0" smtClean="0"/>
              <a:t>감소하지 않거나</a:t>
            </a:r>
            <a:endParaRPr lang="en-US" altLang="ko-KR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600" dirty="0" smtClean="0"/>
              <a:t>CMV </a:t>
            </a:r>
            <a:r>
              <a:rPr lang="en-US" altLang="ko-KR" sz="1600" dirty="0"/>
              <a:t>DNA </a:t>
            </a:r>
            <a:r>
              <a:rPr lang="ko-KR" altLang="en-US" sz="1600" dirty="0"/>
              <a:t>농도가 감소하다가 정체기를 </a:t>
            </a:r>
            <a:r>
              <a:rPr lang="ko-KR" altLang="en-US" sz="1600" dirty="0" smtClean="0"/>
              <a:t>보이거나</a:t>
            </a:r>
            <a:endParaRPr lang="en-US" altLang="ko-KR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ko-KR" altLang="en-US" sz="1600" dirty="0" smtClean="0"/>
              <a:t>다시 </a:t>
            </a:r>
            <a:r>
              <a:rPr lang="en-US" altLang="ko-KR" sz="1600" dirty="0"/>
              <a:t>CMV DNA </a:t>
            </a:r>
            <a:r>
              <a:rPr lang="ko-KR" altLang="en-US" sz="1600" dirty="0"/>
              <a:t>농도가 증가하는 </a:t>
            </a:r>
            <a:r>
              <a:rPr lang="ko-KR" altLang="en-US" sz="1600" dirty="0" smtClean="0"/>
              <a:t>경우</a:t>
            </a:r>
            <a:endParaRPr lang="en-US" altLang="ko-KR" sz="1600" dirty="0" smtClean="0"/>
          </a:p>
          <a:p>
            <a:pPr lvl="1"/>
            <a:endParaRPr lang="en-US" altLang="ko-KR" sz="2000" dirty="0"/>
          </a:p>
          <a:p>
            <a:pPr lvl="1"/>
            <a:endParaRPr lang="ko-KR" altLang="en-US" sz="20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93728" y="2949912"/>
            <a:ext cx="6492124" cy="3908088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342714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3402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Cytomegalovirus(CMV)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910569"/>
            <a:ext cx="6904887" cy="4392191"/>
          </a:xfrm>
        </p:spPr>
        <p:txBody>
          <a:bodyPr>
            <a:noAutofit/>
          </a:bodyPr>
          <a:lstStyle/>
          <a:p>
            <a:r>
              <a:rPr lang="en-US" altLang="ko-KR" sz="2400" dirty="0" smtClean="0"/>
              <a:t>A beta human herpesvirus-HHV5</a:t>
            </a:r>
          </a:p>
          <a:p>
            <a:r>
              <a:rPr lang="en-US" altLang="ko-KR" sz="2400" dirty="0" smtClean="0"/>
              <a:t>Lifelong latency within the person; myeloid lineage as a reservoir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Permissiveness for CMV replication is cell-type specific; differentiated macrophages, immature dendritic cells</a:t>
            </a:r>
          </a:p>
          <a:p>
            <a:r>
              <a:rPr lang="en-US" altLang="ko-KR" sz="2400" dirty="0" err="1" smtClean="0"/>
              <a:t>Seroprevalence</a:t>
            </a:r>
            <a:r>
              <a:rPr lang="en-US" altLang="ko-KR" sz="2400" dirty="0" smtClean="0"/>
              <a:t> is 30-70% in developed countries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exceeds 90% in homosexual men, poor socioeconomic groups, and residents of developing countries </a:t>
            </a:r>
          </a:p>
          <a:p>
            <a:endParaRPr lang="ko-KR" altLang="en-US" sz="2400" dirty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04887" y="787256"/>
            <a:ext cx="5287113" cy="5866482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7910297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75492" y="22444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Standardized CMV PCR cut-off?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28729" y="1550011"/>
            <a:ext cx="10654603" cy="4921127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the cut-off </a:t>
            </a:r>
            <a:r>
              <a:rPr lang="en-US" altLang="ko-KR" sz="2400" dirty="0"/>
              <a:t>viral load </a:t>
            </a:r>
            <a:r>
              <a:rPr lang="en-US" altLang="ko-KR" sz="2400" dirty="0" smtClean="0"/>
              <a:t>with </a:t>
            </a:r>
            <a:r>
              <a:rPr lang="en-US" altLang="ko-KR" sz="2400" dirty="0"/>
              <a:t>active CMV disease has not been </a:t>
            </a:r>
            <a:r>
              <a:rPr lang="en-US" altLang="ko-KR" sz="2400" dirty="0" smtClean="0"/>
              <a:t>established</a:t>
            </a:r>
          </a:p>
          <a:p>
            <a:r>
              <a:rPr lang="en-US" altLang="ko-KR" sz="2400" dirty="0"/>
              <a:t>Various commercial real-time PCR, laboratory-developed tests</a:t>
            </a:r>
          </a:p>
          <a:p>
            <a:endParaRPr lang="en-US" altLang="ko-KR" sz="24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1510" y="2507063"/>
            <a:ext cx="7058204" cy="4275574"/>
          </a:xfrm>
          <a:prstGeom prst="rect">
            <a:avLst/>
          </a:prstGeom>
        </p:spPr>
      </p:pic>
      <p:grpSp>
        <p:nvGrpSpPr>
          <p:cNvPr id="5" name="그룹 4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2181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95589" y="264641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Standardized CMV PCR cut-off?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86024" y="1705043"/>
            <a:ext cx="11501176" cy="4665611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WHO international standards(IS) has been introduced in 2010,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200" dirty="0" smtClean="0"/>
              <a:t>Clinical </a:t>
            </a:r>
            <a:r>
              <a:rPr lang="en-US" altLang="ko-KR" sz="2200" dirty="0"/>
              <a:t>samples vs. IS dilutions : mean[range] log</a:t>
            </a:r>
            <a:r>
              <a:rPr lang="en-US" altLang="ko-KR" sz="2200" baseline="-25000" dirty="0"/>
              <a:t>10</a:t>
            </a:r>
            <a:r>
              <a:rPr lang="en-US" altLang="ko-KR" sz="2200" dirty="0"/>
              <a:t> IU/mL 		</a:t>
            </a:r>
            <a:endParaRPr lang="en-US" altLang="ko-KR" sz="2200" dirty="0" smtClean="0"/>
          </a:p>
          <a:p>
            <a:pPr marL="457200" lvl="1" indent="0">
              <a:buNone/>
            </a:pPr>
            <a:r>
              <a:rPr lang="en-US" altLang="ko-KR" sz="2200" dirty="0" smtClean="0"/>
              <a:t>: 1.50 [1.22–2.82] vs. 0.94 [0.69–1.35] (</a:t>
            </a:r>
            <a:r>
              <a:rPr lang="en-US" altLang="ko-KR" sz="2200" i="1" dirty="0" smtClean="0"/>
              <a:t>P</a:t>
            </a:r>
            <a:r>
              <a:rPr lang="en-US" altLang="ko-KR" sz="2200" dirty="0" smtClean="0"/>
              <a:t> &lt; .001) </a:t>
            </a:r>
          </a:p>
          <a:p>
            <a:pPr marL="457200" lvl="1" indent="0" algn="r">
              <a:buNone/>
            </a:pPr>
            <a:r>
              <a:rPr lang="en-US" altLang="ko-KR" sz="1200" dirty="0" smtClean="0"/>
              <a:t>(</a:t>
            </a:r>
            <a:r>
              <a:rPr lang="en-US" altLang="ko-KR" sz="1200" dirty="0" err="1"/>
              <a:t>Preiksaitis</a:t>
            </a:r>
            <a:r>
              <a:rPr lang="en-US" altLang="ko-KR" sz="1200" dirty="0"/>
              <a:t>, et al. </a:t>
            </a:r>
            <a:r>
              <a:rPr lang="en-US" altLang="ko-KR" sz="1200" i="1" dirty="0" smtClean="0"/>
              <a:t>Clinical infectious disease, </a:t>
            </a:r>
            <a:r>
              <a:rPr lang="en-US" altLang="ko-KR" sz="1200" dirty="0" smtClean="0"/>
              <a:t>2016</a:t>
            </a:r>
            <a:r>
              <a:rPr lang="en-US" altLang="ko-KR" sz="1200" dirty="0"/>
              <a:t>)</a:t>
            </a:r>
          </a:p>
          <a:p>
            <a:r>
              <a:rPr lang="en-US" altLang="ko-KR" sz="2400" dirty="0" smtClean="0"/>
              <a:t>Other </a:t>
            </a:r>
            <a:r>
              <a:rPr lang="en-US" altLang="ko-KR" sz="2400" dirty="0"/>
              <a:t>limitations of PCR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Extraction method, amplification target, probe, amplicon size, test </a:t>
            </a:r>
            <a:r>
              <a:rPr lang="en-US" altLang="ko-KR" sz="2000" dirty="0"/>
              <a:t>chemistry and </a:t>
            </a:r>
            <a:r>
              <a:rPr lang="en-US" altLang="ko-KR" sz="2000" dirty="0" smtClean="0"/>
              <a:t>instrumentation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000" dirty="0"/>
          </a:p>
          <a:p>
            <a:r>
              <a:rPr lang="en-US" altLang="ko-KR" sz="2400" b="1" dirty="0" smtClean="0"/>
              <a:t>The combination of CMV </a:t>
            </a:r>
            <a:r>
              <a:rPr lang="en-US" altLang="ko-KR" sz="2400" b="1" dirty="0"/>
              <a:t>load in the initial phase</a:t>
            </a:r>
            <a:r>
              <a:rPr lang="en-US" altLang="ko-KR" sz="2400" dirty="0"/>
              <a:t> </a:t>
            </a:r>
            <a:r>
              <a:rPr lang="en-US" altLang="ko-KR" sz="2400" dirty="0" smtClean="0"/>
              <a:t>and </a:t>
            </a:r>
            <a:r>
              <a:rPr lang="en-US" altLang="ko-KR" sz="2400" dirty="0"/>
              <a:t>the </a:t>
            </a:r>
            <a:r>
              <a:rPr lang="en-US" altLang="ko-KR" sz="2400" b="1" dirty="0"/>
              <a:t>rate of increase</a:t>
            </a:r>
            <a:r>
              <a:rPr lang="en-US" altLang="ko-KR" sz="2400" dirty="0"/>
              <a:t> in viral load </a:t>
            </a:r>
            <a:r>
              <a:rPr lang="en-US" altLang="ko-KR" sz="2400" dirty="0" smtClean="0"/>
              <a:t>correlate </a:t>
            </a:r>
            <a:r>
              <a:rPr lang="en-US" altLang="ko-KR" sz="2400" dirty="0"/>
              <a:t>with CMV disease in transplant recipients </a:t>
            </a:r>
            <a:r>
              <a:rPr lang="en-US" altLang="ko-KR" sz="1200" dirty="0"/>
              <a:t>(Emery, Vincent C et al. </a:t>
            </a:r>
            <a:r>
              <a:rPr lang="en-US" altLang="ko-KR" sz="1200" i="1" dirty="0"/>
              <a:t>The Lancet</a:t>
            </a:r>
            <a:r>
              <a:rPr lang="en-US" altLang="ko-KR" sz="1200" dirty="0"/>
              <a:t>, 2000)</a:t>
            </a:r>
            <a:endParaRPr lang="ko-KR" altLang="en-US" sz="1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2000–5000 </a:t>
            </a:r>
            <a:r>
              <a:rPr lang="en-US" altLang="ko-KR" sz="2000" dirty="0"/>
              <a:t>copies/mL correlated with the development of end organ disease</a:t>
            </a:r>
            <a:endParaRPr lang="en-US" altLang="ko-KR" sz="20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3 </a:t>
            </a:r>
            <a:r>
              <a:rPr lang="en-US" altLang="ko-KR" sz="2000" dirty="0"/>
              <a:t>log10 </a:t>
            </a:r>
            <a:r>
              <a:rPr lang="en-US" altLang="ko-KR" sz="2000" dirty="0" smtClean="0"/>
              <a:t>copies/mL </a:t>
            </a:r>
            <a:r>
              <a:rPr lang="ko-KR" altLang="en-US" sz="2000" dirty="0"/>
              <a:t>미만일 경우 </a:t>
            </a:r>
            <a:r>
              <a:rPr lang="en-US" altLang="ko-KR" sz="2000" dirty="0"/>
              <a:t>5</a:t>
            </a:r>
            <a:r>
              <a:rPr lang="ko-KR" altLang="en-US" sz="2000" dirty="0"/>
              <a:t>배 이상</a:t>
            </a:r>
            <a:r>
              <a:rPr lang="en-US" altLang="ko-KR" sz="2000" dirty="0"/>
              <a:t>(0.7 log10 </a:t>
            </a:r>
            <a:r>
              <a:rPr lang="ko-KR" altLang="en-US" sz="2000" dirty="0"/>
              <a:t>이상</a:t>
            </a:r>
            <a:r>
              <a:rPr lang="en-US" altLang="ko-KR" sz="2000" dirty="0" smtClean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3 </a:t>
            </a:r>
            <a:r>
              <a:rPr lang="en-US" altLang="ko-KR" sz="2000" dirty="0"/>
              <a:t>log10 </a:t>
            </a:r>
            <a:r>
              <a:rPr lang="en-US" altLang="ko-KR" sz="2000" dirty="0" smtClean="0"/>
              <a:t>copies/mL </a:t>
            </a:r>
            <a:r>
              <a:rPr lang="ko-KR" altLang="en-US" sz="2000" dirty="0"/>
              <a:t>이상일 경우 </a:t>
            </a:r>
            <a:r>
              <a:rPr lang="en-US" altLang="ko-KR" sz="2000" dirty="0"/>
              <a:t>3</a:t>
            </a:r>
            <a:r>
              <a:rPr lang="ko-KR" altLang="en-US" sz="2000" dirty="0"/>
              <a:t>배 이상</a:t>
            </a:r>
            <a:r>
              <a:rPr lang="en-US" altLang="ko-KR" sz="2000" dirty="0"/>
              <a:t>(0.5 log10 </a:t>
            </a:r>
            <a:r>
              <a:rPr lang="ko-KR" altLang="en-US" sz="2000" dirty="0"/>
              <a:t>이상</a:t>
            </a:r>
            <a:r>
              <a:rPr lang="en-US" altLang="ko-KR" sz="2000" dirty="0" smtClean="0"/>
              <a:t>)</a:t>
            </a:r>
            <a:endParaRPr lang="en-US" altLang="ko-KR" sz="20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6959173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6792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Summary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95105" y="1616062"/>
            <a:ext cx="11712191" cy="494551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CMV reactivation is more frequent in immunocompromised patients. However, it also happens in immunocompetent patients and it can cause severe complications.</a:t>
            </a:r>
          </a:p>
          <a:p>
            <a:r>
              <a:rPr lang="en-US" altLang="ko-KR" sz="2400" dirty="0" smtClean="0"/>
              <a:t>CMV infection vs. CMV disease</a:t>
            </a:r>
          </a:p>
          <a:p>
            <a:pPr marL="457200" lvl="1" indent="0">
              <a:buNone/>
            </a:pPr>
            <a:r>
              <a:rPr lang="en-US" altLang="ko-KR" sz="2000" dirty="0" smtClean="0"/>
              <a:t>Not only the laboratory finding of CMV infection but also associated symptom is important for diagnosis and treatment of CMV disease </a:t>
            </a:r>
          </a:p>
          <a:p>
            <a:r>
              <a:rPr lang="en-US" altLang="ko-KR" sz="2400" dirty="0" smtClean="0"/>
              <a:t>The viral load of plasma CMV PCR correlates with active CMV disease</a:t>
            </a:r>
          </a:p>
          <a:p>
            <a:r>
              <a:rPr lang="en-US" altLang="ko-KR" sz="2400" dirty="0" smtClean="0"/>
              <a:t>Because of the limitation of PCR, the optimal cut-off for treatment of CMV PCR has </a:t>
            </a:r>
            <a:r>
              <a:rPr lang="en-US" altLang="ko-KR" sz="2400" dirty="0"/>
              <a:t>not been </a:t>
            </a:r>
            <a:r>
              <a:rPr lang="en-US" altLang="ko-KR" sz="2400" dirty="0" smtClean="0"/>
              <a:t>established</a:t>
            </a:r>
          </a:p>
          <a:p>
            <a:r>
              <a:rPr lang="en-US" altLang="ko-KR" sz="2400" dirty="0" smtClean="0"/>
              <a:t>Both CMV </a:t>
            </a:r>
            <a:r>
              <a:rPr lang="en-US" altLang="ko-KR" sz="2400" dirty="0"/>
              <a:t>load in the initial phase and the rate of increase in viral </a:t>
            </a:r>
            <a:r>
              <a:rPr lang="en-US" altLang="ko-KR" sz="2400" dirty="0" smtClean="0"/>
              <a:t>load should be considered in diagnosis and treatment of CMV disease</a:t>
            </a:r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608456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96190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6792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Infection vs. Disease</a:t>
            </a: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245347" y="1593490"/>
            <a:ext cx="11320306" cy="4686729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It is essential to interpret laboratory tests with clinical history and presentation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 CMV produces lifelong latent infection </a:t>
            </a:r>
            <a:r>
              <a:rPr lang="en-US" altLang="ko-KR" sz="2000" dirty="0" smtClean="0">
                <a:sym typeface="Wingdings" panose="05000000000000000000" pitchFamily="2" charset="2"/>
              </a:rPr>
              <a:t></a:t>
            </a:r>
            <a:r>
              <a:rPr lang="en-US" altLang="ko-KR" sz="2000" dirty="0" smtClean="0"/>
              <a:t> active disease vs. latent infection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r>
              <a:rPr lang="en-US" altLang="ko-KR" sz="2400" b="1" dirty="0" smtClean="0"/>
              <a:t>CMV </a:t>
            </a:r>
            <a:r>
              <a:rPr lang="en-US" altLang="ko-KR" sz="2400" b="1" dirty="0"/>
              <a:t>infection</a:t>
            </a:r>
            <a:r>
              <a:rPr lang="en-US" altLang="ko-KR" sz="2400" dirty="0"/>
              <a:t> </a:t>
            </a:r>
            <a:r>
              <a:rPr lang="en-US" altLang="ko-KR" sz="2400" dirty="0" smtClean="0"/>
              <a:t>: detection </a:t>
            </a:r>
            <a:r>
              <a:rPr lang="en-US" altLang="ko-KR" sz="2400" dirty="0"/>
              <a:t>of viral </a:t>
            </a:r>
            <a:r>
              <a:rPr lang="en-US" altLang="ko-KR" sz="2400" dirty="0" smtClean="0"/>
              <a:t>antigens </a:t>
            </a:r>
            <a:r>
              <a:rPr lang="en-US" altLang="ko-KR" sz="2400" dirty="0"/>
              <a:t>or nucleic acid </a:t>
            </a:r>
            <a:r>
              <a:rPr lang="en-US" altLang="ko-KR" sz="2400" u="sng" dirty="0" smtClean="0"/>
              <a:t>regardless </a:t>
            </a:r>
            <a:r>
              <a:rPr lang="en-US" altLang="ko-KR" sz="2400" u="sng" dirty="0"/>
              <a:t>of symptoms or </a:t>
            </a:r>
            <a:r>
              <a:rPr lang="en-US" altLang="ko-KR" sz="2400" u="sng" dirty="0" smtClean="0"/>
              <a:t>signs</a:t>
            </a:r>
          </a:p>
          <a:p>
            <a:endParaRPr lang="en-US" altLang="ko-KR" sz="2400" u="sng" dirty="0" smtClean="0"/>
          </a:p>
          <a:p>
            <a:r>
              <a:rPr lang="en-US" altLang="ko-KR" sz="2400" b="1" dirty="0" smtClean="0"/>
              <a:t>CMV </a:t>
            </a:r>
            <a:r>
              <a:rPr lang="en-US" altLang="ko-KR" sz="2400" b="1" dirty="0"/>
              <a:t>disease</a:t>
            </a:r>
            <a:r>
              <a:rPr lang="en-US" altLang="ko-KR" sz="2400" dirty="0"/>
              <a:t> refers to evidence of </a:t>
            </a:r>
            <a:r>
              <a:rPr lang="en-US" altLang="ko-KR" sz="2400" u="sng" dirty="0"/>
              <a:t>CMV infection with attributable symptoms or signs</a:t>
            </a:r>
            <a:r>
              <a:rPr lang="en-US" altLang="ko-KR" sz="2400" dirty="0"/>
              <a:t>; </a:t>
            </a:r>
            <a:r>
              <a:rPr lang="en-US" altLang="ko-KR" sz="2400" dirty="0" smtClean="0"/>
              <a:t>a </a:t>
            </a:r>
            <a:r>
              <a:rPr lang="en-US" altLang="ko-KR" sz="2400" dirty="0"/>
              <a:t>viral syndrome (</a:t>
            </a:r>
            <a:r>
              <a:rPr lang="en-US" altLang="ko-KR" sz="2400" dirty="0" err="1"/>
              <a:t>eg</a:t>
            </a:r>
            <a:r>
              <a:rPr lang="en-US" altLang="ko-KR" sz="2400" dirty="0"/>
              <a:t>, fever, malaise, leukopenia, neutropenia, atypical lymphocytosis, thrombocytopenia) </a:t>
            </a:r>
            <a:r>
              <a:rPr lang="en-US" altLang="ko-KR" sz="2400" dirty="0" smtClean="0"/>
              <a:t>or tissue-invasive </a:t>
            </a:r>
            <a:r>
              <a:rPr lang="en-US" altLang="ko-KR" sz="2400" dirty="0"/>
              <a:t>disease</a:t>
            </a:r>
          </a:p>
          <a:p>
            <a:endParaRPr lang="en-US" altLang="ko-KR" sz="2400" dirty="0" smtClean="0"/>
          </a:p>
          <a:p>
            <a:endParaRPr lang="ko-KR" altLang="en-US" dirty="0"/>
          </a:p>
        </p:txBody>
      </p:sp>
      <p:grpSp>
        <p:nvGrpSpPr>
          <p:cNvPr id="7" name="그룹 6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8" name="직사각형 7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9" name="그림 8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68308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67928"/>
            <a:ext cx="10515600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0" y="1861419"/>
            <a:ext cx="11666136" cy="4736971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Serology : indirect </a:t>
            </a:r>
            <a:r>
              <a:rPr lang="en-US" altLang="ko-KR" sz="2400" dirty="0"/>
              <a:t>evidence </a:t>
            </a:r>
            <a:r>
              <a:rPr lang="en-US" altLang="ko-KR" sz="2400" dirty="0" smtClean="0"/>
              <a:t>based </a:t>
            </a:r>
            <a:r>
              <a:rPr lang="en-US" altLang="ko-KR" sz="2400" dirty="0"/>
              <a:t>upon changes in </a:t>
            </a:r>
            <a:r>
              <a:rPr lang="en-US" altLang="ko-KR" sz="2400" dirty="0" smtClean="0"/>
              <a:t>titers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/>
              <a:t>Recent or acute infection </a:t>
            </a:r>
            <a:endParaRPr lang="en-US" altLang="ko-KR" sz="2000" dirty="0" smtClean="0"/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CMV-specific </a:t>
            </a:r>
            <a:r>
              <a:rPr lang="en-US" altLang="ko-KR" sz="1800" dirty="0"/>
              <a:t>IgM antibodies (suggesting recent seroconversion</a:t>
            </a:r>
            <a:r>
              <a:rPr lang="en-US" altLang="ko-KR" sz="1800" dirty="0" smtClean="0"/>
              <a:t>)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≥ X4 increase </a:t>
            </a:r>
            <a:r>
              <a:rPr lang="en-US" altLang="ko-KR" sz="1800" dirty="0"/>
              <a:t>in CMV-specific IgG titers in paired </a:t>
            </a:r>
            <a:r>
              <a:rPr lang="en-US" altLang="ko-KR" sz="1800" dirty="0" smtClean="0"/>
              <a:t>specimens(2-4 </a:t>
            </a:r>
            <a:r>
              <a:rPr lang="en-US" altLang="ko-KR" sz="1800" dirty="0" err="1" smtClean="0"/>
              <a:t>wks</a:t>
            </a:r>
            <a:r>
              <a:rPr lang="en-US" altLang="ko-KR" sz="1800" dirty="0" smtClean="0"/>
              <a:t> apart)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altLang="ko-KR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Past infection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Any IgG result above the cutoff of the test is considered positive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800" dirty="0" smtClean="0"/>
              <a:t>CMV IgG results are particularly useful for the management of immunocompromised hosts at risk for CMV reactivation</a:t>
            </a:r>
          </a:p>
          <a:p>
            <a:pPr marL="1371600" lvl="3" indent="0">
              <a:buNone/>
            </a:pPr>
            <a:r>
              <a:rPr lang="en-US" altLang="ko-KR" sz="1600" dirty="0" smtClean="0"/>
              <a:t>e.g.) HIV-infected patients with serologic evidence of past exposure to CMV warrant monitoring for CMV retinitis in the setting of progressive </a:t>
            </a:r>
            <a:r>
              <a:rPr lang="en-US" altLang="ko-KR" sz="1600" dirty="0" err="1" smtClean="0"/>
              <a:t>immunocompromise</a:t>
            </a:r>
            <a:r>
              <a:rPr lang="en-US" altLang="ko-KR" sz="1600" dirty="0" smtClean="0"/>
              <a:t>.</a:t>
            </a: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5732" y="477505"/>
            <a:ext cx="4766268" cy="2426837"/>
          </a:xfrm>
          <a:prstGeom prst="rect">
            <a:avLst/>
          </a:prstGeom>
        </p:spPr>
      </p:pic>
      <p:grpSp>
        <p:nvGrpSpPr>
          <p:cNvPr id="9" name="그룹 8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10" name="직사각형 9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1" name="그림 10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5269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0" y="267928"/>
            <a:ext cx="10515600" cy="1325563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Diagnosis</a:t>
            </a:r>
            <a:endParaRPr lang="ko-KR" alt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94621" y="4883499"/>
            <a:ext cx="11531321" cy="1627832"/>
          </a:xfrm>
        </p:spPr>
        <p:txBody>
          <a:bodyPr>
            <a:normAutofit/>
          </a:bodyPr>
          <a:lstStyle/>
          <a:p>
            <a:r>
              <a:rPr lang="en-US" altLang="ko-KR" sz="2400" dirty="0" smtClean="0"/>
              <a:t>Quantitative PCR assays; viral load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b="1" dirty="0" smtClean="0"/>
              <a:t>very sensitive </a:t>
            </a:r>
            <a:r>
              <a:rPr lang="en-US" altLang="ko-KR" sz="2000" dirty="0" smtClean="0"/>
              <a:t>but </a:t>
            </a:r>
            <a:r>
              <a:rPr lang="en-US" altLang="ko-KR" sz="2000" b="1" dirty="0" smtClean="0"/>
              <a:t>cannot distinguish </a:t>
            </a:r>
            <a:r>
              <a:rPr lang="en-US" altLang="ko-KR" sz="2000" dirty="0" smtClean="0"/>
              <a:t>latent DNA vs. actively replicating virus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2000" dirty="0" smtClean="0"/>
              <a:t>monitoring high risk patients, diagnosing active CMV disease, monitoring response to therapy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2000" dirty="0" smtClean="0"/>
          </a:p>
          <a:p>
            <a:pPr lvl="2"/>
            <a:endParaRPr lang="ko-KR" altLang="en-US" sz="1800" dirty="0" smtClean="0"/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4433" y="1470551"/>
            <a:ext cx="10957389" cy="3305907"/>
          </a:xfrm>
          <a:prstGeom prst="rect">
            <a:avLst/>
          </a:prstGeom>
        </p:spPr>
      </p:pic>
      <p:grpSp>
        <p:nvGrpSpPr>
          <p:cNvPr id="8" name="그룹 7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9" name="직사각형 8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177609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63556" y="297456"/>
            <a:ext cx="11586073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infection in immunocompetent hosts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605927" y="1810305"/>
            <a:ext cx="10763479" cy="4430750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Commonly asymptomatic</a:t>
            </a:r>
          </a:p>
          <a:p>
            <a:r>
              <a:rPr lang="en-US" altLang="ko-KR" sz="2000" dirty="0" smtClean="0"/>
              <a:t>CMV mononucleosis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/>
              <a:t>The most common </a:t>
            </a:r>
            <a:r>
              <a:rPr lang="en-US" altLang="ko-KR" sz="1800" dirty="0" smtClean="0"/>
              <a:t>symptomatic CMV </a:t>
            </a:r>
            <a:r>
              <a:rPr lang="en-US" altLang="ko-KR" sz="1800" dirty="0"/>
              <a:t>infection in immunocompetent adults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8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Like </a:t>
            </a:r>
            <a:r>
              <a:rPr lang="en-US" altLang="ko-KR" sz="1800" dirty="0"/>
              <a:t>EBV-associated IM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an absolute lymphocytosis &gt; 50 % mononuclear cells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Persistent fever (2-3wks) 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Myalgia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cervical </a:t>
            </a:r>
            <a:r>
              <a:rPr lang="en-US" altLang="ko-KR" sz="1600" dirty="0" smtClean="0"/>
              <a:t>adenopathy</a:t>
            </a:r>
          </a:p>
          <a:p>
            <a:pPr lvl="2">
              <a:buFont typeface="Wingdings" panose="05000000000000000000" pitchFamily="2" charset="2"/>
              <a:buChar char="§"/>
            </a:pPr>
            <a:endParaRPr lang="en-US" altLang="ko-KR" sz="16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/>
              <a:t>Unlike EBV-associated IM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 err="1"/>
              <a:t>Heterophile</a:t>
            </a:r>
            <a:r>
              <a:rPr lang="en-US" altLang="ko-KR" sz="1600" dirty="0"/>
              <a:t> negative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Rarely causes </a:t>
            </a:r>
            <a:r>
              <a:rPr lang="en-US" altLang="ko-KR" sz="1600" dirty="0" err="1"/>
              <a:t>tonsillopharyngitis</a:t>
            </a:r>
            <a:r>
              <a:rPr lang="en-US" altLang="ko-KR" sz="1600" dirty="0"/>
              <a:t> and </a:t>
            </a:r>
            <a:r>
              <a:rPr lang="en-US" altLang="ko-KR" sz="1600" dirty="0" smtClean="0"/>
              <a:t>splenomegaly</a:t>
            </a:r>
            <a:endParaRPr lang="en-US" altLang="ko-KR" sz="1800" dirty="0"/>
          </a:p>
          <a:p>
            <a:endParaRPr lang="ko-KR" altLang="en-US" sz="2000" dirty="0"/>
          </a:p>
          <a:p>
            <a:endParaRPr lang="en-US" altLang="ko-KR" sz="2000" dirty="0" smtClean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548038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90393" y="321289"/>
            <a:ext cx="11586073" cy="1325563"/>
          </a:xfrm>
        </p:spPr>
        <p:txBody>
          <a:bodyPr/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infection in immunocompetent hosts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03385" y="1931011"/>
            <a:ext cx="10763479" cy="4355960"/>
          </a:xfrm>
        </p:spPr>
        <p:txBody>
          <a:bodyPr>
            <a:normAutofit/>
          </a:bodyPr>
          <a:lstStyle/>
          <a:p>
            <a:r>
              <a:rPr lang="en-US" altLang="ko-KR" sz="2000" dirty="0" smtClean="0"/>
              <a:t>Serious complication is rare but it happens</a:t>
            </a:r>
          </a:p>
          <a:p>
            <a:r>
              <a:rPr lang="en-US" altLang="ko-KR" sz="2000" dirty="0"/>
              <a:t>Studies </a:t>
            </a:r>
            <a:r>
              <a:rPr lang="en-US" altLang="ko-KR" sz="2000" dirty="0" smtClean="0"/>
              <a:t>about CMV disease in </a:t>
            </a:r>
            <a:r>
              <a:rPr lang="en-US" altLang="ko-KR" sz="2000" dirty="0"/>
              <a:t>“immunocompetent” critically ill </a:t>
            </a:r>
            <a:r>
              <a:rPr lang="en-US" altLang="ko-KR" sz="2000" dirty="0" smtClean="0"/>
              <a:t>patients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/>
              <a:t>GI tract (colitis, hepatitis)&gt; CNS &gt; hematologic system(hemolytic anemia, thrombocytopenia) &gt; eye, lung, vasculature 			  					 </a:t>
            </a:r>
            <a:r>
              <a:rPr lang="en-US" altLang="ko-KR" sz="1200" dirty="0"/>
              <a:t>(</a:t>
            </a:r>
            <a:r>
              <a:rPr lang="en-US" altLang="ko-KR" sz="1200" dirty="0" err="1"/>
              <a:t>Rafailidis</a:t>
            </a:r>
            <a:r>
              <a:rPr lang="en-US" altLang="ko-KR" sz="1200" dirty="0"/>
              <a:t> PI et al. </a:t>
            </a:r>
            <a:r>
              <a:rPr lang="en-US" altLang="ko-KR" sz="1200" i="1" dirty="0" err="1"/>
              <a:t>Virol</a:t>
            </a:r>
            <a:r>
              <a:rPr lang="en-US" altLang="ko-KR" sz="1200" i="1" dirty="0"/>
              <a:t> J </a:t>
            </a:r>
            <a:r>
              <a:rPr lang="en-US" altLang="ko-KR" sz="1200" dirty="0"/>
              <a:t>2008; 5: 4</a:t>
            </a:r>
            <a:r>
              <a:rPr lang="en-US" altLang="ko-KR" sz="1200" dirty="0" smtClean="0"/>
              <a:t>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200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Serious organ involvement </a:t>
            </a:r>
            <a:r>
              <a:rPr lang="en-US" altLang="ko-KR" sz="1800" b="1" dirty="0" smtClean="0"/>
              <a:t>up to 10% </a:t>
            </a:r>
            <a:r>
              <a:rPr lang="en-US" altLang="ko-KR" sz="1800" dirty="0" smtClean="0"/>
              <a:t>of cases. 		</a:t>
            </a:r>
            <a:r>
              <a:rPr lang="en-US" altLang="ko-KR" sz="1000" dirty="0" smtClean="0"/>
              <a:t>	</a:t>
            </a:r>
            <a:r>
              <a:rPr lang="en-US" altLang="ko-KR" sz="1200" dirty="0" smtClean="0"/>
              <a:t>(</a:t>
            </a:r>
            <a:r>
              <a:rPr lang="en-US" altLang="ko-KR" sz="1200" dirty="0" err="1" smtClean="0"/>
              <a:t>Heininger</a:t>
            </a:r>
            <a:r>
              <a:rPr lang="en-US" altLang="ko-KR" sz="1200" dirty="0" smtClean="0"/>
              <a:t> et al. </a:t>
            </a:r>
            <a:r>
              <a:rPr lang="en-US" altLang="ko-KR" sz="1200" dirty="0" err="1" smtClean="0"/>
              <a:t>Crit</a:t>
            </a:r>
            <a:r>
              <a:rPr lang="en-US" altLang="ko-KR" sz="1200" dirty="0" smtClean="0"/>
              <a:t> Care Med. 2001;29(3):541–7)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Increased mortality rates, prolonged ICU and hospital length of stay, prolonged mechanical ventilation, and increased rate of nosocomial infections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altLang="ko-KR" sz="12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ko-KR" sz="1800" dirty="0" smtClean="0"/>
              <a:t>May </a:t>
            </a:r>
            <a:r>
              <a:rPr lang="en-US" altLang="ko-KR" sz="1800" dirty="0"/>
              <a:t>be associated with </a:t>
            </a:r>
            <a:r>
              <a:rPr lang="en-US" altLang="ko-KR" sz="1800" b="1" dirty="0"/>
              <a:t>immune dysfunction</a:t>
            </a:r>
          </a:p>
          <a:p>
            <a:pPr lvl="2">
              <a:buFont typeface="Wingdings" panose="05000000000000000000" pitchFamily="2" charset="2"/>
              <a:buChar char="§"/>
            </a:pPr>
            <a:r>
              <a:rPr lang="en-US" altLang="ko-KR" sz="1600" dirty="0"/>
              <a:t>comorbidities such as DM, renal failure, septic insult </a:t>
            </a:r>
          </a:p>
          <a:p>
            <a:pPr marL="914400" lvl="2" indent="0">
              <a:buNone/>
            </a:pPr>
            <a:r>
              <a:rPr lang="en-US" altLang="ko-KR" sz="1600" dirty="0"/>
              <a:t>→ the release of immunomodulatory cytokines and lead to reactivation of </a:t>
            </a:r>
            <a:r>
              <a:rPr lang="en-US" altLang="ko-KR" sz="1600" dirty="0" smtClean="0"/>
              <a:t>CMV</a:t>
            </a:r>
            <a:endParaRPr lang="ko-KR" altLang="en-US" sz="1800" dirty="0"/>
          </a:p>
          <a:p>
            <a:endParaRPr lang="en-US" altLang="ko-KR" sz="2000" dirty="0" smtClean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5" name="직사각형 4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7280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sz="2400" dirty="0" smtClean="0"/>
              <a:t>Risk factors for CMV infection</a:t>
            </a:r>
            <a:endParaRPr lang="ko-KR" altLang="en-US" sz="2400" dirty="0"/>
          </a:p>
        </p:txBody>
      </p:sp>
      <p:grpSp>
        <p:nvGrpSpPr>
          <p:cNvPr id="4" name="그룹 3"/>
          <p:cNvGrpSpPr/>
          <p:nvPr/>
        </p:nvGrpSpPr>
        <p:grpSpPr>
          <a:xfrm>
            <a:off x="1205803" y="2422115"/>
            <a:ext cx="6320412" cy="3786579"/>
            <a:chOff x="5623515" y="1510960"/>
            <a:chExt cx="4847224" cy="2721006"/>
          </a:xfrm>
        </p:grpSpPr>
        <p:pic>
          <p:nvPicPr>
            <p:cNvPr id="5" name="그림 4"/>
            <p:cNvPicPr>
              <a:picLocks noChangeAspect="1"/>
            </p:cNvPicPr>
            <p:nvPr/>
          </p:nvPicPr>
          <p:blipFill rotWithShape="1">
            <a:blip r:embed="rId3"/>
            <a:srcRect t="17051" r="3275"/>
            <a:stretch/>
          </p:blipFill>
          <p:spPr>
            <a:xfrm>
              <a:off x="5623515" y="1510960"/>
              <a:ext cx="4847224" cy="2721006"/>
            </a:xfrm>
            <a:prstGeom prst="rect">
              <a:avLst/>
            </a:prstGeom>
          </p:spPr>
        </p:pic>
        <p:cxnSp>
          <p:nvCxnSpPr>
            <p:cNvPr id="6" name="직선 연결선 5"/>
            <p:cNvCxnSpPr/>
            <p:nvPr/>
          </p:nvCxnSpPr>
          <p:spPr>
            <a:xfrm>
              <a:off x="5641270" y="2763986"/>
              <a:ext cx="434118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직선 연결선 6"/>
            <p:cNvCxnSpPr/>
            <p:nvPr/>
          </p:nvCxnSpPr>
          <p:spPr>
            <a:xfrm>
              <a:off x="5641270" y="2120819"/>
              <a:ext cx="4341181" cy="0"/>
            </a:xfrm>
            <a:prstGeom prst="line">
              <a:avLst/>
            </a:prstGeom>
            <a:ln w="38100"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41270" y="2984582"/>
              <a:ext cx="4365114" cy="36579"/>
            </a:xfrm>
            <a:prstGeom prst="rect">
              <a:avLst/>
            </a:prstGeom>
          </p:spPr>
        </p:pic>
      </p:grpSp>
      <p:sp>
        <p:nvSpPr>
          <p:cNvPr id="9" name="직사각형 8"/>
          <p:cNvSpPr/>
          <p:nvPr/>
        </p:nvSpPr>
        <p:spPr>
          <a:xfrm>
            <a:off x="3868615" y="6297434"/>
            <a:ext cx="396554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 smtClean="0">
                <a:latin typeface="ChxyyyMyriadPro-Regular"/>
              </a:rPr>
              <a:t>(</a:t>
            </a:r>
            <a:r>
              <a:rPr lang="it-IT" altLang="ko-KR" sz="1200" dirty="0" smtClean="0">
                <a:latin typeface="ChxyyyMyriadPro-Regular"/>
              </a:rPr>
              <a:t>Al‑Omari </a:t>
            </a:r>
            <a:r>
              <a:rPr lang="it-IT" altLang="ko-KR" sz="1200" i="1" dirty="0">
                <a:latin typeface="LsnslhMyriadPro-It"/>
              </a:rPr>
              <a:t>et al. Ann. Intensive Care (2016) </a:t>
            </a:r>
            <a:r>
              <a:rPr lang="it-IT" altLang="ko-KR" sz="1200" i="1" dirty="0" smtClean="0">
                <a:latin typeface="LsnslhMyriadPro-It"/>
              </a:rPr>
              <a:t>6:110</a:t>
            </a:r>
            <a:r>
              <a:rPr lang="en-US" altLang="ko-KR" sz="1200" i="1" dirty="0" smtClean="0">
                <a:latin typeface="LsnslhMyriadPro-It"/>
              </a:rPr>
              <a:t>)</a:t>
            </a:r>
            <a:endParaRPr lang="it-IT" altLang="ko-KR" sz="1200" i="1" dirty="0">
              <a:latin typeface="LsnslhMyriadPro-It"/>
            </a:endParaRPr>
          </a:p>
        </p:txBody>
      </p:sp>
      <p:sp>
        <p:nvSpPr>
          <p:cNvPr id="10" name="제목 1"/>
          <p:cNvSpPr txBox="1">
            <a:spLocks/>
          </p:cNvSpPr>
          <p:nvPr/>
        </p:nvSpPr>
        <p:spPr>
          <a:xfrm>
            <a:off x="302963" y="329831"/>
            <a:ext cx="1158607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CMV infection in immunocompetent hosts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1" name="그룹 10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13" name="그림 12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93349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제목 1"/>
          <p:cNvSpPr>
            <a:spLocks noGrp="1"/>
          </p:cNvSpPr>
          <p:nvPr>
            <p:ph type="title"/>
          </p:nvPr>
        </p:nvSpPr>
        <p:spPr>
          <a:xfrm>
            <a:off x="-1" y="535857"/>
            <a:ext cx="7164475" cy="1031686"/>
          </a:xfrm>
        </p:spPr>
        <p:txBody>
          <a:bodyPr>
            <a:normAutofit/>
          </a:bodyPr>
          <a:lstStyle/>
          <a:p>
            <a:r>
              <a:rPr lang="en-US" altLang="ko-K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COVID-19 and CMV disease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160773" y="1567543"/>
            <a:ext cx="10515600" cy="4883246"/>
          </a:xfrm>
        </p:spPr>
        <p:txBody>
          <a:bodyPr>
            <a:normAutofit/>
          </a:bodyPr>
          <a:lstStyle/>
          <a:p>
            <a:r>
              <a:rPr lang="en-US" altLang="ko-KR" sz="2400" dirty="0"/>
              <a:t>In a study of 38 patients on mechanical ventilation in ICU care, 50 % of them showed evidence of CMV </a:t>
            </a:r>
            <a:r>
              <a:rPr lang="en-US" altLang="ko-KR" sz="2400" dirty="0" smtClean="0"/>
              <a:t>reactivation 				</a:t>
            </a:r>
            <a:r>
              <a:rPr lang="en-US" altLang="ko-KR" sz="1200" dirty="0" smtClean="0"/>
              <a:t>(</a:t>
            </a:r>
            <a:r>
              <a:rPr lang="en-US" altLang="ko-KR" sz="1200" dirty="0"/>
              <a:t>Le </a:t>
            </a:r>
            <a:r>
              <a:rPr lang="en-US" altLang="ko-KR" sz="1200" dirty="0" err="1"/>
              <a:t>Balc’h</a:t>
            </a:r>
            <a:r>
              <a:rPr lang="en-US" altLang="ko-KR" sz="1200" dirty="0"/>
              <a:t> </a:t>
            </a:r>
            <a:r>
              <a:rPr lang="en-US" altLang="ko-KR" sz="1200" dirty="0" smtClean="0"/>
              <a:t>P et al. </a:t>
            </a:r>
            <a:r>
              <a:rPr lang="en-US" altLang="ko-KR" sz="1200" i="1" dirty="0" err="1"/>
              <a:t>Crit</a:t>
            </a:r>
            <a:r>
              <a:rPr lang="en-US" altLang="ko-KR" sz="1200" i="1" dirty="0"/>
              <a:t> </a:t>
            </a:r>
            <a:r>
              <a:rPr lang="en-US" altLang="ko-KR" sz="1200" i="1" dirty="0" smtClean="0"/>
              <a:t>Care,</a:t>
            </a:r>
            <a:r>
              <a:rPr lang="en-US" altLang="ko-KR" sz="1200" dirty="0" smtClean="0"/>
              <a:t> 2020)</a:t>
            </a:r>
          </a:p>
          <a:p>
            <a:r>
              <a:rPr lang="en-US" altLang="ko-KR" sz="2400" dirty="0" smtClean="0"/>
              <a:t>Common </a:t>
            </a:r>
            <a:r>
              <a:rPr lang="en-US" altLang="ko-KR" sz="2400" dirty="0"/>
              <a:t>risk factor for secondary infection of COVID-19 and CMV </a:t>
            </a:r>
            <a:r>
              <a:rPr lang="en-US" altLang="ko-KR" sz="2400" dirty="0" smtClean="0"/>
              <a:t>disease</a:t>
            </a:r>
          </a:p>
          <a:p>
            <a:pPr marL="0" indent="0">
              <a:buNone/>
            </a:pPr>
            <a:r>
              <a:rPr lang="en-US" altLang="ko-KR" sz="1200" dirty="0" smtClean="0"/>
              <a:t>								(</a:t>
            </a:r>
            <a:r>
              <a:rPr lang="en-US" altLang="ko-KR" sz="1200" dirty="0" err="1"/>
              <a:t>Söderberg-Nauclér</a:t>
            </a:r>
            <a:r>
              <a:rPr lang="en-US" altLang="ko-KR" sz="1200" dirty="0"/>
              <a:t>, C. </a:t>
            </a:r>
            <a:r>
              <a:rPr lang="en-US" altLang="ko-KR" sz="1200" i="1" dirty="0" err="1"/>
              <a:t>Immun</a:t>
            </a:r>
            <a:r>
              <a:rPr lang="en-US" altLang="ko-KR" sz="1200" i="1" dirty="0"/>
              <a:t> Ageing</a:t>
            </a:r>
            <a:r>
              <a:rPr lang="en-US" altLang="ko-KR" sz="1200" i="1" dirty="0" smtClean="0"/>
              <a:t>,</a:t>
            </a:r>
            <a:r>
              <a:rPr lang="en-US" altLang="ko-KR" sz="1200" dirty="0" smtClean="0"/>
              <a:t> 2021)</a:t>
            </a:r>
          </a:p>
          <a:p>
            <a:r>
              <a:rPr lang="en-US" altLang="ko-KR" sz="2400" dirty="0" smtClean="0"/>
              <a:t>In severe COVID-19 </a:t>
            </a:r>
          </a:p>
          <a:p>
            <a:pPr lvl="1"/>
            <a:r>
              <a:rPr lang="en-US" altLang="ko-KR" sz="2000" dirty="0"/>
              <a:t>ARDS is a common complication 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ICU </a:t>
            </a:r>
            <a:r>
              <a:rPr lang="en-US" altLang="ko-KR" sz="2000" dirty="0"/>
              <a:t>admission, prolonged mechanical ventilation, and severe </a:t>
            </a:r>
            <a:r>
              <a:rPr lang="en-US" altLang="ko-KR" sz="2000" dirty="0" err="1" smtClean="0"/>
              <a:t>lymphopenia</a:t>
            </a:r>
            <a:r>
              <a:rPr lang="en-US" altLang="ko-KR" sz="2000" dirty="0" smtClean="0"/>
              <a:t> </a:t>
            </a:r>
          </a:p>
          <a:p>
            <a:pPr lvl="1">
              <a:buFont typeface="Wingdings" panose="05000000000000000000" pitchFamily="2" charset="2"/>
              <a:buChar char="à"/>
            </a:pPr>
            <a:r>
              <a:rPr lang="en-US" altLang="ko-KR" sz="2000" dirty="0" smtClean="0"/>
              <a:t>Increased </a:t>
            </a:r>
            <a:r>
              <a:rPr lang="en-US" altLang="ko-KR" sz="2000" dirty="0"/>
              <a:t>risk of secondary infection </a:t>
            </a:r>
            <a:endParaRPr lang="en-US" altLang="ko-KR" sz="2000" dirty="0" smtClean="0"/>
          </a:p>
          <a:p>
            <a:pPr lvl="1"/>
            <a:r>
              <a:rPr lang="en-US" altLang="ko-KR" sz="2000" dirty="0" smtClean="0"/>
              <a:t>exhausted T cells and </a:t>
            </a:r>
            <a:r>
              <a:rPr lang="en-US" altLang="ko-KR" sz="2000" dirty="0"/>
              <a:t>cytokine storm, macrophage </a:t>
            </a:r>
            <a:r>
              <a:rPr lang="en-US" altLang="ko-KR" sz="2000" dirty="0" smtClean="0"/>
              <a:t>differentiation</a:t>
            </a:r>
            <a:endParaRPr lang="en-US" altLang="ko-KR" sz="2000" dirty="0"/>
          </a:p>
          <a:p>
            <a:pPr marL="457200" lvl="1" indent="0">
              <a:buNone/>
            </a:pPr>
            <a:r>
              <a:rPr lang="en-US" altLang="ko-KR" sz="2000" dirty="0" smtClean="0">
                <a:sym typeface="Wingdings" panose="05000000000000000000" pitchFamily="2" charset="2"/>
              </a:rPr>
              <a:t> immunomodulation promotes CMV reactivation</a:t>
            </a:r>
            <a:endParaRPr lang="en-US" altLang="ko-KR" sz="2000" dirty="0" smtClean="0"/>
          </a:p>
          <a:p>
            <a:r>
              <a:rPr lang="en-US" altLang="ko-KR" sz="2400" dirty="0" smtClean="0"/>
              <a:t>CMV reactivation </a:t>
            </a:r>
            <a:r>
              <a:rPr lang="en-US" altLang="ko-KR" sz="2400" dirty="0"/>
              <a:t>occurs in 30% of immunocompetent patients with </a:t>
            </a:r>
            <a:r>
              <a:rPr lang="en-US" altLang="ko-KR" sz="2400" dirty="0" smtClean="0"/>
              <a:t>ARDS</a:t>
            </a:r>
          </a:p>
        </p:txBody>
      </p:sp>
      <p:grpSp>
        <p:nvGrpSpPr>
          <p:cNvPr id="5" name="그룹 4">
            <a:extLst>
              <a:ext uri="{FF2B5EF4-FFF2-40B4-BE49-F238E27FC236}">
                <a16:creationId xmlns:a16="http://schemas.microsoft.com/office/drawing/2014/main" id="{992E9B2C-81D2-7549-BFA1-E86D82F3D170}"/>
              </a:ext>
            </a:extLst>
          </p:cNvPr>
          <p:cNvGrpSpPr/>
          <p:nvPr/>
        </p:nvGrpSpPr>
        <p:grpSpPr>
          <a:xfrm>
            <a:off x="0" y="0"/>
            <a:ext cx="12192000" cy="535858"/>
            <a:chOff x="0" y="0"/>
            <a:chExt cx="9144000" cy="535858"/>
          </a:xfrm>
        </p:grpSpPr>
        <p:sp>
          <p:nvSpPr>
            <p:cNvPr id="6" name="직사각형 5">
              <a:extLst>
                <a:ext uri="{FF2B5EF4-FFF2-40B4-BE49-F238E27FC236}">
                  <a16:creationId xmlns:a16="http://schemas.microsoft.com/office/drawing/2014/main" id="{06135EFE-E3E1-B64E-8545-1B1FF3183D71}"/>
                </a:ext>
              </a:extLst>
            </p:cNvPr>
            <p:cNvSpPr/>
            <p:nvPr/>
          </p:nvSpPr>
          <p:spPr>
            <a:xfrm>
              <a:off x="0" y="0"/>
              <a:ext cx="9144000" cy="535858"/>
            </a:xfrm>
            <a:prstGeom prst="rect">
              <a:avLst/>
            </a:prstGeom>
            <a:solidFill>
              <a:srgbClr val="2034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ko-KR" altLang="en-US"/>
            </a:p>
          </p:txBody>
        </p:sp>
        <p:pic>
          <p:nvPicPr>
            <p:cNvPr id="7" name="그림 6">
              <a:extLst>
                <a:ext uri="{FF2B5EF4-FFF2-40B4-BE49-F238E27FC236}">
                  <a16:creationId xmlns:a16="http://schemas.microsoft.com/office/drawing/2014/main" id="{9FE73C70-E26F-7C4B-8FA8-21FD103B8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50825" y="107040"/>
              <a:ext cx="1044134" cy="321777"/>
            </a:xfrm>
            <a:prstGeom prst="rect">
              <a:avLst/>
            </a:prstGeom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582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4278</TotalTime>
  <Words>3083</Words>
  <Application>Microsoft Office PowerPoint</Application>
  <PresentationFormat>와이드스크린</PresentationFormat>
  <Paragraphs>337</Paragraphs>
  <Slides>23</Slides>
  <Notes>21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23</vt:i4>
      </vt:variant>
    </vt:vector>
  </HeadingPairs>
  <TitlesOfParts>
    <vt:vector size="31" baseType="lpstr">
      <vt:lpstr>ChxyyyMyriadPro-Regular</vt:lpstr>
      <vt:lpstr>LsnslhMyriadPro-It</vt:lpstr>
      <vt:lpstr>맑은 고딕</vt:lpstr>
      <vt:lpstr>Arial</vt:lpstr>
      <vt:lpstr>Calibri</vt:lpstr>
      <vt:lpstr>Calibri Light</vt:lpstr>
      <vt:lpstr>Wingdings</vt:lpstr>
      <vt:lpstr>Office Theme</vt:lpstr>
      <vt:lpstr>CMV infection</vt:lpstr>
      <vt:lpstr>Cytomegalovirus(CMV)</vt:lpstr>
      <vt:lpstr>Infection vs. Disease</vt:lpstr>
      <vt:lpstr>Diagnosis</vt:lpstr>
      <vt:lpstr>Diagnosis</vt:lpstr>
      <vt:lpstr>CMV infection in immunocompetent hosts</vt:lpstr>
      <vt:lpstr>CMV infection in immunocompetent hosts</vt:lpstr>
      <vt:lpstr>PowerPoint 프레젠테이션</vt:lpstr>
      <vt:lpstr>COVID-19 and CMV disease</vt:lpstr>
      <vt:lpstr>Does prophylaxis of CMV in critically ill patients leads to improved outcomes? </vt:lpstr>
      <vt:lpstr>PowerPoint 프레젠테이션</vt:lpstr>
      <vt:lpstr>CMV infection in immunocompromised hosts</vt:lpstr>
      <vt:lpstr>CMV syndrome  </vt:lpstr>
      <vt:lpstr>CMV pneumonitis</vt:lpstr>
      <vt:lpstr>CMV pneumonitis</vt:lpstr>
      <vt:lpstr>PowerPoint 프레젠테이션</vt:lpstr>
      <vt:lpstr>PowerPoint 프레젠테이션</vt:lpstr>
      <vt:lpstr>PowerPoint 프레젠테이션</vt:lpstr>
      <vt:lpstr>Treatment</vt:lpstr>
      <vt:lpstr>Standardized CMV PCR cut-off?</vt:lpstr>
      <vt:lpstr>Standardized CMV PCR cut-off?</vt:lpstr>
      <vt:lpstr>Summary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권혜란(내과학교실)</dc:creator>
  <cp:lastModifiedBy>권 혜란</cp:lastModifiedBy>
  <cp:revision>141</cp:revision>
  <dcterms:created xsi:type="dcterms:W3CDTF">2021-09-14T06:19:06Z</dcterms:created>
  <dcterms:modified xsi:type="dcterms:W3CDTF">2021-09-29T13:14:47Z</dcterms:modified>
</cp:coreProperties>
</file>