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66" r:id="rId5"/>
    <p:sldId id="262" r:id="rId6"/>
    <p:sldId id="268" r:id="rId7"/>
    <p:sldId id="269" r:id="rId8"/>
    <p:sldId id="261" r:id="rId9"/>
    <p:sldId id="270" r:id="rId10"/>
    <p:sldId id="260" r:id="rId11"/>
    <p:sldId id="259" r:id="rId12"/>
    <p:sldId id="267" r:id="rId13"/>
    <p:sldId id="274" r:id="rId14"/>
    <p:sldId id="273" r:id="rId15"/>
    <p:sldId id="272" r:id="rId16"/>
    <p:sldId id="271" r:id="rId17"/>
    <p:sldId id="257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2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96D6-DF42-4AC6-BAF0-06ED522CB9CC}" type="datetimeFigureOut">
              <a:rPr lang="ko-KR" altLang="en-US" smtClean="0"/>
              <a:pPr/>
              <a:t>2013-06-19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44F-4FC1-41D5-BEED-CCD0ACAB44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96D6-DF42-4AC6-BAF0-06ED522CB9CC}" type="datetimeFigureOut">
              <a:rPr lang="ko-KR" altLang="en-US" smtClean="0"/>
              <a:pPr/>
              <a:t>2013-06-19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44F-4FC1-41D5-BEED-CCD0ACAB44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96D6-DF42-4AC6-BAF0-06ED522CB9CC}" type="datetimeFigureOut">
              <a:rPr lang="ko-KR" altLang="en-US" smtClean="0"/>
              <a:pPr/>
              <a:t>2013-06-19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44F-4FC1-41D5-BEED-CCD0ACAB44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96D6-DF42-4AC6-BAF0-06ED522CB9CC}" type="datetimeFigureOut">
              <a:rPr lang="ko-KR" altLang="en-US" smtClean="0"/>
              <a:pPr/>
              <a:t>2013-06-19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44F-4FC1-41D5-BEED-CCD0ACAB44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96D6-DF42-4AC6-BAF0-06ED522CB9CC}" type="datetimeFigureOut">
              <a:rPr lang="ko-KR" altLang="en-US" smtClean="0"/>
              <a:pPr/>
              <a:t>2013-06-19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44F-4FC1-41D5-BEED-CCD0ACAB44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96D6-DF42-4AC6-BAF0-06ED522CB9CC}" type="datetimeFigureOut">
              <a:rPr lang="ko-KR" altLang="en-US" smtClean="0"/>
              <a:pPr/>
              <a:t>2013-06-19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44F-4FC1-41D5-BEED-CCD0ACAB44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96D6-DF42-4AC6-BAF0-06ED522CB9CC}" type="datetimeFigureOut">
              <a:rPr lang="ko-KR" altLang="en-US" smtClean="0"/>
              <a:pPr/>
              <a:t>2013-06-19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44F-4FC1-41D5-BEED-CCD0ACAB44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96D6-DF42-4AC6-BAF0-06ED522CB9CC}" type="datetimeFigureOut">
              <a:rPr lang="ko-KR" altLang="en-US" smtClean="0"/>
              <a:pPr/>
              <a:t>2013-06-19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44F-4FC1-41D5-BEED-CCD0ACAB44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96D6-DF42-4AC6-BAF0-06ED522CB9CC}" type="datetimeFigureOut">
              <a:rPr lang="ko-KR" altLang="en-US" smtClean="0"/>
              <a:pPr/>
              <a:t>2013-06-19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44F-4FC1-41D5-BEED-CCD0ACAB44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96D6-DF42-4AC6-BAF0-06ED522CB9CC}" type="datetimeFigureOut">
              <a:rPr lang="ko-KR" altLang="en-US" smtClean="0"/>
              <a:pPr/>
              <a:t>2013-06-19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44F-4FC1-41D5-BEED-CCD0ACAB44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D96D6-DF42-4AC6-BAF0-06ED522CB9CC}" type="datetimeFigureOut">
              <a:rPr lang="ko-KR" altLang="en-US" smtClean="0"/>
              <a:pPr/>
              <a:t>2013-06-19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744F-4FC1-41D5-BEED-CCD0ACAB44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D96D6-DF42-4AC6-BAF0-06ED522CB9CC}" type="datetimeFigureOut">
              <a:rPr lang="ko-KR" altLang="en-US" smtClean="0"/>
              <a:pPr/>
              <a:t>2013-06-19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D744F-4FC1-41D5-BEED-CCD0ACAB44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0" y="1214422"/>
            <a:ext cx="9144000" cy="1755777"/>
          </a:xfrm>
        </p:spPr>
        <p:txBody>
          <a:bodyPr>
            <a:noAutofit/>
          </a:bodyPr>
          <a:lstStyle/>
          <a:p>
            <a:r>
              <a:rPr lang="en-US" altLang="ko-KR" b="1" dirty="0" smtClean="0"/>
              <a:t>MUC5B Promoter Polymorphism</a:t>
            </a:r>
            <a:br>
              <a:rPr lang="en-US" altLang="ko-KR" b="1" dirty="0" smtClean="0"/>
            </a:br>
            <a:r>
              <a:rPr lang="en-US" altLang="ko-KR" b="1" dirty="0" smtClean="0"/>
              <a:t>and Interstitial Lung Abnormalities</a:t>
            </a:r>
            <a:endParaRPr lang="ko-KR" altLang="en-US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28728" y="3143248"/>
            <a:ext cx="6400800" cy="2857520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en-US" altLang="ko-KR" sz="1800" b="1" dirty="0" smtClean="0">
                <a:solidFill>
                  <a:srgbClr val="FFC000"/>
                </a:solidFill>
              </a:rPr>
              <a:t>N </a:t>
            </a:r>
            <a:r>
              <a:rPr lang="en-US" altLang="ko-KR" sz="1800" b="1" dirty="0" err="1" smtClean="0">
                <a:solidFill>
                  <a:srgbClr val="FFC000"/>
                </a:solidFill>
              </a:rPr>
              <a:t>Engl</a:t>
            </a:r>
            <a:r>
              <a:rPr lang="en-US" altLang="ko-KR" sz="1800" b="1" dirty="0" smtClean="0">
                <a:solidFill>
                  <a:srgbClr val="FFC000"/>
                </a:solidFill>
              </a:rPr>
              <a:t> J Med 2013;368:2192-200</a:t>
            </a:r>
          </a:p>
          <a:p>
            <a:endParaRPr lang="en-US" altLang="ko-KR" sz="1800" b="1" dirty="0" smtClean="0">
              <a:solidFill>
                <a:srgbClr val="FFC000"/>
              </a:solidFill>
            </a:endParaRPr>
          </a:p>
          <a:p>
            <a:endParaRPr lang="en-US" altLang="ko-KR" dirty="0" smtClean="0">
              <a:solidFill>
                <a:srgbClr val="FFC000"/>
              </a:solidFill>
            </a:endParaRPr>
          </a:p>
          <a:p>
            <a:r>
              <a:rPr lang="en-US" altLang="ko-KR" sz="2400" dirty="0" smtClean="0"/>
              <a:t>Dept. of Internal medicine,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R2 </a:t>
            </a:r>
            <a:r>
              <a:rPr lang="en-US" altLang="ko-KR" sz="2400" dirty="0" err="1" smtClean="0"/>
              <a:t>Y.J.Lee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rgbClr val="FFC000"/>
                </a:solidFill>
              </a:rPr>
              <a:t>3.MUC5B Genotype and lung abnormalities</a:t>
            </a:r>
            <a:endParaRPr lang="ko-KR" altLang="en-US" dirty="0">
              <a:solidFill>
                <a:srgbClr val="FFC00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1445"/>
            <a:ext cx="8229600" cy="4523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714348" y="4429132"/>
            <a:ext cx="7643866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928802"/>
            <a:ext cx="822960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6858016" y="4357694"/>
            <a:ext cx="928694" cy="10001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5072066" y="4357694"/>
            <a:ext cx="928694" cy="10001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rgbClr val="FFC000"/>
                </a:solidFill>
              </a:rPr>
              <a:t>4.MUC5B genotype, lung abnormalities, and age</a:t>
            </a:r>
            <a:endParaRPr lang="ko-KR" altLang="en-US" dirty="0">
              <a:solidFill>
                <a:srgbClr val="FFC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Age &amp; Interstitial lung disease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&lt;50yrs : 2%</a:t>
            </a:r>
          </a:p>
          <a:p>
            <a:r>
              <a:rPr lang="en-US" altLang="ko-KR" dirty="0" smtClean="0">
                <a:solidFill>
                  <a:srgbClr val="FFC000"/>
                </a:solidFill>
              </a:rPr>
              <a:t>&gt;50yrs : 9% </a:t>
            </a:r>
          </a:p>
          <a:p>
            <a:pPr>
              <a:buNone/>
            </a:pPr>
            <a:r>
              <a:rPr lang="en-US" altLang="ko-KR" dirty="0" smtClean="0">
                <a:sym typeface="Wingdings" pitchFamily="2" charset="2"/>
              </a:rPr>
              <a:t>    For each copy of MUCB5 variant</a:t>
            </a:r>
          </a:p>
          <a:p>
            <a:pPr>
              <a:buNone/>
            </a:pPr>
            <a:r>
              <a:rPr lang="en-US" altLang="ko-KR" dirty="0" smtClean="0">
                <a:sym typeface="Wingdings" pitchFamily="2" charset="2"/>
              </a:rPr>
              <a:t>   : More than </a:t>
            </a:r>
            <a:r>
              <a:rPr lang="en-US" altLang="ko-KR" dirty="0" smtClean="0">
                <a:solidFill>
                  <a:srgbClr val="FFC000"/>
                </a:solidFill>
                <a:sym typeface="Wingdings" pitchFamily="2" charset="2"/>
              </a:rPr>
              <a:t>double</a:t>
            </a:r>
            <a:r>
              <a:rPr lang="en-US" altLang="ko-KR" dirty="0" smtClean="0">
                <a:sym typeface="Wingdings" pitchFamily="2" charset="2"/>
              </a:rPr>
              <a:t> of having ILA</a:t>
            </a:r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rgbClr val="FFC000"/>
                </a:solidFill>
              </a:rPr>
              <a:t>5.MUC5B genotype and interstitial subtype</a:t>
            </a:r>
            <a:endParaRPr lang="ko-KR" altLang="en-US" dirty="0">
              <a:solidFill>
                <a:srgbClr val="FFC00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28802"/>
            <a:ext cx="822960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6786578" y="4929198"/>
            <a:ext cx="1000132" cy="9286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571472" y="4929198"/>
            <a:ext cx="1571636" cy="9286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rgbClr val="FFC000"/>
                </a:solidFill>
              </a:rPr>
              <a:t>6.MUC5B genotype, lung abnormalities, and smoking status</a:t>
            </a:r>
            <a:endParaRPr lang="ko-KR" altLang="en-US" dirty="0">
              <a:solidFill>
                <a:srgbClr val="FFC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Not influenced by smoking</a:t>
            </a:r>
          </a:p>
          <a:p>
            <a:endParaRPr lang="en-US" altLang="ko-KR" dirty="0" smtClean="0"/>
          </a:p>
          <a:p>
            <a:r>
              <a:rPr lang="en-US" altLang="ko-KR" dirty="0" smtClean="0">
                <a:solidFill>
                  <a:srgbClr val="FFC000"/>
                </a:solidFill>
              </a:rPr>
              <a:t>But, </a:t>
            </a:r>
            <a:r>
              <a:rPr lang="en-US" altLang="ko-KR" dirty="0" smtClean="0"/>
              <a:t>for each copy of MUC5B variant</a:t>
            </a:r>
          </a:p>
          <a:p>
            <a:pPr>
              <a:buNone/>
            </a:pPr>
            <a:r>
              <a:rPr lang="en-US" altLang="ko-KR" dirty="0" smtClean="0"/>
              <a:t>1) Never smoker : &gt; </a:t>
            </a:r>
            <a:r>
              <a:rPr lang="en-US" altLang="ko-KR" dirty="0" smtClean="0">
                <a:solidFill>
                  <a:srgbClr val="FFC000"/>
                </a:solidFill>
              </a:rPr>
              <a:t>double</a:t>
            </a:r>
            <a:r>
              <a:rPr lang="en-US" altLang="ko-KR" dirty="0" smtClean="0"/>
              <a:t> the odds of having ILA</a:t>
            </a:r>
          </a:p>
          <a:p>
            <a:pPr>
              <a:buNone/>
            </a:pPr>
            <a:r>
              <a:rPr lang="en-US" altLang="ko-KR" dirty="0" smtClean="0"/>
              <a:t>2) Current / former smoker : &gt; </a:t>
            </a:r>
            <a:r>
              <a:rPr lang="en-US" altLang="ko-KR" dirty="0" smtClean="0">
                <a:solidFill>
                  <a:srgbClr val="FFC000"/>
                </a:solidFill>
              </a:rPr>
              <a:t>triple</a:t>
            </a:r>
            <a:r>
              <a:rPr lang="en-US" altLang="ko-KR" dirty="0" smtClean="0"/>
              <a:t> the odds of having ILA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C000"/>
                </a:solidFill>
              </a:rPr>
              <a:t>Discussion</a:t>
            </a:r>
            <a:endParaRPr lang="ko-KR" altLang="en-US" dirty="0">
              <a:solidFill>
                <a:srgbClr val="FFC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At least some component of the genetic predisposition for interstitial lung abnormalities and idiopathic pulmonary fibrosis is </a:t>
            </a:r>
            <a:r>
              <a:rPr lang="en-US" altLang="ko-KR" dirty="0" smtClean="0">
                <a:solidFill>
                  <a:srgbClr val="FFC000"/>
                </a:solidFill>
              </a:rPr>
              <a:t>shared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ILA may represent an </a:t>
            </a:r>
            <a:r>
              <a:rPr lang="en-US" altLang="ko-KR" dirty="0" smtClean="0">
                <a:solidFill>
                  <a:srgbClr val="FFC000"/>
                </a:solidFill>
              </a:rPr>
              <a:t>early/subclinical stage</a:t>
            </a:r>
            <a:r>
              <a:rPr lang="en-US" altLang="ko-KR" dirty="0" smtClean="0"/>
              <a:t> of pulmonary fibrosis.</a:t>
            </a:r>
          </a:p>
          <a:p>
            <a:pPr>
              <a:buNone/>
            </a:pPr>
            <a:r>
              <a:rPr lang="en-US" altLang="ko-KR" dirty="0" smtClean="0"/>
              <a:t>  + MUC5B </a:t>
            </a:r>
            <a:r>
              <a:rPr lang="en-US" altLang="ko-KR" dirty="0" err="1" smtClean="0"/>
              <a:t>promotor</a:t>
            </a:r>
            <a:r>
              <a:rPr lang="en-US" altLang="ko-KR" dirty="0" smtClean="0"/>
              <a:t> polymorphism could be used to </a:t>
            </a:r>
            <a:r>
              <a:rPr lang="en-US" altLang="ko-KR" dirty="0" smtClean="0">
                <a:solidFill>
                  <a:srgbClr val="FFC000"/>
                </a:solidFill>
              </a:rPr>
              <a:t>identify</a:t>
            </a:r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rgbClr val="FFC000"/>
                </a:solidFill>
              </a:rPr>
              <a:t>person at risk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4525963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Difference between ILA and IPF</a:t>
            </a:r>
          </a:p>
          <a:p>
            <a:r>
              <a:rPr lang="en-US" altLang="ko-KR" dirty="0" smtClean="0"/>
              <a:t>Framingham study</a:t>
            </a:r>
          </a:p>
          <a:p>
            <a:pPr>
              <a:buNone/>
            </a:pPr>
            <a:r>
              <a:rPr lang="en-US" altLang="ko-KR" dirty="0" smtClean="0"/>
              <a:t>   : ILA 9%, Definite fibrosis 2% (&gt;50yrs)</a:t>
            </a:r>
          </a:p>
          <a:p>
            <a:pPr>
              <a:buNone/>
            </a:pPr>
            <a:endParaRPr lang="en-US" altLang="ko-KR" dirty="0" smtClean="0"/>
          </a:p>
          <a:p>
            <a:r>
              <a:rPr lang="en-US" altLang="ko-KR" dirty="0" smtClean="0"/>
              <a:t>Possible Explanation ?!</a:t>
            </a:r>
          </a:p>
          <a:p>
            <a:pPr>
              <a:buNone/>
            </a:pPr>
            <a:r>
              <a:rPr lang="en-US" altLang="ko-KR" dirty="0" smtClean="0"/>
              <a:t>   </a:t>
            </a:r>
            <a:r>
              <a:rPr lang="en-US" altLang="ko-KR" sz="2600" dirty="0" smtClean="0"/>
              <a:t>1) </a:t>
            </a:r>
            <a:r>
              <a:rPr lang="en-US" altLang="ko-KR" sz="2600" dirty="0" smtClean="0">
                <a:solidFill>
                  <a:srgbClr val="FFC000"/>
                </a:solidFill>
              </a:rPr>
              <a:t>Only some </a:t>
            </a:r>
            <a:r>
              <a:rPr lang="en-US" altLang="ko-KR" sz="2600" dirty="0" smtClean="0"/>
              <a:t>of ILA represent an early stage of IPF</a:t>
            </a:r>
          </a:p>
          <a:p>
            <a:pPr>
              <a:buNone/>
            </a:pPr>
            <a:r>
              <a:rPr lang="en-US" altLang="ko-KR" sz="2600" dirty="0" smtClean="0"/>
              <a:t>    2) IPF may be </a:t>
            </a:r>
            <a:r>
              <a:rPr lang="en-US" altLang="ko-KR" sz="2600" dirty="0" err="1" smtClean="0">
                <a:solidFill>
                  <a:srgbClr val="FFC000"/>
                </a:solidFill>
              </a:rPr>
              <a:t>underdiagnosed</a:t>
            </a:r>
            <a:r>
              <a:rPr lang="en-US" altLang="ko-KR" sz="2600" dirty="0" smtClean="0">
                <a:solidFill>
                  <a:srgbClr val="FFC000"/>
                </a:solidFill>
              </a:rPr>
              <a:t> / underreported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solidFill>
                  <a:srgbClr val="FFC000"/>
                </a:solidFill>
              </a:rPr>
              <a:t>Limitations</a:t>
            </a:r>
          </a:p>
          <a:p>
            <a:pPr>
              <a:buNone/>
            </a:pPr>
            <a:r>
              <a:rPr lang="en-US" altLang="ko-KR" dirty="0" smtClean="0"/>
              <a:t>   1) Misclassification bias</a:t>
            </a:r>
          </a:p>
          <a:p>
            <a:pPr>
              <a:buNone/>
            </a:pPr>
            <a:r>
              <a:rPr lang="en-US" altLang="ko-KR" dirty="0" smtClean="0"/>
              <a:t>   2) Chest CT is unlikely to be useful in genetic studies of ILA in 50yrs or less</a:t>
            </a:r>
          </a:p>
          <a:p>
            <a:pPr>
              <a:buNone/>
            </a:pPr>
            <a:r>
              <a:rPr lang="en-US" altLang="ko-KR" dirty="0" smtClean="0"/>
              <a:t>   3) Adult &amp; mainly European descent</a:t>
            </a:r>
          </a:p>
          <a:p>
            <a:pPr>
              <a:buNone/>
            </a:pPr>
            <a:r>
              <a:rPr lang="en-US" altLang="ko-KR" dirty="0" smtClean="0"/>
              <a:t>   4) Linkage-disequilibrium pattern on chromosome 11p15.5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C000"/>
                </a:solidFill>
              </a:rPr>
              <a:t>Introduction</a:t>
            </a:r>
            <a:endParaRPr lang="ko-KR" altLang="en-US" dirty="0">
              <a:solidFill>
                <a:srgbClr val="FFC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Interstitial lung abnormality</a:t>
            </a:r>
          </a:p>
          <a:p>
            <a:pPr>
              <a:buNone/>
            </a:pPr>
            <a:r>
              <a:rPr lang="en-US" altLang="ko-KR" dirty="0" smtClean="0"/>
              <a:t>   :Smokers &amp; elderly </a:t>
            </a:r>
            <a:r>
              <a:rPr lang="ko-KR" altLang="en-US" dirty="0" smtClean="0"/>
              <a:t>↑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r>
              <a:rPr lang="en-US" altLang="ko-KR" dirty="0" smtClean="0">
                <a:solidFill>
                  <a:srgbClr val="FFC000"/>
                </a:solidFill>
              </a:rPr>
              <a:t>Is there a genetic association?!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SNP : rs35705950 -&gt; </a:t>
            </a:r>
            <a:r>
              <a:rPr lang="en-US" altLang="ko-KR" dirty="0" err="1" smtClean="0"/>
              <a:t>Mucin</a:t>
            </a:r>
            <a:r>
              <a:rPr lang="en-US" altLang="ko-KR" dirty="0" smtClean="0"/>
              <a:t> 5B (MUC5B)</a:t>
            </a:r>
          </a:p>
          <a:p>
            <a:pPr>
              <a:buNone/>
            </a:pPr>
            <a:r>
              <a:rPr lang="en-US" altLang="ko-KR" dirty="0" smtClean="0"/>
              <a:t>  -&gt; Interstitial lung disease</a:t>
            </a:r>
          </a:p>
          <a:p>
            <a:r>
              <a:rPr lang="en-US" altLang="ko-KR" dirty="0" smtClean="0"/>
              <a:t>Age / Smoking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C000"/>
                </a:solidFill>
              </a:rPr>
              <a:t>Methods</a:t>
            </a:r>
            <a:endParaRPr lang="ko-KR" altLang="en-US" dirty="0">
              <a:solidFill>
                <a:srgbClr val="FFC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158" y="1500174"/>
            <a:ext cx="8515352" cy="4525963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dirty="0" smtClean="0">
                <a:solidFill>
                  <a:srgbClr val="FFC000"/>
                </a:solidFill>
              </a:rPr>
              <a:t>Framingham Heart Study</a:t>
            </a:r>
          </a:p>
          <a:p>
            <a:endParaRPr lang="en-US" altLang="ko-KR" dirty="0" smtClean="0">
              <a:solidFill>
                <a:srgbClr val="FFC000"/>
              </a:solidFill>
            </a:endParaRPr>
          </a:p>
          <a:p>
            <a:r>
              <a:rPr lang="en-US" altLang="ko-KR" dirty="0" smtClean="0"/>
              <a:t>2764 adult</a:t>
            </a:r>
          </a:p>
          <a:p>
            <a:r>
              <a:rPr lang="en-US" altLang="ko-KR" dirty="0" err="1" smtClean="0"/>
              <a:t>Spirometry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DLco</a:t>
            </a:r>
            <a:r>
              <a:rPr lang="en-US" altLang="ko-KR" dirty="0" smtClean="0"/>
              <a:t>, chest CT</a:t>
            </a:r>
          </a:p>
          <a:p>
            <a:r>
              <a:rPr lang="en-US" altLang="ko-KR" dirty="0" err="1" smtClean="0"/>
              <a:t>Taqman</a:t>
            </a:r>
            <a:r>
              <a:rPr lang="en-US" altLang="ko-KR" dirty="0" smtClean="0"/>
              <a:t> Genotyping Assays</a:t>
            </a:r>
          </a:p>
          <a:p>
            <a:r>
              <a:rPr lang="en-US" altLang="ko-KR" dirty="0" smtClean="0"/>
              <a:t>3 readers: 2 Radiologist + 1 Pulmonologist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Interstitial lung abnormality (&gt;5%) / Intermediate / None</a:t>
            </a:r>
          </a:p>
          <a:p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643050"/>
            <a:ext cx="600079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내용 개체 틀 2"/>
          <p:cNvSpPr txBox="1">
            <a:spLocks/>
          </p:cNvSpPr>
          <p:nvPr/>
        </p:nvSpPr>
        <p:spPr>
          <a:xfrm>
            <a:off x="428596" y="1643050"/>
            <a:ext cx="5472122" cy="254318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Generalized linear models</a:t>
            </a: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Additive genetic model</a:t>
            </a: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Interaction test</a:t>
            </a:r>
          </a:p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 &lt; 0.05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rgbClr val="FFC000"/>
                </a:solidFill>
              </a:rPr>
              <a:t>Results</a:t>
            </a:r>
            <a:br>
              <a:rPr lang="en-US" altLang="ko-KR" dirty="0" smtClean="0">
                <a:solidFill>
                  <a:srgbClr val="FFC000"/>
                </a:solidFill>
              </a:rPr>
            </a:br>
            <a:r>
              <a:rPr lang="en-US" altLang="ko-KR" dirty="0" smtClean="0">
                <a:solidFill>
                  <a:srgbClr val="FFC000"/>
                </a:solidFill>
              </a:rPr>
              <a:t>1.Thoracic CT scans</a:t>
            </a:r>
            <a:endParaRPr lang="ko-KR" altLang="en-US" dirty="0">
              <a:solidFill>
                <a:srgbClr val="FFC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Total 2764 patients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2633 (95%) - Genotype data + CT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177 (7%) – Interstitial lung abnormalities</a:t>
            </a:r>
          </a:p>
          <a:p>
            <a:r>
              <a:rPr lang="en-US" altLang="ko-KR" dirty="0" smtClean="0"/>
              <a:t>1086 (41%) – Intermediate</a:t>
            </a:r>
          </a:p>
          <a:p>
            <a:r>
              <a:rPr lang="en-US" altLang="ko-KR" dirty="0" smtClean="0"/>
              <a:t>1370 (52%) – None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71612"/>
            <a:ext cx="7756918" cy="475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3786182" y="2714620"/>
            <a:ext cx="3071834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8229600" cy="4827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직사각형 4"/>
          <p:cNvSpPr/>
          <p:nvPr/>
        </p:nvSpPr>
        <p:spPr>
          <a:xfrm>
            <a:off x="500034" y="4071942"/>
            <a:ext cx="8072494" cy="3571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rgbClr val="FFC000"/>
                </a:solidFill>
              </a:rPr>
              <a:t>2.Lung abnormalities and characteristics of participants</a:t>
            </a:r>
            <a:endParaRPr lang="ko-KR" altLang="en-US" dirty="0">
              <a:solidFill>
                <a:srgbClr val="FFC000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Pt with abnormalities</a:t>
            </a:r>
          </a:p>
          <a:p>
            <a:endParaRPr lang="en-US" altLang="ko-KR" dirty="0" smtClean="0"/>
          </a:p>
          <a:p>
            <a:pPr marL="514350" indent="-514350">
              <a:buAutoNum type="arabicPeriod"/>
            </a:pPr>
            <a:r>
              <a:rPr lang="en-US" altLang="ko-KR" dirty="0" smtClean="0"/>
              <a:t>Older, smoker</a:t>
            </a:r>
          </a:p>
          <a:p>
            <a:pPr marL="514350" indent="-514350">
              <a:buAutoNum type="arabicPeriod"/>
            </a:pPr>
            <a:r>
              <a:rPr lang="en-US" altLang="ko-KR" dirty="0" smtClean="0"/>
              <a:t>Chronic cough, shortness of breath </a:t>
            </a:r>
            <a:r>
              <a:rPr lang="ko-KR" altLang="en-US" dirty="0" smtClean="0"/>
              <a:t>↑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3. </a:t>
            </a:r>
            <a:r>
              <a:rPr lang="en-US" altLang="ko-KR" dirty="0" err="1" smtClean="0"/>
              <a:t>DLco</a:t>
            </a:r>
            <a:r>
              <a:rPr lang="en-US" altLang="ko-KR" dirty="0" smtClean="0"/>
              <a:t>(12%), TLC(9%)</a:t>
            </a:r>
            <a:r>
              <a:rPr lang="ko-KR" altLang="en-US" dirty="0" smtClean="0"/>
              <a:t>↓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85925"/>
            <a:ext cx="8286808" cy="928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496"/>
            <a:ext cx="8286808" cy="386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직사각형 5"/>
          <p:cNvSpPr/>
          <p:nvPr/>
        </p:nvSpPr>
        <p:spPr>
          <a:xfrm>
            <a:off x="500034" y="3143248"/>
            <a:ext cx="3286148" cy="6429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00034" y="5286388"/>
            <a:ext cx="3286148" cy="1357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00034" y="6429396"/>
            <a:ext cx="3286148" cy="214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375</Words>
  <Application>Microsoft Office PowerPoint</Application>
  <PresentationFormat>화면 슬라이드 쇼(4:3)</PresentationFormat>
  <Paragraphs>75</Paragraphs>
  <Slides>17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18" baseType="lpstr">
      <vt:lpstr>Office 테마</vt:lpstr>
      <vt:lpstr>MUC5B Promoter Polymorphism and Interstitial Lung Abnormalities</vt:lpstr>
      <vt:lpstr>Introduction</vt:lpstr>
      <vt:lpstr>Methods</vt:lpstr>
      <vt:lpstr>슬라이드 4</vt:lpstr>
      <vt:lpstr>Results 1.Thoracic CT scans</vt:lpstr>
      <vt:lpstr>슬라이드 6</vt:lpstr>
      <vt:lpstr>슬라이드 7</vt:lpstr>
      <vt:lpstr>2.Lung abnormalities and characteristics of participants</vt:lpstr>
      <vt:lpstr>슬라이드 9</vt:lpstr>
      <vt:lpstr>3.MUC5B Genotype and lung abnormalities</vt:lpstr>
      <vt:lpstr>슬라이드 11</vt:lpstr>
      <vt:lpstr>4.MUC5B genotype, lung abnormalities, and age</vt:lpstr>
      <vt:lpstr>5.MUC5B genotype and interstitial subtype</vt:lpstr>
      <vt:lpstr>6.MUC5B genotype, lung abnormalities, and smoking status</vt:lpstr>
      <vt:lpstr>Discussion</vt:lpstr>
      <vt:lpstr>슬라이드 16</vt:lpstr>
      <vt:lpstr>슬라이드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ALPHA10000</dc:creator>
  <cp:lastModifiedBy>yuedf001</cp:lastModifiedBy>
  <cp:revision>50</cp:revision>
  <dcterms:created xsi:type="dcterms:W3CDTF">2013-06-15T06:00:43Z</dcterms:created>
  <dcterms:modified xsi:type="dcterms:W3CDTF">2013-06-19T12:43:13Z</dcterms:modified>
</cp:coreProperties>
</file>