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02" r:id="rId2"/>
    <p:sldId id="340" r:id="rId3"/>
    <p:sldId id="341" r:id="rId4"/>
    <p:sldId id="342" r:id="rId5"/>
    <p:sldId id="343" r:id="rId6"/>
    <p:sldId id="344" r:id="rId7"/>
    <p:sldId id="345" r:id="rId8"/>
    <p:sldId id="347" r:id="rId9"/>
    <p:sldId id="346" r:id="rId10"/>
    <p:sldId id="349" r:id="rId11"/>
    <p:sldId id="350" r:id="rId12"/>
    <p:sldId id="351" r:id="rId13"/>
    <p:sldId id="355" r:id="rId14"/>
    <p:sldId id="352" r:id="rId15"/>
    <p:sldId id="353" r:id="rId16"/>
    <p:sldId id="354" r:id="rId17"/>
    <p:sldId id="321" r:id="rId18"/>
    <p:sldId id="274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379" autoAdjust="0"/>
  </p:normalViewPr>
  <p:slideViewPr>
    <p:cSldViewPr>
      <p:cViewPr>
        <p:scale>
          <a:sx n="80" d="100"/>
          <a:sy n="80" d="100"/>
        </p:scale>
        <p:origin x="-808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6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D0AA2-F379-42E5-BE6A-8FF6E384AEED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27E26-ABF2-4C48-BC1D-1589D1BE2B1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850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하나 혹은 그 이상의</a:t>
            </a:r>
            <a:r>
              <a:rPr lang="en-US" altLang="ko-KR" baseline="0" dirty="0" smtClean="0"/>
              <a:t>, </a:t>
            </a:r>
            <a:r>
              <a:rPr lang="en-US" altLang="ko-KR" dirty="0" smtClean="0"/>
              <a:t>Nodule </a:t>
            </a:r>
            <a:r>
              <a:rPr lang="ko-KR" altLang="en-US" dirty="0" smtClean="0"/>
              <a:t>혹은 </a:t>
            </a:r>
            <a:r>
              <a:rPr lang="en-US" altLang="ko-KR" dirty="0" smtClean="0"/>
              <a:t>consolidation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762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Neoplastic small lymphoid</a:t>
            </a:r>
            <a:r>
              <a:rPr lang="en-US" altLang="ko-KR" baseline="0" dirty="0" smtClean="0"/>
              <a:t> cell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diffuse infiltration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676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8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2015-03-25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85729"/>
            <a:ext cx="9129712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357158" y="404664"/>
            <a:ext cx="8535322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300" b="1" kern="0" noProof="1" smtClean="0">
                <a:solidFill>
                  <a:schemeClr val="bg1"/>
                </a:solidFill>
                <a:latin typeface="+mj-ea"/>
                <a:ea typeface="+mj-ea"/>
                <a:cs typeface="Times New Roman" pitchFamily="18" charset="0"/>
              </a:rPr>
              <a:t>VATS conference review </a:t>
            </a:r>
            <a:endParaRPr lang="en-US" altLang="ko-KR" sz="3300" b="1" kern="0" noProof="1">
              <a:solidFill>
                <a:schemeClr val="bg1"/>
              </a:solidFill>
              <a:latin typeface="+mj-ea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300" b="1" kern="0" noProof="1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: </a:t>
            </a:r>
            <a:r>
              <a:rPr lang="en-US" altLang="ko-KR" sz="3300" b="1" kern="0" noProof="1" smtClean="0">
                <a:solidFill>
                  <a:schemeClr val="bg1"/>
                </a:solidFill>
                <a:latin typeface="+mj-lt"/>
                <a:ea typeface="+mj-ea"/>
                <a:cs typeface="Times New Roman" pitchFamily="18" charset="0"/>
              </a:rPr>
              <a:t>Primary pulmonary MALT lymphoma</a:t>
            </a: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357158" y="4277136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Leem Ah Young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57158" y="4857760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6480720" cy="571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75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Prognosis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Typically </a:t>
            </a:r>
            <a:r>
              <a:rPr lang="en-US" altLang="ko-KR" sz="2800" dirty="0"/>
              <a:t>have an </a:t>
            </a:r>
            <a:r>
              <a:rPr lang="en-US" altLang="ko-KR" sz="2800" u="sng" dirty="0"/>
              <a:t>indolent course</a:t>
            </a:r>
            <a:r>
              <a:rPr lang="en-US" altLang="ko-KR" sz="2800" dirty="0"/>
              <a:t> and a </a:t>
            </a:r>
            <a:r>
              <a:rPr lang="en-US" altLang="ko-KR" sz="2800" u="sng" dirty="0"/>
              <a:t>good </a:t>
            </a:r>
            <a:r>
              <a:rPr lang="en-US" altLang="ko-KR" sz="2800" u="sng" dirty="0" smtClean="0"/>
              <a:t>prognosis</a:t>
            </a:r>
          </a:p>
          <a:p>
            <a:pPr lvl="1"/>
            <a:r>
              <a:rPr lang="en-US" altLang="ko-KR" sz="2400" dirty="0"/>
              <a:t>In the study of </a:t>
            </a:r>
            <a:r>
              <a:rPr lang="en-US" altLang="ko-KR" sz="2400" dirty="0" err="1"/>
              <a:t>Borie</a:t>
            </a:r>
            <a:r>
              <a:rPr lang="en-US" altLang="ko-KR" sz="2400" dirty="0"/>
              <a:t> </a:t>
            </a:r>
            <a:r>
              <a:rPr lang="en-US" altLang="ko-KR" sz="2400" i="1" dirty="0"/>
              <a:t>et al.</a:t>
            </a:r>
          </a:p>
          <a:p>
            <a:pPr lvl="2"/>
            <a:r>
              <a:rPr lang="en-US" altLang="ko-KR" sz="2000" dirty="0" smtClean="0"/>
              <a:t>63 </a:t>
            </a:r>
            <a:r>
              <a:rPr lang="en-US" altLang="ko-KR" sz="2000" dirty="0"/>
              <a:t>cases with </a:t>
            </a:r>
            <a:r>
              <a:rPr lang="en-US" altLang="ko-KR" sz="2000" dirty="0" err="1"/>
              <a:t>pMALToma</a:t>
            </a:r>
            <a:endParaRPr lang="en-US" altLang="ko-KR" sz="2000" dirty="0"/>
          </a:p>
          <a:p>
            <a:pPr lvl="2"/>
            <a:r>
              <a:rPr lang="en-US" altLang="ko-KR" sz="2000" dirty="0" smtClean="0"/>
              <a:t>Estimated </a:t>
            </a:r>
            <a:r>
              <a:rPr lang="en-US" altLang="ko-KR" sz="2000" dirty="0"/>
              <a:t>5‑ and 10‑year overall survival rates were 90 and 72%</a:t>
            </a:r>
          </a:p>
          <a:p>
            <a:pPr marL="0" indent="0" algn="r">
              <a:buNone/>
            </a:pPr>
            <a:r>
              <a:rPr lang="en-US" altLang="ko-KR" sz="1400" i="1" dirty="0" err="1"/>
              <a:t>Borie</a:t>
            </a:r>
            <a:r>
              <a:rPr lang="en-US" altLang="ko-KR" sz="1400" i="1" dirty="0"/>
              <a:t> R, </a:t>
            </a:r>
            <a:r>
              <a:rPr lang="en-US" altLang="ko-KR" sz="1400" i="1" dirty="0" err="1"/>
              <a:t>Wislez</a:t>
            </a:r>
            <a:r>
              <a:rPr lang="en-US" altLang="ko-KR" sz="1400" i="1" dirty="0"/>
              <a:t> M, </a:t>
            </a:r>
            <a:r>
              <a:rPr lang="en-US" altLang="ko-KR" sz="1400" i="1" dirty="0" err="1"/>
              <a:t>Thabut</a:t>
            </a:r>
            <a:r>
              <a:rPr lang="en-US" altLang="ko-KR" sz="1400" i="1" dirty="0"/>
              <a:t> G, et </a:t>
            </a:r>
            <a:r>
              <a:rPr lang="en-US" altLang="ko-KR" sz="1400" i="1" dirty="0" smtClean="0"/>
              <a:t>al. </a:t>
            </a:r>
            <a:r>
              <a:rPr lang="en-US" altLang="ko-KR" sz="1400" i="1" dirty="0" err="1"/>
              <a:t>Eur</a:t>
            </a:r>
            <a:r>
              <a:rPr lang="en-US" altLang="ko-KR" sz="1400" i="1" dirty="0"/>
              <a:t> </a:t>
            </a:r>
            <a:r>
              <a:rPr lang="en-US" altLang="ko-KR" sz="1400" i="1" dirty="0" err="1"/>
              <a:t>Respir</a:t>
            </a:r>
            <a:r>
              <a:rPr lang="en-US" altLang="ko-KR" sz="1400" i="1" dirty="0"/>
              <a:t> J 34: 1408‑1416, 2009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Systemic </a:t>
            </a:r>
            <a:r>
              <a:rPr lang="en-US" altLang="ko-KR" sz="2800" dirty="0"/>
              <a:t>dissemination and transformation into high‑grade B‑cell lymphoma may occur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5424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2800" dirty="0" smtClean="0"/>
              <a:t>Optimal therapy remains under debate</a:t>
            </a:r>
          </a:p>
          <a:p>
            <a:pPr lvl="1"/>
            <a:r>
              <a:rPr lang="en-US" altLang="ko-KR" sz="2400" dirty="0" smtClean="0"/>
              <a:t>Chemotherapy</a:t>
            </a:r>
          </a:p>
          <a:p>
            <a:pPr lvl="1"/>
            <a:r>
              <a:rPr lang="en-US" altLang="ko-KR" sz="2400" dirty="0" smtClean="0"/>
              <a:t>Surgery, Radiation therapy</a:t>
            </a:r>
          </a:p>
          <a:p>
            <a:pPr lvl="2"/>
            <a:r>
              <a:rPr lang="en-US" altLang="ko-KR" sz="2000" dirty="0" smtClean="0"/>
              <a:t>Problems with </a:t>
            </a:r>
            <a:r>
              <a:rPr lang="en-US" altLang="ko-KR" sz="2000" u="sng" dirty="0" smtClean="0"/>
              <a:t>lung function</a:t>
            </a:r>
          </a:p>
          <a:p>
            <a:pPr lvl="2"/>
            <a:r>
              <a:rPr lang="en-US" altLang="ko-KR" sz="2000" dirty="0" smtClean="0"/>
              <a:t>It remains unclear as to whether radiotherapy and surgical removal of localized </a:t>
            </a:r>
            <a:r>
              <a:rPr lang="en-US" altLang="ko-KR" sz="2000" dirty="0" err="1" smtClean="0"/>
              <a:t>pMALToma</a:t>
            </a:r>
            <a:r>
              <a:rPr lang="en-US" altLang="ko-KR" sz="2000" dirty="0" smtClean="0"/>
              <a:t> is the optimal treatment</a:t>
            </a:r>
          </a:p>
          <a:p>
            <a:pPr lvl="1"/>
            <a:r>
              <a:rPr lang="en-US" altLang="ko-KR" sz="2600" dirty="0" smtClean="0"/>
              <a:t>In the study of </a:t>
            </a:r>
            <a:r>
              <a:rPr lang="en-US" altLang="ko-KR" sz="2600" i="1" dirty="0" smtClean="0"/>
              <a:t>Oh et al.</a:t>
            </a:r>
          </a:p>
          <a:p>
            <a:pPr lvl="2"/>
            <a:r>
              <a:rPr lang="en-US" altLang="ko-KR" sz="2200" dirty="0" smtClean="0"/>
              <a:t>1991 to 2008, a total of 61 patients with biopsy confirmed were retrospectively analyzed</a:t>
            </a:r>
          </a:p>
          <a:p>
            <a:pPr lvl="2"/>
            <a:r>
              <a:rPr lang="en-US" altLang="ko-KR" sz="2200" dirty="0" smtClean="0"/>
              <a:t>No differences between the operation group and chemotherapy group in terms of median time to progression</a:t>
            </a:r>
          </a:p>
          <a:p>
            <a:pPr marL="457200" lvl="1" indent="0" algn="r">
              <a:buNone/>
            </a:pPr>
            <a:r>
              <a:rPr lang="en-US" altLang="ko-KR" sz="1500" i="1" dirty="0"/>
              <a:t>Oh SY, Kim WS, Kim JS, et </a:t>
            </a:r>
            <a:r>
              <a:rPr lang="en-US" altLang="ko-KR" sz="1500" i="1" dirty="0" smtClean="0"/>
              <a:t>al. Ann </a:t>
            </a:r>
            <a:r>
              <a:rPr lang="en-US" altLang="ko-KR" sz="1500" i="1" dirty="0" err="1"/>
              <a:t>Hematol</a:t>
            </a:r>
            <a:r>
              <a:rPr lang="en-US" altLang="ko-KR" sz="1500" i="1" dirty="0"/>
              <a:t> 89: 563‑568, 2010</a:t>
            </a:r>
          </a:p>
          <a:p>
            <a:pPr lvl="1"/>
            <a:endParaRPr lang="en-US" altLang="ko-KR" sz="1500" dirty="0" smtClean="0"/>
          </a:p>
        </p:txBody>
      </p:sp>
    </p:spTree>
    <p:extLst>
      <p:ext uri="{BB962C8B-B14F-4D97-AF65-F5344CB8AC3E}">
        <p14:creationId xmlns:p14="http://schemas.microsoft.com/office/powerpoint/2010/main" val="238068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In the study of Wang et al. </a:t>
            </a:r>
          </a:p>
          <a:p>
            <a:pPr lvl="2"/>
            <a:r>
              <a:rPr lang="en-US" altLang="ko-KR" sz="2000" dirty="0"/>
              <a:t>38 consecutive patients from single </a:t>
            </a:r>
            <a:r>
              <a:rPr lang="en-US" altLang="ko-KR" sz="2000" dirty="0" smtClean="0"/>
              <a:t>center</a:t>
            </a:r>
          </a:p>
          <a:p>
            <a:pPr marL="914400" lvl="2" indent="0">
              <a:buNone/>
            </a:pPr>
            <a:r>
              <a:rPr lang="en-US" altLang="ko-KR" sz="2000" dirty="0"/>
              <a:t>-&gt; 25 patients with localized disease</a:t>
            </a:r>
            <a:endParaRPr lang="en-US" altLang="ko-KR" sz="2000" dirty="0" smtClean="0"/>
          </a:p>
          <a:p>
            <a:pPr lvl="2"/>
            <a:r>
              <a:rPr lang="en-US" altLang="ko-KR" sz="2000" dirty="0"/>
              <a:t>No significant difference in overall survival (OS) was found between patients who received surgery or </a:t>
            </a:r>
            <a:r>
              <a:rPr lang="en-US" altLang="ko-KR" sz="2000" dirty="0" smtClean="0"/>
              <a:t>not</a:t>
            </a:r>
          </a:p>
          <a:p>
            <a:pPr lvl="2"/>
            <a:r>
              <a:rPr lang="en-US" altLang="ko-KR" sz="2000" dirty="0" smtClean="0"/>
              <a:t>Patients </a:t>
            </a:r>
            <a:r>
              <a:rPr lang="en-US" altLang="ko-KR" sz="2000" dirty="0"/>
              <a:t>treated with chemotherapy had superior progression-free survival (PFS) than </a:t>
            </a:r>
            <a:r>
              <a:rPr lang="en-US" altLang="ko-KR" sz="2000" dirty="0" smtClean="0"/>
              <a:t>surgery</a:t>
            </a:r>
          </a:p>
          <a:p>
            <a:pPr lvl="2"/>
            <a:r>
              <a:rPr lang="en-US" altLang="ko-KR" sz="2000" dirty="0"/>
              <a:t>No significant differences in PFS and OS exist between those who received </a:t>
            </a:r>
            <a:r>
              <a:rPr lang="en-US" altLang="ko-KR" sz="2000" dirty="0" smtClean="0"/>
              <a:t>adjuvant </a:t>
            </a:r>
            <a:r>
              <a:rPr lang="en-US" altLang="ko-KR" sz="2000" dirty="0"/>
              <a:t>treatment or </a:t>
            </a:r>
            <a:r>
              <a:rPr lang="en-US" altLang="ko-KR" sz="2000" dirty="0" smtClean="0"/>
              <a:t>not</a:t>
            </a:r>
          </a:p>
          <a:p>
            <a:pPr marL="914400" lvl="2" indent="0" algn="r">
              <a:buNone/>
            </a:pPr>
            <a:endParaRPr lang="en-US" altLang="ko-KR" sz="1400" i="1" dirty="0" smtClean="0"/>
          </a:p>
          <a:p>
            <a:pPr marL="914400" lvl="2" indent="0" algn="r">
              <a:buNone/>
            </a:pPr>
            <a:r>
              <a:rPr lang="en-US" altLang="ko-KR" sz="1400" i="1" dirty="0" smtClean="0"/>
              <a:t>Wang </a:t>
            </a:r>
            <a:r>
              <a:rPr lang="en-US" altLang="ko-KR" sz="1400" i="1" dirty="0"/>
              <a:t>L, Xia ZJ, Zhang YJ, Huang HQ, Lin TY, Lu Y. </a:t>
            </a:r>
            <a:r>
              <a:rPr lang="en-US" altLang="ko-KR" sz="1400" i="1" dirty="0" err="1"/>
              <a:t>Tumour</a:t>
            </a:r>
            <a:r>
              <a:rPr lang="en-US" altLang="ko-KR" sz="1400" i="1" dirty="0"/>
              <a:t> Biol. 2015 Mar 24</a:t>
            </a:r>
            <a:endParaRPr lang="ko-KR" alt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89982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sz="2800" dirty="0" smtClean="0"/>
              <a:t>Chemotherapy </a:t>
            </a:r>
          </a:p>
          <a:p>
            <a:pPr lvl="1"/>
            <a:r>
              <a:rPr lang="en-US" altLang="ko-KR" sz="2400" dirty="0" err="1" smtClean="0"/>
              <a:t>Fludarabine</a:t>
            </a:r>
            <a:r>
              <a:rPr lang="en-US" altLang="ko-KR" sz="2400" dirty="0" smtClean="0"/>
              <a:t> and </a:t>
            </a:r>
            <a:r>
              <a:rPr lang="en-US" altLang="ko-KR" sz="2400" dirty="0" err="1"/>
              <a:t>mitoxantrone</a:t>
            </a:r>
            <a:r>
              <a:rPr lang="en-US" altLang="ko-KR" sz="2400" dirty="0"/>
              <a:t>-containing </a:t>
            </a:r>
            <a:r>
              <a:rPr lang="en-US" altLang="ko-KR" sz="2400" dirty="0" smtClean="0"/>
              <a:t>regimens</a:t>
            </a:r>
          </a:p>
          <a:p>
            <a:pPr lvl="1"/>
            <a:r>
              <a:rPr lang="en-US" altLang="ko-KR" sz="2400" dirty="0" err="1" smtClean="0"/>
              <a:t>chlorambucil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currently appears to be the optimal treatment option for cases with disseminated </a:t>
            </a:r>
            <a:r>
              <a:rPr lang="en-US" altLang="ko-KR" sz="2400" dirty="0" smtClean="0"/>
              <a:t>disease</a:t>
            </a:r>
          </a:p>
          <a:p>
            <a:endParaRPr lang="en-US" altLang="ko-KR" sz="2800" dirty="0"/>
          </a:p>
          <a:p>
            <a:r>
              <a:rPr lang="en-US" altLang="ko-KR" sz="2800" dirty="0" smtClean="0"/>
              <a:t>Therapeutic </a:t>
            </a:r>
            <a:r>
              <a:rPr lang="en-US" altLang="ko-KR" sz="2800" dirty="0"/>
              <a:t>role of rituximab remains </a:t>
            </a:r>
            <a:r>
              <a:rPr lang="en-US" altLang="ko-KR" sz="2800" dirty="0" smtClean="0"/>
              <a:t>unclear</a:t>
            </a:r>
          </a:p>
          <a:p>
            <a:pPr lvl="1"/>
            <a:r>
              <a:rPr lang="en-US" altLang="ko-KR" sz="2400" dirty="0"/>
              <a:t>only a limited number of case reports with conflicting </a:t>
            </a:r>
            <a:r>
              <a:rPr lang="en-US" altLang="ko-KR" sz="2400" dirty="0" smtClean="0"/>
              <a:t>results</a:t>
            </a:r>
          </a:p>
          <a:p>
            <a:pPr lvl="1"/>
            <a:r>
              <a:rPr lang="en-US" altLang="ko-KR" sz="2400" dirty="0" smtClean="0"/>
              <a:t>As </a:t>
            </a:r>
            <a:r>
              <a:rPr lang="en-US" altLang="ko-KR" sz="2400" dirty="0" err="1" smtClean="0"/>
              <a:t>pMALToma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cells express the CD20 antigen, the therapeutic possibility of rituximab appears to be </a:t>
            </a:r>
            <a:r>
              <a:rPr lang="en-US" altLang="ko-KR" sz="2400" dirty="0" smtClean="0"/>
              <a:t>promising</a:t>
            </a:r>
          </a:p>
        </p:txBody>
      </p:sp>
    </p:spTree>
    <p:extLst>
      <p:ext uri="{BB962C8B-B14F-4D97-AF65-F5344CB8AC3E}">
        <p14:creationId xmlns:p14="http://schemas.microsoft.com/office/powerpoint/2010/main" val="15935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Treatment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In </a:t>
            </a:r>
            <a:r>
              <a:rPr lang="en-US" altLang="ko-KR" sz="2800" dirty="0"/>
              <a:t>the study of </a:t>
            </a:r>
            <a:r>
              <a:rPr lang="en-US" altLang="ko-KR" sz="2800" dirty="0" err="1" smtClean="0"/>
              <a:t>Zinzani</a:t>
            </a:r>
            <a:r>
              <a:rPr lang="en-US" altLang="ko-KR" sz="2800" dirty="0" smtClean="0"/>
              <a:t> </a:t>
            </a:r>
            <a:r>
              <a:rPr lang="en-US" altLang="ko-KR" sz="2800" i="1" dirty="0"/>
              <a:t>et </a:t>
            </a:r>
            <a:r>
              <a:rPr lang="en-US" altLang="ko-KR" sz="2800" i="1" dirty="0" smtClean="0"/>
              <a:t>al</a:t>
            </a:r>
          </a:p>
          <a:p>
            <a:pPr lvl="1"/>
            <a:r>
              <a:rPr lang="en-US" altLang="ko-KR" sz="2400" dirty="0" smtClean="0"/>
              <a:t>Observational </a:t>
            </a:r>
            <a:r>
              <a:rPr lang="en-US" altLang="ko-KR" sz="2400" dirty="0"/>
              <a:t>retrospective study of 17 patients with </a:t>
            </a:r>
            <a:r>
              <a:rPr lang="en-US" altLang="ko-KR" sz="2400" dirty="0" err="1" smtClean="0"/>
              <a:t>pMALToma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Treated </a:t>
            </a:r>
            <a:r>
              <a:rPr lang="en-US" altLang="ko-KR" sz="2400" dirty="0"/>
              <a:t>with </a:t>
            </a:r>
            <a:r>
              <a:rPr lang="en-US" altLang="ko-KR" sz="2400" dirty="0" err="1"/>
              <a:t>fludarabine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and </a:t>
            </a:r>
            <a:r>
              <a:rPr lang="en-US" altLang="ko-KR" sz="2400" dirty="0" err="1" smtClean="0"/>
              <a:t>mitoxantrone</a:t>
            </a:r>
            <a:r>
              <a:rPr lang="en-US" altLang="ko-KR" sz="2400" dirty="0" smtClean="0"/>
              <a:t>‑</a:t>
            </a:r>
          </a:p>
          <a:p>
            <a:pPr marL="457200" lvl="1" indent="0"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containing regimens</a:t>
            </a:r>
          </a:p>
          <a:p>
            <a:pPr lvl="1"/>
            <a:r>
              <a:rPr lang="en-US" altLang="ko-KR" sz="2400" dirty="0"/>
              <a:t>82.3% of the patients achieved a complete response and 11.8% a partial </a:t>
            </a:r>
            <a:r>
              <a:rPr lang="en-US" altLang="ko-KR" sz="2400" dirty="0" smtClean="0"/>
              <a:t>response</a:t>
            </a:r>
          </a:p>
          <a:p>
            <a:pPr lvl="1"/>
            <a:r>
              <a:rPr lang="en-US" altLang="ko-KR" sz="2400" dirty="0" smtClean="0"/>
              <a:t>Remarkable </a:t>
            </a:r>
            <a:r>
              <a:rPr lang="en-US" altLang="ko-KR" sz="2400" dirty="0"/>
              <a:t>progression‑free survival (71%) and overall survival (100%) were reported at 14 </a:t>
            </a:r>
            <a:r>
              <a:rPr lang="en-US" altLang="ko-KR" sz="2400" dirty="0" smtClean="0"/>
              <a:t>years</a:t>
            </a:r>
          </a:p>
          <a:p>
            <a:pPr marL="457200" lvl="1" indent="0" algn="r">
              <a:buNone/>
            </a:pPr>
            <a:r>
              <a:rPr lang="en-US" altLang="ko-KR" sz="1400" i="1" dirty="0" err="1"/>
              <a:t>Zinzani</a:t>
            </a:r>
            <a:r>
              <a:rPr lang="en-US" altLang="ko-KR" sz="1400" i="1" dirty="0"/>
              <a:t> PL, </a:t>
            </a:r>
            <a:r>
              <a:rPr lang="en-US" altLang="ko-KR" sz="1400" i="1" dirty="0" err="1"/>
              <a:t>Pellegrini</a:t>
            </a:r>
            <a:r>
              <a:rPr lang="en-US" altLang="ko-KR" sz="1400" i="1" dirty="0"/>
              <a:t> C, </a:t>
            </a:r>
            <a:r>
              <a:rPr lang="en-US" altLang="ko-KR" sz="1400" i="1" dirty="0" err="1"/>
              <a:t>Gandolfi</a:t>
            </a:r>
            <a:r>
              <a:rPr lang="en-US" altLang="ko-KR" sz="1400" i="1" dirty="0"/>
              <a:t> L, et </a:t>
            </a:r>
            <a:r>
              <a:rPr lang="en-US" altLang="ko-KR" sz="1400" i="1" dirty="0" smtClean="0"/>
              <a:t>al. </a:t>
            </a:r>
            <a:r>
              <a:rPr lang="en-US" altLang="ko-KR" sz="1400" i="1" dirty="0" err="1" smtClean="0"/>
              <a:t>Hematol</a:t>
            </a:r>
            <a:r>
              <a:rPr lang="en-US" altLang="ko-KR" sz="1400" i="1" dirty="0" smtClean="0"/>
              <a:t> </a:t>
            </a:r>
            <a:r>
              <a:rPr lang="en-US" altLang="ko-KR" sz="1400" i="1" dirty="0" err="1"/>
              <a:t>Oncol</a:t>
            </a:r>
            <a:r>
              <a:rPr lang="en-US" altLang="ko-KR" sz="1400" i="1" dirty="0"/>
              <a:t> 31: 183‑188, 2013</a:t>
            </a:r>
          </a:p>
          <a:p>
            <a:pPr lvl="1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45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/>
              <a:t>Rare disease</a:t>
            </a:r>
          </a:p>
          <a:p>
            <a:r>
              <a:rPr lang="en-US" altLang="ko-KR" sz="2800" dirty="0" smtClean="0"/>
              <a:t>Progression </a:t>
            </a:r>
            <a:r>
              <a:rPr lang="en-US" altLang="ko-KR" sz="2800" dirty="0"/>
              <a:t>is generally </a:t>
            </a:r>
            <a:r>
              <a:rPr lang="en-US" altLang="ko-KR" sz="2800" dirty="0" smtClean="0"/>
              <a:t>indolent</a:t>
            </a:r>
          </a:p>
          <a:p>
            <a:r>
              <a:rPr lang="en-US" altLang="ko-KR" sz="2800" dirty="0" smtClean="0"/>
              <a:t>May </a:t>
            </a:r>
            <a:r>
              <a:rPr lang="en-US" altLang="ko-KR" sz="2800" dirty="0"/>
              <a:t>be accompanied by autoimmune </a:t>
            </a:r>
            <a:r>
              <a:rPr lang="en-US" altLang="ko-KR" sz="2800" dirty="0" smtClean="0"/>
              <a:t>diseases</a:t>
            </a:r>
          </a:p>
          <a:p>
            <a:r>
              <a:rPr lang="en-US" altLang="ko-KR" sz="2800" dirty="0" smtClean="0"/>
              <a:t>Diagnosis</a:t>
            </a:r>
          </a:p>
          <a:p>
            <a:pPr lvl="1"/>
            <a:r>
              <a:rPr lang="en-US" altLang="ko-KR" sz="2400" dirty="0" smtClean="0"/>
              <a:t>Histological examination - </a:t>
            </a:r>
            <a:r>
              <a:rPr lang="en-US" altLang="ko-KR" sz="2400" dirty="0"/>
              <a:t>Definitive </a:t>
            </a:r>
            <a:r>
              <a:rPr lang="en-US" altLang="ko-KR" sz="2400" dirty="0" smtClean="0"/>
              <a:t>diagnosis</a:t>
            </a:r>
          </a:p>
          <a:p>
            <a:r>
              <a:rPr lang="en-US" altLang="ko-KR" sz="2800" dirty="0" smtClean="0"/>
              <a:t>Treatment</a:t>
            </a:r>
          </a:p>
          <a:p>
            <a:pPr lvl="1"/>
            <a:r>
              <a:rPr lang="en-US" altLang="ko-KR" sz="2400" dirty="0" smtClean="0"/>
              <a:t>Surgery, Radiation therapy</a:t>
            </a:r>
          </a:p>
          <a:p>
            <a:pPr lvl="1"/>
            <a:r>
              <a:rPr lang="en-US" altLang="ko-KR" sz="2400" dirty="0" smtClean="0"/>
              <a:t>Chemotherapy</a:t>
            </a:r>
          </a:p>
          <a:p>
            <a:pPr lvl="2"/>
            <a:r>
              <a:rPr lang="en-US" altLang="ko-KR" sz="2000" dirty="0" err="1"/>
              <a:t>Fludarabine</a:t>
            </a:r>
            <a:r>
              <a:rPr lang="en-US" altLang="ko-KR" sz="2000" dirty="0"/>
              <a:t> and </a:t>
            </a:r>
            <a:r>
              <a:rPr lang="en-US" altLang="ko-KR" sz="2000" dirty="0" err="1"/>
              <a:t>mitoxantrone</a:t>
            </a:r>
            <a:r>
              <a:rPr lang="en-US" altLang="ko-KR" sz="2000" dirty="0"/>
              <a:t>-containing </a:t>
            </a:r>
            <a:r>
              <a:rPr lang="en-US" altLang="ko-KR" sz="2000" dirty="0" smtClean="0"/>
              <a:t>regimens</a:t>
            </a:r>
          </a:p>
          <a:p>
            <a:pPr lvl="2"/>
            <a:r>
              <a:rPr lang="en-US" altLang="ko-KR" sz="2000" dirty="0" err="1" smtClean="0"/>
              <a:t>Chlorambucil</a:t>
            </a:r>
            <a:r>
              <a:rPr lang="en-US" altLang="ko-KR" sz="2000" dirty="0" smtClean="0"/>
              <a:t>‑based </a:t>
            </a:r>
            <a:r>
              <a:rPr lang="en-US" altLang="ko-KR" sz="2000" dirty="0"/>
              <a:t>regimen</a:t>
            </a:r>
            <a:endParaRPr lang="en-US" altLang="ko-KR" sz="2000" dirty="0" smtClean="0"/>
          </a:p>
          <a:p>
            <a:pPr lvl="1"/>
            <a:endParaRPr lang="en-US" altLang="ko-KR" sz="2400" dirty="0"/>
          </a:p>
          <a:p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333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[1] </a:t>
            </a:r>
            <a:r>
              <a:rPr lang="en-US" altLang="ko-KR" sz="2000" dirty="0" err="1"/>
              <a:t>Borie</a:t>
            </a:r>
            <a:r>
              <a:rPr lang="en-US" altLang="ko-KR" sz="2000" dirty="0"/>
              <a:t> R, </a:t>
            </a:r>
            <a:r>
              <a:rPr lang="en-US" altLang="ko-KR" sz="2000" dirty="0" err="1"/>
              <a:t>Wislez</a:t>
            </a:r>
            <a:r>
              <a:rPr lang="en-US" altLang="ko-KR" sz="2000" dirty="0"/>
              <a:t> M, </a:t>
            </a:r>
            <a:r>
              <a:rPr lang="en-US" altLang="ko-KR" sz="2000" dirty="0" err="1"/>
              <a:t>Thabut</a:t>
            </a:r>
            <a:r>
              <a:rPr lang="en-US" altLang="ko-KR" sz="2000" dirty="0"/>
              <a:t> G, et al: Clinical characteristics and prognostic factors of pulmonary MALT lymphoma. </a:t>
            </a:r>
            <a:r>
              <a:rPr lang="en-US" altLang="ko-KR" sz="2000" dirty="0" err="1"/>
              <a:t>Eur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Respir</a:t>
            </a:r>
            <a:r>
              <a:rPr lang="en-US" altLang="ko-KR" sz="2000" dirty="0"/>
              <a:t> J 34: 1408‑1416, </a:t>
            </a:r>
            <a:r>
              <a:rPr lang="en-US" altLang="ko-KR" sz="2000" dirty="0" smtClean="0"/>
              <a:t>2009</a:t>
            </a:r>
          </a:p>
          <a:p>
            <a:pPr marL="0" indent="0">
              <a:buNone/>
            </a:pPr>
            <a:r>
              <a:rPr lang="en-US" altLang="ko-KR" sz="2000" dirty="0" smtClean="0"/>
              <a:t>[</a:t>
            </a:r>
            <a:r>
              <a:rPr lang="en-US" altLang="ko-KR" sz="2000" dirty="0"/>
              <a:t>2] Marginal zone B‑cell lymphoma of bronchus‑associated lymphoid tissue: imaging findings in 21 patients. Chest 133: 433‑440, 2008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/>
              <a:t>[3] </a:t>
            </a:r>
            <a:r>
              <a:rPr lang="en-US" altLang="ko-KR" sz="2000" dirty="0" err="1"/>
              <a:t>Zinzani</a:t>
            </a:r>
            <a:r>
              <a:rPr lang="en-US" altLang="ko-KR" sz="2000" dirty="0"/>
              <a:t> PL, </a:t>
            </a:r>
            <a:r>
              <a:rPr lang="en-US" altLang="ko-KR" sz="2000" dirty="0" err="1"/>
              <a:t>Pellegrini</a:t>
            </a:r>
            <a:r>
              <a:rPr lang="en-US" altLang="ko-KR" sz="2000" dirty="0"/>
              <a:t> C, </a:t>
            </a:r>
            <a:r>
              <a:rPr lang="en-US" altLang="ko-KR" sz="2000" dirty="0" err="1"/>
              <a:t>Gandolfi</a:t>
            </a:r>
            <a:r>
              <a:rPr lang="en-US" altLang="ko-KR" sz="2000" dirty="0"/>
              <a:t> L, et al: </a:t>
            </a:r>
            <a:r>
              <a:rPr lang="en-US" altLang="ko-KR" sz="2000" dirty="0" err="1"/>
              <a:t>Extranodal</a:t>
            </a:r>
            <a:r>
              <a:rPr lang="en-US" altLang="ko-KR" sz="2000" dirty="0"/>
              <a:t> marginal zone B‑cell lymphoma of the lung: experience with </a:t>
            </a:r>
            <a:r>
              <a:rPr lang="en-US" altLang="ko-KR" sz="2000" dirty="0" err="1"/>
              <a:t>fludarabine</a:t>
            </a:r>
            <a:r>
              <a:rPr lang="en-US" altLang="ko-KR" sz="2000" dirty="0"/>
              <a:t> and </a:t>
            </a:r>
            <a:r>
              <a:rPr lang="en-US" altLang="ko-KR" sz="2000" dirty="0" err="1"/>
              <a:t>mitoxantrone</a:t>
            </a:r>
            <a:r>
              <a:rPr lang="en-US" altLang="ko-KR" sz="2000" dirty="0"/>
              <a:t>‑containing regimens. </a:t>
            </a:r>
            <a:r>
              <a:rPr lang="en-US" altLang="ko-KR" sz="2000" dirty="0" err="1"/>
              <a:t>Hematol</a:t>
            </a:r>
            <a:r>
              <a:rPr lang="en-US" altLang="ko-KR" sz="2000" dirty="0"/>
              <a:t> </a:t>
            </a:r>
            <a:r>
              <a:rPr lang="en-US" altLang="ko-KR" sz="2000" dirty="0" err="1"/>
              <a:t>Oncol</a:t>
            </a:r>
            <a:r>
              <a:rPr lang="en-US" altLang="ko-KR" sz="2000" dirty="0"/>
              <a:t> 31: 183‑188, </a:t>
            </a:r>
            <a:r>
              <a:rPr lang="en-US" altLang="ko-KR" sz="2000" dirty="0" smtClean="0"/>
              <a:t>2013</a:t>
            </a:r>
          </a:p>
          <a:p>
            <a:pPr marL="0" indent="0">
              <a:buNone/>
            </a:pPr>
            <a:r>
              <a:rPr lang="en-US" altLang="ko-KR" sz="2000" dirty="0"/>
              <a:t>[4] </a:t>
            </a:r>
            <a:r>
              <a:rPr lang="en-US" altLang="ko-KR" sz="2000" dirty="0" smtClean="0"/>
              <a:t>Oh </a:t>
            </a:r>
            <a:r>
              <a:rPr lang="en-US" altLang="ko-KR" sz="2000" dirty="0"/>
              <a:t>SY, Kim WS, Kim JS, et al: Pulmonary marginal zone B‑cell lymphoma of MALT type </a:t>
            </a:r>
            <a:r>
              <a:rPr lang="en-US" altLang="ko-KR" sz="2000" dirty="0" smtClean="0"/>
              <a:t>what </a:t>
            </a:r>
            <a:r>
              <a:rPr lang="en-US" altLang="ko-KR" sz="2000" dirty="0"/>
              <a:t>is a prognostic factor and which is the optimal treatment, operation, or chemotherapy?: Consortium for Improving Survival of Lymphoma (CISL) study. Ann </a:t>
            </a:r>
            <a:r>
              <a:rPr lang="en-US" altLang="ko-KR" sz="2000" dirty="0" err="1"/>
              <a:t>Hematol</a:t>
            </a:r>
            <a:r>
              <a:rPr lang="en-US" altLang="ko-KR" sz="2000" dirty="0"/>
              <a:t> 89: 563‑568, </a:t>
            </a:r>
            <a:r>
              <a:rPr lang="en-US" altLang="ko-KR" sz="2000" dirty="0" smtClean="0"/>
              <a:t>2010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72737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/>
              <a:t>Mucosa‑associated lymphoid tissue (MALT) </a:t>
            </a:r>
            <a:r>
              <a:rPr lang="en-US" altLang="ko-KR" sz="2800" dirty="0" smtClean="0"/>
              <a:t>lymphoma</a:t>
            </a:r>
          </a:p>
          <a:p>
            <a:pPr lvl="1"/>
            <a:r>
              <a:rPr lang="en-US" altLang="ko-KR" sz="2400" u="sng" dirty="0" err="1" smtClean="0"/>
              <a:t>Extranodal</a:t>
            </a:r>
            <a:r>
              <a:rPr lang="en-US" altLang="ko-KR" sz="2400" u="sng" dirty="0" smtClean="0"/>
              <a:t> marginal zone lymphoma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of mucosa-associated lymphoid tissue </a:t>
            </a:r>
            <a:endParaRPr lang="en-US" altLang="ko-KR" sz="2400" dirty="0" smtClean="0"/>
          </a:p>
          <a:p>
            <a:pPr lvl="1"/>
            <a:r>
              <a:rPr lang="en-US" altLang="ko-KR" sz="2400" dirty="0" err="1" smtClean="0"/>
              <a:t>Extranodal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lymphoma </a:t>
            </a:r>
            <a:r>
              <a:rPr lang="en-US" altLang="ko-KR" sz="2400" dirty="0" smtClean="0"/>
              <a:t>that </a:t>
            </a:r>
            <a:r>
              <a:rPr lang="en-US" altLang="ko-KR" sz="2400" dirty="0"/>
              <a:t>arises in a number of epithelial tissues, including the </a:t>
            </a:r>
            <a:r>
              <a:rPr lang="en-US" altLang="ko-KR" sz="2400" u="sng" dirty="0"/>
              <a:t>stomach</a:t>
            </a:r>
            <a:r>
              <a:rPr lang="en-US" altLang="ko-KR" sz="2400" dirty="0"/>
              <a:t>, </a:t>
            </a:r>
            <a:r>
              <a:rPr lang="en-US" altLang="ko-KR" sz="2400" u="sng" dirty="0"/>
              <a:t>salivary gland</a:t>
            </a:r>
            <a:r>
              <a:rPr lang="en-US" altLang="ko-KR" sz="2400" dirty="0"/>
              <a:t>, </a:t>
            </a:r>
            <a:r>
              <a:rPr lang="en-US" altLang="ko-KR" sz="2400" u="sng" dirty="0"/>
              <a:t>lung</a:t>
            </a:r>
            <a:r>
              <a:rPr lang="en-US" altLang="ko-KR" sz="2400" dirty="0"/>
              <a:t>, </a:t>
            </a:r>
            <a:r>
              <a:rPr lang="en-US" altLang="ko-KR" sz="2400" u="sng" dirty="0"/>
              <a:t>small bowel</a:t>
            </a:r>
            <a:r>
              <a:rPr lang="en-US" altLang="ko-KR" sz="2400" dirty="0"/>
              <a:t>, and elsewhere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8‑10</a:t>
            </a:r>
            <a:r>
              <a:rPr lang="en-US" altLang="ko-KR" sz="2400" dirty="0"/>
              <a:t>% of all non‑Hodgkin </a:t>
            </a:r>
            <a:r>
              <a:rPr lang="en-US" altLang="ko-KR" sz="2400" dirty="0" smtClean="0"/>
              <a:t>lymphomas</a:t>
            </a:r>
          </a:p>
          <a:p>
            <a:pPr lvl="1"/>
            <a:r>
              <a:rPr lang="en-US" altLang="ko-KR" sz="2400" dirty="0" smtClean="0"/>
              <a:t>Separated </a:t>
            </a:r>
            <a:r>
              <a:rPr lang="en-US" altLang="ko-KR" sz="2400" dirty="0"/>
              <a:t>into those developing in the </a:t>
            </a:r>
            <a:r>
              <a:rPr lang="en-US" altLang="ko-KR" sz="2400" u="sng" dirty="0"/>
              <a:t>stomach (gastric MALT) </a:t>
            </a:r>
            <a:r>
              <a:rPr lang="en-US" altLang="ko-KR" sz="2400" dirty="0"/>
              <a:t>and those developing in </a:t>
            </a:r>
            <a:r>
              <a:rPr lang="en-US" altLang="ko-KR" sz="2400" u="sng" dirty="0"/>
              <a:t>non-gastric </a:t>
            </a:r>
            <a:r>
              <a:rPr lang="en-US" altLang="ko-KR" sz="2400" u="sng" dirty="0" err="1"/>
              <a:t>extranodal</a:t>
            </a:r>
            <a:r>
              <a:rPr lang="en-US" altLang="ko-KR" sz="2400" u="sng" dirty="0"/>
              <a:t> locations (non-gastric MALT)</a:t>
            </a:r>
            <a:endParaRPr lang="en-US" altLang="ko-KR" sz="2400" u="sng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772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Pulmonary MALT lymphoma (</a:t>
            </a:r>
            <a:r>
              <a:rPr lang="en-US" altLang="ko-KR" sz="2800" dirty="0" err="1"/>
              <a:t>pMALToma</a:t>
            </a:r>
            <a:r>
              <a:rPr lang="en-US" altLang="ko-KR" sz="2800" dirty="0"/>
              <a:t>)</a:t>
            </a:r>
          </a:p>
          <a:p>
            <a:pPr lvl="1"/>
            <a:r>
              <a:rPr lang="en-US" altLang="ko-KR" sz="2400" dirty="0" smtClean="0"/>
              <a:t>Bronchial‑associated </a:t>
            </a:r>
            <a:r>
              <a:rPr lang="en-US" altLang="ko-KR" sz="2400" dirty="0"/>
              <a:t>lymphoid tissue lymphoma</a:t>
            </a:r>
          </a:p>
          <a:p>
            <a:pPr lvl="1"/>
            <a:r>
              <a:rPr lang="en-US" altLang="ko-KR" sz="2400" dirty="0" smtClean="0"/>
              <a:t>Rare </a:t>
            </a:r>
            <a:r>
              <a:rPr lang="en-US" altLang="ko-KR" sz="2400" dirty="0"/>
              <a:t>disease</a:t>
            </a:r>
          </a:p>
          <a:p>
            <a:pPr lvl="1"/>
            <a:r>
              <a:rPr lang="en-US" altLang="ko-KR" sz="2400" dirty="0" smtClean="0"/>
              <a:t>Associated </a:t>
            </a:r>
            <a:r>
              <a:rPr lang="en-US" altLang="ko-KR" sz="2400" dirty="0"/>
              <a:t>with </a:t>
            </a:r>
            <a:r>
              <a:rPr lang="en-US" altLang="ko-KR" sz="2400" u="sng" dirty="0"/>
              <a:t>chronic inflammation</a:t>
            </a:r>
            <a:r>
              <a:rPr lang="en-US" altLang="ko-KR" sz="2400" dirty="0"/>
              <a:t> due to </a:t>
            </a:r>
            <a:r>
              <a:rPr lang="en-US" altLang="ko-KR" sz="2400" u="sng" dirty="0"/>
              <a:t>autoimmune</a:t>
            </a:r>
            <a:r>
              <a:rPr lang="en-US" altLang="ko-KR" sz="2400" dirty="0"/>
              <a:t> or </a:t>
            </a:r>
            <a:r>
              <a:rPr lang="en-US" altLang="ko-KR" sz="2400" u="sng" dirty="0"/>
              <a:t>infectious </a:t>
            </a:r>
            <a:r>
              <a:rPr lang="en-US" altLang="ko-KR" sz="2400" u="sng" dirty="0" smtClean="0"/>
              <a:t>diseases</a:t>
            </a:r>
          </a:p>
          <a:p>
            <a:pPr lvl="1"/>
            <a:r>
              <a:rPr lang="en-US" altLang="ko-KR" sz="2400" dirty="0" smtClean="0"/>
              <a:t>Usually </a:t>
            </a:r>
            <a:r>
              <a:rPr lang="en-US" altLang="ko-KR" sz="2400" dirty="0"/>
              <a:t>has an </a:t>
            </a:r>
            <a:r>
              <a:rPr lang="en-US" altLang="ko-KR" sz="2400" u="sng" dirty="0"/>
              <a:t>indolent course </a:t>
            </a:r>
          </a:p>
          <a:p>
            <a:pPr lvl="1"/>
            <a:r>
              <a:rPr lang="en-US" altLang="ko-KR" sz="2400" dirty="0" smtClean="0"/>
              <a:t>Majority </a:t>
            </a:r>
            <a:r>
              <a:rPr lang="en-US" altLang="ko-KR" sz="2400" dirty="0"/>
              <a:t>of patients </a:t>
            </a:r>
            <a:r>
              <a:rPr lang="en-US" altLang="ko-KR" sz="2400" dirty="0" smtClean="0"/>
              <a:t>have a favorable </a:t>
            </a:r>
            <a:r>
              <a:rPr lang="en-US" altLang="ko-KR" sz="2400" dirty="0" smtClean="0"/>
              <a:t>prognosis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5505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presentation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Most </a:t>
            </a:r>
            <a:r>
              <a:rPr lang="en-US" altLang="ko-KR" sz="2800" dirty="0"/>
              <a:t>common form of primary pulmonary </a:t>
            </a:r>
            <a:r>
              <a:rPr lang="en-US" altLang="ko-KR" sz="2800" dirty="0" smtClean="0"/>
              <a:t>lymphoma</a:t>
            </a:r>
          </a:p>
          <a:p>
            <a:pPr lvl="1"/>
            <a:r>
              <a:rPr lang="en-US" altLang="ko-KR" sz="2400" dirty="0" smtClean="0"/>
              <a:t>But, rare disease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sz="2800" dirty="0" smtClean="0"/>
              <a:t>Median </a:t>
            </a:r>
            <a:r>
              <a:rPr lang="en-US" altLang="ko-KR" sz="2800" dirty="0"/>
              <a:t>age at diagnosis for </a:t>
            </a:r>
            <a:r>
              <a:rPr lang="en-US" altLang="ko-KR" sz="2800" dirty="0" err="1"/>
              <a:t>pMALToma</a:t>
            </a:r>
            <a:r>
              <a:rPr lang="en-US" altLang="ko-KR" sz="2800" dirty="0"/>
              <a:t> is 50‑60 </a:t>
            </a:r>
            <a:r>
              <a:rPr lang="en-US" altLang="ko-KR" sz="2800" dirty="0" smtClean="0"/>
              <a:t>years</a:t>
            </a:r>
          </a:p>
          <a:p>
            <a:pPr lvl="1"/>
            <a:r>
              <a:rPr lang="en-US" altLang="ko-KR" sz="2400" dirty="0" smtClean="0"/>
              <a:t>Only </a:t>
            </a:r>
            <a:r>
              <a:rPr lang="en-US" altLang="ko-KR" sz="2400" dirty="0"/>
              <a:t>few patients aged &lt;30 years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9007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presentation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May </a:t>
            </a:r>
            <a:r>
              <a:rPr lang="en-US" altLang="ko-KR" sz="2800" dirty="0"/>
              <a:t>be comorbid with autoimmune or infectious </a:t>
            </a:r>
            <a:r>
              <a:rPr lang="en-US" altLang="ko-KR" sz="2800" dirty="0" smtClean="0"/>
              <a:t>diseases</a:t>
            </a:r>
          </a:p>
          <a:p>
            <a:pPr lvl="1"/>
            <a:r>
              <a:rPr lang="en-US" altLang="ko-KR" sz="2400" dirty="0" err="1" smtClean="0"/>
              <a:t>Sjögren's</a:t>
            </a:r>
            <a:r>
              <a:rPr lang="en-US" altLang="ko-KR" sz="2400" dirty="0" smtClean="0"/>
              <a:t> syndrome</a:t>
            </a:r>
          </a:p>
          <a:p>
            <a:pPr lvl="1"/>
            <a:r>
              <a:rPr lang="en-US" altLang="ko-KR" sz="2400" dirty="0" smtClean="0"/>
              <a:t>Rheumatoid arthritis</a:t>
            </a:r>
          </a:p>
          <a:p>
            <a:pPr lvl="1"/>
            <a:r>
              <a:rPr lang="en-US" altLang="ko-KR" sz="2400" dirty="0" err="1" smtClean="0"/>
              <a:t>Dysgammaglobulinemia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Amyloid deposits</a:t>
            </a:r>
          </a:p>
          <a:p>
            <a:pPr lvl="1"/>
            <a:r>
              <a:rPr lang="en-US" altLang="ko-KR" sz="2400" dirty="0" smtClean="0"/>
              <a:t>Collagen </a:t>
            </a:r>
            <a:r>
              <a:rPr lang="en-US" altLang="ko-KR" sz="2400" dirty="0"/>
              <a:t>vascular </a:t>
            </a:r>
            <a:r>
              <a:rPr lang="en-US" altLang="ko-KR" sz="2400" dirty="0" smtClean="0"/>
              <a:t>diseases</a:t>
            </a:r>
          </a:p>
          <a:p>
            <a:pPr lvl="1"/>
            <a:r>
              <a:rPr lang="en-US" altLang="ko-KR" sz="2400" i="1" dirty="0" smtClean="0"/>
              <a:t>Helicobacter </a:t>
            </a:r>
            <a:r>
              <a:rPr lang="en-US" altLang="ko-KR" sz="2400" i="1" dirty="0"/>
              <a:t>pylori </a:t>
            </a:r>
            <a:r>
              <a:rPr lang="en-US" altLang="ko-KR" sz="2400" dirty="0"/>
              <a:t>infection </a:t>
            </a:r>
          </a:p>
          <a:p>
            <a:pPr lvl="1"/>
            <a:r>
              <a:rPr lang="en-US" altLang="ko-KR" sz="2400" dirty="0" smtClean="0"/>
              <a:t>Acquired </a:t>
            </a:r>
            <a:r>
              <a:rPr lang="en-US" altLang="ko-KR" sz="2400" dirty="0"/>
              <a:t>immune deficiency syndrome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3735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presentation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Symptom</a:t>
            </a:r>
          </a:p>
          <a:p>
            <a:pPr lvl="1"/>
            <a:r>
              <a:rPr lang="en-US" altLang="ko-KR" sz="2400" dirty="0" smtClean="0"/>
              <a:t>Cough </a:t>
            </a:r>
          </a:p>
          <a:p>
            <a:pPr lvl="1"/>
            <a:r>
              <a:rPr lang="en-US" altLang="ko-KR" sz="2400" dirty="0" smtClean="0"/>
              <a:t>Mild dyspnea</a:t>
            </a:r>
          </a:p>
          <a:p>
            <a:pPr lvl="1"/>
            <a:r>
              <a:rPr lang="en-US" altLang="ko-KR" sz="2400" dirty="0" smtClean="0"/>
              <a:t>Chest </a:t>
            </a:r>
            <a:r>
              <a:rPr lang="en-US" altLang="ko-KR" sz="2400" dirty="0"/>
              <a:t>pain </a:t>
            </a:r>
          </a:p>
          <a:p>
            <a:pPr lvl="1"/>
            <a:r>
              <a:rPr lang="en-US" altLang="ko-KR" sz="2400" dirty="0" smtClean="0"/>
              <a:t>Hemoptysis </a:t>
            </a:r>
          </a:p>
          <a:p>
            <a:pPr marL="457200" lvl="1" indent="0">
              <a:buNone/>
            </a:pPr>
            <a:endParaRPr lang="en-US" altLang="ko-KR" sz="2400" dirty="0" smtClean="0"/>
          </a:p>
          <a:p>
            <a:pPr marL="457200" lvl="1" indent="0">
              <a:buNone/>
            </a:pPr>
            <a:r>
              <a:rPr lang="en-US" altLang="ko-KR" sz="2400" dirty="0" smtClean="0"/>
              <a:t>-&gt; But, majority </a:t>
            </a:r>
            <a:r>
              <a:rPr lang="en-US" altLang="ko-KR" sz="2400" dirty="0"/>
              <a:t>of the patients are </a:t>
            </a:r>
            <a:r>
              <a:rPr lang="en-US" altLang="ko-KR" sz="2400" u="sng" dirty="0" smtClean="0"/>
              <a:t>asymptomatic</a:t>
            </a:r>
          </a:p>
          <a:p>
            <a:pPr marL="457200" lvl="1" indent="0">
              <a:buNone/>
            </a:pPr>
            <a:endParaRPr lang="en-US" altLang="ko-KR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89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Diagnostic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Symptoms </a:t>
            </a:r>
            <a:r>
              <a:rPr lang="en-US" altLang="ko-KR" sz="2800" dirty="0"/>
              <a:t>and physical signs contribute little to </a:t>
            </a:r>
            <a:r>
              <a:rPr lang="en-US" altLang="ko-KR" sz="2800" dirty="0" smtClean="0"/>
              <a:t>diagnosis</a:t>
            </a:r>
            <a:endParaRPr lang="en-US" altLang="ko-KR" sz="2800" dirty="0"/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Image finding</a:t>
            </a:r>
          </a:p>
          <a:p>
            <a:pPr lvl="1"/>
            <a:r>
              <a:rPr lang="en-US" altLang="ko-KR" sz="2400" dirty="0" smtClean="0"/>
              <a:t>Manifests </a:t>
            </a:r>
            <a:r>
              <a:rPr lang="en-US" altLang="ko-KR" sz="2400" dirty="0"/>
              <a:t>diverse lung abnormality patterns </a:t>
            </a:r>
            <a:r>
              <a:rPr lang="en-US" altLang="ko-KR" sz="2400" dirty="0" smtClean="0"/>
              <a:t>on computed </a:t>
            </a:r>
            <a:r>
              <a:rPr lang="en-US" altLang="ko-KR" sz="2400" dirty="0"/>
              <a:t>tomography (CT) scans</a:t>
            </a:r>
            <a:endParaRPr lang="en-US" altLang="ko-KR" sz="2400" dirty="0" smtClean="0"/>
          </a:p>
          <a:p>
            <a:pPr lvl="1"/>
            <a:r>
              <a:rPr lang="en-US" altLang="ko-KR" sz="2400" dirty="0" smtClean="0"/>
              <a:t>Present </a:t>
            </a:r>
            <a:r>
              <a:rPr lang="en-US" altLang="ko-KR" sz="2400" dirty="0"/>
              <a:t>with </a:t>
            </a:r>
            <a:r>
              <a:rPr lang="en-US" altLang="ko-KR" sz="2400" u="sng" dirty="0"/>
              <a:t>single or multiple</a:t>
            </a:r>
            <a:r>
              <a:rPr lang="en-US" altLang="ko-KR" sz="2400" dirty="0"/>
              <a:t> </a:t>
            </a:r>
            <a:r>
              <a:rPr lang="en-US" altLang="ko-KR" sz="2400" dirty="0" err="1"/>
              <a:t>radiologically</a:t>
            </a:r>
            <a:r>
              <a:rPr lang="en-US" altLang="ko-KR" sz="2400" dirty="0"/>
              <a:t> detected </a:t>
            </a:r>
            <a:r>
              <a:rPr lang="en-US" altLang="ko-KR" sz="2400" u="sng" dirty="0"/>
              <a:t>pulmonary nodules or consolidations</a:t>
            </a:r>
            <a:endParaRPr lang="ko-KR" alt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204554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104900"/>
            <a:ext cx="821055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1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Diagnostic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u="sng" dirty="0" smtClean="0"/>
              <a:t>Histological examination</a:t>
            </a:r>
          </a:p>
          <a:p>
            <a:pPr lvl="1"/>
            <a:r>
              <a:rPr lang="en-US" altLang="ko-KR" sz="2400" u="sng" dirty="0" smtClean="0"/>
              <a:t>Definitive </a:t>
            </a:r>
            <a:r>
              <a:rPr lang="en-US" altLang="ko-KR" sz="2400" u="sng" dirty="0"/>
              <a:t>diagnosis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may </a:t>
            </a:r>
            <a:r>
              <a:rPr lang="en-US" altLang="ko-KR" sz="2400" dirty="0"/>
              <a:t>be achieved </a:t>
            </a:r>
            <a:r>
              <a:rPr lang="en-US" altLang="ko-KR" sz="2400" dirty="0" smtClean="0"/>
              <a:t>following</a:t>
            </a:r>
            <a:endParaRPr lang="en-US" altLang="ko-KR" sz="2400" dirty="0"/>
          </a:p>
          <a:p>
            <a:pPr lvl="1"/>
            <a:r>
              <a:rPr lang="en-US" altLang="ko-KR" sz="2400" dirty="0" smtClean="0"/>
              <a:t>Biopsy </a:t>
            </a:r>
            <a:r>
              <a:rPr lang="en-US" altLang="ko-KR" sz="2400" dirty="0"/>
              <a:t>specimens</a:t>
            </a:r>
            <a:endParaRPr lang="en-US" altLang="ko-KR" sz="2400" dirty="0" smtClean="0"/>
          </a:p>
          <a:p>
            <a:pPr lvl="2"/>
            <a:r>
              <a:rPr lang="en-US" altLang="ko-KR" sz="2000" dirty="0" err="1" smtClean="0"/>
              <a:t>Transbronchial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biopsy </a:t>
            </a:r>
          </a:p>
          <a:p>
            <a:pPr lvl="2"/>
            <a:r>
              <a:rPr lang="en-US" altLang="ko-KR" sz="2000" dirty="0" err="1" smtClean="0"/>
              <a:t>Radiologically</a:t>
            </a:r>
            <a:r>
              <a:rPr lang="en-US" altLang="ko-KR" sz="2000" dirty="0" smtClean="0"/>
              <a:t>‑guided </a:t>
            </a:r>
            <a:r>
              <a:rPr lang="en-US" altLang="ko-KR" sz="2000" dirty="0"/>
              <a:t>transthoracic core‑needle </a:t>
            </a:r>
            <a:r>
              <a:rPr lang="en-US" altLang="ko-KR" sz="2000" dirty="0" smtClean="0"/>
              <a:t>biopsy</a:t>
            </a:r>
          </a:p>
          <a:p>
            <a:pPr lvl="1"/>
            <a:r>
              <a:rPr lang="en-US" altLang="ko-KR" sz="2400" dirty="0" smtClean="0"/>
              <a:t>Surgical biopsies</a:t>
            </a:r>
          </a:p>
          <a:p>
            <a:pPr lvl="2"/>
            <a:r>
              <a:rPr lang="en-US" altLang="ko-KR" sz="2000" dirty="0" smtClean="0"/>
              <a:t>Tissue sample </a:t>
            </a:r>
            <a:r>
              <a:rPr lang="en-US" altLang="ko-KR" sz="2000" dirty="0"/>
              <a:t>is occasionally inadequate for diagnosis, particularly </a:t>
            </a:r>
            <a:r>
              <a:rPr lang="en-US" altLang="ko-KR" sz="2000" dirty="0" smtClean="0"/>
              <a:t>In </a:t>
            </a:r>
            <a:r>
              <a:rPr lang="en-US" altLang="ko-KR" sz="2000" dirty="0"/>
              <a:t>patients with atypical CT findings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6022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nse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5166</TotalTime>
  <Words>860</Words>
  <Application>Microsoft Office PowerPoint</Application>
  <PresentationFormat>화면 슬라이드 쇼(4:3)</PresentationFormat>
  <Paragraphs>122</Paragraphs>
  <Slides>18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yonsei</vt:lpstr>
      <vt:lpstr>PowerPoint 프레젠테이션</vt:lpstr>
      <vt:lpstr>Introduction</vt:lpstr>
      <vt:lpstr>Introduction</vt:lpstr>
      <vt:lpstr>Clinical presentation</vt:lpstr>
      <vt:lpstr>Clinical presentation</vt:lpstr>
      <vt:lpstr>Clinical presentation</vt:lpstr>
      <vt:lpstr>Diagnostic evaluation</vt:lpstr>
      <vt:lpstr>PowerPoint 프레젠테이션</vt:lpstr>
      <vt:lpstr>Diagnostic evaluation</vt:lpstr>
      <vt:lpstr>PowerPoint 프레젠테이션</vt:lpstr>
      <vt:lpstr>Prognosis</vt:lpstr>
      <vt:lpstr>Treatment</vt:lpstr>
      <vt:lpstr>Treatment</vt:lpstr>
      <vt:lpstr>Treatment</vt:lpstr>
      <vt:lpstr>Treatment</vt:lpstr>
      <vt:lpstr>Summary</vt:lpstr>
      <vt:lpstr>Reference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임아영</cp:lastModifiedBy>
  <cp:revision>351</cp:revision>
  <dcterms:created xsi:type="dcterms:W3CDTF">2010-08-12T13:33:42Z</dcterms:created>
  <dcterms:modified xsi:type="dcterms:W3CDTF">2015-03-25T13:31:42Z</dcterms:modified>
</cp:coreProperties>
</file>