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6" r:id="rId3"/>
    <p:sldId id="274" r:id="rId4"/>
    <p:sldId id="275" r:id="rId5"/>
    <p:sldId id="270" r:id="rId6"/>
    <p:sldId id="277" r:id="rId7"/>
    <p:sldId id="278" r:id="rId8"/>
    <p:sldId id="280" r:id="rId9"/>
    <p:sldId id="271" r:id="rId10"/>
    <p:sldId id="279" r:id="rId11"/>
    <p:sldId id="261" r:id="rId12"/>
    <p:sldId id="282" r:id="rId13"/>
    <p:sldId id="283" r:id="rId14"/>
    <p:sldId id="269" r:id="rId15"/>
    <p:sldId id="272" r:id="rId16"/>
    <p:sldId id="273" r:id="rId17"/>
    <p:sldId id="284" r:id="rId18"/>
    <p:sldId id="285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83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454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31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77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536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75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090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1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8791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726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71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03470-95FB-4CA5-A4A8-391F0150255F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30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83186" y="2925192"/>
            <a:ext cx="5383876" cy="3908762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labeled "Lt main calcified </a:t>
            </a:r>
            <a:r>
              <a:rPr lang="en-US" altLang="ko-KR" sz="1600" dirty="0" err="1"/>
              <a:t>endomass</a:t>
            </a:r>
            <a:r>
              <a:rPr lang="en-US" altLang="ko-KR" sz="1600" dirty="0"/>
              <a:t>", </a:t>
            </a:r>
            <a:r>
              <a:rPr lang="en-US" altLang="ko-KR" sz="1600" dirty="0" err="1"/>
              <a:t>Cryo</a:t>
            </a:r>
            <a:r>
              <a:rPr lang="en-US" altLang="ko-KR" sz="1600" dirty="0"/>
              <a:t> endo and FOB endo </a:t>
            </a:r>
            <a:r>
              <a:rPr lang="en-US" altLang="ko-KR" sz="1600" dirty="0" smtClean="0"/>
              <a:t>biopsy</a:t>
            </a:r>
          </a:p>
          <a:p>
            <a:endParaRPr lang="en-US" altLang="ko-KR" sz="1600" dirty="0"/>
          </a:p>
          <a:p>
            <a:r>
              <a:rPr lang="en-US" altLang="ko-KR" sz="1600" dirty="0"/>
              <a:t>A. Labeled "Lt main calcified </a:t>
            </a:r>
            <a:r>
              <a:rPr lang="en-US" altLang="ko-KR" sz="1600" dirty="0" err="1"/>
              <a:t>endomass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Cryo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endoBx</a:t>
            </a:r>
            <a:r>
              <a:rPr lang="en-US" altLang="ko-KR" sz="1600" dirty="0"/>
              <a:t>": </a:t>
            </a:r>
            <a:r>
              <a:rPr lang="en-US" altLang="ko-KR" sz="1600" b="1" dirty="0"/>
              <a:t>Malignant tumor</a:t>
            </a:r>
            <a:r>
              <a:rPr lang="en-US" altLang="ko-KR" sz="1600" dirty="0"/>
              <a:t>, see note and SS22-32076</a:t>
            </a:r>
          </a:p>
          <a:p>
            <a:r>
              <a:rPr lang="en-US" altLang="ko-KR" sz="1600" dirty="0"/>
              <a:t>B. Labeled "Lt main calcified </a:t>
            </a:r>
            <a:r>
              <a:rPr lang="en-US" altLang="ko-KR" sz="1600" dirty="0" err="1"/>
              <a:t>endomass</a:t>
            </a:r>
            <a:r>
              <a:rPr lang="en-US" altLang="ko-KR" sz="1600" dirty="0"/>
              <a:t>, FOB endo </a:t>
            </a:r>
            <a:r>
              <a:rPr lang="en-US" altLang="ko-KR" sz="1600" dirty="0" err="1"/>
              <a:t>bx</a:t>
            </a:r>
            <a:r>
              <a:rPr lang="en-US" altLang="ko-KR" sz="1600" dirty="0"/>
              <a:t>": </a:t>
            </a:r>
            <a:r>
              <a:rPr lang="en-US" altLang="ko-KR" sz="1600" b="1" dirty="0"/>
              <a:t>Malignant tumor</a:t>
            </a:r>
            <a:r>
              <a:rPr lang="en-US" altLang="ko-KR" sz="1600" dirty="0"/>
              <a:t>, see note and SS22-32076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 </a:t>
            </a:r>
          </a:p>
          <a:p>
            <a:r>
              <a:rPr lang="en-US" altLang="ko-KR" sz="1200" dirty="0"/>
              <a:t>1. The </a:t>
            </a:r>
            <a:r>
              <a:rPr lang="en-US" altLang="ko-KR" sz="1200" dirty="0" err="1"/>
              <a:t>immunohistochemical</a:t>
            </a:r>
            <a:r>
              <a:rPr lang="en-US" altLang="ko-KR" sz="1200" dirty="0"/>
              <a:t> stain results:</a:t>
            </a:r>
          </a:p>
          <a:p>
            <a:r>
              <a:rPr lang="en-US" altLang="ko-KR" sz="1200" dirty="0"/>
              <a:t>CK(AE1/AE3): Focal weak positive (non-specific pattern)</a:t>
            </a:r>
          </a:p>
          <a:p>
            <a:r>
              <a:rPr lang="en-US" altLang="ko-KR" sz="1200" dirty="0"/>
              <a:t>CK7, p40 and TTF-1: Negative in tumor cells </a:t>
            </a:r>
          </a:p>
          <a:p>
            <a:r>
              <a:rPr lang="en-US" altLang="ko-KR" sz="1200" dirty="0"/>
              <a:t>CD34: Negative in tumor cells </a:t>
            </a:r>
          </a:p>
          <a:p>
            <a:r>
              <a:rPr lang="en-US" altLang="ko-KR" sz="1200" dirty="0"/>
              <a:t>S-100: Negative in tumor cells 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 Tumor </a:t>
            </a:r>
            <a:r>
              <a:rPr lang="ko-KR" altLang="en-US" sz="1200" dirty="0"/>
              <a:t>내 일부 </a:t>
            </a:r>
            <a:r>
              <a:rPr lang="en-US" altLang="ko-KR" sz="1200" dirty="0"/>
              <a:t>p40 </a:t>
            </a:r>
            <a:r>
              <a:rPr lang="ko-KR" altLang="en-US" sz="1200" dirty="0"/>
              <a:t>양성 </a:t>
            </a:r>
            <a:r>
              <a:rPr lang="en-US" altLang="ko-KR" sz="1200" dirty="0" err="1"/>
              <a:t>squamoid</a:t>
            </a:r>
            <a:r>
              <a:rPr lang="en-US" altLang="ko-KR" sz="1200" dirty="0"/>
              <a:t> nest</a:t>
            </a:r>
            <a:r>
              <a:rPr lang="ko-KR" altLang="en-US" sz="1200" dirty="0"/>
              <a:t>가 관찰되었으나 </a:t>
            </a:r>
            <a:r>
              <a:rPr lang="en-US" altLang="ko-KR" sz="1200" dirty="0"/>
              <a:t>entrap</a:t>
            </a:r>
            <a:r>
              <a:rPr lang="ko-KR" altLang="en-US" sz="1200" dirty="0"/>
              <a:t>으로 판단하였고</a:t>
            </a:r>
            <a:r>
              <a:rPr lang="en-US" altLang="ko-KR" sz="1200" dirty="0"/>
              <a:t>, CK(AE1/AE3)</a:t>
            </a:r>
            <a:r>
              <a:rPr lang="ko-KR" altLang="en-US" sz="1200" dirty="0"/>
              <a:t>에 </a:t>
            </a:r>
            <a:r>
              <a:rPr lang="en-US" altLang="ko-KR" sz="1200" dirty="0"/>
              <a:t>weak positivity</a:t>
            </a:r>
            <a:r>
              <a:rPr lang="ko-KR" altLang="en-US" sz="1200" dirty="0"/>
              <a:t>를 보이는 소견은 </a:t>
            </a:r>
            <a:r>
              <a:rPr lang="en-US" altLang="ko-KR" sz="1200" dirty="0" smtClean="0"/>
              <a:t>non-specific</a:t>
            </a:r>
            <a:r>
              <a:rPr lang="ko-KR" altLang="en-US" sz="1200" dirty="0" smtClean="0"/>
              <a:t>한 </a:t>
            </a:r>
            <a:r>
              <a:rPr lang="ko-KR" altLang="en-US" sz="1200" dirty="0"/>
              <a:t>것으로 판단하였습니다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본 케이스는 </a:t>
            </a:r>
            <a:r>
              <a:rPr lang="en-US" altLang="ko-KR" sz="1200" dirty="0"/>
              <a:t>lung part</a:t>
            </a:r>
            <a:r>
              <a:rPr lang="ko-KR" altLang="en-US" sz="1200" dirty="0"/>
              <a:t>의 자문을 거쳤습니다</a:t>
            </a:r>
            <a:r>
              <a:rPr lang="en-US" altLang="ko-KR" sz="1200" dirty="0"/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753985" cy="646331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Case 1 </a:t>
            </a:r>
            <a:r>
              <a:rPr lang="ko-KR" altLang="en-US" dirty="0" smtClean="0"/>
              <a:t>김경애</a:t>
            </a:r>
            <a:r>
              <a:rPr lang="en-US" altLang="ko-KR" dirty="0" smtClean="0"/>
              <a:t>SS22-31374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6693"/>
            <a:ext cx="6607906" cy="336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67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71" y="3491344"/>
            <a:ext cx="4830166" cy="336665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205" y="3491344"/>
            <a:ext cx="5004794" cy="336665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14" y="0"/>
            <a:ext cx="5248648" cy="326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44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04" y="1098626"/>
            <a:ext cx="4096322" cy="55252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1654233" cy="646331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Case 2 </a:t>
            </a:r>
            <a:r>
              <a:rPr lang="ko-KR" altLang="en-US" dirty="0" smtClean="0"/>
              <a:t>오유진 </a:t>
            </a:r>
            <a:r>
              <a:rPr lang="en-US" altLang="ko-KR" dirty="0" smtClean="0"/>
              <a:t>SS22-33161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926975" y="1679171"/>
            <a:ext cx="6265025" cy="5369463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right upper lobe, </a:t>
            </a:r>
            <a:r>
              <a:rPr lang="en-US" altLang="ko-KR" sz="1600" dirty="0" err="1"/>
              <a:t>fibrobronchoscopic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biopsy</a:t>
            </a:r>
          </a:p>
          <a:p>
            <a:endParaRPr lang="en-US" altLang="ko-KR" sz="1600" dirty="0" smtClean="0"/>
          </a:p>
          <a:p>
            <a:r>
              <a:rPr lang="en-US" altLang="ko-KR" sz="1600" b="1" dirty="0"/>
              <a:t>Malignant small round cell tumor, favor rhabdomyosarcoma, see note. 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 </a:t>
            </a:r>
          </a:p>
          <a:p>
            <a:r>
              <a:rPr lang="en-US" altLang="ko-KR" sz="1200" dirty="0"/>
              <a:t>1. The </a:t>
            </a:r>
            <a:r>
              <a:rPr lang="en-US" altLang="ko-KR" sz="1200" dirty="0" err="1"/>
              <a:t>immunohistochemical</a:t>
            </a:r>
            <a:r>
              <a:rPr lang="en-US" altLang="ko-KR" sz="1200" dirty="0"/>
              <a:t> staining results:</a:t>
            </a:r>
          </a:p>
          <a:p>
            <a:r>
              <a:rPr lang="en-US" altLang="ko-KR" sz="1200" dirty="0"/>
              <a:t>CK(AE1/AE3) and EMA: Negative in tumor cells </a:t>
            </a:r>
          </a:p>
          <a:p>
            <a:r>
              <a:rPr lang="en-US" altLang="ko-KR" sz="1200" dirty="0" err="1"/>
              <a:t>Desmin</a:t>
            </a:r>
            <a:r>
              <a:rPr lang="en-US" altLang="ko-KR" sz="1200" dirty="0"/>
              <a:t>: Focal positive in tumor cells </a:t>
            </a:r>
          </a:p>
          <a:p>
            <a:r>
              <a:rPr lang="en-US" altLang="ko-KR" sz="1200" dirty="0" err="1"/>
              <a:t>Myogenin</a:t>
            </a:r>
            <a:r>
              <a:rPr lang="en-US" altLang="ko-KR" sz="1200" dirty="0"/>
              <a:t>: Focal positive in tumor cells </a:t>
            </a:r>
          </a:p>
          <a:p>
            <a:r>
              <a:rPr lang="en-US" altLang="ko-KR" sz="1200" dirty="0"/>
              <a:t>p40: Focal positive in tumor cells</a:t>
            </a:r>
          </a:p>
          <a:p>
            <a:r>
              <a:rPr lang="en-US" altLang="ko-KR" sz="1200" dirty="0"/>
              <a:t>INSM1 and CD56: Focal positive in tumor cells</a:t>
            </a:r>
          </a:p>
          <a:p>
            <a:r>
              <a:rPr lang="en-US" altLang="ko-KR" sz="1200" dirty="0" err="1"/>
              <a:t>BCoR</a:t>
            </a:r>
            <a:r>
              <a:rPr lang="en-US" altLang="ko-KR" sz="1200" dirty="0"/>
              <a:t>: Negative in tumor cells </a:t>
            </a:r>
          </a:p>
          <a:p>
            <a:r>
              <a:rPr lang="en-US" altLang="ko-KR" sz="1200" dirty="0"/>
              <a:t>WT1: Focal cytoplasmic positive</a:t>
            </a:r>
          </a:p>
          <a:p>
            <a:r>
              <a:rPr lang="en-US" altLang="ko-KR" sz="1200" dirty="0"/>
              <a:t>Nkx2.2: Negative in tumor cells </a:t>
            </a:r>
          </a:p>
          <a:p>
            <a:r>
              <a:rPr lang="en-US" altLang="ko-KR" sz="1200" dirty="0"/>
              <a:t>TTF-1, SALL4, </a:t>
            </a:r>
            <a:r>
              <a:rPr lang="en-US" altLang="ko-KR" sz="1200" dirty="0" err="1"/>
              <a:t>Synaptophysin</a:t>
            </a:r>
            <a:r>
              <a:rPr lang="en-US" altLang="ko-KR" sz="1200" dirty="0"/>
              <a:t>, POU2F3, NUT, CD45: Negative in tumor cells </a:t>
            </a:r>
          </a:p>
          <a:p>
            <a:r>
              <a:rPr lang="en-US" altLang="ko-KR" sz="1200" dirty="0"/>
              <a:t>BRG1: No loss of expression 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 </a:t>
            </a:r>
            <a:r>
              <a:rPr lang="ko-KR" altLang="en-US" sz="1200" dirty="0"/>
              <a:t>추가로 시행한 </a:t>
            </a:r>
            <a:r>
              <a:rPr lang="en-US" altLang="ko-KR" sz="1200" dirty="0" err="1"/>
              <a:t>myogenin</a:t>
            </a:r>
            <a:r>
              <a:rPr lang="en-US" altLang="ko-KR" sz="1200" dirty="0"/>
              <a:t> </a:t>
            </a:r>
            <a:r>
              <a:rPr lang="ko-KR" altLang="en-US" sz="1200" dirty="0"/>
              <a:t>면역조직화학염색에 양성반응을 보여 </a:t>
            </a:r>
            <a:r>
              <a:rPr lang="en-US" altLang="ko-KR" sz="1200" dirty="0"/>
              <a:t>rhabdomyosarcoma</a:t>
            </a:r>
            <a:r>
              <a:rPr lang="ko-KR" altLang="en-US" sz="1200" dirty="0"/>
              <a:t>의 가능성이 가장 높습니다</a:t>
            </a:r>
            <a:r>
              <a:rPr lang="en-US" altLang="ko-KR" sz="1200" dirty="0"/>
              <a:t>. </a:t>
            </a:r>
            <a:endParaRPr lang="en-US" altLang="ko-KR" sz="1200" dirty="0" smtClean="0"/>
          </a:p>
          <a:p>
            <a:endParaRPr lang="en-US" altLang="ko-KR" sz="1200" dirty="0"/>
          </a:p>
          <a:p>
            <a:r>
              <a:rPr lang="en-US" altLang="ko-KR" sz="1200" dirty="0"/>
              <a:t>[Additional report]</a:t>
            </a:r>
          </a:p>
          <a:p>
            <a:r>
              <a:rPr lang="en-US" altLang="ko-KR" sz="1200" dirty="0"/>
              <a:t>1. </a:t>
            </a:r>
            <a:r>
              <a:rPr lang="en-US" altLang="ko-KR" sz="1200" dirty="0" smtClean="0"/>
              <a:t>FOXO1 </a:t>
            </a:r>
            <a:r>
              <a:rPr lang="en-US" altLang="ko-KR" sz="1200" dirty="0"/>
              <a:t>break apart FISH probe kit</a:t>
            </a:r>
          </a:p>
          <a:p>
            <a:r>
              <a:rPr lang="en-US" altLang="ko-KR" sz="1200" dirty="0" smtClean="0"/>
              <a:t>Result</a:t>
            </a:r>
            <a:r>
              <a:rPr lang="en-US" altLang="ko-KR" sz="1200" dirty="0"/>
              <a:t>: FOXO1 translocation: Negative</a:t>
            </a:r>
          </a:p>
          <a:p>
            <a:endParaRPr lang="en-US" altLang="ko-KR" sz="1200" dirty="0" smtClean="0"/>
          </a:p>
          <a:p>
            <a:r>
              <a:rPr lang="en-US" altLang="ko-KR" sz="1200" dirty="0" smtClean="0"/>
              <a:t>2</a:t>
            </a:r>
            <a:r>
              <a:rPr lang="en-US" altLang="ko-KR" sz="1200" dirty="0"/>
              <a:t>. FOXO1 translocation</a:t>
            </a:r>
            <a:r>
              <a:rPr lang="ko-KR" altLang="en-US" sz="1200" dirty="0"/>
              <a:t>이 관찰되지 않아 </a:t>
            </a:r>
            <a:r>
              <a:rPr lang="en-US" altLang="ko-KR" sz="1200" dirty="0"/>
              <a:t>embryonal rhabdomyosarcoma</a:t>
            </a:r>
            <a:r>
              <a:rPr lang="ko-KR" altLang="en-US" sz="1200" dirty="0"/>
              <a:t>로 진단합니다</a:t>
            </a:r>
            <a:r>
              <a:rPr lang="en-US" altLang="ko-KR" sz="1200" dirty="0" smtClean="0"/>
              <a:t>.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786586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26480" cy="370927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2750786"/>
            <a:ext cx="6126480" cy="410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24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380967" cy="322533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1543"/>
            <a:ext cx="5328284" cy="33464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" y="0"/>
            <a:ext cx="989215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Desmin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8357" y="3511543"/>
            <a:ext cx="1236866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Myogenin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893724" y="1645922"/>
            <a:ext cx="6289963" cy="5195454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right upper lobe, </a:t>
            </a:r>
            <a:r>
              <a:rPr lang="en-US" altLang="ko-KR" sz="1600" dirty="0" err="1"/>
              <a:t>fibrobronchoscopic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biopsy</a:t>
            </a:r>
          </a:p>
          <a:p>
            <a:endParaRPr lang="en-US" altLang="ko-KR" sz="1600" dirty="0" smtClean="0"/>
          </a:p>
          <a:p>
            <a:r>
              <a:rPr lang="en-US" altLang="ko-KR" sz="1600" b="1" dirty="0"/>
              <a:t>Malignant small round cell tumor, favor rhabdomyosarcoma, see note. 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 </a:t>
            </a:r>
          </a:p>
          <a:p>
            <a:r>
              <a:rPr lang="en-US" altLang="ko-KR" sz="1200" dirty="0"/>
              <a:t>1. The </a:t>
            </a:r>
            <a:r>
              <a:rPr lang="en-US" altLang="ko-KR" sz="1200" dirty="0" err="1"/>
              <a:t>immunohistochemical</a:t>
            </a:r>
            <a:r>
              <a:rPr lang="en-US" altLang="ko-KR" sz="1200" dirty="0"/>
              <a:t> staining results:</a:t>
            </a:r>
          </a:p>
          <a:p>
            <a:r>
              <a:rPr lang="en-US" altLang="ko-KR" sz="1200" dirty="0"/>
              <a:t>CK(AE1/AE3) and EMA: Negative in tumor cells </a:t>
            </a:r>
          </a:p>
          <a:p>
            <a:r>
              <a:rPr lang="en-US" altLang="ko-KR" sz="1200" b="1" dirty="0" err="1"/>
              <a:t>Desmin</a:t>
            </a:r>
            <a:r>
              <a:rPr lang="en-US" altLang="ko-KR" sz="1200" b="1" dirty="0"/>
              <a:t>: Focal positive in tumor cells </a:t>
            </a:r>
          </a:p>
          <a:p>
            <a:r>
              <a:rPr lang="en-US" altLang="ko-KR" sz="1200" b="1" dirty="0" err="1"/>
              <a:t>Myogenin</a:t>
            </a:r>
            <a:r>
              <a:rPr lang="en-US" altLang="ko-KR" sz="1200" b="1" dirty="0"/>
              <a:t>: Focal positive in tumor cells </a:t>
            </a:r>
          </a:p>
          <a:p>
            <a:r>
              <a:rPr lang="en-US" altLang="ko-KR" sz="1200" dirty="0"/>
              <a:t>p40: Focal positive in tumor cells</a:t>
            </a:r>
          </a:p>
          <a:p>
            <a:r>
              <a:rPr lang="en-US" altLang="ko-KR" sz="1200" dirty="0"/>
              <a:t>INSM1 and CD56: Focal positive in tumor cells</a:t>
            </a:r>
          </a:p>
          <a:p>
            <a:r>
              <a:rPr lang="en-US" altLang="ko-KR" sz="1200" dirty="0" err="1"/>
              <a:t>BCoR</a:t>
            </a:r>
            <a:r>
              <a:rPr lang="en-US" altLang="ko-KR" sz="1200" dirty="0"/>
              <a:t>: Negative in tumor cells </a:t>
            </a:r>
          </a:p>
          <a:p>
            <a:r>
              <a:rPr lang="en-US" altLang="ko-KR" sz="1200" dirty="0"/>
              <a:t>WT1: Focal cytoplasmic positive</a:t>
            </a:r>
          </a:p>
          <a:p>
            <a:r>
              <a:rPr lang="en-US" altLang="ko-KR" sz="1200" dirty="0"/>
              <a:t>Nkx2.2: Negative in tumor cells </a:t>
            </a:r>
          </a:p>
          <a:p>
            <a:r>
              <a:rPr lang="en-US" altLang="ko-KR" sz="1200" dirty="0"/>
              <a:t>TTF-1, SALL4, </a:t>
            </a:r>
            <a:r>
              <a:rPr lang="en-US" altLang="ko-KR" sz="1200" dirty="0" err="1"/>
              <a:t>Synaptophysin</a:t>
            </a:r>
            <a:r>
              <a:rPr lang="en-US" altLang="ko-KR" sz="1200" dirty="0"/>
              <a:t>, POU2F3, NUT, CD45: Negative in tumor cells </a:t>
            </a:r>
          </a:p>
          <a:p>
            <a:r>
              <a:rPr lang="en-US" altLang="ko-KR" sz="1200" dirty="0"/>
              <a:t>BRG1: No loss of expression 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 </a:t>
            </a:r>
            <a:r>
              <a:rPr lang="ko-KR" altLang="en-US" sz="1200" dirty="0"/>
              <a:t>추가로 시행한 </a:t>
            </a:r>
            <a:r>
              <a:rPr lang="en-US" altLang="ko-KR" sz="1200" dirty="0" err="1"/>
              <a:t>myogenin</a:t>
            </a:r>
            <a:r>
              <a:rPr lang="en-US" altLang="ko-KR" sz="1200" dirty="0"/>
              <a:t> </a:t>
            </a:r>
            <a:r>
              <a:rPr lang="ko-KR" altLang="en-US" sz="1200" dirty="0"/>
              <a:t>면역조직화학염색에 양성반응을 보여 </a:t>
            </a:r>
            <a:r>
              <a:rPr lang="en-US" altLang="ko-KR" sz="1200" dirty="0"/>
              <a:t>rhabdomyosarcoma</a:t>
            </a:r>
            <a:r>
              <a:rPr lang="ko-KR" altLang="en-US" sz="1200" dirty="0"/>
              <a:t>의 가능성이 가장 높습니다</a:t>
            </a:r>
            <a:r>
              <a:rPr lang="en-US" altLang="ko-KR" sz="1200" dirty="0"/>
              <a:t>. </a:t>
            </a:r>
            <a:endParaRPr lang="en-US" altLang="ko-KR" sz="1200" dirty="0" smtClean="0"/>
          </a:p>
          <a:p>
            <a:endParaRPr lang="en-US" altLang="ko-KR" sz="1200" dirty="0"/>
          </a:p>
          <a:p>
            <a:r>
              <a:rPr lang="en-US" altLang="ko-KR" sz="1200" dirty="0"/>
              <a:t>[Additional report]</a:t>
            </a:r>
          </a:p>
          <a:p>
            <a:r>
              <a:rPr lang="en-US" altLang="ko-KR" sz="1200" dirty="0"/>
              <a:t>1. </a:t>
            </a:r>
            <a:r>
              <a:rPr lang="en-US" altLang="ko-KR" sz="1200" dirty="0" smtClean="0"/>
              <a:t>FOXO1 </a:t>
            </a:r>
            <a:r>
              <a:rPr lang="en-US" altLang="ko-KR" sz="1200" dirty="0"/>
              <a:t>break apart FISH probe kit</a:t>
            </a:r>
          </a:p>
          <a:p>
            <a:r>
              <a:rPr lang="en-US" altLang="ko-KR" sz="1200" dirty="0" smtClean="0"/>
              <a:t>Result</a:t>
            </a:r>
            <a:r>
              <a:rPr lang="en-US" altLang="ko-KR" sz="1200" dirty="0"/>
              <a:t>: </a:t>
            </a:r>
            <a:r>
              <a:rPr lang="en-US" altLang="ko-KR" sz="1200" b="1" dirty="0"/>
              <a:t>FOXO1 translocation: Negative</a:t>
            </a:r>
          </a:p>
          <a:p>
            <a:endParaRPr lang="en-US" altLang="ko-KR" sz="1200" dirty="0" smtClean="0"/>
          </a:p>
          <a:p>
            <a:r>
              <a:rPr lang="en-US" altLang="ko-KR" sz="1200" dirty="0" smtClean="0"/>
              <a:t>2</a:t>
            </a:r>
            <a:r>
              <a:rPr lang="en-US" altLang="ko-KR" sz="1200" dirty="0"/>
              <a:t>. FOXO1 translocation</a:t>
            </a:r>
            <a:r>
              <a:rPr lang="ko-KR" altLang="en-US" sz="1200" dirty="0"/>
              <a:t>이 관찰되지 않아 </a:t>
            </a:r>
            <a:r>
              <a:rPr lang="en-US" altLang="ko-KR" sz="1200" b="1" dirty="0"/>
              <a:t>embryonal rhabdomyosarcoma</a:t>
            </a:r>
            <a:r>
              <a:rPr lang="ko-KR" altLang="en-US" sz="1200" dirty="0"/>
              <a:t>로 진단합니다</a:t>
            </a:r>
            <a:r>
              <a:rPr lang="en-US" altLang="ko-KR" sz="1200" dirty="0" smtClean="0"/>
              <a:t>.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695737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429789" cy="369332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SS22-33177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211"/>
            <a:ext cx="5506218" cy="582058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5" y="1620981"/>
            <a:ext cx="5491942" cy="334942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699164" y="997527"/>
            <a:ext cx="864523" cy="6650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270866" y="6005226"/>
            <a:ext cx="4912821" cy="830997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labeled "mediastinal mass", </a:t>
            </a:r>
            <a:r>
              <a:rPr lang="en-US" altLang="ko-KR" sz="1600" dirty="0" smtClean="0"/>
              <a:t>EBUS-TBNA</a:t>
            </a:r>
          </a:p>
          <a:p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en-US" altLang="ko-KR" sz="1600" b="1" dirty="0" smtClean="0"/>
              <a:t>Malignant </a:t>
            </a:r>
            <a:r>
              <a:rPr lang="en-US" altLang="ko-KR" sz="1600" b="1" dirty="0"/>
              <a:t>tumor, see SS22-33161</a:t>
            </a:r>
            <a:r>
              <a:rPr lang="en-US" altLang="ko-KR" sz="16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5723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429789" cy="369332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SS22-47264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40385" y="5411450"/>
            <a:ext cx="4951615" cy="1446550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Pleura, right, biopsy under </a:t>
            </a:r>
            <a:r>
              <a:rPr lang="en-US" altLang="ko-KR" sz="1600" dirty="0" smtClean="0"/>
              <a:t>VATS</a:t>
            </a:r>
          </a:p>
          <a:p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en-US" altLang="ko-KR" sz="1600" dirty="0"/>
              <a:t>Near total necrosis with abscess </a:t>
            </a:r>
            <a:r>
              <a:rPr lang="en-US" altLang="ko-KR" sz="1600" dirty="0" smtClean="0"/>
              <a:t>formation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 </a:t>
            </a:r>
            <a:r>
              <a:rPr lang="ko-KR" altLang="en-US" sz="1200" dirty="0"/>
              <a:t>보내온 </a:t>
            </a:r>
            <a:r>
              <a:rPr lang="ko-KR" altLang="en-US" sz="1200" dirty="0" err="1"/>
              <a:t>검체를</a:t>
            </a:r>
            <a:r>
              <a:rPr lang="ko-KR" altLang="en-US" sz="1200" dirty="0"/>
              <a:t> 모두 </a:t>
            </a:r>
            <a:r>
              <a:rPr lang="en-US" altLang="ko-KR" sz="1200" dirty="0"/>
              <a:t>slide</a:t>
            </a:r>
            <a:r>
              <a:rPr lang="ko-KR" altLang="en-US" sz="1200" dirty="0"/>
              <a:t>로 제작하여 검색한 결과 </a:t>
            </a:r>
            <a:r>
              <a:rPr lang="en-US" altLang="ko-KR" sz="1200" dirty="0"/>
              <a:t>viable tumor cell</a:t>
            </a:r>
            <a:r>
              <a:rPr lang="ko-KR" altLang="en-US" sz="1200" dirty="0"/>
              <a:t>은 관찰되지 않고 </a:t>
            </a:r>
            <a:r>
              <a:rPr lang="en-US" altLang="ko-KR" sz="1200" dirty="0"/>
              <a:t>necrotic tissue</a:t>
            </a:r>
            <a:r>
              <a:rPr lang="ko-KR" altLang="en-US" sz="1200" dirty="0"/>
              <a:t>만 관찰됩니다</a:t>
            </a:r>
            <a:r>
              <a:rPr lang="en-US" altLang="ko-KR" sz="1200" dirty="0" smtClean="0"/>
              <a:t>.</a:t>
            </a:r>
            <a:endParaRPr lang="en-US" altLang="ko-KR" sz="1200" b="1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5254"/>
            <a:ext cx="6492240" cy="548563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381597" y="1213657"/>
            <a:ext cx="864523" cy="6650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299" y="1428998"/>
            <a:ext cx="5602701" cy="316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6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662545" cy="646331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Case </a:t>
            </a:r>
            <a:r>
              <a:rPr lang="en-US" altLang="ko-KR" dirty="0" smtClean="0"/>
              <a:t>3 </a:t>
            </a:r>
            <a:r>
              <a:rPr lang="ko-KR" altLang="en-US" dirty="0" smtClean="0"/>
              <a:t>김종희</a:t>
            </a:r>
            <a:r>
              <a:rPr lang="en-US" altLang="ko-KR" dirty="0" smtClean="0"/>
              <a:t>SS22-12785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93724" y="2756262"/>
            <a:ext cx="6289963" cy="4093428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right middle lobe, CT guided </a:t>
            </a:r>
            <a:r>
              <a:rPr lang="en-US" altLang="ko-KR" sz="1600" dirty="0" smtClean="0"/>
              <a:t>biopsy</a:t>
            </a:r>
          </a:p>
          <a:p>
            <a:endParaRPr lang="en-US" altLang="ko-KR" sz="1600" dirty="0" smtClean="0"/>
          </a:p>
          <a:p>
            <a:r>
              <a:rPr lang="en-US" altLang="ko-KR" sz="1600" b="1" dirty="0"/>
              <a:t>Atypical cells in </a:t>
            </a:r>
            <a:r>
              <a:rPr lang="en-US" altLang="ko-KR" sz="1600" b="1" dirty="0" err="1"/>
              <a:t>fibromyxoid</a:t>
            </a:r>
            <a:r>
              <a:rPr lang="en-US" altLang="ko-KR" sz="1600" b="1" dirty="0"/>
              <a:t> stroma with metaplastic bone formation</a:t>
            </a:r>
            <a:r>
              <a:rPr lang="en-US" altLang="ko-KR" sz="1600" dirty="0"/>
              <a:t>, see note. </a:t>
            </a:r>
          </a:p>
          <a:p>
            <a:endParaRPr lang="en-US" altLang="ko-KR" sz="1600" b="1" dirty="0"/>
          </a:p>
          <a:p>
            <a:r>
              <a:rPr lang="en-US" altLang="ko-KR" sz="1200" dirty="0"/>
              <a:t>Note) </a:t>
            </a:r>
          </a:p>
          <a:p>
            <a:r>
              <a:rPr lang="en-US" altLang="ko-KR" sz="1200" dirty="0"/>
              <a:t>1. The </a:t>
            </a:r>
            <a:r>
              <a:rPr lang="en-US" altLang="ko-KR" sz="1200" dirty="0" err="1"/>
              <a:t>immunohistochemical</a:t>
            </a:r>
            <a:r>
              <a:rPr lang="en-US" altLang="ko-KR" sz="1200" dirty="0"/>
              <a:t> stain results:</a:t>
            </a:r>
          </a:p>
          <a:p>
            <a:r>
              <a:rPr lang="en-US" altLang="ko-KR" sz="1200" b="1" dirty="0"/>
              <a:t>Actin (SMA): Diffuse positive </a:t>
            </a:r>
          </a:p>
          <a:p>
            <a:r>
              <a:rPr lang="en-US" altLang="ko-KR" sz="1200" dirty="0"/>
              <a:t>MDM2: Negative in tumor cells </a:t>
            </a:r>
          </a:p>
          <a:p>
            <a:r>
              <a:rPr lang="en-US" altLang="ko-KR" sz="1200" dirty="0" err="1"/>
              <a:t>Desmin</a:t>
            </a:r>
            <a:r>
              <a:rPr lang="en-US" altLang="ko-KR" sz="1200" dirty="0"/>
              <a:t>: Negative in tumor cells </a:t>
            </a:r>
          </a:p>
          <a:p>
            <a:r>
              <a:rPr lang="en-US" altLang="ko-KR" sz="1200" dirty="0"/>
              <a:t>CD34: Negative in tumor cells </a:t>
            </a:r>
          </a:p>
          <a:p>
            <a:r>
              <a:rPr lang="en-US" altLang="ko-KR" sz="1200" dirty="0"/>
              <a:t>MUC-4: Negative in tumor cells </a:t>
            </a:r>
          </a:p>
          <a:p>
            <a:r>
              <a:rPr lang="en-US" altLang="ko-KR" sz="1200" dirty="0"/>
              <a:t>p53: Wild type pattern </a:t>
            </a:r>
          </a:p>
          <a:p>
            <a:r>
              <a:rPr lang="en-US" altLang="ko-KR" sz="1200" dirty="0"/>
              <a:t>SATB2: Positive in tumor cells </a:t>
            </a:r>
          </a:p>
          <a:p>
            <a:r>
              <a:rPr lang="en-US" altLang="ko-KR" sz="1200" dirty="0"/>
              <a:t>INSM1: Negative in tumor cells</a:t>
            </a:r>
          </a:p>
          <a:p>
            <a:r>
              <a:rPr lang="en-US" altLang="ko-KR" sz="1200" dirty="0"/>
              <a:t>Ki67: increased 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 </a:t>
            </a:r>
            <a:r>
              <a:rPr lang="en-US" altLang="ko-KR" sz="1200" dirty="0" err="1"/>
              <a:t>Leiomyosarcoma</a:t>
            </a:r>
            <a:r>
              <a:rPr lang="en-US" altLang="ko-KR" sz="1200" dirty="0"/>
              <a:t> with </a:t>
            </a:r>
            <a:r>
              <a:rPr lang="en-US" altLang="ko-KR" sz="1200" dirty="0" err="1" smtClean="0"/>
              <a:t>osteosarcomatous</a:t>
            </a:r>
            <a:r>
              <a:rPr lang="en-US" altLang="ko-KR" sz="1200" dirty="0" smtClean="0"/>
              <a:t> differentiation</a:t>
            </a:r>
            <a:r>
              <a:rPr lang="ko-KR" altLang="en-US" sz="1200" dirty="0" smtClean="0"/>
              <a:t>의 </a:t>
            </a:r>
            <a:r>
              <a:rPr lang="ko-KR" altLang="en-US" sz="1200" dirty="0"/>
              <a:t>가능성이 있습니다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그러나 </a:t>
            </a:r>
            <a:r>
              <a:rPr lang="ko-KR" altLang="en-US" sz="1200" dirty="0" err="1"/>
              <a:t>종괴의</a:t>
            </a:r>
            <a:r>
              <a:rPr lang="ko-KR" altLang="en-US" sz="1200" dirty="0"/>
              <a:t> 크기가 큰 경우 주변에 더 진행된 병변이 있을 가능성이 있습니다</a:t>
            </a:r>
            <a:r>
              <a:rPr lang="en-US" altLang="ko-KR" sz="1200" dirty="0"/>
              <a:t>. </a:t>
            </a:r>
            <a:r>
              <a:rPr lang="ko-KR" altLang="en-US" sz="1200" dirty="0" err="1"/>
              <a:t>종괴의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완전절제를</a:t>
            </a:r>
            <a:r>
              <a:rPr lang="ko-KR" altLang="en-US" sz="1200" dirty="0"/>
              <a:t> 권합니다</a:t>
            </a:r>
            <a:r>
              <a:rPr lang="en-US" altLang="ko-KR" sz="1200" dirty="0" smtClean="0"/>
              <a:t>.</a:t>
            </a:r>
            <a:endParaRPr lang="en-US" altLang="ko-KR" sz="1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" y="1052681"/>
            <a:ext cx="5585768" cy="540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4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596762" cy="359168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5" y="3266314"/>
            <a:ext cx="5624945" cy="359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4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01542" cy="409594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507" y="2762058"/>
            <a:ext cx="5491493" cy="4095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1"/>
            <a:ext cx="731520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SMA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00507" y="2762058"/>
            <a:ext cx="731520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Ki-67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78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17425" cy="416151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443" y="2714359"/>
            <a:ext cx="5109557" cy="414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21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694218" cy="423343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623" y="2743201"/>
            <a:ext cx="651337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74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0"/>
          <a:stretch/>
        </p:blipFill>
        <p:spPr>
          <a:xfrm>
            <a:off x="6583680" y="0"/>
            <a:ext cx="5608320" cy="338661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60" y="3405412"/>
            <a:ext cx="5683226" cy="3452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47461" y="3397079"/>
            <a:ext cx="1507420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CK(AE1/AE3)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772514" cy="338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22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0"/>
            <a:ext cx="1413164" cy="369332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SS22-32076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3228" y="1270618"/>
            <a:ext cx="6073833" cy="5570756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labeled "main </a:t>
            </a:r>
            <a:r>
              <a:rPr lang="en-US" altLang="ko-KR" sz="1600" dirty="0" err="1"/>
              <a:t>endomass</a:t>
            </a:r>
            <a:r>
              <a:rPr lang="en-US" altLang="ko-KR" sz="1600" dirty="0"/>
              <a:t>", left, </a:t>
            </a:r>
            <a:r>
              <a:rPr lang="en-US" altLang="ko-KR" sz="1600" dirty="0" err="1"/>
              <a:t>cryo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biopsy</a:t>
            </a:r>
          </a:p>
          <a:p>
            <a:endParaRPr lang="en-US" altLang="ko-KR" sz="1600" dirty="0"/>
          </a:p>
          <a:p>
            <a:r>
              <a:rPr lang="en-US" altLang="ko-KR" sz="1600" b="1" dirty="0"/>
              <a:t>Mainly spindle cell proliferation with </a:t>
            </a:r>
            <a:r>
              <a:rPr lang="en-US" altLang="ko-KR" sz="1600" b="1" dirty="0" smtClean="0"/>
              <a:t>ossification</a:t>
            </a:r>
            <a:r>
              <a:rPr lang="en-US" altLang="ko-KR" sz="1600" b="1" dirty="0"/>
              <a:t>, favor malignant sarcoma</a:t>
            </a:r>
            <a:r>
              <a:rPr lang="en-US" altLang="ko-KR" sz="1600" dirty="0"/>
              <a:t>, see note. 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</a:t>
            </a:r>
          </a:p>
          <a:p>
            <a:r>
              <a:rPr lang="en-US" altLang="ko-KR" sz="1200" dirty="0"/>
              <a:t>1. The </a:t>
            </a:r>
            <a:r>
              <a:rPr lang="en-US" altLang="ko-KR" sz="1200" dirty="0" err="1"/>
              <a:t>immunohistochemical</a:t>
            </a:r>
            <a:r>
              <a:rPr lang="en-US" altLang="ko-KR" sz="1200" dirty="0"/>
              <a:t> stain results:</a:t>
            </a:r>
          </a:p>
          <a:p>
            <a:r>
              <a:rPr lang="en-US" altLang="ko-KR" sz="1200" dirty="0"/>
              <a:t>Actin(SMA): Focal positive in tumor cells </a:t>
            </a:r>
          </a:p>
          <a:p>
            <a:r>
              <a:rPr lang="en-US" altLang="ko-KR" sz="1200" dirty="0"/>
              <a:t>CK(AE1/AE3): Negative in tumor cells</a:t>
            </a:r>
          </a:p>
          <a:p>
            <a:r>
              <a:rPr lang="en-US" altLang="ko-KR" sz="1200" dirty="0"/>
              <a:t>EMA: Focal weak positive in tumor cells</a:t>
            </a:r>
          </a:p>
          <a:p>
            <a:r>
              <a:rPr lang="en-US" altLang="ko-KR" sz="1200" dirty="0"/>
              <a:t>BCL-2: Focal positive in tumor cells </a:t>
            </a:r>
          </a:p>
          <a:p>
            <a:r>
              <a:rPr lang="en-US" altLang="ko-KR" sz="1200" dirty="0" smtClean="0"/>
              <a:t>SS18-SSX: </a:t>
            </a:r>
            <a:r>
              <a:rPr lang="en-US" altLang="ko-KR" sz="1200" dirty="0"/>
              <a:t>Negative in tumor cells</a:t>
            </a:r>
          </a:p>
          <a:p>
            <a:r>
              <a:rPr lang="en-US" altLang="ko-KR" sz="1200" dirty="0"/>
              <a:t>MDM2: Focal positive in tumor cells </a:t>
            </a:r>
          </a:p>
          <a:p>
            <a:r>
              <a:rPr lang="en-US" altLang="ko-KR" sz="1200" dirty="0"/>
              <a:t>TLE1: Negative in tumor cells </a:t>
            </a:r>
          </a:p>
          <a:p>
            <a:r>
              <a:rPr lang="en-US" altLang="ko-KR" sz="1200" dirty="0" err="1"/>
              <a:t>Desmin</a:t>
            </a:r>
            <a:r>
              <a:rPr lang="en-US" altLang="ko-KR" sz="1200" dirty="0"/>
              <a:t>: Negative in tumor cells 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 </a:t>
            </a:r>
            <a:r>
              <a:rPr lang="ko-KR" altLang="en-US" sz="1200" dirty="0" err="1"/>
              <a:t>검체의</a:t>
            </a:r>
            <a:r>
              <a:rPr lang="ko-KR" altLang="en-US" sz="1200" dirty="0"/>
              <a:t> 대부분은 </a:t>
            </a:r>
            <a:r>
              <a:rPr lang="en-US" altLang="ko-KR" sz="1200" dirty="0"/>
              <a:t>spindle cell proliferation </a:t>
            </a:r>
            <a:r>
              <a:rPr lang="ko-KR" altLang="en-US" sz="1200" dirty="0"/>
              <a:t>으로 보이나</a:t>
            </a:r>
            <a:r>
              <a:rPr lang="en-US" altLang="ko-KR" sz="1200" dirty="0"/>
              <a:t>, </a:t>
            </a:r>
            <a:r>
              <a:rPr lang="ko-KR" altLang="en-US" sz="1200" dirty="0"/>
              <a:t>일부 </a:t>
            </a:r>
            <a:r>
              <a:rPr lang="en-US" altLang="ko-KR" sz="1200" dirty="0"/>
              <a:t>epithelioid </a:t>
            </a:r>
            <a:r>
              <a:rPr lang="ko-KR" altLang="en-US" sz="1200" dirty="0"/>
              <a:t>한 세포도 같이 관찰됩니다</a:t>
            </a:r>
            <a:r>
              <a:rPr lang="en-US" altLang="ko-KR" sz="1200" dirty="0"/>
              <a:t>. Actin </a:t>
            </a:r>
            <a:r>
              <a:rPr lang="ko-KR" altLang="en-US" sz="1200" dirty="0"/>
              <a:t>과 </a:t>
            </a:r>
            <a:r>
              <a:rPr lang="en-US" altLang="ko-KR" sz="1200" dirty="0"/>
              <a:t>MDM2 </a:t>
            </a:r>
            <a:r>
              <a:rPr lang="ko-KR" altLang="en-US" sz="1200" dirty="0"/>
              <a:t>면역조직화학염색에 일부 양성을 보이는 점은 </a:t>
            </a:r>
            <a:r>
              <a:rPr lang="en-US" altLang="ko-KR" sz="1200" dirty="0"/>
              <a:t>intimal sarcoma</a:t>
            </a:r>
            <a:r>
              <a:rPr lang="ko-KR" altLang="en-US" sz="1200" dirty="0"/>
              <a:t>의 가능성을 제시할 수 있고</a:t>
            </a:r>
            <a:r>
              <a:rPr lang="en-US" altLang="ko-KR" sz="1200" dirty="0"/>
              <a:t>, two cell component</a:t>
            </a:r>
            <a:r>
              <a:rPr lang="ko-KR" altLang="en-US" sz="1200" dirty="0"/>
              <a:t>가 보이는 점</a:t>
            </a:r>
            <a:r>
              <a:rPr lang="en-US" altLang="ko-KR" sz="1200" dirty="0"/>
              <a:t>, EMA</a:t>
            </a:r>
            <a:r>
              <a:rPr lang="ko-KR" altLang="en-US" sz="1200" dirty="0"/>
              <a:t>와 </a:t>
            </a:r>
            <a:r>
              <a:rPr lang="en-US" altLang="ko-KR" sz="1200" dirty="0"/>
              <a:t>Bcl-2</a:t>
            </a:r>
            <a:r>
              <a:rPr lang="ko-KR" altLang="en-US" sz="1200" dirty="0"/>
              <a:t>에 일부 양성반응을 보이는 점은 </a:t>
            </a:r>
            <a:r>
              <a:rPr lang="en-US" altLang="ko-KR" sz="1200" dirty="0"/>
              <a:t>synovial sarcoma</a:t>
            </a:r>
            <a:r>
              <a:rPr lang="ko-KR" altLang="en-US" sz="1200" dirty="0"/>
              <a:t>의 가능성이 있습니다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또한 </a:t>
            </a:r>
            <a:r>
              <a:rPr lang="ko-KR" altLang="en-US" sz="1200" dirty="0" err="1"/>
              <a:t>생검되지</a:t>
            </a:r>
            <a:r>
              <a:rPr lang="ko-KR" altLang="en-US" sz="1200" dirty="0"/>
              <a:t> 않은 부분에 더 진행된 </a:t>
            </a:r>
            <a:r>
              <a:rPr lang="ko-KR" altLang="en-US" sz="1200" dirty="0" err="1"/>
              <a:t>병변</a:t>
            </a:r>
            <a:r>
              <a:rPr lang="ko-KR" altLang="en-US" sz="1200" dirty="0"/>
              <a:t> 혹은 다른 </a:t>
            </a:r>
            <a:r>
              <a:rPr lang="en-US" altLang="ko-KR" sz="1200" dirty="0"/>
              <a:t>component</a:t>
            </a:r>
            <a:r>
              <a:rPr lang="ko-KR" altLang="en-US" sz="1200" dirty="0"/>
              <a:t>가 있을 가능성을 완전히 배제하기 어렵습니다</a:t>
            </a:r>
            <a:r>
              <a:rPr lang="en-US" altLang="ko-KR" sz="1200" dirty="0"/>
              <a:t>.</a:t>
            </a:r>
          </a:p>
          <a:p>
            <a:endParaRPr lang="en-US" altLang="ko-KR" sz="1200" dirty="0"/>
          </a:p>
          <a:p>
            <a:r>
              <a:rPr lang="en-US" altLang="ko-KR" sz="1200" dirty="0"/>
              <a:t>3. </a:t>
            </a:r>
            <a:r>
              <a:rPr lang="ko-KR" altLang="en-US" sz="1200" dirty="0"/>
              <a:t>현재까지 조직학적 소견 및 면역조직화학염색을 종합하였을 때 </a:t>
            </a:r>
            <a:r>
              <a:rPr lang="en-US" altLang="ko-KR" sz="1200" dirty="0"/>
              <a:t>high grade spindle cell sarcoma</a:t>
            </a:r>
            <a:r>
              <a:rPr lang="ko-KR" altLang="en-US" sz="1200" dirty="0"/>
              <a:t>의 가능성이 제일 높고</a:t>
            </a:r>
            <a:r>
              <a:rPr lang="en-US" altLang="ko-KR" sz="1200" dirty="0"/>
              <a:t>, </a:t>
            </a:r>
            <a:r>
              <a:rPr lang="ko-KR" altLang="en-US" sz="1200" dirty="0"/>
              <a:t>그중 </a:t>
            </a:r>
            <a:r>
              <a:rPr lang="en-US" altLang="ko-KR" sz="1200" dirty="0"/>
              <a:t>synovial sarcoma </a:t>
            </a:r>
            <a:r>
              <a:rPr lang="ko-KR" altLang="en-US" sz="1200" dirty="0"/>
              <a:t>혹은 </a:t>
            </a:r>
            <a:r>
              <a:rPr lang="en-US" altLang="ko-KR" sz="1200" dirty="0"/>
              <a:t>intimal sarcoma</a:t>
            </a:r>
            <a:r>
              <a:rPr lang="ko-KR" altLang="en-US" sz="1200" dirty="0"/>
              <a:t>의 가능성이 있습니다</a:t>
            </a:r>
            <a:r>
              <a:rPr lang="en-US" altLang="ko-KR" sz="1200" dirty="0"/>
              <a:t>. </a:t>
            </a:r>
          </a:p>
          <a:p>
            <a:endParaRPr lang="en-US" altLang="ko-KR" sz="1200" dirty="0" smtClean="0"/>
          </a:p>
          <a:p>
            <a:r>
              <a:rPr lang="en-US" altLang="ko-KR" sz="1200" dirty="0" smtClean="0"/>
              <a:t>4</a:t>
            </a:r>
            <a:r>
              <a:rPr lang="en-US" altLang="ko-KR" sz="1200" dirty="0"/>
              <a:t>. SS18 gene translocation: Negative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12429"/>
            <a:ext cx="5973743" cy="471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27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116" y="3128277"/>
            <a:ext cx="5417127" cy="372972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0"/>
            <a:ext cx="5884814" cy="374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77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" y="6264"/>
            <a:ext cx="5133929" cy="358655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3" y="3701551"/>
            <a:ext cx="5595286" cy="31564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09854" y="1270618"/>
            <a:ext cx="6073833" cy="5570756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labeled "main </a:t>
            </a:r>
            <a:r>
              <a:rPr lang="en-US" altLang="ko-KR" sz="1600" dirty="0" err="1"/>
              <a:t>endomass</a:t>
            </a:r>
            <a:r>
              <a:rPr lang="en-US" altLang="ko-KR" sz="1600" dirty="0"/>
              <a:t>", left, </a:t>
            </a:r>
            <a:r>
              <a:rPr lang="en-US" altLang="ko-KR" sz="1600" dirty="0" err="1"/>
              <a:t>cryo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biopsy</a:t>
            </a:r>
          </a:p>
          <a:p>
            <a:endParaRPr lang="en-US" altLang="ko-KR" sz="1600" dirty="0"/>
          </a:p>
          <a:p>
            <a:r>
              <a:rPr lang="en-US" altLang="ko-KR" sz="1600" b="1" dirty="0"/>
              <a:t>Mainly spindle cell proliferation with </a:t>
            </a:r>
            <a:r>
              <a:rPr lang="en-US" altLang="ko-KR" sz="1600" b="1" dirty="0" smtClean="0"/>
              <a:t>ossification</a:t>
            </a:r>
            <a:r>
              <a:rPr lang="en-US" altLang="ko-KR" sz="1600" b="1" dirty="0"/>
              <a:t>, favor malignant sarcoma</a:t>
            </a:r>
            <a:r>
              <a:rPr lang="en-US" altLang="ko-KR" sz="1600" dirty="0"/>
              <a:t>, see note. 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</a:t>
            </a:r>
          </a:p>
          <a:p>
            <a:r>
              <a:rPr lang="en-US" altLang="ko-KR" sz="1200" dirty="0"/>
              <a:t>1. The </a:t>
            </a:r>
            <a:r>
              <a:rPr lang="en-US" altLang="ko-KR" sz="1200" dirty="0" err="1"/>
              <a:t>immunohistochemical</a:t>
            </a:r>
            <a:r>
              <a:rPr lang="en-US" altLang="ko-KR" sz="1200" dirty="0"/>
              <a:t> stain results:</a:t>
            </a:r>
          </a:p>
          <a:p>
            <a:r>
              <a:rPr lang="en-US" altLang="ko-KR" sz="1200" b="1" dirty="0"/>
              <a:t>Actin(SMA): Focal positive in tumor cells </a:t>
            </a:r>
          </a:p>
          <a:p>
            <a:r>
              <a:rPr lang="en-US" altLang="ko-KR" sz="1200" dirty="0"/>
              <a:t>CK(AE1/AE3): Negative in tumor cells</a:t>
            </a:r>
          </a:p>
          <a:p>
            <a:r>
              <a:rPr lang="en-US" altLang="ko-KR" sz="1200" b="1" dirty="0"/>
              <a:t>EMA: Focal weak positive in tumor cells</a:t>
            </a:r>
          </a:p>
          <a:p>
            <a:r>
              <a:rPr lang="en-US" altLang="ko-KR" sz="1200" b="1" dirty="0"/>
              <a:t>BCL-2: Focal positive in tumor cells </a:t>
            </a:r>
          </a:p>
          <a:p>
            <a:r>
              <a:rPr lang="en-US" altLang="ko-KR" sz="1200" b="1" dirty="0" smtClean="0"/>
              <a:t>SS18-SSX: </a:t>
            </a:r>
            <a:r>
              <a:rPr lang="en-US" altLang="ko-KR" sz="1200" b="1" dirty="0"/>
              <a:t>Negative in tumor cells</a:t>
            </a:r>
          </a:p>
          <a:p>
            <a:r>
              <a:rPr lang="en-US" altLang="ko-KR" sz="1200" b="1" dirty="0"/>
              <a:t>MDM2: Focal positive in tumor cells </a:t>
            </a:r>
          </a:p>
          <a:p>
            <a:r>
              <a:rPr lang="en-US" altLang="ko-KR" sz="1200" dirty="0"/>
              <a:t>TLE1: Negative in tumor cells </a:t>
            </a:r>
          </a:p>
          <a:p>
            <a:r>
              <a:rPr lang="en-US" altLang="ko-KR" sz="1200" dirty="0" err="1"/>
              <a:t>Desmin</a:t>
            </a:r>
            <a:r>
              <a:rPr lang="en-US" altLang="ko-KR" sz="1200" dirty="0"/>
              <a:t>: Negative in tumor cells 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 </a:t>
            </a:r>
            <a:r>
              <a:rPr lang="ko-KR" altLang="en-US" sz="1200" dirty="0" err="1"/>
              <a:t>검체의</a:t>
            </a:r>
            <a:r>
              <a:rPr lang="ko-KR" altLang="en-US" sz="1200" dirty="0"/>
              <a:t> </a:t>
            </a:r>
            <a:r>
              <a:rPr lang="ko-KR" altLang="en-US" sz="1200" b="1" dirty="0"/>
              <a:t>대부분은 </a:t>
            </a:r>
            <a:r>
              <a:rPr lang="en-US" altLang="ko-KR" sz="1200" b="1" dirty="0"/>
              <a:t>spindle cell proliferation </a:t>
            </a:r>
            <a:r>
              <a:rPr lang="ko-KR" altLang="en-US" sz="1200" b="1" dirty="0"/>
              <a:t>으로 보이나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일부 </a:t>
            </a:r>
            <a:r>
              <a:rPr lang="en-US" altLang="ko-KR" sz="1200" b="1" dirty="0"/>
              <a:t>epithelioid </a:t>
            </a:r>
            <a:r>
              <a:rPr lang="ko-KR" altLang="en-US" sz="1200" b="1" dirty="0"/>
              <a:t>한 세포도 같이 관찰됩니다</a:t>
            </a:r>
            <a:r>
              <a:rPr lang="en-US" altLang="ko-KR" sz="1200" b="1" dirty="0"/>
              <a:t>. Actin </a:t>
            </a:r>
            <a:r>
              <a:rPr lang="ko-KR" altLang="en-US" sz="1200" b="1" dirty="0"/>
              <a:t>과 </a:t>
            </a:r>
            <a:r>
              <a:rPr lang="en-US" altLang="ko-KR" sz="1200" b="1" dirty="0"/>
              <a:t>MDM2 </a:t>
            </a:r>
            <a:r>
              <a:rPr lang="ko-KR" altLang="en-US" sz="1200" b="1" dirty="0"/>
              <a:t>면역조직화학염색에 일부 양성을 보이는 점은 </a:t>
            </a:r>
            <a:r>
              <a:rPr lang="en-US" altLang="ko-KR" sz="1200" b="1" dirty="0"/>
              <a:t>intimal sarcoma</a:t>
            </a:r>
            <a:r>
              <a:rPr lang="ko-KR" altLang="en-US" sz="1200" b="1" dirty="0"/>
              <a:t>의 가능성을 제시할 수 있고</a:t>
            </a:r>
            <a:r>
              <a:rPr lang="en-US" altLang="ko-KR" sz="1200" b="1" dirty="0"/>
              <a:t>, two cell component</a:t>
            </a:r>
            <a:r>
              <a:rPr lang="ko-KR" altLang="en-US" sz="1200" b="1" dirty="0"/>
              <a:t>가 보이는 점</a:t>
            </a:r>
            <a:r>
              <a:rPr lang="en-US" altLang="ko-KR" sz="1200" b="1" dirty="0"/>
              <a:t>, EMA</a:t>
            </a:r>
            <a:r>
              <a:rPr lang="ko-KR" altLang="en-US" sz="1200" b="1" dirty="0"/>
              <a:t>와 </a:t>
            </a:r>
            <a:r>
              <a:rPr lang="en-US" altLang="ko-KR" sz="1200" b="1" dirty="0"/>
              <a:t>Bcl-2</a:t>
            </a:r>
            <a:r>
              <a:rPr lang="ko-KR" altLang="en-US" sz="1200" b="1" dirty="0"/>
              <a:t>에 일부 양성반응을 보이는 점은 </a:t>
            </a:r>
            <a:r>
              <a:rPr lang="en-US" altLang="ko-KR" sz="1200" b="1" dirty="0"/>
              <a:t>synovial sarcoma</a:t>
            </a:r>
            <a:r>
              <a:rPr lang="ko-KR" altLang="en-US" sz="1200" b="1" dirty="0"/>
              <a:t>의 가능성이 있습니다</a:t>
            </a:r>
            <a:r>
              <a:rPr lang="en-US" altLang="ko-KR" sz="1200" b="1" dirty="0"/>
              <a:t>. </a:t>
            </a:r>
            <a:r>
              <a:rPr lang="ko-KR" altLang="en-US" sz="1200" dirty="0"/>
              <a:t>또한 </a:t>
            </a:r>
            <a:r>
              <a:rPr lang="ko-KR" altLang="en-US" sz="1200" dirty="0" err="1"/>
              <a:t>생검되지</a:t>
            </a:r>
            <a:r>
              <a:rPr lang="ko-KR" altLang="en-US" sz="1200" dirty="0"/>
              <a:t> 않은 부분에 더 진행된 </a:t>
            </a:r>
            <a:r>
              <a:rPr lang="ko-KR" altLang="en-US" sz="1200" dirty="0" err="1"/>
              <a:t>병변</a:t>
            </a:r>
            <a:r>
              <a:rPr lang="ko-KR" altLang="en-US" sz="1200" dirty="0"/>
              <a:t> 혹은 다른 </a:t>
            </a:r>
            <a:r>
              <a:rPr lang="en-US" altLang="ko-KR" sz="1200" dirty="0"/>
              <a:t>component</a:t>
            </a:r>
            <a:r>
              <a:rPr lang="ko-KR" altLang="en-US" sz="1200" dirty="0"/>
              <a:t>가 있을 가능성을 완전히 배제하기 어렵습니다</a:t>
            </a:r>
            <a:r>
              <a:rPr lang="en-US" altLang="ko-KR" sz="1200" dirty="0"/>
              <a:t>.</a:t>
            </a:r>
          </a:p>
          <a:p>
            <a:endParaRPr lang="en-US" altLang="ko-KR" sz="1200" dirty="0"/>
          </a:p>
          <a:p>
            <a:r>
              <a:rPr lang="en-US" altLang="ko-KR" sz="1200" dirty="0"/>
              <a:t>3. </a:t>
            </a:r>
            <a:r>
              <a:rPr lang="ko-KR" altLang="en-US" sz="1200" dirty="0"/>
              <a:t>현재까지 조직학적 소견 및 면역조직화학염색을 종합하였을 때 </a:t>
            </a:r>
            <a:r>
              <a:rPr lang="en-US" altLang="ko-KR" sz="1200" b="1" dirty="0"/>
              <a:t>high grade spindle cell sarcoma</a:t>
            </a:r>
            <a:r>
              <a:rPr lang="ko-KR" altLang="en-US" sz="1200" b="1" dirty="0"/>
              <a:t>의 가능성이 제일 높고</a:t>
            </a:r>
            <a:r>
              <a:rPr lang="en-US" altLang="ko-KR" sz="1200" b="1" dirty="0"/>
              <a:t>, </a:t>
            </a:r>
            <a:r>
              <a:rPr lang="ko-KR" altLang="en-US" sz="1200" b="1" dirty="0" smtClean="0"/>
              <a:t>그 중 </a:t>
            </a:r>
            <a:r>
              <a:rPr lang="en-US" altLang="ko-KR" sz="1200" b="1" dirty="0"/>
              <a:t>synovial sarcoma </a:t>
            </a:r>
            <a:r>
              <a:rPr lang="ko-KR" altLang="en-US" sz="1200" b="1" dirty="0"/>
              <a:t>혹은 </a:t>
            </a:r>
            <a:r>
              <a:rPr lang="en-US" altLang="ko-KR" sz="1200" b="1" dirty="0"/>
              <a:t>intimal sarcoma</a:t>
            </a:r>
            <a:r>
              <a:rPr lang="ko-KR" altLang="en-US" sz="1200" b="1" dirty="0"/>
              <a:t>의 가능성이 있습니다</a:t>
            </a:r>
            <a:r>
              <a:rPr lang="en-US" altLang="ko-KR" sz="1200" b="1" dirty="0"/>
              <a:t>. </a:t>
            </a:r>
          </a:p>
          <a:p>
            <a:endParaRPr lang="en-US" altLang="ko-KR" sz="1200" dirty="0" smtClean="0"/>
          </a:p>
          <a:p>
            <a:r>
              <a:rPr lang="en-US" altLang="ko-KR" sz="1200" dirty="0" smtClean="0"/>
              <a:t>4</a:t>
            </a:r>
            <a:r>
              <a:rPr lang="en-US" altLang="ko-KR" sz="1200" dirty="0"/>
              <a:t>. </a:t>
            </a:r>
            <a:r>
              <a:rPr lang="en-US" altLang="ko-KR" sz="1200" b="1" dirty="0"/>
              <a:t>SS18 gene translocation: Negative</a:t>
            </a:r>
          </a:p>
        </p:txBody>
      </p:sp>
    </p:spTree>
    <p:extLst>
      <p:ext uri="{BB962C8B-B14F-4D97-AF65-F5344CB8AC3E}">
        <p14:creationId xmlns:p14="http://schemas.microsoft.com/office/powerpoint/2010/main" val="2836960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" y="0"/>
            <a:ext cx="5045529" cy="336925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14" y="0"/>
            <a:ext cx="5160222" cy="336925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" y="3488745"/>
            <a:ext cx="5144332" cy="33692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8269" y="8313"/>
            <a:ext cx="731520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mtClean="0"/>
              <a:t>EMA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4014" y="8313"/>
            <a:ext cx="731520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BCL2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8269" y="3488745"/>
            <a:ext cx="731520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mtClean="0"/>
              <a:t>SMA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4013" y="3488745"/>
            <a:ext cx="930242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mtClean="0"/>
              <a:t>MDM2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229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0"/>
            <a:ext cx="1438102" cy="369332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SS22-36164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83680" y="4792532"/>
            <a:ext cx="5608320" cy="2062103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err="1"/>
              <a:t>Endobronchus</a:t>
            </a:r>
            <a:r>
              <a:rPr lang="en-US" altLang="ko-KR" sz="1600" dirty="0"/>
              <a:t>, left, Rigid </a:t>
            </a:r>
            <a:r>
              <a:rPr lang="en-US" altLang="ko-KR" sz="1600" dirty="0" smtClean="0"/>
              <a:t>bronchoscopy</a:t>
            </a:r>
          </a:p>
          <a:p>
            <a:endParaRPr lang="en-US" altLang="ko-KR" sz="1600" dirty="0"/>
          </a:p>
          <a:p>
            <a:r>
              <a:rPr lang="en-US" altLang="ko-KR" sz="1600" b="1" dirty="0"/>
              <a:t>Spindle cell sarcoma with ossification</a:t>
            </a:r>
            <a:r>
              <a:rPr lang="en-US" altLang="ko-KR" sz="1600" dirty="0"/>
              <a:t>, see note and SS22-32076.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 The </a:t>
            </a:r>
            <a:r>
              <a:rPr lang="en-US" altLang="ko-KR" sz="1200" dirty="0" err="1"/>
              <a:t>immunohistochemical</a:t>
            </a:r>
            <a:r>
              <a:rPr lang="en-US" altLang="ko-KR" sz="1200" dirty="0"/>
              <a:t> staining results:</a:t>
            </a:r>
          </a:p>
          <a:p>
            <a:r>
              <a:rPr lang="en-US" altLang="ko-KR" sz="1200" dirty="0"/>
              <a:t>SS18-SSX: Negative</a:t>
            </a:r>
          </a:p>
          <a:p>
            <a:r>
              <a:rPr lang="en-US" altLang="ko-KR" sz="1200" dirty="0"/>
              <a:t>EMA: Focal positive</a:t>
            </a:r>
          </a:p>
          <a:p>
            <a:r>
              <a:rPr lang="en-US" altLang="ko-KR" sz="1200" dirty="0"/>
              <a:t>Bcl-2: Focal positive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89" y="758919"/>
            <a:ext cx="5936052" cy="498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25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16676</TotalTime>
  <Words>1005</Words>
  <Application>Microsoft Office PowerPoint</Application>
  <PresentationFormat>와이드스크린</PresentationFormat>
  <Paragraphs>148</Paragraphs>
  <Slides>18</Slides>
  <Notes>0</Notes>
  <HiddenSlides>4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고현희(병리과)</dc:creator>
  <cp:lastModifiedBy>고현희(병리과)</cp:lastModifiedBy>
  <cp:revision>69</cp:revision>
  <dcterms:created xsi:type="dcterms:W3CDTF">2023-03-31T06:15:26Z</dcterms:created>
  <dcterms:modified xsi:type="dcterms:W3CDTF">2023-07-11T08:01:33Z</dcterms:modified>
</cp:coreProperties>
</file>