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60" r:id="rId5"/>
    <p:sldId id="261" r:id="rId6"/>
    <p:sldId id="262" r:id="rId7"/>
    <p:sldId id="263" r:id="rId8"/>
    <p:sldId id="264" r:id="rId9"/>
    <p:sldId id="278" r:id="rId10"/>
    <p:sldId id="265" r:id="rId11"/>
    <p:sldId id="266" r:id="rId12"/>
    <p:sldId id="267" r:id="rId13"/>
    <p:sldId id="268" r:id="rId14"/>
    <p:sldId id="270" r:id="rId15"/>
    <p:sldId id="276" r:id="rId16"/>
    <p:sldId id="269" r:id="rId17"/>
    <p:sldId id="274" r:id="rId18"/>
    <p:sldId id="277" r:id="rId19"/>
    <p:sldId id="272" r:id="rId20"/>
  </p:sldIdLst>
  <p:sldSz cx="9144000" cy="6858000" type="screen4x3"/>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75" autoAdjust="0"/>
  </p:normalViewPr>
  <p:slideViewPr>
    <p:cSldViewPr>
      <p:cViewPr varScale="1">
        <p:scale>
          <a:sx n="99" d="100"/>
          <a:sy n="99" d="100"/>
        </p:scale>
        <p:origin x="-31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9C228B7-24AD-4547-9444-A8E1CDBDC833}" type="datetimeFigureOut">
              <a:rPr lang="ko-KR" altLang="en-US" smtClean="0"/>
              <a:pPr/>
              <a:t>2013-11-07</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E50A8EA-A65B-4C1E-9541-45D3780B7E78}" type="slidenum">
              <a:rPr lang="ko-KR" altLang="en-US" smtClean="0"/>
              <a:pPr/>
              <a:t>‹#›</a:t>
            </a:fld>
            <a:endParaRPr lang="ko-KR" altLang="en-US"/>
          </a:p>
        </p:txBody>
      </p:sp>
    </p:spTree>
    <p:extLst>
      <p:ext uri="{BB962C8B-B14F-4D97-AF65-F5344CB8AC3E}">
        <p14:creationId xmlns="" xmlns:p14="http://schemas.microsoft.com/office/powerpoint/2010/main" val="367820394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종래의</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a:t>
            </a:fld>
            <a:endParaRPr lang="ko-KR"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results of sensitivity analyses for the primary end point adjusted for baseline variables.</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12</a:t>
            </a:fld>
            <a:endParaRPr lang="ko-KR"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kern="1200" baseline="0" dirty="0" smtClean="0">
                <a:solidFill>
                  <a:schemeClr val="tx1"/>
                </a:solidFill>
                <a:latin typeface="+mn-lt"/>
                <a:ea typeface="+mn-ea"/>
                <a:cs typeface="+mn-cs"/>
              </a:rPr>
              <a:t>results of sensitivity analyses for the primary end point adjusted for baseline variables.</a:t>
            </a:r>
            <a:endParaRPr lang="ko-KR" altLang="en-US" dirty="0" smtClean="0"/>
          </a:p>
          <a:p>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13</a:t>
            </a:fld>
            <a:endParaRPr lang="ko-KR"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significant amelioration of dyspnea (</a:t>
            </a:r>
            <a:r>
              <a:rPr lang="en-US" altLang="ko-KR" sz="1200" b="0" i="0" u="none" strike="noStrike" kern="1200" baseline="0" dirty="0" err="1" smtClean="0">
                <a:solidFill>
                  <a:schemeClr val="tx1"/>
                </a:solidFill>
                <a:latin typeface="+mn-lt"/>
                <a:ea typeface="+mn-ea"/>
                <a:cs typeface="+mn-cs"/>
              </a:rPr>
              <a:t>eFigure</a:t>
            </a:r>
            <a:r>
              <a:rPr lang="en-US" altLang="ko-KR" sz="1200" b="0" i="0" u="none" strike="noStrike" kern="1200" baseline="0" dirty="0" smtClean="0">
                <a:solidFill>
                  <a:schemeClr val="tx1"/>
                </a:solidFill>
                <a:latin typeface="+mn-lt"/>
                <a:ea typeface="+mn-ea"/>
                <a:cs typeface="+mn-cs"/>
              </a:rPr>
              <a:t> 1A), bronchitis associated quality of life (</a:t>
            </a:r>
            <a:r>
              <a:rPr lang="en-US" altLang="ko-KR" sz="1200" b="0" i="0" u="none" strike="noStrike" kern="1200" baseline="0" dirty="0" err="1" smtClean="0">
                <a:solidFill>
                  <a:schemeClr val="tx1"/>
                </a:solidFill>
                <a:latin typeface="+mn-lt"/>
                <a:ea typeface="+mn-ea"/>
                <a:cs typeface="+mn-cs"/>
              </a:rPr>
              <a:t>eFigure</a:t>
            </a:r>
            <a:r>
              <a:rPr lang="en-US" altLang="ko-KR" sz="1200" b="0" i="0" u="none" strike="noStrike" kern="1200" baseline="0" dirty="0" smtClean="0">
                <a:solidFill>
                  <a:schemeClr val="tx1"/>
                </a:solidFill>
                <a:latin typeface="+mn-lt"/>
                <a:ea typeface="+mn-ea"/>
                <a:cs typeface="+mn-cs"/>
              </a:rPr>
              <a:t> 1B), and patient-assessed overall performance (</a:t>
            </a:r>
            <a:r>
              <a:rPr lang="en-US" altLang="ko-KR" sz="1200" b="0" i="0" u="none" strike="noStrike" kern="1200" baseline="0" dirty="0" err="1" smtClean="0">
                <a:solidFill>
                  <a:schemeClr val="tx1"/>
                </a:solidFill>
                <a:latin typeface="+mn-lt"/>
                <a:ea typeface="+mn-ea"/>
                <a:cs typeface="+mn-cs"/>
              </a:rPr>
              <a:t>eFigure</a:t>
            </a:r>
            <a:r>
              <a:rPr lang="en-US" altLang="ko-KR" sz="1200" b="0" i="0" u="none" strike="noStrike" kern="1200" baseline="0" dirty="0" smtClean="0">
                <a:solidFill>
                  <a:schemeClr val="tx1"/>
                </a:solidFill>
                <a:latin typeface="+mn-lt"/>
                <a:ea typeface="+mn-ea"/>
                <a:cs typeface="+mn-cs"/>
              </a:rPr>
              <a:t> 1C) occurred during the first 5 days of the study; respective scores did not change significantly thereafter</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16</a:t>
            </a:fld>
            <a:endParaRPr lang="ko-KR" altLang="en-US"/>
          </a:p>
        </p:txBody>
      </p:sp>
    </p:spTree>
    <p:extLst>
      <p:ext uri="{BB962C8B-B14F-4D97-AF65-F5344CB8AC3E}">
        <p14:creationId xmlns="" xmlns:p14="http://schemas.microsoft.com/office/powerpoint/2010/main" val="4147178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Systemic</a:t>
            </a:r>
          </a:p>
          <a:p>
            <a:r>
              <a:rPr lang="en-US" altLang="ko-KR" sz="1200" kern="1200" baseline="0" dirty="0" smtClean="0">
                <a:solidFill>
                  <a:schemeClr val="tx1"/>
                </a:solidFill>
                <a:latin typeface="+mn-lt"/>
                <a:ea typeface="+mn-ea"/>
                <a:cs typeface="+mn-cs"/>
              </a:rPr>
              <a:t>Corticosteroids in Chronic Obstructive</a:t>
            </a:r>
          </a:p>
          <a:p>
            <a:r>
              <a:rPr lang="en-US" altLang="ko-KR" sz="1200" kern="1200" baseline="0" dirty="0" smtClean="0">
                <a:solidFill>
                  <a:schemeClr val="tx1"/>
                </a:solidFill>
                <a:latin typeface="+mn-lt"/>
                <a:ea typeface="+mn-ea"/>
                <a:cs typeface="+mn-cs"/>
              </a:rPr>
              <a:t>Pulmonary Disease Exacerbations</a:t>
            </a:r>
          </a:p>
          <a:p>
            <a:r>
              <a:rPr lang="en-US" altLang="ko-KR" sz="1200" kern="1200" baseline="0" dirty="0" smtClean="0">
                <a:solidFill>
                  <a:schemeClr val="tx1"/>
                </a:solidFill>
                <a:latin typeface="+mn-lt"/>
                <a:ea typeface="+mn-ea"/>
                <a:cs typeface="+mn-cs"/>
              </a:rPr>
              <a:t>(SCCOPE) trial</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17</a:t>
            </a:fld>
            <a:endParaRPr lang="ko-KR"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sz="1200" kern="1200" baseline="0" dirty="0" smtClean="0">
                <a:solidFill>
                  <a:schemeClr val="tx1"/>
                </a:solidFill>
                <a:latin typeface="+mn-lt"/>
                <a:ea typeface="+mn-ea"/>
                <a:cs typeface="+mn-cs"/>
              </a:rPr>
              <a:t>이전</a:t>
            </a:r>
            <a:r>
              <a:rPr lang="en-US" altLang="ko-KR" sz="1200" kern="1200" baseline="0" dirty="0" smtClean="0">
                <a:solidFill>
                  <a:schemeClr val="tx1"/>
                </a:solidFill>
                <a:latin typeface="+mn-lt"/>
                <a:ea typeface="+mn-ea"/>
                <a:cs typeface="+mn-cs"/>
              </a:rPr>
              <a:t> SCCOPE trial </a:t>
            </a:r>
            <a:r>
              <a:rPr lang="ko-KR" altLang="en-US" sz="1200" kern="1200" baseline="0" dirty="0" smtClean="0">
                <a:solidFill>
                  <a:schemeClr val="tx1"/>
                </a:solidFill>
                <a:latin typeface="+mn-lt"/>
                <a:ea typeface="+mn-ea"/>
                <a:cs typeface="+mn-cs"/>
              </a:rPr>
              <a:t>등에서 삼았던 </a:t>
            </a:r>
            <a:r>
              <a:rPr lang="en-US" altLang="ko-KR" sz="1200" kern="1200" baseline="0" dirty="0" smtClean="0">
                <a:solidFill>
                  <a:schemeClr val="tx1"/>
                </a:solidFill>
                <a:latin typeface="+mn-lt"/>
                <a:ea typeface="+mn-ea"/>
                <a:cs typeface="+mn-cs"/>
              </a:rPr>
              <a:t>regiment</a:t>
            </a:r>
            <a:r>
              <a:rPr lang="ko-KR" altLang="en-US" sz="1200" kern="1200" baseline="0" dirty="0" smtClean="0">
                <a:solidFill>
                  <a:schemeClr val="tx1"/>
                </a:solidFill>
                <a:latin typeface="+mn-lt"/>
                <a:ea typeface="+mn-ea"/>
                <a:cs typeface="+mn-cs"/>
              </a:rPr>
              <a:t>보다 훨씬 적은 양의 </a:t>
            </a:r>
            <a:r>
              <a:rPr lang="en-US" altLang="ko-KR" sz="1200" kern="1200" baseline="0" dirty="0" smtClean="0">
                <a:solidFill>
                  <a:schemeClr val="tx1"/>
                </a:solidFill>
                <a:latin typeface="+mn-lt"/>
                <a:ea typeface="+mn-ea"/>
                <a:cs typeface="+mn-cs"/>
              </a:rPr>
              <a:t>GC</a:t>
            </a:r>
            <a:r>
              <a:rPr lang="ko-KR" altLang="en-US" sz="1200" kern="1200" baseline="0" dirty="0" smtClean="0">
                <a:solidFill>
                  <a:schemeClr val="tx1"/>
                </a:solidFill>
                <a:latin typeface="+mn-lt"/>
                <a:ea typeface="+mn-ea"/>
                <a:cs typeface="+mn-cs"/>
              </a:rPr>
              <a:t>를 사용하려고 했었는데 양군 모두 예상보다 </a:t>
            </a:r>
            <a:r>
              <a:rPr lang="en-US" altLang="ko-KR" sz="1200" kern="1200" baseline="0" dirty="0" smtClean="0">
                <a:solidFill>
                  <a:schemeClr val="tx1"/>
                </a:solidFill>
                <a:latin typeface="+mn-lt"/>
                <a:ea typeface="+mn-ea"/>
                <a:cs typeface="+mn-cs"/>
              </a:rPr>
              <a:t>relapse rate </a:t>
            </a:r>
            <a:r>
              <a:rPr lang="ko-KR" altLang="en-US" sz="1200" kern="1200" baseline="0" dirty="0" smtClean="0">
                <a:solidFill>
                  <a:schemeClr val="tx1"/>
                </a:solidFill>
                <a:latin typeface="+mn-lt"/>
                <a:ea typeface="+mn-ea"/>
                <a:cs typeface="+mn-cs"/>
              </a:rPr>
              <a:t>적어 </a:t>
            </a:r>
            <a:r>
              <a:rPr lang="en-US" altLang="ko-KR" sz="1200" kern="1200" baseline="0" dirty="0" smtClean="0">
                <a:solidFill>
                  <a:schemeClr val="tx1"/>
                </a:solidFill>
                <a:latin typeface="+mn-lt"/>
                <a:ea typeface="+mn-ea"/>
                <a:cs typeface="+mn-cs"/>
              </a:rPr>
              <a:t>GC </a:t>
            </a:r>
            <a:r>
              <a:rPr lang="ko-KR" altLang="en-US" sz="1200" kern="1200" baseline="0" dirty="0" smtClean="0">
                <a:solidFill>
                  <a:schemeClr val="tx1"/>
                </a:solidFill>
                <a:latin typeface="+mn-lt"/>
                <a:ea typeface="+mn-ea"/>
                <a:cs typeface="+mn-cs"/>
              </a:rPr>
              <a:t>요구량은 충분했다 근데 다른 함께 쓴 약의 종류가 많았기에 </a:t>
            </a:r>
            <a:r>
              <a:rPr lang="en-US" altLang="ko-KR" sz="1200" kern="1200" baseline="0" dirty="0" err="1" smtClean="0">
                <a:solidFill>
                  <a:schemeClr val="tx1"/>
                </a:solidFill>
                <a:latin typeface="+mn-lt"/>
                <a:ea typeface="+mn-ea"/>
                <a:cs typeface="+mn-cs"/>
              </a:rPr>
              <a:t>overtreated</a:t>
            </a:r>
            <a:r>
              <a:rPr lang="en-US" altLang="ko-KR" sz="1200" kern="1200" baseline="0" dirty="0" smtClean="0">
                <a:solidFill>
                  <a:schemeClr val="tx1"/>
                </a:solidFill>
                <a:latin typeface="+mn-lt"/>
                <a:ea typeface="+mn-ea"/>
                <a:cs typeface="+mn-cs"/>
              </a:rPr>
              <a:t> </a:t>
            </a:r>
            <a:r>
              <a:rPr lang="ko-KR" altLang="en-US" sz="1200" kern="1200" baseline="0" dirty="0" smtClean="0">
                <a:solidFill>
                  <a:schemeClr val="tx1"/>
                </a:solidFill>
                <a:latin typeface="+mn-lt"/>
                <a:ea typeface="+mn-ea"/>
                <a:cs typeface="+mn-cs"/>
              </a:rPr>
              <a:t>된 사람들도 많았을 것으로 사료 됨</a:t>
            </a:r>
            <a:r>
              <a:rPr lang="en-US" altLang="ko-KR" sz="1200" kern="1200" baseline="0" dirty="0" smtClean="0">
                <a:solidFill>
                  <a:schemeClr val="tx1"/>
                </a:solidFill>
                <a:latin typeface="+mn-lt"/>
                <a:ea typeface="+mn-ea"/>
                <a:cs typeface="+mn-cs"/>
              </a:rPr>
              <a:t>.</a:t>
            </a:r>
            <a:r>
              <a:rPr lang="ko-KR" altLang="en-US" sz="1200" kern="1200" baseline="0" dirty="0" smtClean="0">
                <a:solidFill>
                  <a:schemeClr val="tx1"/>
                </a:solidFill>
                <a:latin typeface="+mn-lt"/>
                <a:ea typeface="+mn-ea"/>
                <a:cs typeface="+mn-cs"/>
              </a:rPr>
              <a:t> </a:t>
            </a:r>
            <a:r>
              <a:rPr lang="en-US" altLang="ko-KR" sz="1200" kern="1200" baseline="0" dirty="0" smtClean="0">
                <a:solidFill>
                  <a:schemeClr val="tx1"/>
                </a:solidFill>
                <a:latin typeface="+mn-lt"/>
                <a:ea typeface="+mn-ea"/>
                <a:cs typeface="+mn-cs"/>
              </a:rPr>
              <a:t>(SCCOPE : 2.6g/2g = </a:t>
            </a:r>
            <a:r>
              <a:rPr lang="ko-KR" altLang="en-US" sz="1200" kern="1200" baseline="0" dirty="0" err="1" smtClean="0">
                <a:solidFill>
                  <a:schemeClr val="tx1"/>
                </a:solidFill>
                <a:latin typeface="+mn-lt"/>
                <a:ea typeface="+mn-ea"/>
                <a:cs typeface="+mn-cs"/>
              </a:rPr>
              <a:t>비슷</a:t>
            </a:r>
            <a:r>
              <a:rPr lang="en-US" altLang="ko-KR" sz="1200" kern="1200" baseline="0" dirty="0" smtClean="0">
                <a:solidFill>
                  <a:schemeClr val="tx1"/>
                </a:solidFill>
                <a:latin typeface="+mn-lt"/>
                <a:ea typeface="+mn-ea"/>
                <a:cs typeface="+mn-cs"/>
              </a:rPr>
              <a:t>, 40mg/placebo = less relapse rates.</a:t>
            </a:r>
          </a:p>
          <a:p>
            <a:endParaRPr lang="en-US" altLang="ko-KR" sz="1200" kern="1200" baseline="0" dirty="0" smtClean="0">
              <a:solidFill>
                <a:schemeClr val="tx1"/>
              </a:solidFill>
              <a:latin typeface="+mn-lt"/>
              <a:ea typeface="+mn-ea"/>
              <a:cs typeface="+mn-cs"/>
            </a:endParaRPr>
          </a:p>
          <a:p>
            <a:endParaRPr lang="en-US" altLang="ko-KR" sz="1200"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For the detection of hyperglycemia and hypertension, we focused on the hospitalization period, during which these parameters were assessed daily, excluding reporting bias. We surmise that the length of hospital stay was insufficient to detect significant differences in blood pressure and blood glucose levels between groups, because these glucocorticoid adverse effects do not develop immediately after initiation of treatment.</a:t>
            </a:r>
            <a:endParaRPr lang="en-US" altLang="ko-KR" sz="1200" kern="1200" baseline="0" dirty="0" smtClean="0">
              <a:solidFill>
                <a:schemeClr val="tx1"/>
              </a:solidFill>
              <a:latin typeface="+mn-lt"/>
              <a:ea typeface="+mn-ea"/>
              <a:cs typeface="+mn-cs"/>
            </a:endParaRPr>
          </a:p>
          <a:p>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18</a:t>
            </a:fld>
            <a:endParaRPr lang="ko-K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COPD </a:t>
            </a:r>
            <a:r>
              <a:rPr lang="ko-KR" altLang="en-US" dirty="0" smtClean="0"/>
              <a:t>급성 악화에</a:t>
            </a:r>
            <a:r>
              <a:rPr lang="ko-KR" altLang="en-US" baseline="0" dirty="0" smtClean="0"/>
              <a:t> 있어 </a:t>
            </a:r>
            <a:r>
              <a:rPr lang="en-US" altLang="ko-KR" baseline="0" dirty="0" smtClean="0"/>
              <a:t>GC </a:t>
            </a:r>
            <a:r>
              <a:rPr lang="ko-KR" altLang="en-US" baseline="0" dirty="0" smtClean="0"/>
              <a:t>치료가 임상적 유효성</a:t>
            </a:r>
            <a:r>
              <a:rPr lang="en-US" altLang="ko-KR" baseline="0" dirty="0" smtClean="0"/>
              <a:t>(clinical outcome</a:t>
            </a:r>
            <a:r>
              <a:rPr lang="ko-KR" altLang="en-US" baseline="0" dirty="0" smtClean="0"/>
              <a:t>에 </a:t>
            </a:r>
            <a:r>
              <a:rPr lang="en-US" altLang="ko-KR" baseline="0" dirty="0" smtClean="0"/>
              <a:t>benefit</a:t>
            </a:r>
            <a:r>
              <a:rPr lang="ko-KR" altLang="en-US" baseline="0" dirty="0" smtClean="0"/>
              <a:t>을 주고 병원 재원 기간을 줄여준다는 연구 보고</a:t>
            </a:r>
            <a:r>
              <a:rPr lang="en-US" altLang="ko-KR" baseline="0" dirty="0" smtClean="0"/>
              <a:t>)</a:t>
            </a:r>
            <a:r>
              <a:rPr lang="ko-KR" altLang="en-US" baseline="0" dirty="0" smtClean="0"/>
              <a:t>는 많으나 </a:t>
            </a:r>
            <a:r>
              <a:rPr lang="en-US" altLang="ko-KR" baseline="0" dirty="0" smtClean="0"/>
              <a:t>optimal dose, duration</a:t>
            </a:r>
            <a:r>
              <a:rPr lang="ko-KR" altLang="en-US" baseline="0" dirty="0" smtClean="0"/>
              <a:t>에 대해서는 결정된 바가 없음</a:t>
            </a:r>
            <a:r>
              <a:rPr lang="en-US" altLang="ko-KR" baseline="0" dirty="0" smtClean="0"/>
              <a:t>.</a:t>
            </a:r>
          </a:p>
          <a:p>
            <a:r>
              <a:rPr lang="en-US" altLang="ko-KR" dirty="0" smtClean="0"/>
              <a:t>GC</a:t>
            </a:r>
            <a:r>
              <a:rPr lang="ko-KR" altLang="en-US" dirty="0" smtClean="0"/>
              <a:t>의 </a:t>
            </a:r>
            <a:r>
              <a:rPr lang="en-US" altLang="ko-KR" dirty="0" smtClean="0"/>
              <a:t>adverse effect </a:t>
            </a:r>
            <a:r>
              <a:rPr lang="ko-KR" altLang="en-US" dirty="0" smtClean="0"/>
              <a:t>및 </a:t>
            </a:r>
            <a:r>
              <a:rPr lang="en-US" altLang="ko-KR" sz="1200" b="0" i="0" u="none" strike="noStrike" kern="1200" baseline="0" dirty="0" smtClean="0">
                <a:solidFill>
                  <a:schemeClr val="tx1"/>
                </a:solidFill>
                <a:latin typeface="+mn-lt"/>
                <a:ea typeface="+mn-ea"/>
                <a:cs typeface="+mn-cs"/>
              </a:rPr>
              <a:t>potentially large number of exacerbations occurring in patients </a:t>
            </a:r>
            <a:r>
              <a:rPr lang="ko-KR" altLang="en-US" sz="1200" b="0" i="0" u="none" strike="noStrike" kern="1200" baseline="0" dirty="0" smtClean="0">
                <a:solidFill>
                  <a:schemeClr val="tx1"/>
                </a:solidFill>
                <a:latin typeface="+mn-lt"/>
                <a:ea typeface="+mn-ea"/>
                <a:cs typeface="+mn-cs"/>
              </a:rPr>
              <a:t>고려해 보았을 때 </a:t>
            </a:r>
            <a:r>
              <a:rPr lang="en-US" altLang="ko-KR" sz="1200" b="0" i="0" u="none" strike="noStrike" kern="1200" baseline="0" dirty="0" smtClean="0">
                <a:solidFill>
                  <a:schemeClr val="tx1"/>
                </a:solidFill>
                <a:latin typeface="+mn-lt"/>
                <a:ea typeface="+mn-ea"/>
                <a:cs typeface="+mn-cs"/>
              </a:rPr>
              <a:t>glucocorticoid exposure should be minimized</a:t>
            </a:r>
            <a:r>
              <a:rPr lang="ko-KR" altLang="en-US" sz="1200" b="0" i="0" u="none" strike="noStrike" kern="1200" baseline="0" dirty="0" smtClean="0">
                <a:solidFill>
                  <a:schemeClr val="tx1"/>
                </a:solidFill>
                <a:latin typeface="+mn-lt"/>
                <a:ea typeface="+mn-ea"/>
                <a:cs typeface="+mn-cs"/>
              </a:rPr>
              <a:t>임</a:t>
            </a:r>
            <a:r>
              <a:rPr lang="en-US" altLang="ko-KR" sz="1200" b="0" i="0" u="none" strike="noStrike" kern="1200" baseline="0" dirty="0" smtClean="0">
                <a:solidFill>
                  <a:schemeClr val="tx1"/>
                </a:solidFill>
                <a:latin typeface="+mn-lt"/>
                <a:ea typeface="+mn-ea"/>
                <a:cs typeface="+mn-cs"/>
              </a:rPr>
              <a:t>.</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2</a:t>
            </a:fld>
            <a:endParaRPr lang="ko-KR" altLang="en-US"/>
          </a:p>
        </p:txBody>
      </p:sp>
    </p:spTree>
    <p:extLst>
      <p:ext uri="{BB962C8B-B14F-4D97-AF65-F5344CB8AC3E}">
        <p14:creationId xmlns="" xmlns:p14="http://schemas.microsoft.com/office/powerpoint/2010/main" val="1920863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A recent Cochrane6 review of 7 studies 281</a:t>
            </a:r>
            <a:r>
              <a:rPr lang="ko-KR" altLang="en-US" sz="1200" kern="1200" baseline="0" dirty="0" smtClean="0">
                <a:solidFill>
                  <a:schemeClr val="tx1"/>
                </a:solidFill>
                <a:latin typeface="+mn-lt"/>
                <a:ea typeface="+mn-ea"/>
                <a:cs typeface="+mn-cs"/>
              </a:rPr>
              <a:t>명에 대해서</a:t>
            </a:r>
            <a:r>
              <a:rPr lang="en-US" altLang="ko-KR" sz="1200" kern="1200" baseline="0" dirty="0" smtClean="0">
                <a:solidFill>
                  <a:schemeClr val="tx1"/>
                </a:solidFill>
                <a:latin typeface="+mn-lt"/>
                <a:ea typeface="+mn-ea"/>
                <a:cs typeface="+mn-cs"/>
              </a:rPr>
              <a:t>, short duration (7 days) and longer duration (7 days) of </a:t>
            </a:r>
            <a:r>
              <a:rPr lang="en-US" altLang="ko-KR" sz="1200" kern="1200" baseline="0" dirty="0" err="1" smtClean="0">
                <a:solidFill>
                  <a:schemeClr val="tx1"/>
                </a:solidFill>
                <a:latin typeface="+mn-lt"/>
                <a:ea typeface="+mn-ea"/>
                <a:cs typeface="+mn-cs"/>
              </a:rPr>
              <a:t>glucocorticoid</a:t>
            </a:r>
            <a:r>
              <a:rPr lang="en-US" altLang="ko-KR" sz="1200" kern="1200" baseline="0" dirty="0" smtClean="0">
                <a:solidFill>
                  <a:schemeClr val="tx1"/>
                </a:solidFill>
                <a:latin typeface="+mn-lt"/>
                <a:ea typeface="+mn-ea"/>
                <a:cs typeface="+mn-cs"/>
              </a:rPr>
              <a:t> treatment</a:t>
            </a:r>
            <a:r>
              <a:rPr lang="ko-KR" altLang="en-US" sz="1200" kern="1200" baseline="0" dirty="0" smtClean="0">
                <a:solidFill>
                  <a:schemeClr val="tx1"/>
                </a:solidFill>
                <a:latin typeface="+mn-lt"/>
                <a:ea typeface="+mn-ea"/>
                <a:cs typeface="+mn-cs"/>
              </a:rPr>
              <a:t>에 있어 </a:t>
            </a:r>
            <a:r>
              <a:rPr lang="en-US" altLang="ko-KR" sz="1200" kern="1200" baseline="0" dirty="0" smtClean="0">
                <a:solidFill>
                  <a:schemeClr val="tx1"/>
                </a:solidFill>
                <a:latin typeface="+mn-lt"/>
                <a:ea typeface="+mn-ea"/>
                <a:cs typeface="+mn-cs"/>
              </a:rPr>
              <a:t>clinical outcome</a:t>
            </a:r>
            <a:r>
              <a:rPr lang="ko-KR" altLang="en-US" sz="1200" kern="1200" baseline="0" dirty="0" smtClean="0">
                <a:solidFill>
                  <a:schemeClr val="tx1"/>
                </a:solidFill>
                <a:latin typeface="+mn-lt"/>
                <a:ea typeface="+mn-ea"/>
                <a:cs typeface="+mn-cs"/>
              </a:rPr>
              <a:t>에 차이가 없었다</a:t>
            </a:r>
            <a:r>
              <a:rPr lang="en-US" altLang="ko-KR" sz="1200" kern="1200" baseline="0" dirty="0" smtClean="0">
                <a:solidFill>
                  <a:schemeClr val="tx1"/>
                </a:solidFill>
                <a:latin typeface="+mn-lt"/>
                <a:ea typeface="+mn-ea"/>
                <a:cs typeface="+mn-cs"/>
              </a:rPr>
              <a:t>.</a:t>
            </a:r>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3</a:t>
            </a:fld>
            <a:endParaRPr lang="ko-KR"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daily as needed while hospitalized. Inhaled </a:t>
            </a:r>
            <a:r>
              <a:rPr lang="en-US" altLang="ko-KR" sz="1200" kern="1200" baseline="0" dirty="0" err="1" smtClean="0">
                <a:solidFill>
                  <a:schemeClr val="tx1"/>
                </a:solidFill>
                <a:latin typeface="+mn-lt"/>
                <a:ea typeface="+mn-ea"/>
                <a:cs typeface="+mn-cs"/>
              </a:rPr>
              <a:t>glucocorticoids</a:t>
            </a:r>
            <a:r>
              <a:rPr lang="en-US" altLang="ko-KR" sz="1200" kern="1200" baseline="0" dirty="0" smtClean="0">
                <a:solidFill>
                  <a:schemeClr val="tx1"/>
                </a:solidFill>
                <a:latin typeface="+mn-lt"/>
                <a:ea typeface="+mn-ea"/>
                <a:cs typeface="+mn-cs"/>
              </a:rPr>
              <a:t> twice daily combined with inhaled 2-agonist twice daily plus </a:t>
            </a:r>
            <a:r>
              <a:rPr lang="en-US" altLang="ko-KR" sz="1200" kern="1200" baseline="0" dirty="0" err="1" smtClean="0">
                <a:solidFill>
                  <a:schemeClr val="tx1"/>
                </a:solidFill>
                <a:latin typeface="+mn-lt"/>
                <a:ea typeface="+mn-ea"/>
                <a:cs typeface="+mn-cs"/>
              </a:rPr>
              <a:t>tiotropium</a:t>
            </a:r>
            <a:r>
              <a:rPr lang="en-US" altLang="ko-KR" sz="1200" kern="1200" baseline="0" dirty="0" smtClean="0">
                <a:solidFill>
                  <a:schemeClr val="tx1"/>
                </a:solidFill>
                <a:latin typeface="+mn-lt"/>
                <a:ea typeface="+mn-ea"/>
                <a:cs typeface="+mn-cs"/>
              </a:rPr>
              <a:t> 18 g once daily were given throughout the study. Physiotherapy, supplemental oxygen, and </a:t>
            </a:r>
            <a:r>
              <a:rPr lang="en-US" altLang="ko-KR" sz="1200" kern="1200" baseline="0" dirty="0" err="1" smtClean="0">
                <a:solidFill>
                  <a:schemeClr val="tx1"/>
                </a:solidFill>
                <a:latin typeface="+mn-lt"/>
                <a:ea typeface="+mn-ea"/>
                <a:cs typeface="+mn-cs"/>
              </a:rPr>
              <a:t>ventilatory</a:t>
            </a:r>
            <a:r>
              <a:rPr lang="en-US" altLang="ko-KR" sz="1200" kern="1200" baseline="0" dirty="0" smtClean="0">
                <a:solidFill>
                  <a:schemeClr val="tx1"/>
                </a:solidFill>
                <a:latin typeface="+mn-lt"/>
                <a:ea typeface="+mn-ea"/>
                <a:cs typeface="+mn-cs"/>
              </a:rPr>
              <a:t> support were administered according to American Thoracic Society/European Respiratory Society guidelines.16 Additional </a:t>
            </a:r>
            <a:r>
              <a:rPr lang="en-US" altLang="ko-KR" sz="1200" kern="1200" baseline="0" dirty="0" err="1" smtClean="0">
                <a:solidFill>
                  <a:schemeClr val="tx1"/>
                </a:solidFill>
                <a:latin typeface="+mn-lt"/>
                <a:ea typeface="+mn-ea"/>
                <a:cs typeface="+mn-cs"/>
              </a:rPr>
              <a:t>glucocorticoids</a:t>
            </a:r>
            <a:r>
              <a:rPr lang="en-US" altLang="ko-KR" sz="1200" kern="1200" baseline="0" dirty="0" smtClean="0">
                <a:solidFill>
                  <a:schemeClr val="tx1"/>
                </a:solidFill>
                <a:latin typeface="+mn-lt"/>
                <a:ea typeface="+mn-ea"/>
                <a:cs typeface="+mn-cs"/>
              </a:rPr>
              <a:t> could be administered at the discretion of the treating physicians. </a:t>
            </a:r>
          </a:p>
          <a:p>
            <a:endParaRPr lang="en-US" altLang="ko-KR" sz="1200" kern="1200" baseline="0" dirty="0" smtClean="0">
              <a:solidFill>
                <a:schemeClr val="tx1"/>
              </a:solidFill>
              <a:latin typeface="+mn-lt"/>
              <a:ea typeface="+mn-ea"/>
              <a:cs typeface="+mn-cs"/>
            </a:endParaRPr>
          </a:p>
          <a:p>
            <a:r>
              <a:rPr lang="en-US" altLang="ko-KR" sz="1200" kern="1200" baseline="0" dirty="0" smtClean="0">
                <a:solidFill>
                  <a:schemeClr val="tx1"/>
                </a:solidFill>
                <a:latin typeface="+mn-lt"/>
                <a:ea typeface="+mn-ea"/>
                <a:cs typeface="+mn-cs"/>
              </a:rPr>
              <a:t>Next COPD exacerbation</a:t>
            </a:r>
            <a:r>
              <a:rPr lang="ko-KR" altLang="en-US" sz="1200" kern="1200" baseline="0" dirty="0" smtClean="0">
                <a:solidFill>
                  <a:schemeClr val="tx1"/>
                </a:solidFill>
                <a:latin typeface="+mn-lt"/>
                <a:ea typeface="+mn-ea"/>
                <a:cs typeface="+mn-cs"/>
              </a:rPr>
              <a:t>의 정의는 </a:t>
            </a:r>
            <a:r>
              <a:rPr lang="en-US" altLang="ko-KR" sz="1200" kern="1200" baseline="0" dirty="0" smtClean="0">
                <a:solidFill>
                  <a:schemeClr val="tx1"/>
                </a:solidFill>
                <a:latin typeface="+mn-lt"/>
                <a:ea typeface="+mn-ea"/>
                <a:cs typeface="+mn-cs"/>
              </a:rPr>
              <a:t>an acute clinical deterioration beyond usual day-to-day variation, requiring interaction with a clinician.</a:t>
            </a:r>
            <a:r>
              <a:rPr lang="ko-KR" altLang="en-US" sz="1200" kern="1200" baseline="0" dirty="0" smtClean="0">
                <a:solidFill>
                  <a:schemeClr val="tx1"/>
                </a:solidFill>
                <a:latin typeface="+mn-lt"/>
                <a:ea typeface="+mn-ea"/>
                <a:cs typeface="+mn-cs"/>
              </a:rPr>
              <a:t>으로 내렸음</a:t>
            </a:r>
            <a:r>
              <a:rPr lang="en-US" altLang="ko-KR" sz="1200" kern="1200" baseline="0" dirty="0" smtClean="0">
                <a:solidFill>
                  <a:schemeClr val="tx1"/>
                </a:solidFill>
                <a:latin typeface="+mn-lt"/>
                <a:ea typeface="+mn-ea"/>
                <a:cs typeface="+mn-cs"/>
              </a:rPr>
              <a:t>.</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6</a:t>
            </a:fld>
            <a:endParaRPr lang="ko-KR"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50% of patients would experience an exacerbation during follow-up</a:t>
            </a:r>
            <a:r>
              <a:rPr lang="ko-KR" altLang="en-US" sz="1200" b="0" i="0" u="none" strike="noStrike" kern="1200" baseline="0" dirty="0" smtClean="0">
                <a:solidFill>
                  <a:schemeClr val="tx1"/>
                </a:solidFill>
                <a:latin typeface="+mn-lt"/>
                <a:ea typeface="+mn-ea"/>
                <a:cs typeface="+mn-cs"/>
              </a:rPr>
              <a:t>라는 가정은 지난 연구들을 참고한 것임</a:t>
            </a:r>
            <a:r>
              <a:rPr lang="en-US" altLang="ko-KR" sz="1200" b="0" i="0" u="none" strike="noStrike" kern="1200" baseline="0" dirty="0" smtClean="0">
                <a:solidFill>
                  <a:schemeClr val="tx1"/>
                </a:solidFill>
                <a:latin typeface="+mn-lt"/>
                <a:ea typeface="+mn-ea"/>
                <a:cs typeface="+mn-cs"/>
              </a:rPr>
              <a:t>.</a:t>
            </a:r>
          </a:p>
          <a:p>
            <a:r>
              <a:rPr lang="en-US" altLang="ko-KR" sz="1200" b="0" i="0" u="none" strike="noStrike" kern="1200" baseline="0" dirty="0" smtClean="0">
                <a:solidFill>
                  <a:schemeClr val="tx1"/>
                </a:solidFill>
                <a:latin typeface="+mn-lt"/>
                <a:ea typeface="+mn-ea"/>
                <a:cs typeface="+mn-cs"/>
              </a:rPr>
              <a:t>Exponential proportional hazards survival model</a:t>
            </a:r>
            <a:r>
              <a:rPr lang="ko-KR" altLang="en-US" sz="1200" b="0" i="0" u="none" strike="noStrike" kern="1200" baseline="0" dirty="0" smtClean="0">
                <a:solidFill>
                  <a:schemeClr val="tx1"/>
                </a:solidFill>
                <a:latin typeface="+mn-lt"/>
                <a:ea typeface="+mn-ea"/>
                <a:cs typeface="+mn-cs"/>
              </a:rPr>
              <a:t>에 따르면 </a:t>
            </a:r>
            <a:r>
              <a:rPr lang="en-US" altLang="ko-KR" sz="1200" b="0" i="0" u="none" strike="noStrike" kern="1200" baseline="0" dirty="0" smtClean="0">
                <a:solidFill>
                  <a:schemeClr val="tx1"/>
                </a:solidFill>
                <a:latin typeface="+mn-lt"/>
                <a:ea typeface="+mn-ea"/>
                <a:cs typeface="+mn-cs"/>
              </a:rPr>
              <a:t>HR</a:t>
            </a:r>
            <a:r>
              <a:rPr lang="ko-KR" altLang="en-US" sz="1200" b="0" i="0" u="none" strike="noStrike" kern="1200" baseline="0" dirty="0" smtClean="0">
                <a:solidFill>
                  <a:schemeClr val="tx1"/>
                </a:solidFill>
                <a:latin typeface="+mn-lt"/>
                <a:ea typeface="+mn-ea"/>
                <a:cs typeface="+mn-cs"/>
              </a:rPr>
              <a:t>이 </a:t>
            </a:r>
            <a:r>
              <a:rPr lang="en-US" altLang="ko-KR" sz="1200" b="0" i="0" u="none" strike="noStrike" kern="1200" baseline="0" dirty="0" smtClean="0">
                <a:solidFill>
                  <a:schemeClr val="tx1"/>
                </a:solidFill>
                <a:latin typeface="+mn-lt"/>
                <a:ea typeface="+mn-ea"/>
                <a:cs typeface="+mn-cs"/>
              </a:rPr>
              <a:t>1.515 </a:t>
            </a:r>
            <a:r>
              <a:rPr lang="ko-KR" altLang="en-US" sz="1200" b="0" i="0" u="none" strike="noStrike" kern="1200" baseline="0" dirty="0" smtClean="0">
                <a:solidFill>
                  <a:schemeClr val="tx1"/>
                </a:solidFill>
                <a:latin typeface="+mn-lt"/>
                <a:ea typeface="+mn-ea"/>
                <a:cs typeface="+mn-cs"/>
              </a:rPr>
              <a:t>이하여야 한다</a:t>
            </a:r>
            <a:r>
              <a:rPr lang="en-US" altLang="ko-KR" sz="1200" b="0" i="0" u="none" strike="noStrike" kern="1200" baseline="0" dirty="0" smtClean="0">
                <a:solidFill>
                  <a:schemeClr val="tx1"/>
                </a:solidFill>
                <a:latin typeface="+mn-lt"/>
                <a:ea typeface="+mn-ea"/>
                <a:cs typeface="+mn-cs"/>
              </a:rPr>
              <a:t>.</a:t>
            </a:r>
          </a:p>
          <a:p>
            <a:r>
              <a:rPr lang="en-US" altLang="ko-KR" sz="1200" b="1" i="0" u="none" strike="noStrike" kern="1200" baseline="0" dirty="0" smtClean="0">
                <a:solidFill>
                  <a:schemeClr val="tx1"/>
                </a:solidFill>
                <a:latin typeface="+mn-lt"/>
                <a:ea typeface="+mn-ea"/>
                <a:cs typeface="+mn-cs"/>
              </a:rPr>
              <a:t>10. </a:t>
            </a:r>
            <a:r>
              <a:rPr lang="en-US" altLang="ko-KR" sz="1200" b="0" i="0" u="none" strike="noStrike" kern="1200" baseline="0" dirty="0" err="1" smtClean="0">
                <a:solidFill>
                  <a:schemeClr val="tx1"/>
                </a:solidFill>
                <a:latin typeface="+mn-lt"/>
                <a:ea typeface="+mn-ea"/>
                <a:cs typeface="+mn-cs"/>
              </a:rPr>
              <a:t>Niewoehner</a:t>
            </a:r>
            <a:r>
              <a:rPr lang="en-US" altLang="ko-KR" sz="1200" b="0" i="0" u="none" strike="noStrike" kern="1200" baseline="0" dirty="0" smtClean="0">
                <a:solidFill>
                  <a:schemeClr val="tx1"/>
                </a:solidFill>
                <a:latin typeface="+mn-lt"/>
                <a:ea typeface="+mn-ea"/>
                <a:cs typeface="+mn-cs"/>
              </a:rPr>
              <a:t> DE, </a:t>
            </a:r>
            <a:r>
              <a:rPr lang="en-US" altLang="ko-KR" sz="1200" b="0" i="0" u="none" strike="noStrike" kern="1200" baseline="0" dirty="0" err="1" smtClean="0">
                <a:solidFill>
                  <a:schemeClr val="tx1"/>
                </a:solidFill>
                <a:latin typeface="+mn-lt"/>
                <a:ea typeface="+mn-ea"/>
                <a:cs typeface="+mn-cs"/>
              </a:rPr>
              <a:t>Erbland</a:t>
            </a:r>
            <a:r>
              <a:rPr lang="en-US" altLang="ko-KR" sz="1200" b="0" i="0" u="none" strike="noStrike" kern="1200" baseline="0" dirty="0" smtClean="0">
                <a:solidFill>
                  <a:schemeClr val="tx1"/>
                </a:solidFill>
                <a:latin typeface="+mn-lt"/>
                <a:ea typeface="+mn-ea"/>
                <a:cs typeface="+mn-cs"/>
              </a:rPr>
              <a:t> ML, </a:t>
            </a:r>
            <a:r>
              <a:rPr lang="en-US" altLang="ko-KR" sz="1200" b="0" i="0" u="none" strike="noStrike" kern="1200" baseline="0" dirty="0" err="1" smtClean="0">
                <a:solidFill>
                  <a:schemeClr val="tx1"/>
                </a:solidFill>
                <a:latin typeface="+mn-lt"/>
                <a:ea typeface="+mn-ea"/>
                <a:cs typeface="+mn-cs"/>
              </a:rPr>
              <a:t>Deupree</a:t>
            </a:r>
            <a:r>
              <a:rPr lang="en-US" altLang="ko-KR" sz="1200" b="0" i="0" u="none" strike="noStrike" kern="1200" baseline="0" dirty="0" smtClean="0">
                <a:solidFill>
                  <a:schemeClr val="tx1"/>
                </a:solidFill>
                <a:latin typeface="+mn-lt"/>
                <a:ea typeface="+mn-ea"/>
                <a:cs typeface="+mn-cs"/>
              </a:rPr>
              <a:t> RH, et </a:t>
            </a:r>
            <a:r>
              <a:rPr lang="en-US" altLang="ko-KR" sz="1200" b="0" i="0" u="none" strike="noStrike" kern="1200" baseline="0" dirty="0" err="1" smtClean="0">
                <a:solidFill>
                  <a:schemeClr val="tx1"/>
                </a:solidFill>
                <a:latin typeface="+mn-lt"/>
                <a:ea typeface="+mn-ea"/>
                <a:cs typeface="+mn-cs"/>
              </a:rPr>
              <a:t>al;Department</a:t>
            </a:r>
            <a:r>
              <a:rPr lang="en-US" altLang="ko-KR" sz="1200" b="0" i="0" u="none" strike="noStrike" kern="1200" baseline="0" dirty="0" smtClean="0">
                <a:solidFill>
                  <a:schemeClr val="tx1"/>
                </a:solidFill>
                <a:latin typeface="+mn-lt"/>
                <a:ea typeface="+mn-ea"/>
                <a:cs typeface="+mn-cs"/>
              </a:rPr>
              <a:t> of Veterans Affairs Cooperative Study Group. Effect of systemic glucocorticoids on exacerbations of chronic obstructive pulmonary disease. </a:t>
            </a:r>
            <a:r>
              <a:rPr lang="en-US" altLang="ko-KR" sz="1200" b="0" i="1" u="none" strike="noStrike" kern="1200" baseline="0" dirty="0" smtClean="0">
                <a:solidFill>
                  <a:schemeClr val="tx1"/>
                </a:solidFill>
                <a:latin typeface="+mn-lt"/>
                <a:ea typeface="+mn-ea"/>
                <a:cs typeface="+mn-cs"/>
              </a:rPr>
              <a:t>N </a:t>
            </a:r>
            <a:r>
              <a:rPr lang="en-US" altLang="ko-KR" sz="1200" b="0" i="1" u="none" strike="noStrike" kern="1200" baseline="0" dirty="0" err="1" smtClean="0">
                <a:solidFill>
                  <a:schemeClr val="tx1"/>
                </a:solidFill>
                <a:latin typeface="+mn-lt"/>
                <a:ea typeface="+mn-ea"/>
                <a:cs typeface="+mn-cs"/>
              </a:rPr>
              <a:t>Engl</a:t>
            </a:r>
            <a:r>
              <a:rPr lang="en-US" altLang="ko-KR" sz="1200" b="0" i="1" u="none" strike="noStrike" kern="1200" baseline="0" dirty="0" smtClean="0">
                <a:solidFill>
                  <a:schemeClr val="tx1"/>
                </a:solidFill>
                <a:latin typeface="+mn-lt"/>
                <a:ea typeface="+mn-ea"/>
                <a:cs typeface="+mn-cs"/>
              </a:rPr>
              <a:t> J Med</a:t>
            </a:r>
            <a:r>
              <a:rPr lang="en-US" altLang="ko-KR" sz="1200" b="0" i="0" u="none" strike="noStrike" kern="1200" baseline="0" dirty="0" smtClean="0">
                <a:solidFill>
                  <a:schemeClr val="tx1"/>
                </a:solidFill>
                <a:latin typeface="+mn-lt"/>
                <a:ea typeface="+mn-ea"/>
                <a:cs typeface="+mn-cs"/>
              </a:rPr>
              <a:t>. 1999;340(25):1941-1947.</a:t>
            </a:r>
          </a:p>
          <a:p>
            <a:r>
              <a:rPr lang="fr-FR" altLang="ko-KR" sz="1200" b="1" i="0" u="none" strike="noStrike" kern="1200" baseline="0" dirty="0" smtClean="0">
                <a:solidFill>
                  <a:schemeClr val="tx1"/>
                </a:solidFill>
                <a:latin typeface="+mn-lt"/>
                <a:ea typeface="+mn-ea"/>
                <a:cs typeface="+mn-cs"/>
              </a:rPr>
              <a:t>22. </a:t>
            </a:r>
            <a:r>
              <a:rPr lang="fr-FR" altLang="ko-KR" sz="1200" b="0" i="0" u="none" strike="noStrike" kern="1200" baseline="0" dirty="0" smtClean="0">
                <a:solidFill>
                  <a:schemeClr val="tx1"/>
                </a:solidFill>
                <a:latin typeface="+mn-lt"/>
                <a:ea typeface="+mn-ea"/>
                <a:cs typeface="+mn-cs"/>
              </a:rPr>
              <a:t>Christ-Crain M, Jaccard-Stolz D, Bingisser R, et al. </a:t>
            </a:r>
            <a:r>
              <a:rPr lang="en-US" altLang="ko-KR" sz="1200" b="0" i="0" u="none" strike="noStrike" kern="1200" baseline="0" dirty="0" smtClean="0">
                <a:solidFill>
                  <a:schemeClr val="tx1"/>
                </a:solidFill>
                <a:latin typeface="+mn-lt"/>
                <a:ea typeface="+mn-ea"/>
                <a:cs typeface="+mn-cs"/>
              </a:rPr>
              <a:t>Effect of </a:t>
            </a:r>
            <a:r>
              <a:rPr lang="en-US" altLang="ko-KR" sz="1200" b="0" i="0" u="none" strike="noStrike" kern="1200" baseline="0" dirty="0" err="1" smtClean="0">
                <a:solidFill>
                  <a:schemeClr val="tx1"/>
                </a:solidFill>
                <a:latin typeface="+mn-lt"/>
                <a:ea typeface="+mn-ea"/>
                <a:cs typeface="+mn-cs"/>
              </a:rPr>
              <a:t>procalcitonin</a:t>
            </a:r>
            <a:r>
              <a:rPr lang="en-US" altLang="ko-KR" sz="1200" b="0" i="0" u="none" strike="noStrike" kern="1200" baseline="0" dirty="0" smtClean="0">
                <a:solidFill>
                  <a:schemeClr val="tx1"/>
                </a:solidFill>
                <a:latin typeface="+mn-lt"/>
                <a:ea typeface="+mn-ea"/>
                <a:cs typeface="+mn-cs"/>
              </a:rPr>
              <a:t>-guided treatment on antibiotic</a:t>
            </a:r>
          </a:p>
          <a:p>
            <a:r>
              <a:rPr lang="en-US" altLang="ko-KR" sz="1200" b="0" i="0" u="none" strike="noStrike" kern="1200" baseline="0" dirty="0" smtClean="0">
                <a:solidFill>
                  <a:schemeClr val="tx1"/>
                </a:solidFill>
                <a:latin typeface="+mn-lt"/>
                <a:ea typeface="+mn-ea"/>
                <a:cs typeface="+mn-cs"/>
              </a:rPr>
              <a:t>use and outcome in lower respiratory tract infections: cluster-</a:t>
            </a:r>
            <a:r>
              <a:rPr lang="en-US" altLang="ko-KR" sz="1200" b="0" i="0" u="none" strike="noStrike" kern="1200" baseline="0" dirty="0" err="1" smtClean="0">
                <a:solidFill>
                  <a:schemeClr val="tx1"/>
                </a:solidFill>
                <a:latin typeface="+mn-lt"/>
                <a:ea typeface="+mn-ea"/>
                <a:cs typeface="+mn-cs"/>
              </a:rPr>
              <a:t>randomised</a:t>
            </a:r>
            <a:r>
              <a:rPr lang="en-US" altLang="ko-KR" sz="1200" b="0" i="0" u="none" strike="noStrike" kern="1200" baseline="0" dirty="0" smtClean="0">
                <a:solidFill>
                  <a:schemeClr val="tx1"/>
                </a:solidFill>
                <a:latin typeface="+mn-lt"/>
                <a:ea typeface="+mn-ea"/>
                <a:cs typeface="+mn-cs"/>
              </a:rPr>
              <a:t>, single-blinded intervention trial. </a:t>
            </a:r>
            <a:r>
              <a:rPr lang="en-US" altLang="ko-KR" sz="1200" b="0" i="1" u="none" strike="noStrike" kern="1200" baseline="0" dirty="0" smtClean="0">
                <a:solidFill>
                  <a:schemeClr val="tx1"/>
                </a:solidFill>
                <a:latin typeface="+mn-lt"/>
                <a:ea typeface="+mn-ea"/>
                <a:cs typeface="+mn-cs"/>
              </a:rPr>
              <a:t>Lancet</a:t>
            </a:r>
            <a:r>
              <a:rPr lang="en-US" altLang="ko-KR" sz="1200" b="0" i="0" u="none" strike="noStrike" kern="1200" baseline="0" dirty="0" smtClean="0">
                <a:solidFill>
                  <a:schemeClr val="tx1"/>
                </a:solidFill>
                <a:latin typeface="+mn-lt"/>
                <a:ea typeface="+mn-ea"/>
                <a:cs typeface="+mn-cs"/>
              </a:rPr>
              <a:t>. 2004;363(9409):600-607.</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7</a:t>
            </a:fld>
            <a:endParaRPr lang="ko-KR" altLang="en-US"/>
          </a:p>
        </p:txBody>
      </p:sp>
    </p:spTree>
    <p:extLst>
      <p:ext uri="{BB962C8B-B14F-4D97-AF65-F5344CB8AC3E}">
        <p14:creationId xmlns="" xmlns:p14="http://schemas.microsoft.com/office/powerpoint/2010/main" val="183185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The 2 treatment groups were well balanced in terms of age, severity of airway obstruction, and pretreatment with </a:t>
            </a:r>
            <a:r>
              <a:rPr lang="en-US" altLang="ko-KR" sz="1200" kern="1200" baseline="0" dirty="0" err="1" smtClean="0">
                <a:solidFill>
                  <a:schemeClr val="tx1"/>
                </a:solidFill>
                <a:latin typeface="+mn-lt"/>
                <a:ea typeface="+mn-ea"/>
                <a:cs typeface="+mn-cs"/>
              </a:rPr>
              <a:t>glucocorticoids</a:t>
            </a:r>
            <a:r>
              <a:rPr lang="en-US" altLang="ko-KR" sz="1200" kern="1200" baseline="0" dirty="0" smtClean="0">
                <a:solidFill>
                  <a:schemeClr val="tx1"/>
                </a:solidFill>
                <a:latin typeface="+mn-lt"/>
                <a:ea typeface="+mn-ea"/>
                <a:cs typeface="+mn-cs"/>
              </a:rPr>
              <a:t> (Table 1). There were more women in the conventional group than in the short-term treatment group (46.5% </a:t>
            </a:r>
            <a:r>
              <a:rPr lang="en-US" altLang="ko-KR" sz="1200" kern="1200" baseline="0" dirty="0" err="1" smtClean="0">
                <a:solidFill>
                  <a:schemeClr val="tx1"/>
                </a:solidFill>
                <a:latin typeface="+mn-lt"/>
                <a:ea typeface="+mn-ea"/>
                <a:cs typeface="+mn-cs"/>
              </a:rPr>
              <a:t>vs</a:t>
            </a:r>
            <a:r>
              <a:rPr lang="en-US" altLang="ko-KR" sz="1200" kern="1200" baseline="0" dirty="0" smtClean="0">
                <a:solidFill>
                  <a:schemeClr val="tx1"/>
                </a:solidFill>
                <a:latin typeface="+mn-lt"/>
                <a:ea typeface="+mn-ea"/>
                <a:cs typeface="+mn-cs"/>
              </a:rPr>
              <a:t> 32.7%; </a:t>
            </a:r>
            <a:r>
              <a:rPr lang="en-US" altLang="ko-KR" sz="1200" i="1" kern="1200" baseline="0" dirty="0" smtClean="0">
                <a:solidFill>
                  <a:schemeClr val="tx1"/>
                </a:solidFill>
                <a:latin typeface="+mn-lt"/>
                <a:ea typeface="+mn-ea"/>
                <a:cs typeface="+mn-cs"/>
              </a:rPr>
              <a:t>P=.02); the other </a:t>
            </a:r>
            <a:r>
              <a:rPr lang="en-US" altLang="ko-KR" sz="1200" kern="1200" baseline="0" dirty="0" smtClean="0">
                <a:solidFill>
                  <a:schemeClr val="tx1"/>
                </a:solidFill>
                <a:latin typeface="+mn-lt"/>
                <a:ea typeface="+mn-ea"/>
                <a:cs typeface="+mn-cs"/>
              </a:rPr>
              <a:t>baseline variables did not differ significantly between groups. </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8</a:t>
            </a:fld>
            <a:endParaRPr lang="ko-KR"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the Kaplan-Meier plots</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9</a:t>
            </a:fld>
            <a:endParaRPr lang="ko-KR" altLang="en-US"/>
          </a:p>
        </p:txBody>
      </p:sp>
    </p:spTree>
    <p:extLst>
      <p:ext uri="{BB962C8B-B14F-4D97-AF65-F5344CB8AC3E}">
        <p14:creationId xmlns="" xmlns:p14="http://schemas.microsoft.com/office/powerpoint/2010/main" val="1923419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b="0" i="0" u="none" strike="noStrike" kern="1200" baseline="0" dirty="0" smtClean="0">
                <a:solidFill>
                  <a:schemeClr val="tx1"/>
                </a:solidFill>
                <a:latin typeface="+mn-lt"/>
                <a:ea typeface="+mn-ea"/>
                <a:cs typeface="+mn-cs"/>
              </a:rPr>
              <a:t>Cox regression analysis</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10</a:t>
            </a:fld>
            <a:endParaRPr lang="ko-KR"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sz="1200" kern="1200" baseline="0" dirty="0" smtClean="0">
                <a:solidFill>
                  <a:schemeClr val="tx1"/>
                </a:solidFill>
                <a:latin typeface="+mn-lt"/>
                <a:ea typeface="+mn-ea"/>
                <a:cs typeface="+mn-cs"/>
              </a:rPr>
              <a:t>In a Cox regression analysis</a:t>
            </a:r>
          </a:p>
          <a:p>
            <a:endParaRPr lang="en-US" altLang="ko-KR" sz="1200" kern="1200" baseline="0" dirty="0" smtClean="0">
              <a:solidFill>
                <a:schemeClr val="tx1"/>
              </a:solidFill>
              <a:latin typeface="+mn-lt"/>
              <a:ea typeface="+mn-ea"/>
              <a:cs typeface="+mn-cs"/>
            </a:endParaRPr>
          </a:p>
          <a:p>
            <a:r>
              <a:rPr lang="en-US" altLang="ko-KR" sz="1200" kern="1200" baseline="0" dirty="0" smtClean="0">
                <a:solidFill>
                  <a:schemeClr val="tx1"/>
                </a:solidFill>
                <a:latin typeface="+mn-lt"/>
                <a:ea typeface="+mn-ea"/>
                <a:cs typeface="+mn-cs"/>
              </a:rPr>
              <a:t>average event-free survival </a:t>
            </a:r>
            <a:r>
              <a:rPr lang="ko-KR" altLang="en-US" sz="1200" kern="1200" baseline="0" dirty="0" smtClean="0">
                <a:solidFill>
                  <a:schemeClr val="tx1"/>
                </a:solidFill>
                <a:latin typeface="+mn-lt"/>
                <a:ea typeface="+mn-ea"/>
                <a:cs typeface="+mn-cs"/>
              </a:rPr>
              <a:t>도 비슷하였음</a:t>
            </a:r>
            <a:r>
              <a:rPr lang="en-US" altLang="ko-KR" sz="1200" kern="1200" baseline="0" dirty="0" smtClean="0">
                <a:solidFill>
                  <a:schemeClr val="tx1"/>
                </a:solidFill>
                <a:latin typeface="+mn-lt"/>
                <a:ea typeface="+mn-ea"/>
                <a:cs typeface="+mn-cs"/>
              </a:rPr>
              <a:t>.</a:t>
            </a:r>
            <a:endParaRPr lang="ko-KR" altLang="en-US" dirty="0"/>
          </a:p>
        </p:txBody>
      </p:sp>
      <p:sp>
        <p:nvSpPr>
          <p:cNvPr id="4" name="슬라이드 번호 개체 틀 3"/>
          <p:cNvSpPr>
            <a:spLocks noGrp="1"/>
          </p:cNvSpPr>
          <p:nvPr>
            <p:ph type="sldNum" sz="quarter" idx="10"/>
          </p:nvPr>
        </p:nvSpPr>
        <p:spPr/>
        <p:txBody>
          <a:bodyPr/>
          <a:lstStyle/>
          <a:p>
            <a:fld id="{0E50A8EA-A65B-4C1E-9541-45D3780B7E78}" type="slidenum">
              <a:rPr lang="ko-KR" altLang="en-US" smtClean="0"/>
              <a:pPr/>
              <a:t>11</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8" name="제목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ko-KR" altLang="en-US" smtClean="0"/>
              <a:t>마스터 제목 스타일 편집</a:t>
            </a:r>
            <a:endParaRPr kumimoji="0" lang="en-US"/>
          </a:p>
        </p:txBody>
      </p:sp>
      <p:sp>
        <p:nvSpPr>
          <p:cNvPr id="9" name="부제목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ko-KR" altLang="en-US" smtClean="0"/>
              <a:t>마스터 부제목 스타일 편집</a:t>
            </a:r>
            <a:endParaRPr kumimoji="0" lang="en-US"/>
          </a:p>
        </p:txBody>
      </p:sp>
      <p:sp>
        <p:nvSpPr>
          <p:cNvPr id="28" name="날짜 개체 틀 27"/>
          <p:cNvSpPr>
            <a:spLocks noGrp="1"/>
          </p:cNvSpPr>
          <p:nvPr>
            <p:ph type="dt" sz="half" idx="10"/>
          </p:nvPr>
        </p:nvSpPr>
        <p:spPr>
          <a:xfrm>
            <a:off x="6400800" y="6355080"/>
            <a:ext cx="2286000" cy="365760"/>
          </a:xfrm>
        </p:spPr>
        <p:txBody>
          <a:bodyPr/>
          <a:lstStyle>
            <a:lvl1pPr>
              <a:defRPr sz="1400"/>
            </a:lvl1pPr>
          </a:lstStyle>
          <a:p>
            <a:fld id="{948FD726-EFB7-451D-936A-97888654EDD0}" type="datetimeFigureOut">
              <a:rPr lang="ko-KR" altLang="en-US" smtClean="0"/>
              <a:pPr/>
              <a:t>2013-11-07</a:t>
            </a:fld>
            <a:endParaRPr lang="ko-KR" altLang="en-US"/>
          </a:p>
        </p:txBody>
      </p:sp>
      <p:sp>
        <p:nvSpPr>
          <p:cNvPr id="17" name="바닥글 개체 틀 16"/>
          <p:cNvSpPr>
            <a:spLocks noGrp="1"/>
          </p:cNvSpPr>
          <p:nvPr>
            <p:ph type="ftr" sz="quarter" idx="11"/>
          </p:nvPr>
        </p:nvSpPr>
        <p:spPr>
          <a:xfrm>
            <a:off x="2898648" y="6355080"/>
            <a:ext cx="3474720" cy="365760"/>
          </a:xfrm>
        </p:spPr>
        <p:txBody>
          <a:bodyPr/>
          <a:lstStyle/>
          <a:p>
            <a:endParaRPr lang="ko-KR" altLang="en-US"/>
          </a:p>
        </p:txBody>
      </p:sp>
      <p:sp>
        <p:nvSpPr>
          <p:cNvPr id="29" name="슬라이드 번호 개체 틀 28"/>
          <p:cNvSpPr>
            <a:spLocks noGrp="1"/>
          </p:cNvSpPr>
          <p:nvPr>
            <p:ph type="sldNum" sz="quarter" idx="12"/>
          </p:nvPr>
        </p:nvSpPr>
        <p:spPr>
          <a:xfrm>
            <a:off x="1216152" y="6355080"/>
            <a:ext cx="1219200" cy="365760"/>
          </a:xfrm>
        </p:spPr>
        <p:txBody>
          <a:bodyPr/>
          <a:lstStyle/>
          <a:p>
            <a:fld id="{DA433CCE-20FD-43F2-839F-4EC088BF3587}" type="slidenum">
              <a:rPr lang="ko-KR" altLang="en-US" smtClean="0"/>
              <a:pPr/>
              <a:t>‹#›</a:t>
            </a:fld>
            <a:endParaRPr lang="ko-KR" altLang="en-US"/>
          </a:p>
        </p:txBody>
      </p:sp>
      <p:sp>
        <p:nvSpPr>
          <p:cNvPr id="21" name="직사각형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직사각형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직사각형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직사각형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A433CCE-20FD-43F2-839F-4EC088BF3587}"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7" name="직선 연결선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이등변 삼각형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직선 연결선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4" name="날짜 개체 틀 3"/>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8" name="내용 개체 틀 7"/>
          <p:cNvSpPr>
            <a:spLocks noGrp="1"/>
          </p:cNvSpPr>
          <p:nvPr>
            <p:ph sz="quarter" idx="1"/>
          </p:nvPr>
        </p:nvSpPr>
        <p:spPr>
          <a:xfrm>
            <a:off x="457200" y="1219200"/>
            <a:ext cx="8229600" cy="493776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bg>
      <p:bgRef idx="1001">
        <a:schemeClr val="bg2"/>
      </p:bgRef>
    </p:bg>
    <p:spTree>
      <p:nvGrpSpPr>
        <p:cNvPr id="1" name=""/>
        <p:cNvGrpSpPr/>
        <p:nvPr/>
      </p:nvGrpSpPr>
      <p:grpSpPr>
        <a:xfrm>
          <a:off x="0" y="0"/>
          <a:ext cx="0" cy="0"/>
          <a:chOff x="0" y="0"/>
          <a:chExt cx="0" cy="0"/>
        </a:xfrm>
      </p:grpSpPr>
      <p:sp>
        <p:nvSpPr>
          <p:cNvPr id="2" name="제목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ko-KR" altLang="en-US" smtClean="0"/>
              <a:t>마스터 텍스트 스타일을 편집합니다</a:t>
            </a:r>
          </a:p>
        </p:txBody>
      </p:sp>
      <p:sp>
        <p:nvSpPr>
          <p:cNvPr id="4" name="날짜 개체 틀 3"/>
          <p:cNvSpPr>
            <a:spLocks noGrp="1"/>
          </p:cNvSpPr>
          <p:nvPr>
            <p:ph type="dt" sz="half" idx="10"/>
          </p:nvPr>
        </p:nvSpPr>
        <p:spPr>
          <a:xfrm>
            <a:off x="6400800" y="6355080"/>
            <a:ext cx="2286000" cy="365760"/>
          </a:xfrm>
        </p:spPr>
        <p:txBody>
          <a:bodyPr/>
          <a:lstStyle/>
          <a:p>
            <a:fld id="{948FD726-EFB7-451D-936A-97888654EDD0}" type="datetimeFigureOut">
              <a:rPr lang="ko-KR" altLang="en-US" smtClean="0"/>
              <a:pPr/>
              <a:t>2013-11-07</a:t>
            </a:fld>
            <a:endParaRPr lang="ko-KR" altLang="en-US"/>
          </a:p>
        </p:txBody>
      </p:sp>
      <p:sp>
        <p:nvSpPr>
          <p:cNvPr id="5" name="바닥글 개체 틀 4"/>
          <p:cNvSpPr>
            <a:spLocks noGrp="1"/>
          </p:cNvSpPr>
          <p:nvPr>
            <p:ph type="ftr" sz="quarter" idx="11"/>
          </p:nvPr>
        </p:nvSpPr>
        <p:spPr>
          <a:xfrm>
            <a:off x="2898648" y="6355080"/>
            <a:ext cx="3474720" cy="365760"/>
          </a:xfrm>
        </p:spPr>
        <p:txBody>
          <a:bodyPr/>
          <a:lstStyle/>
          <a:p>
            <a:endParaRPr lang="ko-KR" altLang="en-US"/>
          </a:p>
        </p:txBody>
      </p:sp>
      <p:sp>
        <p:nvSpPr>
          <p:cNvPr id="6" name="슬라이드 번호 개체 틀 5"/>
          <p:cNvSpPr>
            <a:spLocks noGrp="1"/>
          </p:cNvSpPr>
          <p:nvPr>
            <p:ph type="sldNum" sz="quarter" idx="12"/>
          </p:nvPr>
        </p:nvSpPr>
        <p:spPr>
          <a:xfrm>
            <a:off x="1069848" y="6355080"/>
            <a:ext cx="1520952" cy="365760"/>
          </a:xfrm>
        </p:spPr>
        <p:txBody>
          <a:bodyPr/>
          <a:lstStyle/>
          <a:p>
            <a:fld id="{DA433CCE-20FD-43F2-839F-4EC088BF3587}" type="slidenum">
              <a:rPr lang="ko-KR" altLang="en-US" smtClean="0"/>
              <a:pPr/>
              <a:t>‹#›</a:t>
            </a:fld>
            <a:endParaRPr lang="ko-KR" altLang="en-US"/>
          </a:p>
        </p:txBody>
      </p:sp>
      <p:sp>
        <p:nvSpPr>
          <p:cNvPr id="7" name="직사각형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직사각형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a:xfrm>
            <a:off x="457200" y="228600"/>
            <a:ext cx="8229600" cy="914400"/>
          </a:xfrm>
        </p:spPr>
        <p:txBody>
          <a:bodyPr/>
          <a:lstStyle/>
          <a:p>
            <a:r>
              <a:rPr kumimoji="0" lang="ko-KR" altLang="en-US" smtClean="0"/>
              <a:t>마스터 제목 스타일 편집</a:t>
            </a:r>
            <a:endParaRPr kumimoji="0" lang="en-US"/>
          </a:p>
        </p:txBody>
      </p:sp>
      <p:sp>
        <p:nvSpPr>
          <p:cNvPr id="5" name="날짜 개체 틀 4"/>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9" name="내용 개체 틀 8"/>
          <p:cNvSpPr>
            <a:spLocks noGrp="1"/>
          </p:cNvSpPr>
          <p:nvPr>
            <p:ph sz="quarter" idx="1"/>
          </p:nvPr>
        </p:nvSpPr>
        <p:spPr>
          <a:xfrm>
            <a:off x="457200" y="1219200"/>
            <a:ext cx="4041648" cy="493776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1" name="내용 개체 틀 10"/>
          <p:cNvSpPr>
            <a:spLocks noGrp="1"/>
          </p:cNvSpPr>
          <p:nvPr>
            <p:ph sz="quarter" idx="2"/>
          </p:nvPr>
        </p:nvSpPr>
        <p:spPr>
          <a:xfrm>
            <a:off x="4632198" y="1216152"/>
            <a:ext cx="4041648" cy="493776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28600"/>
            <a:ext cx="8229600" cy="914400"/>
          </a:xfrm>
        </p:spPr>
        <p:txBody>
          <a:bodyPr anchor="ctr"/>
          <a:lstStyle>
            <a:lvl1pPr>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4" name="텍스트 개체 틀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7" name="날짜 개체 틀 6"/>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11" name="내용 개체 틀 10"/>
          <p:cNvSpPr>
            <a:spLocks noGrp="1"/>
          </p:cNvSpPr>
          <p:nvPr>
            <p:ph sz="quarter" idx="2"/>
          </p:nvPr>
        </p:nvSpPr>
        <p:spPr>
          <a:xfrm>
            <a:off x="457200" y="2133600"/>
            <a:ext cx="4038600" cy="40386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3" name="내용 개체 틀 12"/>
          <p:cNvSpPr>
            <a:spLocks noGrp="1"/>
          </p:cNvSpPr>
          <p:nvPr>
            <p:ph sz="quarter" idx="4"/>
          </p:nvPr>
        </p:nvSpPr>
        <p:spPr>
          <a:xfrm>
            <a:off x="4648200" y="2133600"/>
            <a:ext cx="4038600" cy="40386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457200" y="228600"/>
            <a:ext cx="8229600" cy="914400"/>
          </a:xfrm>
        </p:spPr>
        <p:txBody>
          <a:bodyPr/>
          <a:lstStyle/>
          <a:p>
            <a:r>
              <a:rPr kumimoji="0" lang="ko-KR" altLang="en-US" smtClean="0"/>
              <a:t>마스터 제목 스타일 편집</a:t>
            </a:r>
            <a:endParaRPr kumimoji="0" lang="en-US"/>
          </a:p>
        </p:txBody>
      </p:sp>
      <p:sp>
        <p:nvSpPr>
          <p:cNvPr id="3" name="날짜 개체 틀 2"/>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6" name="이등변 삼각형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5" name="직선 연결선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이등변 삼각형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ko-KR" altLang="en-US" smtClean="0"/>
              <a:t>마스터 제목 스타일 편집</a:t>
            </a:r>
            <a:endParaRPr kumimoji="0" lang="en-US"/>
          </a:p>
        </p:txBody>
      </p:sp>
      <p:sp>
        <p:nvSpPr>
          <p:cNvPr id="3" name="텍스트 개체 틀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ko-KR" altLang="en-US" smtClean="0"/>
              <a:t>마스터 텍스트 스타일을 편집합니다</a:t>
            </a:r>
          </a:p>
        </p:txBody>
      </p:sp>
      <p:sp>
        <p:nvSpPr>
          <p:cNvPr id="5" name="날짜 개체 틀 4"/>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8" name="직선 연결선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직선 연결선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이등변 삼각형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내용 개체 틀 11"/>
          <p:cNvSpPr>
            <a:spLocks noGrp="1"/>
          </p:cNvSpPr>
          <p:nvPr>
            <p:ph sz="quarter" idx="1"/>
          </p:nvPr>
        </p:nvSpPr>
        <p:spPr>
          <a:xfrm>
            <a:off x="304800" y="304800"/>
            <a:ext cx="5715000" cy="5715000"/>
          </a:xfrm>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bg>
      <p:bgRef idx="1001">
        <a:schemeClr val="bg2"/>
      </p:bgRef>
    </p:bg>
    <p:spTree>
      <p:nvGrpSpPr>
        <p:cNvPr id="1" name=""/>
        <p:cNvGrpSpPr/>
        <p:nvPr/>
      </p:nvGrpSpPr>
      <p:grpSpPr>
        <a:xfrm>
          <a:off x="0" y="0"/>
          <a:ext cx="0" cy="0"/>
          <a:chOff x="0" y="0"/>
          <a:chExt cx="0" cy="0"/>
        </a:xfrm>
      </p:grpSpPr>
      <p:sp>
        <p:nvSpPr>
          <p:cNvPr id="2" name="제목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ko-KR" altLang="en-US" smtClean="0"/>
              <a:t>마스터 제목 스타일 편집</a:t>
            </a:r>
            <a:endParaRPr kumimoji="0" lang="en-US"/>
          </a:p>
        </p:txBody>
      </p:sp>
      <p:sp>
        <p:nvSpPr>
          <p:cNvPr id="3" name="그림 개체 틀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ko-KR" altLang="en-US" smtClean="0"/>
              <a:t>그림을 추가하려면 아이콘을 클릭하십시오</a:t>
            </a:r>
            <a:endParaRPr kumimoji="0" lang="en-US" dirty="0"/>
          </a:p>
        </p:txBody>
      </p:sp>
      <p:sp>
        <p:nvSpPr>
          <p:cNvPr id="4" name="텍스트 개체 틀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ko-KR" altLang="en-US" smtClean="0"/>
              <a:t>마스터 텍스트 스타일을 편집합니다</a:t>
            </a:r>
          </a:p>
        </p:txBody>
      </p:sp>
      <p:sp>
        <p:nvSpPr>
          <p:cNvPr id="5" name="날짜 개체 틀 4"/>
          <p:cNvSpPr>
            <a:spLocks noGrp="1"/>
          </p:cNvSpPr>
          <p:nvPr>
            <p:ph type="dt" sz="half" idx="10"/>
          </p:nvPr>
        </p:nvSpPr>
        <p:spPr/>
        <p:txBody>
          <a:bodyPr/>
          <a:lstStyle/>
          <a:p>
            <a:fld id="{948FD726-EFB7-451D-936A-97888654EDD0}" type="datetimeFigureOut">
              <a:rPr lang="ko-KR" altLang="en-US" smtClean="0"/>
              <a:pPr/>
              <a:t>2013-11-07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DA433CCE-20FD-43F2-839F-4EC088BF3587}" type="slidenum">
              <a:rPr lang="ko-KR" altLang="en-US" smtClean="0"/>
              <a:pPr/>
              <a:t>‹#›</a:t>
            </a:fld>
            <a:endParaRPr lang="ko-KR" altLang="en-US"/>
          </a:p>
        </p:txBody>
      </p:sp>
      <p:sp>
        <p:nvSpPr>
          <p:cNvPr id="8" name="직선 연결선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이등변 삼각형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직사각형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제목 개체 틀 21"/>
          <p:cNvSpPr>
            <a:spLocks noGrp="1"/>
          </p:cNvSpPr>
          <p:nvPr>
            <p:ph type="title"/>
          </p:nvPr>
        </p:nvSpPr>
        <p:spPr>
          <a:xfrm>
            <a:off x="457200" y="152400"/>
            <a:ext cx="8229600" cy="990600"/>
          </a:xfrm>
          <a:prstGeom prst="rect">
            <a:avLst/>
          </a:prstGeom>
        </p:spPr>
        <p:txBody>
          <a:bodyPr vert="horz" anchor="b" anchorCtr="0">
            <a:normAutofit/>
          </a:bodyPr>
          <a:lstStyle/>
          <a:p>
            <a:r>
              <a:rPr kumimoji="0" lang="ko-KR" altLang="en-US" smtClean="0"/>
              <a:t>마스터 제목 스타일 편집</a:t>
            </a:r>
            <a:endParaRPr kumimoji="0" lang="en-US"/>
          </a:p>
        </p:txBody>
      </p:sp>
      <p:sp>
        <p:nvSpPr>
          <p:cNvPr id="13" name="텍스트 개체 틀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14" name="날짜 개체 틀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48FD726-EFB7-451D-936A-97888654EDD0}" type="datetimeFigureOut">
              <a:rPr lang="ko-KR" altLang="en-US" smtClean="0"/>
              <a:pPr/>
              <a:t>2013-11-07</a:t>
            </a:fld>
            <a:endParaRPr lang="ko-KR" altLang="en-US"/>
          </a:p>
        </p:txBody>
      </p:sp>
      <p:sp>
        <p:nvSpPr>
          <p:cNvPr id="3" name="바닥글 개체 틀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ko-KR" altLang="en-US"/>
          </a:p>
        </p:txBody>
      </p:sp>
      <p:sp>
        <p:nvSpPr>
          <p:cNvPr id="23" name="슬라이드 번호 개체 틀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DA433CCE-20FD-43F2-839F-4EC088BF3587}" type="slidenum">
              <a:rPr lang="ko-KR" altLang="en-US" smtClean="0"/>
              <a:pPr/>
              <a:t>‹#›</a:t>
            </a:fld>
            <a:endParaRPr lang="ko-KR" altLang="en-US"/>
          </a:p>
        </p:txBody>
      </p:sp>
      <p:sp>
        <p:nvSpPr>
          <p:cNvPr id="28" name="직선 연결선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직선 연결선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이등변 삼각형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1"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1"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1"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1"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1"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1"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1"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1"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1"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1"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부제목 2"/>
          <p:cNvSpPr>
            <a:spLocks noGrp="1"/>
          </p:cNvSpPr>
          <p:nvPr>
            <p:ph type="subTitle" idx="1"/>
          </p:nvPr>
        </p:nvSpPr>
        <p:spPr>
          <a:xfrm>
            <a:off x="1357290" y="5072074"/>
            <a:ext cx="6786610" cy="714380"/>
          </a:xfrm>
        </p:spPr>
        <p:txBody>
          <a:bodyPr>
            <a:normAutofit fontScale="92500" lnSpcReduction="10000"/>
          </a:bodyPr>
          <a:lstStyle/>
          <a:p>
            <a:pPr algn="r"/>
            <a:r>
              <a:rPr lang="en-US" altLang="ko-KR" dirty="0" smtClean="0"/>
              <a:t>2013.11.7</a:t>
            </a:r>
          </a:p>
          <a:p>
            <a:pPr algn="r"/>
            <a:r>
              <a:rPr lang="ko-KR" altLang="en-US" dirty="0" smtClean="0"/>
              <a:t>호흡기내과 </a:t>
            </a:r>
            <a:r>
              <a:rPr lang="en-US" altLang="ko-KR" dirty="0" smtClean="0"/>
              <a:t>R2 </a:t>
            </a:r>
            <a:r>
              <a:rPr lang="ko-KR" altLang="en-US" dirty="0" smtClean="0"/>
              <a:t>이슬아</a:t>
            </a:r>
            <a:endParaRPr lang="ko-KR" altLang="en-US" dirty="0"/>
          </a:p>
        </p:txBody>
      </p:sp>
      <p:pic>
        <p:nvPicPr>
          <p:cNvPr id="1026" name="Picture 2"/>
          <p:cNvPicPr>
            <a:picLocks noChangeAspect="1" noChangeArrowheads="1"/>
          </p:cNvPicPr>
          <p:nvPr/>
        </p:nvPicPr>
        <p:blipFill>
          <a:blip r:embed="rId3" cstate="print"/>
          <a:srcRect/>
          <a:stretch>
            <a:fillRect/>
          </a:stretch>
        </p:blipFill>
        <p:spPr bwMode="auto">
          <a:xfrm>
            <a:off x="409372" y="1628800"/>
            <a:ext cx="8734628" cy="2857520"/>
          </a:xfrm>
          <a:prstGeom prst="rect">
            <a:avLst/>
          </a:prstGeom>
          <a:noFill/>
          <a:ln w="9525">
            <a:noFill/>
            <a:miter lim="800000"/>
            <a:headEnd/>
            <a:tailEnd/>
          </a:ln>
          <a:effectLst/>
        </p:spPr>
      </p:pic>
      <p:pic>
        <p:nvPicPr>
          <p:cNvPr id="7170" name="Picture 2"/>
          <p:cNvPicPr>
            <a:picLocks noChangeAspect="1" noChangeArrowheads="1"/>
          </p:cNvPicPr>
          <p:nvPr/>
        </p:nvPicPr>
        <p:blipFill>
          <a:blip r:embed="rId4" cstate="print"/>
          <a:srcRect/>
          <a:stretch>
            <a:fillRect/>
          </a:stretch>
        </p:blipFill>
        <p:spPr bwMode="auto">
          <a:xfrm>
            <a:off x="2143108" y="4528278"/>
            <a:ext cx="6248400" cy="495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p:cNvSpPr>
            <a:spLocks noGrp="1"/>
          </p:cNvSpPr>
          <p:nvPr>
            <p:ph type="title"/>
          </p:nvPr>
        </p:nvSpPr>
        <p:spPr>
          <a:xfrm>
            <a:off x="500034" y="-24"/>
            <a:ext cx="7372344" cy="1143000"/>
          </a:xfrm>
        </p:spPr>
        <p:txBody>
          <a:bodyPr>
            <a:normAutofit/>
          </a:bodyPr>
          <a:lstStyle/>
          <a:p>
            <a:r>
              <a:rPr lang="en-US" altLang="ko-KR" sz="4000" dirty="0" smtClean="0"/>
              <a:t>RESULTS</a:t>
            </a:r>
            <a:r>
              <a:rPr lang="en-US" altLang="ko-KR" sz="4000" b="1" dirty="0" smtClean="0"/>
              <a:t/>
            </a:r>
            <a:br>
              <a:rPr lang="en-US" altLang="ko-KR" sz="4000" b="1" dirty="0" smtClean="0"/>
            </a:br>
            <a:r>
              <a:rPr lang="en-US" altLang="ko-KR" sz="2400" dirty="0" smtClean="0"/>
              <a:t>Primary end point</a:t>
            </a:r>
            <a:endParaRPr lang="ko-KR" altLang="en-US" sz="2400" dirty="0"/>
          </a:p>
        </p:txBody>
      </p:sp>
      <p:sp>
        <p:nvSpPr>
          <p:cNvPr id="3" name="내용 개체 틀 2"/>
          <p:cNvSpPr>
            <a:spLocks noGrp="1"/>
          </p:cNvSpPr>
          <p:nvPr>
            <p:ph sz="quarter" idx="1"/>
          </p:nvPr>
        </p:nvSpPr>
        <p:spPr/>
        <p:txBody>
          <a:bodyPr/>
          <a:lstStyle/>
          <a:p>
            <a:r>
              <a:rPr lang="en-US" altLang="ko-KR" dirty="0" smtClean="0"/>
              <a:t>1</a:t>
            </a:r>
            <a:endParaRPr lang="ko-KR" altLang="en-US" dirty="0"/>
          </a:p>
        </p:txBody>
      </p:sp>
      <p:pic>
        <p:nvPicPr>
          <p:cNvPr id="4099" name="Picture 3"/>
          <p:cNvPicPr>
            <a:picLocks noChangeAspect="1" noChangeArrowheads="1"/>
          </p:cNvPicPr>
          <p:nvPr/>
        </p:nvPicPr>
        <p:blipFill>
          <a:blip r:embed="rId3" cstate="print"/>
          <a:srcRect/>
          <a:stretch>
            <a:fillRect/>
          </a:stretch>
        </p:blipFill>
        <p:spPr bwMode="auto">
          <a:xfrm>
            <a:off x="500034" y="1142984"/>
            <a:ext cx="7691558" cy="4143404"/>
          </a:xfrm>
          <a:prstGeom prst="rect">
            <a:avLst/>
          </a:prstGeom>
          <a:noFill/>
          <a:ln w="9525">
            <a:noFill/>
            <a:miter lim="800000"/>
            <a:headEnd/>
            <a:tailEnd/>
          </a:ln>
          <a:effectLst/>
        </p:spPr>
      </p:pic>
      <p:sp>
        <p:nvSpPr>
          <p:cNvPr id="2" name="직사각형 1"/>
          <p:cNvSpPr/>
          <p:nvPr/>
        </p:nvSpPr>
        <p:spPr>
          <a:xfrm>
            <a:off x="5785250" y="2082620"/>
            <a:ext cx="1584176" cy="3153532"/>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1"/>
          <p:cNvSpPr>
            <a:spLocks noGrp="1"/>
          </p:cNvSpPr>
          <p:nvPr>
            <p:ph type="title"/>
          </p:nvPr>
        </p:nvSpPr>
        <p:spPr/>
        <p:txBody>
          <a:bodyPr>
            <a:noAutofit/>
          </a:bodyPr>
          <a:lstStyle/>
          <a:p>
            <a:r>
              <a:rPr lang="en-US" altLang="ko-KR" sz="4000" dirty="0" smtClean="0"/>
              <a:t>RESULTS</a:t>
            </a:r>
            <a:r>
              <a:rPr lang="en-US" altLang="ko-KR" sz="4000" b="1" dirty="0" smtClean="0"/>
              <a:t/>
            </a:r>
            <a:br>
              <a:rPr lang="en-US" altLang="ko-KR" sz="4000" b="1" dirty="0" smtClean="0"/>
            </a:br>
            <a:r>
              <a:rPr lang="en-US" altLang="ko-KR" sz="2400" dirty="0" smtClean="0"/>
              <a:t>Primary end point</a:t>
            </a:r>
            <a:endParaRPr lang="ko-KR" altLang="en-US" sz="2400" dirty="0"/>
          </a:p>
        </p:txBody>
      </p:sp>
      <p:pic>
        <p:nvPicPr>
          <p:cNvPr id="1026" name="Picture 2"/>
          <p:cNvPicPr>
            <a:picLocks noGrp="1" noChangeAspect="1" noChangeArrowheads="1"/>
          </p:cNvPicPr>
          <p:nvPr>
            <p:ph sz="quarter" idx="1"/>
          </p:nvPr>
        </p:nvPicPr>
        <p:blipFill>
          <a:blip r:embed="rId3" cstate="print"/>
          <a:stretch>
            <a:fillRect/>
          </a:stretch>
        </p:blipFill>
        <p:spPr bwMode="auto">
          <a:xfrm>
            <a:off x="428596" y="1357298"/>
            <a:ext cx="8229600" cy="4251424"/>
          </a:xfrm>
          <a:prstGeom prst="rect">
            <a:avLst/>
          </a:prstGeom>
          <a:noFill/>
          <a:ln w="9525">
            <a:noFill/>
            <a:miter lim="800000"/>
            <a:headEnd/>
            <a:tailEnd/>
          </a:ln>
          <a:effectLst/>
        </p:spPr>
      </p:pic>
      <p:sp>
        <p:nvSpPr>
          <p:cNvPr id="6" name="내용 개체 틀 2"/>
          <p:cNvSpPr txBox="1">
            <a:spLocks/>
          </p:cNvSpPr>
          <p:nvPr/>
        </p:nvSpPr>
        <p:spPr>
          <a:xfrm>
            <a:off x="457200" y="1219200"/>
            <a:ext cx="8229600" cy="4937760"/>
          </a:xfrm>
          <a:prstGeom prst="rect">
            <a:avLst/>
          </a:prstGeom>
        </p:spPr>
        <p:txBody>
          <a:bodyPr vert="horz">
            <a:normAutofit/>
          </a:bodyPr>
          <a:lstStyle/>
          <a:p>
            <a:pPr marL="274320" marR="0" lvl="0" indent="-274320" algn="l" defTabSz="914400" rtl="0" eaLnBrk="1" fontAlgn="auto" latinLnBrk="1" hangingPunct="1">
              <a:lnSpc>
                <a:spcPct val="100000"/>
              </a:lnSpc>
              <a:spcBef>
                <a:spcPts val="600"/>
              </a:spcBef>
              <a:spcAft>
                <a:spcPts val="0"/>
              </a:spcAft>
              <a:buClr>
                <a:schemeClr val="accent1"/>
              </a:buClr>
              <a:buSzPct val="76000"/>
              <a:tabLst/>
              <a:defRPr/>
            </a:pPr>
            <a:endParaRPr kumimoji="0" lang="ko-KR" alt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직사각형 6"/>
          <p:cNvSpPr/>
          <p:nvPr/>
        </p:nvSpPr>
        <p:spPr>
          <a:xfrm>
            <a:off x="2606012" y="2010612"/>
            <a:ext cx="1368152" cy="3456384"/>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3" cstate="print"/>
          <a:srcRect/>
          <a:stretch>
            <a:fillRect/>
          </a:stretch>
        </p:blipFill>
        <p:spPr bwMode="auto">
          <a:xfrm>
            <a:off x="1143228" y="1268760"/>
            <a:ext cx="6237084" cy="4608512"/>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srcRect/>
          <a:stretch>
            <a:fillRect/>
          </a:stretch>
        </p:blipFill>
        <p:spPr bwMode="auto">
          <a:xfrm>
            <a:off x="1202614" y="5719173"/>
            <a:ext cx="6120680" cy="893169"/>
          </a:xfrm>
          <a:prstGeom prst="rect">
            <a:avLst/>
          </a:prstGeom>
          <a:noFill/>
          <a:ln w="9525">
            <a:noFill/>
            <a:miter lim="800000"/>
            <a:headEnd/>
            <a:tailEnd/>
          </a:ln>
          <a:effectLst/>
        </p:spPr>
      </p:pic>
      <p:sp>
        <p:nvSpPr>
          <p:cNvPr id="5" name="제목 1"/>
          <p:cNvSpPr>
            <a:spLocks noGrp="1"/>
          </p:cNvSpPr>
          <p:nvPr>
            <p:ph type="title"/>
          </p:nvPr>
        </p:nvSpPr>
        <p:spPr/>
        <p:txBody>
          <a:bodyPr>
            <a:noAutofit/>
          </a:bodyPr>
          <a:lstStyle/>
          <a:p>
            <a:r>
              <a:rPr lang="en-US" altLang="ko-KR" sz="4000" dirty="0" smtClean="0"/>
              <a:t>RESULTS</a:t>
            </a:r>
            <a:r>
              <a:rPr lang="en-US" altLang="ko-KR" sz="4000" b="1" dirty="0" smtClean="0"/>
              <a:t/>
            </a:r>
            <a:br>
              <a:rPr lang="en-US" altLang="ko-KR" sz="4000" b="1" dirty="0" smtClean="0"/>
            </a:br>
            <a:r>
              <a:rPr lang="en-US" altLang="ko-KR" sz="2400" dirty="0" smtClean="0"/>
              <a:t>Primary end point</a:t>
            </a:r>
            <a:endParaRPr lang="ko-KR" alt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
          </p:nvPr>
        </p:nvPicPr>
        <p:blipFill>
          <a:blip r:embed="rId3" cstate="print"/>
          <a:srcRect/>
          <a:stretch>
            <a:fillRect/>
          </a:stretch>
        </p:blipFill>
        <p:spPr bwMode="auto">
          <a:xfrm>
            <a:off x="1115616" y="1196752"/>
            <a:ext cx="6219499" cy="5428148"/>
          </a:xfrm>
          <a:prstGeom prst="rect">
            <a:avLst/>
          </a:prstGeom>
          <a:noFill/>
          <a:ln w="9525">
            <a:noFill/>
            <a:miter lim="800000"/>
            <a:headEnd/>
            <a:tailEnd/>
          </a:ln>
          <a:effectLst/>
        </p:spPr>
      </p:pic>
      <p:sp>
        <p:nvSpPr>
          <p:cNvPr id="4" name="제목 1"/>
          <p:cNvSpPr>
            <a:spLocks noGrp="1"/>
          </p:cNvSpPr>
          <p:nvPr>
            <p:ph type="title"/>
          </p:nvPr>
        </p:nvSpPr>
        <p:spPr/>
        <p:txBody>
          <a:bodyPr>
            <a:noAutofit/>
          </a:bodyPr>
          <a:lstStyle/>
          <a:p>
            <a:r>
              <a:rPr lang="en-US" altLang="ko-KR" sz="4000" dirty="0" smtClean="0"/>
              <a:t>RESULTS</a:t>
            </a:r>
            <a:r>
              <a:rPr lang="en-US" altLang="ko-KR" sz="4000" b="1" dirty="0" smtClean="0"/>
              <a:t/>
            </a:r>
            <a:br>
              <a:rPr lang="en-US" altLang="ko-KR" sz="4000" b="1" dirty="0" smtClean="0"/>
            </a:br>
            <a:r>
              <a:rPr lang="en-US" altLang="ko-KR" sz="2400" dirty="0" smtClean="0"/>
              <a:t>Primary end point</a:t>
            </a:r>
            <a:endParaRPr lang="ko-KR" alt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quarter" idx="1"/>
          </p:nvPr>
        </p:nvPicPr>
        <p:blipFill>
          <a:blip r:embed="rId2" cstate="print"/>
          <a:stretch>
            <a:fillRect/>
          </a:stretch>
        </p:blipFill>
        <p:spPr bwMode="auto">
          <a:xfrm>
            <a:off x="214281" y="1571612"/>
            <a:ext cx="8765103" cy="3714776"/>
          </a:xfrm>
          <a:prstGeom prst="rect">
            <a:avLst/>
          </a:prstGeom>
          <a:noFill/>
          <a:ln w="9525">
            <a:noFill/>
            <a:miter lim="800000"/>
            <a:headEnd/>
            <a:tailEnd/>
          </a:ln>
          <a:effectLst/>
        </p:spPr>
      </p:pic>
      <p:sp>
        <p:nvSpPr>
          <p:cNvPr id="5" name="제목 1"/>
          <p:cNvSpPr>
            <a:spLocks noGrp="1"/>
          </p:cNvSpPr>
          <p:nvPr>
            <p:ph type="title"/>
          </p:nvPr>
        </p:nvSpPr>
        <p:spPr/>
        <p:txBody>
          <a:bodyPr>
            <a:normAutofit fontScale="90000"/>
          </a:bodyPr>
          <a:lstStyle/>
          <a:p>
            <a:r>
              <a:rPr lang="en-US" altLang="ko-KR" sz="4400" dirty="0" smtClean="0"/>
              <a:t>RESULTS</a:t>
            </a:r>
            <a:r>
              <a:rPr lang="en-US" altLang="ko-KR" sz="4000" b="1" dirty="0" smtClean="0"/>
              <a:t/>
            </a:r>
            <a:br>
              <a:rPr lang="en-US" altLang="ko-KR" sz="4000" b="1" dirty="0" smtClean="0"/>
            </a:br>
            <a:r>
              <a:rPr lang="en-US" altLang="ko-KR" sz="2700" dirty="0" smtClean="0"/>
              <a:t>Secondary end points</a:t>
            </a:r>
            <a:endParaRPr lang="ko-KR" altLang="en-US" sz="2400" dirty="0"/>
          </a:p>
        </p:txBody>
      </p:sp>
      <p:sp>
        <p:nvSpPr>
          <p:cNvPr id="4" name="TextBox 3"/>
          <p:cNvSpPr txBox="1"/>
          <p:nvPr/>
        </p:nvSpPr>
        <p:spPr>
          <a:xfrm>
            <a:off x="8028383" y="3212976"/>
            <a:ext cx="936105" cy="523220"/>
          </a:xfrm>
          <a:prstGeom prst="rect">
            <a:avLst/>
          </a:prstGeom>
          <a:noFill/>
        </p:spPr>
        <p:txBody>
          <a:bodyPr wrap="square" rtlCol="0">
            <a:spAutoFit/>
          </a:bodyPr>
          <a:lstStyle/>
          <a:p>
            <a:r>
              <a:rPr lang="en-US" altLang="ko-KR" sz="1400" b="1" dirty="0" smtClean="0">
                <a:solidFill>
                  <a:srgbClr val="0070C0"/>
                </a:solidFill>
              </a:rPr>
              <a:t>HR 0.95</a:t>
            </a:r>
          </a:p>
          <a:p>
            <a:r>
              <a:rPr lang="en-US" altLang="ko-KR" sz="1400" b="1" dirty="0" smtClean="0">
                <a:solidFill>
                  <a:srgbClr val="0070C0"/>
                </a:solidFill>
              </a:rPr>
              <a:t>(p=.91)</a:t>
            </a:r>
            <a:endParaRPr lang="ko-KR" altLang="en-US" sz="1400" b="1" dirty="0">
              <a:solidFill>
                <a:srgbClr val="0070C0"/>
              </a:solidFill>
            </a:endParaRPr>
          </a:p>
        </p:txBody>
      </p:sp>
      <p:sp>
        <p:nvSpPr>
          <p:cNvPr id="6" name="TextBox 5"/>
          <p:cNvSpPr txBox="1"/>
          <p:nvPr/>
        </p:nvSpPr>
        <p:spPr>
          <a:xfrm>
            <a:off x="3815915" y="3284984"/>
            <a:ext cx="936105" cy="523220"/>
          </a:xfrm>
          <a:prstGeom prst="rect">
            <a:avLst/>
          </a:prstGeom>
          <a:noFill/>
        </p:spPr>
        <p:txBody>
          <a:bodyPr wrap="square" rtlCol="0">
            <a:spAutoFit/>
          </a:bodyPr>
          <a:lstStyle/>
          <a:p>
            <a:r>
              <a:rPr lang="en-US" altLang="ko-KR" sz="1400" b="1" dirty="0" smtClean="0">
                <a:solidFill>
                  <a:srgbClr val="0070C0"/>
                </a:solidFill>
              </a:rPr>
              <a:t>HR 0.93</a:t>
            </a:r>
          </a:p>
          <a:p>
            <a:r>
              <a:rPr lang="en-US" altLang="ko-KR" sz="1400" b="1" dirty="0" smtClean="0">
                <a:solidFill>
                  <a:srgbClr val="0070C0"/>
                </a:solidFill>
              </a:rPr>
              <a:t>(p=.87)</a:t>
            </a:r>
            <a:endParaRPr lang="ko-KR" altLang="en-US" sz="1400" b="1" dirty="0">
              <a:solidFill>
                <a:srgbClr val="0070C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rotWithShape="1">
          <a:blip r:embed="rId2" cstate="print"/>
          <a:srcRect t="-1" b="939"/>
          <a:stretch/>
        </p:blipFill>
        <p:spPr bwMode="auto">
          <a:xfrm>
            <a:off x="116055" y="1071546"/>
            <a:ext cx="8885101" cy="5590636"/>
          </a:xfrm>
          <a:prstGeom prst="rect">
            <a:avLst/>
          </a:prstGeom>
          <a:noFill/>
          <a:ln w="9525">
            <a:noFill/>
            <a:miter lim="800000"/>
            <a:headEnd/>
            <a:tailEnd/>
          </a:ln>
          <a:effectLst/>
        </p:spPr>
      </p:pic>
      <p:sp>
        <p:nvSpPr>
          <p:cNvPr id="5" name="제목 1"/>
          <p:cNvSpPr>
            <a:spLocks noGrp="1"/>
          </p:cNvSpPr>
          <p:nvPr>
            <p:ph type="title"/>
          </p:nvPr>
        </p:nvSpPr>
        <p:spPr/>
        <p:txBody>
          <a:bodyPr>
            <a:normAutofit fontScale="90000"/>
          </a:bodyPr>
          <a:lstStyle/>
          <a:p>
            <a:r>
              <a:rPr lang="en-US" altLang="ko-KR" sz="4400" dirty="0" smtClean="0"/>
              <a:t>RESULTS</a:t>
            </a:r>
            <a:r>
              <a:rPr lang="en-US" altLang="ko-KR" sz="4000" b="1" dirty="0" smtClean="0"/>
              <a:t/>
            </a:r>
            <a:br>
              <a:rPr lang="en-US" altLang="ko-KR" sz="4000" b="1" dirty="0" smtClean="0"/>
            </a:br>
            <a:r>
              <a:rPr lang="en-US" altLang="ko-KR" sz="2700" dirty="0" smtClean="0"/>
              <a:t>Secondary end points</a:t>
            </a:r>
            <a:endParaRPr lang="ko-KR" altLang="en-US" sz="2400" dirty="0"/>
          </a:p>
        </p:txBody>
      </p:sp>
      <p:sp>
        <p:nvSpPr>
          <p:cNvPr id="4" name="직사각형 3"/>
          <p:cNvSpPr/>
          <p:nvPr/>
        </p:nvSpPr>
        <p:spPr>
          <a:xfrm>
            <a:off x="168102" y="6247848"/>
            <a:ext cx="8715436" cy="414334"/>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noFill/>
            </a:endParaRPr>
          </a:p>
        </p:txBody>
      </p:sp>
      <p:cxnSp>
        <p:nvCxnSpPr>
          <p:cNvPr id="3" name="직선 연결선 2"/>
          <p:cNvCxnSpPr/>
          <p:nvPr/>
        </p:nvCxnSpPr>
        <p:spPr>
          <a:xfrm flipH="1">
            <a:off x="168102" y="3799926"/>
            <a:ext cx="5916066" cy="0"/>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9" name="직선 연결선 8"/>
          <p:cNvCxnSpPr/>
          <p:nvPr/>
        </p:nvCxnSpPr>
        <p:spPr>
          <a:xfrm flipH="1">
            <a:off x="179512" y="2420888"/>
            <a:ext cx="5916066"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 name="직선 연결선 10"/>
          <p:cNvCxnSpPr/>
          <p:nvPr/>
        </p:nvCxnSpPr>
        <p:spPr>
          <a:xfrm flipH="1">
            <a:off x="168102" y="2615140"/>
            <a:ext cx="5916066" cy="0"/>
          </a:xfrm>
          <a:prstGeom prst="line">
            <a:avLst/>
          </a:prstGeom>
          <a:ln/>
        </p:spPr>
        <p:style>
          <a:lnRef idx="3">
            <a:schemeClr val="accent1"/>
          </a:lnRef>
          <a:fillRef idx="0">
            <a:schemeClr val="accent1"/>
          </a:fillRef>
          <a:effectRef idx="2">
            <a:schemeClr val="accent1"/>
          </a:effectRef>
          <a:fontRef idx="minor">
            <a:schemeClr val="tx1"/>
          </a:fontRef>
        </p:style>
      </p:cxnSp>
      <p:sp>
        <p:nvSpPr>
          <p:cNvPr id="7" name="직사각형 6"/>
          <p:cNvSpPr/>
          <p:nvPr/>
        </p:nvSpPr>
        <p:spPr>
          <a:xfrm>
            <a:off x="179512" y="5264706"/>
            <a:ext cx="5904656" cy="972606"/>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sz="quarter" idx="1"/>
          </p:nvPr>
        </p:nvSpPr>
        <p:spPr/>
        <p:txBody>
          <a:bodyPr/>
          <a:lstStyle/>
          <a:p>
            <a:endParaRPr lang="ko-KR" altLang="en-US" dirty="0"/>
          </a:p>
        </p:txBody>
      </p:sp>
      <p:pic>
        <p:nvPicPr>
          <p:cNvPr id="4098" name="Picture 2"/>
          <p:cNvPicPr>
            <a:picLocks noChangeAspect="1" noChangeArrowheads="1"/>
          </p:cNvPicPr>
          <p:nvPr/>
        </p:nvPicPr>
        <p:blipFill>
          <a:blip r:embed="rId3" cstate="print"/>
          <a:srcRect/>
          <a:stretch>
            <a:fillRect/>
          </a:stretch>
        </p:blipFill>
        <p:spPr bwMode="auto">
          <a:xfrm>
            <a:off x="500033" y="1285859"/>
            <a:ext cx="7927583" cy="4643471"/>
          </a:xfrm>
          <a:prstGeom prst="rect">
            <a:avLst/>
          </a:prstGeom>
          <a:noFill/>
          <a:ln w="9525">
            <a:noFill/>
            <a:miter lim="800000"/>
            <a:headEnd/>
            <a:tailEnd/>
          </a:ln>
          <a:effectLst/>
        </p:spPr>
      </p:pic>
      <p:sp>
        <p:nvSpPr>
          <p:cNvPr id="5" name="제목 1"/>
          <p:cNvSpPr>
            <a:spLocks noGrp="1"/>
          </p:cNvSpPr>
          <p:nvPr>
            <p:ph type="title"/>
          </p:nvPr>
        </p:nvSpPr>
        <p:spPr/>
        <p:txBody>
          <a:bodyPr>
            <a:normAutofit fontScale="90000"/>
          </a:bodyPr>
          <a:lstStyle/>
          <a:p>
            <a:r>
              <a:rPr lang="en-US" altLang="ko-KR" sz="4400" dirty="0" smtClean="0"/>
              <a:t>RESULTS</a:t>
            </a:r>
            <a:r>
              <a:rPr lang="en-US" altLang="ko-KR" sz="4000" b="1" dirty="0" smtClean="0"/>
              <a:t/>
            </a:r>
            <a:br>
              <a:rPr lang="en-US" altLang="ko-KR" sz="4000" b="1" dirty="0" smtClean="0"/>
            </a:br>
            <a:r>
              <a:rPr lang="en-US" altLang="ko-KR" sz="2700" dirty="0" smtClean="0"/>
              <a:t>Secondary end points</a:t>
            </a:r>
            <a:endParaRPr lang="ko-KR" alt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smtClean="0"/>
              <a:t>DISCUSSION</a:t>
            </a:r>
            <a:endParaRPr lang="ko-KR" altLang="en-US" sz="4000" b="1" dirty="0"/>
          </a:p>
        </p:txBody>
      </p:sp>
      <p:sp>
        <p:nvSpPr>
          <p:cNvPr id="3" name="내용 개체 틀 2"/>
          <p:cNvSpPr>
            <a:spLocks noGrp="1"/>
          </p:cNvSpPr>
          <p:nvPr>
            <p:ph sz="quarter" idx="1"/>
          </p:nvPr>
        </p:nvSpPr>
        <p:spPr/>
        <p:txBody>
          <a:bodyPr/>
          <a:lstStyle/>
          <a:p>
            <a:pPr>
              <a:lnSpc>
                <a:spcPct val="120000"/>
              </a:lnSpc>
            </a:pPr>
            <a:r>
              <a:rPr lang="en-US" altLang="ko-KR" sz="2400" dirty="0" smtClean="0"/>
              <a:t>A 5-day treatment course of 40mg of prednisone daily is non-inferior to a 14-day treatment course with respect to re-exacerbation</a:t>
            </a:r>
          </a:p>
          <a:p>
            <a:pPr>
              <a:lnSpc>
                <a:spcPct val="120000"/>
              </a:lnSpc>
            </a:pPr>
            <a:r>
              <a:rPr lang="en-US" altLang="ko-KR" sz="2400" dirty="0" smtClean="0"/>
              <a:t>Duration of hospital stay was significantly shorter in the 5-day treatment group</a:t>
            </a:r>
          </a:p>
          <a:p>
            <a:pPr>
              <a:lnSpc>
                <a:spcPct val="120000"/>
              </a:lnSpc>
            </a:pPr>
            <a:r>
              <a:rPr lang="en-US" altLang="ko-KR" sz="2400" dirty="0" smtClean="0"/>
              <a:t>No significant differences in glucocorticoid-related, short term adverse effects</a:t>
            </a:r>
          </a:p>
          <a:p>
            <a:endParaRPr lang="ko-KR"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sz="4400" b="1" dirty="0" smtClean="0"/>
              <a:t>DISCUSSION</a:t>
            </a:r>
            <a:r>
              <a:rPr lang="en-US" altLang="ko-KR" sz="2400" dirty="0" smtClean="0"/>
              <a:t/>
            </a:r>
            <a:br>
              <a:rPr lang="en-US" altLang="ko-KR" sz="2400" dirty="0" smtClean="0"/>
            </a:br>
            <a:r>
              <a:rPr lang="en-US" altLang="ko-KR" sz="2700" dirty="0" smtClean="0"/>
              <a:t>LIMITATIONS</a:t>
            </a:r>
            <a:endParaRPr lang="ko-KR" altLang="en-US" sz="2700" dirty="0"/>
          </a:p>
        </p:txBody>
      </p:sp>
      <p:sp>
        <p:nvSpPr>
          <p:cNvPr id="3" name="내용 개체 틀 2"/>
          <p:cNvSpPr>
            <a:spLocks noGrp="1"/>
          </p:cNvSpPr>
          <p:nvPr>
            <p:ph sz="quarter" idx="1"/>
          </p:nvPr>
        </p:nvSpPr>
        <p:spPr/>
        <p:txBody>
          <a:bodyPr/>
          <a:lstStyle/>
          <a:p>
            <a:pPr>
              <a:lnSpc>
                <a:spcPct val="120000"/>
              </a:lnSpc>
            </a:pPr>
            <a:r>
              <a:rPr lang="en-US" altLang="ko-KR" dirty="0" err="1" smtClean="0"/>
              <a:t>Reexacerbation</a:t>
            </a:r>
            <a:r>
              <a:rPr lang="en-US" altLang="ko-KR" dirty="0" smtClean="0"/>
              <a:t> rate of 1/3  = Sufficient GC dose </a:t>
            </a:r>
          </a:p>
          <a:p>
            <a:pPr lvl="1">
              <a:lnSpc>
                <a:spcPct val="120000"/>
              </a:lnSpc>
              <a:buNone/>
            </a:pPr>
            <a:r>
              <a:rPr lang="en-US" altLang="ko-KR" dirty="0" smtClean="0"/>
              <a:t>+ with Inhaled, long-acting b-agonists, </a:t>
            </a:r>
            <a:r>
              <a:rPr lang="en-US" altLang="ko-KR" dirty="0" err="1" smtClean="0"/>
              <a:t>glucocorticoids</a:t>
            </a:r>
            <a:r>
              <a:rPr lang="en-US" altLang="ko-KR" dirty="0" smtClean="0"/>
              <a:t>, and </a:t>
            </a:r>
            <a:r>
              <a:rPr lang="en-US" altLang="ko-KR" dirty="0" err="1" smtClean="0"/>
              <a:t>tiotropium</a:t>
            </a:r>
            <a:r>
              <a:rPr lang="en-US" altLang="ko-KR" dirty="0" smtClean="0"/>
              <a:t>)</a:t>
            </a:r>
          </a:p>
          <a:p>
            <a:pPr>
              <a:lnSpc>
                <a:spcPct val="120000"/>
              </a:lnSpc>
            </a:pPr>
            <a:r>
              <a:rPr lang="en-US" altLang="ko-KR" dirty="0" smtClean="0"/>
              <a:t>The Adverse </a:t>
            </a:r>
            <a:r>
              <a:rPr lang="en-US" altLang="ko-KR" dirty="0"/>
              <a:t>effects </a:t>
            </a:r>
            <a:r>
              <a:rPr lang="en-US" altLang="ko-KR" dirty="0" smtClean="0"/>
              <a:t>of glucocorticoid do </a:t>
            </a:r>
            <a:r>
              <a:rPr lang="en-US" altLang="ko-KR" dirty="0"/>
              <a:t>not develop immediately after initiation of treatment.</a:t>
            </a:r>
          </a:p>
          <a:p>
            <a:pPr>
              <a:lnSpc>
                <a:spcPct val="120000"/>
              </a:lnSpc>
            </a:pPr>
            <a:r>
              <a:rPr lang="en-US" altLang="ko-KR" dirty="0" smtClean="0"/>
              <a:t>All Pts. with Antibiotics → Not always complying with current guidelines.</a:t>
            </a:r>
          </a:p>
          <a:p>
            <a:pPr>
              <a:lnSpc>
                <a:spcPct val="120000"/>
              </a:lnSpc>
            </a:pPr>
            <a:r>
              <a:rPr lang="en-US" altLang="ko-KR" dirty="0" smtClean="0"/>
              <a:t>Can we expect same result on Pts. with less severe COPD and Non-smokers??</a:t>
            </a:r>
          </a:p>
          <a:p>
            <a:endParaRPr lang="en-US" altLang="ko-KR" dirty="0" smtClean="0"/>
          </a:p>
          <a:p>
            <a:endParaRPr lang="en-US" altLang="ko-KR" dirty="0" smtClean="0"/>
          </a:p>
          <a:p>
            <a:endParaRPr lang="en-US" altLang="ko-K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smtClean="0"/>
              <a:t>SUMMARY</a:t>
            </a:r>
            <a:endParaRPr lang="ko-KR" altLang="en-US" sz="4000" b="1" dirty="0"/>
          </a:p>
        </p:txBody>
      </p:sp>
      <p:sp>
        <p:nvSpPr>
          <p:cNvPr id="3" name="내용 개체 틀 2"/>
          <p:cNvSpPr>
            <a:spLocks noGrp="1"/>
          </p:cNvSpPr>
          <p:nvPr>
            <p:ph sz="quarter" idx="1"/>
          </p:nvPr>
        </p:nvSpPr>
        <p:spPr/>
        <p:txBody>
          <a:bodyPr/>
          <a:lstStyle/>
          <a:p>
            <a:r>
              <a:rPr lang="en-US" altLang="ko-KR" dirty="0" smtClean="0"/>
              <a:t>Systemic </a:t>
            </a:r>
            <a:r>
              <a:rPr lang="en-US" altLang="ko-KR" dirty="0" err="1" smtClean="0"/>
              <a:t>glucocorticoid</a:t>
            </a:r>
            <a:r>
              <a:rPr lang="en-US" altLang="ko-KR" dirty="0" smtClean="0"/>
              <a:t> treatment in a 5-day vs. a 14-day course</a:t>
            </a:r>
          </a:p>
          <a:p>
            <a:pPr lvl="1"/>
            <a:r>
              <a:rPr lang="en-US" altLang="ko-KR" dirty="0" err="1" smtClean="0"/>
              <a:t>Noninferior</a:t>
            </a:r>
            <a:r>
              <a:rPr lang="en-US" altLang="ko-KR" dirty="0" smtClean="0"/>
              <a:t> with respect to </a:t>
            </a:r>
          </a:p>
          <a:p>
            <a:pPr lvl="2">
              <a:buBlip>
                <a:blip r:embed="rId2"/>
              </a:buBlip>
            </a:pPr>
            <a:r>
              <a:rPr lang="en-US" altLang="ko-KR" dirty="0" err="1" smtClean="0"/>
              <a:t>Reexacerbation</a:t>
            </a:r>
            <a:r>
              <a:rPr lang="en-US" altLang="ko-KR" dirty="0" smtClean="0"/>
              <a:t> during 6months of follow-up</a:t>
            </a:r>
          </a:p>
          <a:p>
            <a:pPr lvl="2">
              <a:buBlip>
                <a:blip r:embed="rId2"/>
              </a:buBlip>
            </a:pPr>
            <a:r>
              <a:rPr lang="en-US" altLang="ko-KR" dirty="0" smtClean="0"/>
              <a:t>Recovery of lung function </a:t>
            </a:r>
          </a:p>
          <a:p>
            <a:pPr lvl="2">
              <a:buBlip>
                <a:blip r:embed="rId2"/>
              </a:buBlip>
            </a:pPr>
            <a:r>
              <a:rPr lang="en-US" altLang="ko-KR" dirty="0" smtClean="0"/>
              <a:t>Disease-related symptoms</a:t>
            </a:r>
          </a:p>
          <a:p>
            <a:pPr lvl="1"/>
            <a:endParaRPr lang="en-US" altLang="ko-KR" dirty="0" smtClean="0"/>
          </a:p>
          <a:p>
            <a:pPr lvl="1"/>
            <a:r>
              <a:rPr lang="en-US" altLang="ko-KR" dirty="0" err="1" smtClean="0"/>
              <a:t>Glucocorticoid</a:t>
            </a:r>
            <a:r>
              <a:rPr lang="en-US" altLang="ko-KR" dirty="0" smtClean="0"/>
              <a:t> exposure amount ↓ with 5day course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sz="3600" b="1" dirty="0" smtClean="0"/>
              <a:t>REDUCE trial</a:t>
            </a:r>
            <a:r>
              <a:rPr lang="en-US" altLang="ko-KR" dirty="0" smtClean="0"/>
              <a:t/>
            </a:r>
            <a:br>
              <a:rPr lang="en-US" altLang="ko-KR" dirty="0" smtClean="0"/>
            </a:br>
            <a:r>
              <a:rPr lang="en-US" altLang="ko-KR" sz="2000" dirty="0"/>
              <a:t>(Reduction in the Use of </a:t>
            </a:r>
            <a:r>
              <a:rPr lang="en-US" altLang="ko-KR" sz="2000" dirty="0" smtClean="0"/>
              <a:t>Corticosteroids in </a:t>
            </a:r>
            <a:r>
              <a:rPr lang="en-US" altLang="ko-KR" sz="2000" dirty="0"/>
              <a:t>Exacerbated COPD)</a:t>
            </a:r>
            <a:endParaRPr lang="ko-KR" altLang="en-US" sz="2000" dirty="0"/>
          </a:p>
        </p:txBody>
      </p:sp>
      <p:sp>
        <p:nvSpPr>
          <p:cNvPr id="3" name="내용 개체 틀 2"/>
          <p:cNvSpPr>
            <a:spLocks noGrp="1"/>
          </p:cNvSpPr>
          <p:nvPr>
            <p:ph sz="quarter" idx="1"/>
          </p:nvPr>
        </p:nvSpPr>
        <p:spPr>
          <a:xfrm>
            <a:off x="642910" y="4643446"/>
            <a:ext cx="8229600" cy="1513514"/>
          </a:xfrm>
        </p:spPr>
        <p:txBody>
          <a:bodyPr>
            <a:normAutofit/>
          </a:bodyPr>
          <a:lstStyle/>
          <a:p>
            <a:endParaRPr lang="en-US" altLang="ko-KR" dirty="0"/>
          </a:p>
          <a:p>
            <a:endParaRPr lang="ko-KR" altLang="en-US" dirty="0"/>
          </a:p>
        </p:txBody>
      </p:sp>
      <p:sp>
        <p:nvSpPr>
          <p:cNvPr id="4" name="아래쪽 화살표 설명선 3"/>
          <p:cNvSpPr/>
          <p:nvPr/>
        </p:nvSpPr>
        <p:spPr>
          <a:xfrm>
            <a:off x="1000100" y="1340768"/>
            <a:ext cx="6786610" cy="1302414"/>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smtClean="0"/>
              <a:t>Systemic glucocorticoid therapy </a:t>
            </a:r>
          </a:p>
          <a:p>
            <a:pPr algn="ctr"/>
            <a:r>
              <a:rPr lang="en-US" altLang="ko-KR" sz="2000" dirty="0" smtClean="0"/>
              <a:t>in COPD acute exacerbation</a:t>
            </a:r>
            <a:endParaRPr lang="ko-KR" altLang="en-US" sz="2000" dirty="0"/>
          </a:p>
        </p:txBody>
      </p:sp>
      <p:sp>
        <p:nvSpPr>
          <p:cNvPr id="5" name="아래쪽 화살표 설명선 4"/>
          <p:cNvSpPr/>
          <p:nvPr/>
        </p:nvSpPr>
        <p:spPr>
          <a:xfrm>
            <a:off x="1000100" y="2852936"/>
            <a:ext cx="6786610" cy="107157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smtClean="0"/>
              <a:t>Short term (5days) vs. Conventional (14days)</a:t>
            </a:r>
          </a:p>
        </p:txBody>
      </p:sp>
      <p:sp>
        <p:nvSpPr>
          <p:cNvPr id="7" name="모서리가 둥근 직사각형 6"/>
          <p:cNvSpPr/>
          <p:nvPr/>
        </p:nvSpPr>
        <p:spPr>
          <a:xfrm>
            <a:off x="1071538" y="4077072"/>
            <a:ext cx="6643734" cy="23042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r>
              <a:rPr lang="en-US" altLang="ko-KR" sz="2000" b="1" dirty="0" smtClean="0"/>
              <a:t>Next exacerbation??</a:t>
            </a:r>
          </a:p>
          <a:p>
            <a:pPr lvl="1"/>
            <a:r>
              <a:rPr lang="en-US" altLang="ko-KR" sz="2000" b="1" dirty="0" smtClean="0"/>
              <a:t>What percentage of people?</a:t>
            </a:r>
          </a:p>
          <a:p>
            <a:pPr lvl="1"/>
            <a:r>
              <a:rPr lang="en-US" altLang="ko-KR" sz="2000" b="1" dirty="0" smtClean="0"/>
              <a:t>How soon it comes??</a:t>
            </a:r>
          </a:p>
          <a:p>
            <a:r>
              <a:rPr lang="en-US" altLang="ko-KR" sz="2000" b="1" dirty="0" smtClean="0"/>
              <a:t>How long does it take until death??</a:t>
            </a:r>
          </a:p>
          <a:p>
            <a:r>
              <a:rPr lang="en-US" altLang="ko-KR" sz="2000" b="1" dirty="0" smtClean="0"/>
              <a:t>How many people suffer with steroid induced adverse reactions??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3600" dirty="0" smtClean="0"/>
              <a:t>INTRODUCTION</a:t>
            </a:r>
            <a:endParaRPr lang="ko-KR" altLang="en-US" dirty="0"/>
          </a:p>
        </p:txBody>
      </p:sp>
      <p:sp>
        <p:nvSpPr>
          <p:cNvPr id="3" name="내용 개체 틀 2"/>
          <p:cNvSpPr>
            <a:spLocks noGrp="1"/>
          </p:cNvSpPr>
          <p:nvPr>
            <p:ph sz="quarter" idx="1"/>
          </p:nvPr>
        </p:nvSpPr>
        <p:spPr/>
        <p:txBody>
          <a:bodyPr>
            <a:normAutofit lnSpcReduction="10000"/>
          </a:bodyPr>
          <a:lstStyle/>
          <a:p>
            <a:r>
              <a:rPr lang="en-US" altLang="ko-KR" dirty="0" smtClean="0"/>
              <a:t>COPD A/E</a:t>
            </a:r>
          </a:p>
          <a:p>
            <a:pPr lvl="1">
              <a:lnSpc>
                <a:spcPct val="150000"/>
              </a:lnSpc>
            </a:pPr>
            <a:r>
              <a:rPr lang="en-US" altLang="ko-KR" dirty="0" smtClean="0"/>
              <a:t>Risk </a:t>
            </a:r>
            <a:r>
              <a:rPr lang="en-US" altLang="ko-KR" dirty="0"/>
              <a:t>factor for disease </a:t>
            </a:r>
            <a:r>
              <a:rPr lang="en-US" altLang="ko-KR" dirty="0" smtClean="0"/>
              <a:t>deterioration</a:t>
            </a:r>
          </a:p>
          <a:p>
            <a:pPr lvl="1">
              <a:lnSpc>
                <a:spcPct val="150000"/>
              </a:lnSpc>
            </a:pPr>
            <a:r>
              <a:rPr lang="en-US" altLang="ko-KR" dirty="0" smtClean="0"/>
              <a:t>Mortality </a:t>
            </a:r>
            <a:r>
              <a:rPr lang="ko-KR" altLang="en-US" dirty="0" smtClean="0"/>
              <a:t>↑</a:t>
            </a:r>
            <a:endParaRPr lang="en-US" altLang="ko-KR" dirty="0" smtClean="0"/>
          </a:p>
          <a:p>
            <a:pPr lvl="1">
              <a:lnSpc>
                <a:spcPct val="150000"/>
              </a:lnSpc>
            </a:pPr>
            <a:r>
              <a:rPr lang="en-US" altLang="ko-KR" dirty="0" smtClean="0"/>
              <a:t>23~25% of</a:t>
            </a:r>
            <a:r>
              <a:rPr lang="ko-KR" altLang="en-US" dirty="0" smtClean="0"/>
              <a:t> </a:t>
            </a:r>
            <a:r>
              <a:rPr lang="en-US" altLang="ko-KR" dirty="0" smtClean="0"/>
              <a:t>patients with in 1year</a:t>
            </a:r>
          </a:p>
          <a:p>
            <a:pPr>
              <a:lnSpc>
                <a:spcPct val="150000"/>
              </a:lnSpc>
            </a:pPr>
            <a:r>
              <a:rPr lang="en-US" altLang="ko-KR" dirty="0" smtClean="0"/>
              <a:t>Systemic </a:t>
            </a:r>
            <a:r>
              <a:rPr lang="en-US" altLang="ko-KR" dirty="0" err="1" smtClean="0"/>
              <a:t>glucocorticoid</a:t>
            </a:r>
            <a:r>
              <a:rPr lang="en-US" altLang="ko-KR" dirty="0" smtClean="0"/>
              <a:t> therapy </a:t>
            </a:r>
          </a:p>
          <a:p>
            <a:pPr lvl="2">
              <a:lnSpc>
                <a:spcPct val="150000"/>
              </a:lnSpc>
              <a:buNone/>
            </a:pPr>
            <a:r>
              <a:rPr lang="en-US" altLang="ko-KR" dirty="0" err="1" smtClean="0"/>
              <a:t>Eg</a:t>
            </a:r>
            <a:r>
              <a:rPr lang="en-US" altLang="ko-KR" dirty="0" smtClean="0"/>
              <a:t>. </a:t>
            </a:r>
            <a:r>
              <a:rPr lang="en-US" altLang="ko-KR" dirty="0"/>
              <a:t>30-40 mg of oral </a:t>
            </a:r>
            <a:r>
              <a:rPr lang="en-US" altLang="ko-KR" dirty="0" err="1"/>
              <a:t>prednisolone</a:t>
            </a:r>
            <a:r>
              <a:rPr lang="en-US" altLang="ko-KR" dirty="0"/>
              <a:t> </a:t>
            </a:r>
            <a:r>
              <a:rPr lang="en-US" altLang="ko-KR" dirty="0" smtClean="0"/>
              <a:t>for 10-14 days</a:t>
            </a:r>
            <a:endParaRPr lang="en-US" altLang="ko-KR" dirty="0"/>
          </a:p>
          <a:p>
            <a:pPr lvl="1">
              <a:lnSpc>
                <a:spcPct val="150000"/>
              </a:lnSpc>
            </a:pPr>
            <a:r>
              <a:rPr lang="en-US" altLang="ko-KR" dirty="0" smtClean="0"/>
              <a:t>Clinical outcome ↑</a:t>
            </a:r>
          </a:p>
          <a:p>
            <a:pPr lvl="1">
              <a:lnSpc>
                <a:spcPct val="150000"/>
              </a:lnSpc>
            </a:pPr>
            <a:r>
              <a:rPr lang="en-US" altLang="ko-KR" dirty="0" smtClean="0"/>
              <a:t>Length of hospital stay↓</a:t>
            </a:r>
          </a:p>
          <a:p>
            <a:pPr lvl="1">
              <a:lnSpc>
                <a:spcPct val="150000"/>
              </a:lnSpc>
            </a:pPr>
            <a:r>
              <a:rPr lang="en-US" altLang="ko-KR" dirty="0" smtClean="0"/>
              <a:t>FEV1 recovery time↑</a:t>
            </a:r>
          </a:p>
          <a:p>
            <a:pPr marL="274320" lvl="1" indent="0">
              <a:buNone/>
            </a:pPr>
            <a:endParaRPr lang="en-US" altLang="ko-KR" dirty="0" smtClean="0"/>
          </a:p>
          <a:p>
            <a:endParaRPr lang="en-US" altLang="ko-KR" dirty="0"/>
          </a:p>
        </p:txBody>
      </p:sp>
      <p:sp>
        <p:nvSpPr>
          <p:cNvPr id="4" name="직사각형 3"/>
          <p:cNvSpPr/>
          <p:nvPr/>
        </p:nvSpPr>
        <p:spPr>
          <a:xfrm>
            <a:off x="1043608" y="1124744"/>
            <a:ext cx="6768752" cy="215967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ko-KR" dirty="0" smtClean="0"/>
              <a:t> What is the Optimal dose and duration of systemic </a:t>
            </a:r>
            <a:r>
              <a:rPr lang="en-US" altLang="ko-KR" dirty="0" err="1" smtClean="0"/>
              <a:t>glucocorticoids</a:t>
            </a:r>
            <a:r>
              <a:rPr lang="en-US" altLang="ko-KR" dirty="0" smtClean="0"/>
              <a:t> ?? </a:t>
            </a:r>
          </a:p>
          <a:p>
            <a:pPr algn="ctr"/>
            <a:r>
              <a:rPr lang="en-US" altLang="ko-KR" dirty="0" smtClean="0"/>
              <a:t>+</a:t>
            </a:r>
          </a:p>
          <a:p>
            <a:pPr algn="ctr"/>
            <a:r>
              <a:rPr lang="en-US" altLang="ko-KR" dirty="0" smtClean="0"/>
              <a:t>Large # of exacerbations &amp; Adverse effects of GC use</a:t>
            </a:r>
          </a:p>
          <a:p>
            <a:pPr algn="ctr"/>
            <a:r>
              <a:rPr lang="en-US" altLang="ko-KR" dirty="0" err="1" smtClean="0"/>
              <a:t>ll</a:t>
            </a:r>
            <a:endParaRPr lang="en-US" altLang="ko-KR" dirty="0" smtClean="0"/>
          </a:p>
          <a:p>
            <a:pPr algn="ctr"/>
            <a:r>
              <a:rPr lang="en-US" altLang="ko-KR" sz="2200" b="1" dirty="0" smtClean="0"/>
              <a:t>Glucocorticoid exposure should be minimized!!!</a:t>
            </a:r>
          </a:p>
        </p:txBody>
      </p:sp>
      <p:sp>
        <p:nvSpPr>
          <p:cNvPr id="5" name="모서리가 둥근 직사각형 4"/>
          <p:cNvSpPr/>
          <p:nvPr/>
        </p:nvSpPr>
        <p:spPr>
          <a:xfrm>
            <a:off x="1475656" y="3645024"/>
            <a:ext cx="5760640" cy="24288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3200" b="1" dirty="0" smtClean="0"/>
              <a:t>REDUCE trial</a:t>
            </a:r>
          </a:p>
          <a:p>
            <a:endParaRPr lang="en-US" altLang="ko-KR" dirty="0" smtClean="0"/>
          </a:p>
          <a:p>
            <a:r>
              <a:rPr lang="en-US" altLang="ko-KR" dirty="0" smtClean="0"/>
              <a:t>Would a </a:t>
            </a:r>
            <a:r>
              <a:rPr lang="en-US" altLang="ko-KR" b="1" dirty="0" smtClean="0"/>
              <a:t>5-day course </a:t>
            </a:r>
            <a:r>
              <a:rPr lang="en-US" altLang="ko-KR" dirty="0" smtClean="0"/>
              <a:t>of systemic </a:t>
            </a:r>
            <a:r>
              <a:rPr lang="en-US" altLang="ko-KR" dirty="0" err="1" smtClean="0"/>
              <a:t>glucocorticoid</a:t>
            </a:r>
            <a:r>
              <a:rPr lang="en-US" altLang="ko-KR" dirty="0" smtClean="0"/>
              <a:t> treatment would </a:t>
            </a:r>
            <a:r>
              <a:rPr lang="en-US" altLang="ko-KR" b="1" dirty="0" smtClean="0"/>
              <a:t>not</a:t>
            </a:r>
            <a:r>
              <a:rPr lang="en-US" altLang="ko-KR" dirty="0" smtClean="0"/>
              <a:t> result in an </a:t>
            </a:r>
            <a:r>
              <a:rPr lang="en-US" altLang="ko-KR" b="1" dirty="0" smtClean="0"/>
              <a:t>inferior</a:t>
            </a:r>
            <a:r>
              <a:rPr lang="en-US" altLang="ko-KR" dirty="0" smtClean="0"/>
              <a:t> clinical</a:t>
            </a:r>
          </a:p>
          <a:p>
            <a:r>
              <a:rPr lang="en-US" altLang="ko-KR" dirty="0" smtClean="0"/>
              <a:t>outcome compared with </a:t>
            </a:r>
            <a:r>
              <a:rPr lang="en-US" altLang="ko-KR" b="1" dirty="0" smtClean="0"/>
              <a:t>conventional 14-day</a:t>
            </a:r>
            <a:r>
              <a:rPr lang="en-US" altLang="ko-KR" dirty="0" smtClean="0"/>
              <a:t> treatment??</a:t>
            </a:r>
            <a:endParaRPr lang="ko-KR"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smtClean="0"/>
              <a:t>METHODS</a:t>
            </a:r>
            <a:br>
              <a:rPr lang="en-US" altLang="ko-KR" dirty="0" smtClean="0"/>
            </a:br>
            <a:r>
              <a:rPr lang="en-US" altLang="ko-KR" sz="2400" b="1" dirty="0" smtClean="0"/>
              <a:t>Study </a:t>
            </a:r>
            <a:r>
              <a:rPr lang="en-US" altLang="ko-KR" sz="2400" b="1" dirty="0"/>
              <a:t>Design and Patients</a:t>
            </a:r>
            <a:endParaRPr lang="ko-KR" altLang="en-US" dirty="0"/>
          </a:p>
        </p:txBody>
      </p:sp>
      <p:sp>
        <p:nvSpPr>
          <p:cNvPr id="3" name="내용 개체 틀 2"/>
          <p:cNvSpPr>
            <a:spLocks noGrp="1"/>
          </p:cNvSpPr>
          <p:nvPr>
            <p:ph sz="quarter" idx="1"/>
          </p:nvPr>
        </p:nvSpPr>
        <p:spPr/>
        <p:txBody>
          <a:bodyPr>
            <a:normAutofit fontScale="77500" lnSpcReduction="20000"/>
          </a:bodyPr>
          <a:lstStyle/>
          <a:p>
            <a:pPr>
              <a:lnSpc>
                <a:spcPct val="120000"/>
              </a:lnSpc>
            </a:pPr>
            <a:r>
              <a:rPr lang="en-US" altLang="ko-KR" dirty="0" smtClean="0"/>
              <a:t>From </a:t>
            </a:r>
            <a:r>
              <a:rPr lang="en-US" altLang="ko-KR" dirty="0"/>
              <a:t>March </a:t>
            </a:r>
            <a:r>
              <a:rPr lang="en-US" altLang="ko-KR" dirty="0" smtClean="0"/>
              <a:t>2006 through </a:t>
            </a:r>
            <a:r>
              <a:rPr lang="en-US" altLang="ko-KR" dirty="0"/>
              <a:t>February </a:t>
            </a:r>
            <a:r>
              <a:rPr lang="en-US" altLang="ko-KR" dirty="0" smtClean="0"/>
              <a:t>2011</a:t>
            </a:r>
          </a:p>
          <a:p>
            <a:pPr>
              <a:lnSpc>
                <a:spcPct val="120000"/>
              </a:lnSpc>
            </a:pPr>
            <a:r>
              <a:rPr lang="en-US" altLang="ko-KR" dirty="0" smtClean="0"/>
              <a:t>At </a:t>
            </a:r>
            <a:r>
              <a:rPr lang="en-US" altLang="ko-KR" dirty="0"/>
              <a:t>the </a:t>
            </a:r>
            <a:r>
              <a:rPr lang="en-US" altLang="ko-KR" dirty="0" smtClean="0"/>
              <a:t>emergency departments </a:t>
            </a:r>
            <a:r>
              <a:rPr lang="en-US" altLang="ko-KR" dirty="0"/>
              <a:t>of 5 Swiss </a:t>
            </a:r>
            <a:r>
              <a:rPr lang="en-US" altLang="ko-KR" dirty="0" smtClean="0"/>
              <a:t>teaching hospitals</a:t>
            </a:r>
          </a:p>
          <a:p>
            <a:pPr>
              <a:lnSpc>
                <a:spcPct val="120000"/>
              </a:lnSpc>
            </a:pPr>
            <a:r>
              <a:rPr lang="en-US" altLang="ko-KR" dirty="0"/>
              <a:t>Inclusion </a:t>
            </a:r>
            <a:r>
              <a:rPr lang="en-US" altLang="ko-KR" dirty="0" smtClean="0"/>
              <a:t>criteria </a:t>
            </a:r>
          </a:p>
          <a:p>
            <a:pPr lvl="1">
              <a:lnSpc>
                <a:spcPct val="120000"/>
              </a:lnSpc>
            </a:pPr>
            <a:r>
              <a:rPr lang="en-US" altLang="ko-KR" dirty="0" smtClean="0"/>
              <a:t>≥ 2 of change </a:t>
            </a:r>
            <a:r>
              <a:rPr lang="en-US" altLang="ko-KR" dirty="0"/>
              <a:t>in baseline </a:t>
            </a:r>
            <a:r>
              <a:rPr lang="en-US" altLang="ko-KR" dirty="0" err="1"/>
              <a:t>dyspnea</a:t>
            </a:r>
            <a:r>
              <a:rPr lang="en-US" altLang="ko-KR" dirty="0"/>
              <a:t>, cough, </a:t>
            </a:r>
            <a:r>
              <a:rPr lang="en-US" altLang="ko-KR" dirty="0" smtClean="0"/>
              <a:t>or sputum </a:t>
            </a:r>
            <a:r>
              <a:rPr lang="en-US" altLang="ko-KR" dirty="0"/>
              <a:t>quantity or </a:t>
            </a:r>
            <a:r>
              <a:rPr lang="en-US" altLang="ko-KR" dirty="0" smtClean="0"/>
              <a:t>purulence</a:t>
            </a:r>
          </a:p>
          <a:p>
            <a:pPr lvl="1">
              <a:lnSpc>
                <a:spcPct val="120000"/>
              </a:lnSpc>
            </a:pPr>
            <a:r>
              <a:rPr lang="en-US" altLang="ko-KR" dirty="0" smtClean="0"/>
              <a:t>Age &gt; </a:t>
            </a:r>
            <a:r>
              <a:rPr lang="en-US" altLang="ko-KR" dirty="0"/>
              <a:t>40 </a:t>
            </a:r>
            <a:r>
              <a:rPr lang="en-US" altLang="ko-KR" dirty="0" smtClean="0"/>
              <a:t>years </a:t>
            </a:r>
          </a:p>
          <a:p>
            <a:pPr lvl="1">
              <a:lnSpc>
                <a:spcPct val="120000"/>
              </a:lnSpc>
            </a:pPr>
            <a:r>
              <a:rPr lang="en-US" altLang="ko-KR" dirty="0" smtClean="0"/>
              <a:t>Smoking history ≥ </a:t>
            </a:r>
            <a:r>
              <a:rPr lang="en-US" altLang="ko-KR" dirty="0"/>
              <a:t>20 </a:t>
            </a:r>
            <a:r>
              <a:rPr lang="en-US" altLang="ko-KR" dirty="0" smtClean="0"/>
              <a:t>pack-years</a:t>
            </a:r>
          </a:p>
          <a:p>
            <a:pPr>
              <a:lnSpc>
                <a:spcPct val="120000"/>
              </a:lnSpc>
            </a:pPr>
            <a:r>
              <a:rPr lang="en-US" altLang="ko-KR" dirty="0" smtClean="0"/>
              <a:t>Exclusion criteria </a:t>
            </a:r>
          </a:p>
          <a:p>
            <a:pPr lvl="1">
              <a:lnSpc>
                <a:spcPct val="120000"/>
              </a:lnSpc>
            </a:pPr>
            <a:r>
              <a:rPr lang="en-US" altLang="ko-KR" dirty="0" smtClean="0"/>
              <a:t>A </a:t>
            </a:r>
            <a:r>
              <a:rPr lang="en-US" altLang="ko-KR" dirty="0"/>
              <a:t>history of </a:t>
            </a:r>
            <a:r>
              <a:rPr lang="en-US" altLang="ko-KR" dirty="0" smtClean="0"/>
              <a:t>asthma</a:t>
            </a:r>
            <a:endParaRPr lang="en-US" altLang="ko-KR" dirty="0"/>
          </a:p>
          <a:p>
            <a:pPr lvl="1">
              <a:lnSpc>
                <a:spcPct val="120000"/>
              </a:lnSpc>
            </a:pPr>
            <a:r>
              <a:rPr lang="en-US" altLang="ko-KR" dirty="0" smtClean="0"/>
              <a:t>FEV1/FVC ≥ 70% after BD (evaluated by </a:t>
            </a:r>
            <a:r>
              <a:rPr lang="en-US" altLang="ko-KR" dirty="0"/>
              <a:t>bedside </a:t>
            </a:r>
            <a:r>
              <a:rPr lang="en-US" altLang="ko-KR" dirty="0" smtClean="0"/>
              <a:t>PD </a:t>
            </a:r>
            <a:r>
              <a:rPr lang="en-US" altLang="ko-KR" dirty="0" err="1" smtClean="0"/>
              <a:t>spirometry</a:t>
            </a:r>
            <a:r>
              <a:rPr lang="en-US" altLang="ko-KR" dirty="0" smtClean="0"/>
              <a:t>)</a:t>
            </a:r>
            <a:endParaRPr lang="en-US" altLang="ko-KR" dirty="0"/>
          </a:p>
          <a:p>
            <a:pPr lvl="1">
              <a:lnSpc>
                <a:spcPct val="120000"/>
              </a:lnSpc>
            </a:pPr>
            <a:r>
              <a:rPr lang="en-US" altLang="ko-KR" dirty="0" smtClean="0"/>
              <a:t>Radiological diagnosis </a:t>
            </a:r>
            <a:r>
              <a:rPr lang="en-US" altLang="ko-KR" dirty="0"/>
              <a:t>of </a:t>
            </a:r>
            <a:r>
              <a:rPr lang="en-US" altLang="ko-KR" dirty="0" smtClean="0"/>
              <a:t>pneumonia</a:t>
            </a:r>
          </a:p>
          <a:p>
            <a:pPr lvl="1">
              <a:lnSpc>
                <a:spcPct val="120000"/>
              </a:lnSpc>
            </a:pPr>
            <a:r>
              <a:rPr lang="en-US" altLang="ko-KR" dirty="0" smtClean="0"/>
              <a:t>Estimated survival </a:t>
            </a:r>
            <a:r>
              <a:rPr lang="en-US" altLang="ko-KR" dirty="0"/>
              <a:t>of </a:t>
            </a:r>
            <a:r>
              <a:rPr lang="en-US" altLang="ko-KR" dirty="0" smtClean="0"/>
              <a:t>&lt; 6 </a:t>
            </a:r>
            <a:r>
              <a:rPr lang="en-US" altLang="ko-KR" dirty="0"/>
              <a:t>months due </a:t>
            </a:r>
            <a:r>
              <a:rPr lang="en-US" altLang="ko-KR" dirty="0" smtClean="0"/>
              <a:t>to severe </a:t>
            </a:r>
            <a:r>
              <a:rPr lang="en-US" altLang="ko-KR" dirty="0" err="1" smtClean="0"/>
              <a:t>comorbidity</a:t>
            </a:r>
            <a:endParaRPr lang="en-US" altLang="ko-KR" dirty="0" smtClean="0"/>
          </a:p>
          <a:p>
            <a:pPr lvl="1">
              <a:lnSpc>
                <a:spcPct val="120000"/>
              </a:lnSpc>
            </a:pPr>
            <a:r>
              <a:rPr lang="en-US" altLang="ko-KR" dirty="0" smtClean="0"/>
              <a:t>Pregnancy </a:t>
            </a:r>
            <a:r>
              <a:rPr lang="en-US" altLang="ko-KR" dirty="0"/>
              <a:t>or </a:t>
            </a:r>
            <a:r>
              <a:rPr lang="en-US" altLang="ko-KR" dirty="0" smtClean="0"/>
              <a:t>lactation</a:t>
            </a:r>
            <a:endParaRPr lang="en-US" altLang="ko-KR" dirty="0"/>
          </a:p>
          <a:p>
            <a:pPr lvl="1">
              <a:lnSpc>
                <a:spcPct val="120000"/>
              </a:lnSpc>
            </a:pPr>
            <a:r>
              <a:rPr lang="en-US" altLang="ko-KR" dirty="0" smtClean="0"/>
              <a:t>Inability </a:t>
            </a:r>
            <a:r>
              <a:rPr lang="en-US" altLang="ko-KR" dirty="0"/>
              <a:t>to give written </a:t>
            </a:r>
            <a:r>
              <a:rPr lang="en-US" altLang="ko-KR" dirty="0" smtClean="0"/>
              <a:t>informed consent</a:t>
            </a:r>
            <a:r>
              <a:rPr lang="en-US" altLang="ko-KR" dirty="0"/>
              <a:t>.</a:t>
            </a:r>
            <a:endParaRPr lang="en-US" altLang="ko-KR" dirty="0" smtClean="0"/>
          </a:p>
          <a:p>
            <a:endParaRPr lang="ko-KR" altLang="en-US" dirty="0"/>
          </a:p>
        </p:txBody>
      </p:sp>
      <p:pic>
        <p:nvPicPr>
          <p:cNvPr id="4" name="Picture 2"/>
          <p:cNvPicPr>
            <a:picLocks noChangeAspect="1" noChangeArrowheads="1"/>
          </p:cNvPicPr>
          <p:nvPr/>
        </p:nvPicPr>
        <p:blipFill>
          <a:blip r:embed="rId2" cstate="print"/>
          <a:srcRect/>
          <a:stretch>
            <a:fillRect/>
          </a:stretch>
        </p:blipFill>
        <p:spPr bwMode="auto">
          <a:xfrm>
            <a:off x="1259632" y="332656"/>
            <a:ext cx="6610216" cy="628652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p:txBody>
          <a:bodyPr>
            <a:normAutofit fontScale="90000"/>
          </a:bodyPr>
          <a:lstStyle/>
          <a:p>
            <a:r>
              <a:rPr lang="en-US" altLang="ko-KR" sz="4400" dirty="0" smtClean="0"/>
              <a:t>METHODS</a:t>
            </a:r>
            <a:r>
              <a:rPr lang="en-US" altLang="ko-KR" dirty="0" smtClean="0"/>
              <a:t/>
            </a:r>
            <a:br>
              <a:rPr lang="en-US" altLang="ko-KR" dirty="0" smtClean="0"/>
            </a:br>
            <a:r>
              <a:rPr lang="en-US" altLang="ko-KR" sz="2400" b="1" dirty="0"/>
              <a:t>Study Drugs</a:t>
            </a:r>
            <a:r>
              <a:rPr lang="en-US" altLang="ko-KR" sz="2400" b="1" dirty="0" smtClean="0"/>
              <a:t>, Procedures, Randomization, and </a:t>
            </a:r>
            <a:r>
              <a:rPr lang="en-US" altLang="ko-KR" sz="2400" b="1" dirty="0"/>
              <a:t>Masking</a:t>
            </a:r>
            <a:endParaRPr lang="ko-KR" altLang="en-US" sz="2400" dirty="0"/>
          </a:p>
        </p:txBody>
      </p:sp>
      <p:sp>
        <p:nvSpPr>
          <p:cNvPr id="3" name="내용 개체 틀 2"/>
          <p:cNvSpPr>
            <a:spLocks noGrp="1"/>
          </p:cNvSpPr>
          <p:nvPr>
            <p:ph sz="quarter" idx="1"/>
          </p:nvPr>
        </p:nvSpPr>
        <p:spPr>
          <a:xfrm>
            <a:off x="571472" y="1212712"/>
            <a:ext cx="7543824" cy="5096608"/>
          </a:xfrm>
        </p:spPr>
        <p:txBody>
          <a:bodyPr>
            <a:normAutofit fontScale="70000" lnSpcReduction="20000"/>
          </a:bodyPr>
          <a:lstStyle/>
          <a:p>
            <a:pPr>
              <a:lnSpc>
                <a:spcPct val="120000"/>
              </a:lnSpc>
            </a:pPr>
            <a:r>
              <a:rPr lang="en-US" altLang="ko-KR" b="1" dirty="0" smtClean="0"/>
              <a:t>Study drugs</a:t>
            </a:r>
          </a:p>
          <a:p>
            <a:pPr lvl="1">
              <a:lnSpc>
                <a:spcPct val="120000"/>
              </a:lnSpc>
            </a:pPr>
            <a:r>
              <a:rPr lang="en-US" altLang="ko-KR" dirty="0" smtClean="0"/>
              <a:t>Day1 </a:t>
            </a:r>
          </a:p>
          <a:p>
            <a:pPr lvl="2">
              <a:lnSpc>
                <a:spcPct val="120000"/>
              </a:lnSpc>
            </a:pPr>
            <a:r>
              <a:rPr lang="en-US" altLang="ko-KR" dirty="0" smtClean="0"/>
              <a:t>IV </a:t>
            </a:r>
            <a:r>
              <a:rPr lang="en-US" altLang="ko-KR" dirty="0" err="1" smtClean="0"/>
              <a:t>Methylprednisolone</a:t>
            </a:r>
            <a:r>
              <a:rPr lang="en-US" altLang="ko-KR" dirty="0" smtClean="0"/>
              <a:t> 40mg/day</a:t>
            </a:r>
          </a:p>
          <a:p>
            <a:pPr lvl="1">
              <a:lnSpc>
                <a:spcPct val="120000"/>
              </a:lnSpc>
            </a:pPr>
            <a:r>
              <a:rPr lang="en-US" altLang="ko-KR" dirty="0" smtClean="0"/>
              <a:t>Day2~5 </a:t>
            </a:r>
          </a:p>
          <a:p>
            <a:pPr lvl="2">
              <a:lnSpc>
                <a:spcPct val="120000"/>
              </a:lnSpc>
            </a:pPr>
            <a:r>
              <a:rPr lang="en-US" altLang="ko-KR" dirty="0" smtClean="0"/>
              <a:t>Oral prednisone 40mg/day</a:t>
            </a:r>
          </a:p>
          <a:p>
            <a:pPr lvl="1">
              <a:lnSpc>
                <a:spcPct val="120000"/>
              </a:lnSpc>
            </a:pPr>
            <a:r>
              <a:rPr lang="en-US" altLang="ko-KR" dirty="0" smtClean="0"/>
              <a:t>Day 6~14 </a:t>
            </a:r>
          </a:p>
          <a:p>
            <a:pPr lvl="2">
              <a:lnSpc>
                <a:spcPct val="120000"/>
              </a:lnSpc>
            </a:pPr>
            <a:r>
              <a:rPr lang="en-US" altLang="ko-KR" dirty="0" smtClean="0"/>
              <a:t>Oral prednisone 40mg/day(</a:t>
            </a:r>
            <a:r>
              <a:rPr lang="en-US" altLang="ko-KR" i="1" dirty="0" smtClean="0"/>
              <a:t>n = 157) </a:t>
            </a:r>
            <a:r>
              <a:rPr lang="en-US" altLang="ko-KR" dirty="0" smtClean="0"/>
              <a:t>or placebo(</a:t>
            </a:r>
            <a:r>
              <a:rPr lang="en-US" altLang="ko-KR" i="1" dirty="0" smtClean="0"/>
              <a:t>n = 157)</a:t>
            </a:r>
          </a:p>
          <a:p>
            <a:pPr lvl="2">
              <a:lnSpc>
                <a:spcPct val="120000"/>
              </a:lnSpc>
              <a:buNone/>
            </a:pPr>
            <a:endParaRPr lang="en-US" altLang="ko-KR" sz="200" dirty="0" smtClean="0"/>
          </a:p>
          <a:p>
            <a:pPr lvl="2">
              <a:lnSpc>
                <a:spcPct val="120000"/>
              </a:lnSpc>
              <a:buNone/>
            </a:pPr>
            <a:r>
              <a:rPr lang="en-US" altLang="ko-KR" dirty="0" smtClean="0"/>
              <a:t>+ Antibiotics </a:t>
            </a:r>
          </a:p>
          <a:p>
            <a:pPr lvl="2">
              <a:lnSpc>
                <a:spcPct val="120000"/>
              </a:lnSpc>
              <a:buNone/>
            </a:pPr>
            <a:r>
              <a:rPr lang="en-US" altLang="ko-KR" dirty="0" smtClean="0"/>
              <a:t>+ Inhaled </a:t>
            </a:r>
            <a:r>
              <a:rPr lang="en-US" altLang="ko-KR" dirty="0" err="1" smtClean="0"/>
              <a:t>glucocorticoids</a:t>
            </a:r>
            <a:endParaRPr lang="en-US" altLang="ko-KR" dirty="0" smtClean="0"/>
          </a:p>
          <a:p>
            <a:pPr lvl="2">
              <a:lnSpc>
                <a:spcPct val="120000"/>
              </a:lnSpc>
              <a:buNone/>
            </a:pPr>
            <a:r>
              <a:rPr lang="en-US" altLang="ko-KR" dirty="0" smtClean="0"/>
              <a:t>+ Long-acting β2-agonists and </a:t>
            </a:r>
            <a:r>
              <a:rPr lang="en-US" altLang="ko-KR" dirty="0" err="1" smtClean="0"/>
              <a:t>tiotropium</a:t>
            </a:r>
            <a:r>
              <a:rPr lang="en-US" altLang="ko-KR" dirty="0" smtClean="0"/>
              <a:t> </a:t>
            </a:r>
          </a:p>
          <a:p>
            <a:pPr lvl="2">
              <a:lnSpc>
                <a:spcPct val="120000"/>
              </a:lnSpc>
              <a:buNone/>
            </a:pPr>
            <a:r>
              <a:rPr lang="en-US" altLang="ko-KR" dirty="0" smtClean="0"/>
              <a:t>+ Short-acting bronchodilators</a:t>
            </a:r>
          </a:p>
          <a:p>
            <a:pPr lvl="1">
              <a:lnSpc>
                <a:spcPct val="120000"/>
              </a:lnSpc>
              <a:buNone/>
            </a:pPr>
            <a:endParaRPr lang="en-US" altLang="ko-KR" sz="100" dirty="0" smtClean="0"/>
          </a:p>
          <a:p>
            <a:pPr>
              <a:lnSpc>
                <a:spcPct val="120000"/>
              </a:lnSpc>
            </a:pPr>
            <a:r>
              <a:rPr lang="en-US" altLang="ko-KR" sz="2500" b="1" dirty="0" smtClean="0"/>
              <a:t>End points assessment </a:t>
            </a:r>
          </a:p>
          <a:p>
            <a:pPr lvl="1">
              <a:lnSpc>
                <a:spcPct val="120000"/>
              </a:lnSpc>
            </a:pPr>
            <a:r>
              <a:rPr lang="en-US" altLang="ko-KR" sz="2200" dirty="0" smtClean="0"/>
              <a:t>Daily during hospitalization, as well as on days 6, 15, 30, 90 and 180</a:t>
            </a:r>
          </a:p>
          <a:p>
            <a:pPr>
              <a:lnSpc>
                <a:spcPct val="120000"/>
              </a:lnSpc>
            </a:pPr>
            <a:r>
              <a:rPr lang="en-US" altLang="ko-KR" b="1" dirty="0" smtClean="0"/>
              <a:t>Allocation : </a:t>
            </a:r>
            <a:r>
              <a:rPr lang="en-US" altLang="ko-KR" dirty="0" smtClean="0"/>
              <a:t>Concealed</a:t>
            </a:r>
          </a:p>
          <a:p>
            <a:pPr>
              <a:lnSpc>
                <a:spcPct val="120000"/>
              </a:lnSpc>
            </a:pPr>
            <a:r>
              <a:rPr lang="en-US" altLang="ko-KR" b="1" dirty="0" smtClean="0"/>
              <a:t>Blinding : </a:t>
            </a:r>
            <a:r>
              <a:rPr lang="en-US" altLang="ko-KR" dirty="0" smtClean="0"/>
              <a:t>Blinded </a:t>
            </a:r>
            <a:r>
              <a:rPr lang="en-US" altLang="ko-KR" dirty="0"/>
              <a:t>(patients, caregivers, investigators, </a:t>
            </a:r>
            <a:r>
              <a:rPr lang="en-US" altLang="ko-KR" dirty="0" smtClean="0"/>
              <a:t>outcome assessors</a:t>
            </a:r>
            <a:r>
              <a:rPr lang="en-US" altLang="ko-KR" dirty="0"/>
              <a:t>, data collectors, and statistician</a:t>
            </a:r>
            <a:r>
              <a:rPr lang="en-US" altLang="ko-KR" dirty="0" smtClean="0"/>
              <a:t>)</a:t>
            </a:r>
            <a:endParaRPr lang="ko-KR"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485804" y="-24"/>
            <a:ext cx="8229600" cy="1143000"/>
          </a:xfrm>
        </p:spPr>
        <p:txBody>
          <a:bodyPr>
            <a:normAutofit/>
          </a:bodyPr>
          <a:lstStyle/>
          <a:p>
            <a:r>
              <a:rPr lang="en-US" altLang="ko-KR" sz="4000" dirty="0" smtClean="0"/>
              <a:t>METHODS</a:t>
            </a:r>
            <a:r>
              <a:rPr lang="en-US" altLang="ko-KR" dirty="0" smtClean="0"/>
              <a:t/>
            </a:r>
            <a:br>
              <a:rPr lang="en-US" altLang="ko-KR" dirty="0" smtClean="0"/>
            </a:br>
            <a:r>
              <a:rPr lang="en-US" altLang="ko-KR" sz="2400" b="1" dirty="0" smtClean="0"/>
              <a:t>End points</a:t>
            </a:r>
            <a:endParaRPr lang="ko-KR" altLang="en-US" sz="2700" dirty="0"/>
          </a:p>
        </p:txBody>
      </p:sp>
      <p:sp>
        <p:nvSpPr>
          <p:cNvPr id="3" name="내용 개체 틀 2"/>
          <p:cNvSpPr>
            <a:spLocks noGrp="1"/>
          </p:cNvSpPr>
          <p:nvPr>
            <p:ph sz="quarter" idx="1"/>
          </p:nvPr>
        </p:nvSpPr>
        <p:spPr/>
        <p:txBody>
          <a:bodyPr>
            <a:normAutofit fontScale="77500" lnSpcReduction="20000"/>
          </a:bodyPr>
          <a:lstStyle/>
          <a:p>
            <a:pPr>
              <a:lnSpc>
                <a:spcPct val="130000"/>
              </a:lnSpc>
            </a:pPr>
            <a:r>
              <a:rPr lang="en-US" altLang="ko-KR" dirty="0"/>
              <a:t>P</a:t>
            </a:r>
            <a:r>
              <a:rPr lang="en-US" altLang="ko-KR" dirty="0" smtClean="0"/>
              <a:t>rimary </a:t>
            </a:r>
            <a:r>
              <a:rPr lang="en-US" altLang="ko-KR" dirty="0"/>
              <a:t>end </a:t>
            </a:r>
            <a:r>
              <a:rPr lang="en-US" altLang="ko-KR" dirty="0" smtClean="0"/>
              <a:t>point</a:t>
            </a:r>
          </a:p>
          <a:p>
            <a:pPr lvl="1">
              <a:lnSpc>
                <a:spcPct val="130000"/>
              </a:lnSpc>
            </a:pPr>
            <a:r>
              <a:rPr lang="en-US" altLang="ko-KR" dirty="0"/>
              <a:t>T</a:t>
            </a:r>
            <a:r>
              <a:rPr lang="en-US" altLang="ko-KR" dirty="0" smtClean="0"/>
              <a:t>ime </a:t>
            </a:r>
            <a:r>
              <a:rPr lang="en-US" altLang="ko-KR" dirty="0"/>
              <a:t>to next COPD </a:t>
            </a:r>
            <a:r>
              <a:rPr lang="en-US" altLang="ko-KR" dirty="0" smtClean="0"/>
              <a:t>exacerbation during a f/u of 6 months.</a:t>
            </a:r>
          </a:p>
          <a:p>
            <a:pPr lvl="1">
              <a:lnSpc>
                <a:spcPct val="130000"/>
              </a:lnSpc>
            </a:pPr>
            <a:endParaRPr lang="en-US" altLang="ko-KR" sz="1200" dirty="0" smtClean="0"/>
          </a:p>
          <a:p>
            <a:pPr>
              <a:lnSpc>
                <a:spcPct val="130000"/>
              </a:lnSpc>
            </a:pPr>
            <a:r>
              <a:rPr lang="en-US" altLang="ko-KR" dirty="0"/>
              <a:t>Secondary end </a:t>
            </a:r>
            <a:r>
              <a:rPr lang="en-US" altLang="ko-KR" dirty="0" smtClean="0"/>
              <a:t>points</a:t>
            </a:r>
          </a:p>
          <a:p>
            <a:pPr lvl="1">
              <a:lnSpc>
                <a:spcPct val="130000"/>
              </a:lnSpc>
            </a:pPr>
            <a:r>
              <a:rPr lang="en-US" altLang="ko-KR" dirty="0" smtClean="0"/>
              <a:t>Mortality</a:t>
            </a:r>
          </a:p>
          <a:p>
            <a:pPr lvl="1">
              <a:lnSpc>
                <a:spcPct val="130000"/>
              </a:lnSpc>
            </a:pPr>
            <a:r>
              <a:rPr lang="en-US" altLang="ko-KR" dirty="0" smtClean="0"/>
              <a:t>FEV1 change</a:t>
            </a:r>
          </a:p>
          <a:p>
            <a:pPr lvl="1">
              <a:lnSpc>
                <a:spcPct val="130000"/>
              </a:lnSpc>
            </a:pPr>
            <a:r>
              <a:rPr lang="en-US" altLang="ko-KR" dirty="0" smtClean="0"/>
              <a:t>Clinical performance</a:t>
            </a:r>
          </a:p>
          <a:p>
            <a:pPr lvl="1">
              <a:lnSpc>
                <a:spcPct val="130000"/>
              </a:lnSpc>
            </a:pPr>
            <a:r>
              <a:rPr lang="en-US" altLang="ko-KR" dirty="0" smtClean="0"/>
              <a:t>Duration of hospital stay </a:t>
            </a:r>
          </a:p>
          <a:p>
            <a:pPr lvl="1">
              <a:lnSpc>
                <a:spcPct val="130000"/>
              </a:lnSpc>
            </a:pPr>
            <a:r>
              <a:rPr lang="en-US" altLang="ko-KR" dirty="0" smtClean="0"/>
              <a:t>Time to open-label </a:t>
            </a:r>
            <a:r>
              <a:rPr lang="en-US" altLang="ko-KR" dirty="0" err="1" smtClean="0"/>
              <a:t>glucocorticoid</a:t>
            </a:r>
            <a:r>
              <a:rPr lang="en-US" altLang="ko-KR" dirty="0" smtClean="0"/>
              <a:t> therapy</a:t>
            </a:r>
          </a:p>
          <a:p>
            <a:pPr lvl="1">
              <a:lnSpc>
                <a:spcPct val="130000"/>
              </a:lnSpc>
            </a:pPr>
            <a:r>
              <a:rPr lang="en-US" altLang="ko-KR" dirty="0" smtClean="0"/>
              <a:t>Need for mechanical ventilation</a:t>
            </a:r>
          </a:p>
          <a:p>
            <a:pPr lvl="1">
              <a:lnSpc>
                <a:spcPct val="130000"/>
              </a:lnSpc>
            </a:pPr>
            <a:endParaRPr lang="en-US" altLang="ko-KR" sz="100" dirty="0" smtClean="0"/>
          </a:p>
          <a:p>
            <a:pPr lvl="1">
              <a:lnSpc>
                <a:spcPct val="130000"/>
              </a:lnSpc>
            </a:pPr>
            <a:r>
              <a:rPr lang="en-US" altLang="ko-KR" dirty="0" smtClean="0"/>
              <a:t>Cumulative </a:t>
            </a:r>
            <a:r>
              <a:rPr lang="en-US" altLang="ko-KR" dirty="0" err="1" smtClean="0"/>
              <a:t>glucocorticoid</a:t>
            </a:r>
            <a:r>
              <a:rPr lang="en-US" altLang="ko-KR" dirty="0" smtClean="0"/>
              <a:t> dose</a:t>
            </a:r>
          </a:p>
          <a:p>
            <a:pPr lvl="1">
              <a:lnSpc>
                <a:spcPct val="130000"/>
              </a:lnSpc>
            </a:pPr>
            <a:r>
              <a:rPr lang="en-US" altLang="ko-KR" dirty="0" err="1" smtClean="0"/>
              <a:t>Glucocorticoid</a:t>
            </a:r>
            <a:r>
              <a:rPr lang="en-US" altLang="ko-KR" dirty="0" smtClean="0"/>
              <a:t>-associated adverse effects (New or worsening hyperglycemia, HTN, infection…)</a:t>
            </a:r>
            <a:endParaRPr lang="ko-KR"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p:txBody>
          <a:bodyPr>
            <a:noAutofit/>
          </a:bodyPr>
          <a:lstStyle/>
          <a:p>
            <a:r>
              <a:rPr lang="en-US" altLang="ko-KR" sz="4000" dirty="0" smtClean="0"/>
              <a:t>METHODS</a:t>
            </a:r>
            <a:r>
              <a:rPr lang="en-US" altLang="ko-KR" dirty="0" smtClean="0"/>
              <a:t/>
            </a:r>
            <a:br>
              <a:rPr lang="en-US" altLang="ko-KR" dirty="0" smtClean="0"/>
            </a:br>
            <a:r>
              <a:rPr lang="en-US" altLang="ko-KR" sz="2400" b="1" dirty="0" smtClean="0"/>
              <a:t>Statistical analysis</a:t>
            </a:r>
            <a:endParaRPr lang="ko-KR" altLang="en-US" sz="2800" dirty="0"/>
          </a:p>
        </p:txBody>
      </p:sp>
      <p:sp>
        <p:nvSpPr>
          <p:cNvPr id="3" name="내용 개체 틀 2"/>
          <p:cNvSpPr>
            <a:spLocks noGrp="1"/>
          </p:cNvSpPr>
          <p:nvPr>
            <p:ph sz="quarter" idx="1"/>
          </p:nvPr>
        </p:nvSpPr>
        <p:spPr/>
        <p:txBody>
          <a:bodyPr/>
          <a:lstStyle/>
          <a:p>
            <a:r>
              <a:rPr lang="en-US" altLang="ko-KR" dirty="0" smtClean="0"/>
              <a:t>Definition of </a:t>
            </a:r>
            <a:r>
              <a:rPr lang="en-US" altLang="ko-KR" dirty="0" err="1" smtClean="0"/>
              <a:t>Noninferiority</a:t>
            </a:r>
            <a:endParaRPr lang="en-US" altLang="ko-KR" dirty="0" smtClean="0"/>
          </a:p>
          <a:p>
            <a:pPr lvl="1"/>
            <a:r>
              <a:rPr lang="en-US" altLang="ko-KR" sz="2500" dirty="0" smtClean="0"/>
              <a:t>Clinically tolerable upper limit</a:t>
            </a:r>
            <a:endParaRPr lang="en-US" altLang="ko-KR" dirty="0" smtClean="0"/>
          </a:p>
          <a:p>
            <a:pPr lvl="2"/>
            <a:r>
              <a:rPr lang="en-US" altLang="ko-KR" dirty="0" smtClean="0"/>
              <a:t>A </a:t>
            </a:r>
            <a:r>
              <a:rPr lang="en-US" altLang="ko-KR" dirty="0"/>
              <a:t>15% absolute </a:t>
            </a:r>
            <a:r>
              <a:rPr lang="en-US" altLang="ko-KR" dirty="0" smtClean="0"/>
              <a:t>difference in </a:t>
            </a:r>
            <a:r>
              <a:rPr lang="en-US" altLang="ko-KR" dirty="0"/>
              <a:t>the percentage of patients with a </a:t>
            </a:r>
            <a:r>
              <a:rPr lang="en-US" altLang="ko-KR" dirty="0" smtClean="0"/>
              <a:t>re-exacerbation during </a:t>
            </a:r>
            <a:r>
              <a:rPr lang="en-US" altLang="ko-KR" dirty="0"/>
              <a:t>the 6 months </a:t>
            </a:r>
            <a:r>
              <a:rPr lang="en-US" altLang="ko-KR" dirty="0" smtClean="0"/>
              <a:t>of follow-up  (</a:t>
            </a:r>
            <a:r>
              <a:rPr lang="ko-KR" altLang="ko-KR" b="1" dirty="0" smtClean="0"/>
              <a:t>≤ </a:t>
            </a:r>
            <a:r>
              <a:rPr lang="en-US" altLang="ko-KR" dirty="0" smtClean="0"/>
              <a:t>HR 1.515)</a:t>
            </a:r>
          </a:p>
          <a:p>
            <a:pPr lvl="1"/>
            <a:r>
              <a:rPr lang="en-US" altLang="ko-KR" dirty="0" smtClean="0"/>
              <a:t>2-sided, 90% CI for the HR b/w 2 group in an intention to-treat and per-protocol analysis </a:t>
            </a:r>
            <a:r>
              <a:rPr lang="ko-KR" altLang="ko-KR" b="1" dirty="0" smtClean="0"/>
              <a:t>≤ </a:t>
            </a:r>
            <a:r>
              <a:rPr lang="en-US" altLang="ko-KR" dirty="0" smtClean="0"/>
              <a:t>1.515</a:t>
            </a:r>
          </a:p>
          <a:p>
            <a:endParaRPr lang="en-US" altLang="ko-KR" dirty="0" smtClean="0"/>
          </a:p>
          <a:p>
            <a:endParaRPr lang="en-US" altLang="ko-KR" dirty="0" smtClean="0"/>
          </a:p>
          <a:p>
            <a:endParaRPr lang="ko-KR"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485804" y="0"/>
            <a:ext cx="7372344" cy="1143000"/>
          </a:xfrm>
        </p:spPr>
        <p:txBody>
          <a:bodyPr>
            <a:normAutofit/>
          </a:bodyPr>
          <a:lstStyle/>
          <a:p>
            <a:r>
              <a:rPr lang="en-US" altLang="ko-KR" sz="4000" dirty="0" smtClean="0"/>
              <a:t>RESULTS</a:t>
            </a:r>
            <a:r>
              <a:rPr lang="en-US" altLang="ko-KR" sz="4000" b="1" dirty="0" smtClean="0"/>
              <a:t/>
            </a:r>
            <a:br>
              <a:rPr lang="en-US" altLang="ko-KR" sz="4000" b="1" dirty="0" smtClean="0"/>
            </a:br>
            <a:r>
              <a:rPr lang="en-US" altLang="ko-KR" sz="2400" dirty="0" smtClean="0"/>
              <a:t>Baseline </a:t>
            </a:r>
            <a:r>
              <a:rPr lang="en-US" altLang="ko-KR" sz="2400" dirty="0"/>
              <a:t>Characteristics of Study Participants</a:t>
            </a:r>
            <a:endParaRPr lang="ko-KR" altLang="en-US" sz="2400" dirty="0"/>
          </a:p>
        </p:txBody>
      </p:sp>
      <p:sp>
        <p:nvSpPr>
          <p:cNvPr id="3" name="내용 개체 틀 2"/>
          <p:cNvSpPr>
            <a:spLocks noGrp="1"/>
          </p:cNvSpPr>
          <p:nvPr>
            <p:ph sz="quarter" idx="1"/>
          </p:nvPr>
        </p:nvSpPr>
        <p:spPr/>
        <p:txBody>
          <a:bodyPr/>
          <a:lstStyle/>
          <a:p>
            <a:endParaRPr lang="ko-KR" altLang="en-US" dirty="0"/>
          </a:p>
        </p:txBody>
      </p:sp>
      <p:pic>
        <p:nvPicPr>
          <p:cNvPr id="9218" name="Picture 2"/>
          <p:cNvPicPr>
            <a:picLocks noChangeAspect="1" noChangeArrowheads="1"/>
          </p:cNvPicPr>
          <p:nvPr/>
        </p:nvPicPr>
        <p:blipFill>
          <a:blip r:embed="rId3" cstate="print"/>
          <a:srcRect/>
          <a:stretch>
            <a:fillRect/>
          </a:stretch>
        </p:blipFill>
        <p:spPr bwMode="auto">
          <a:xfrm>
            <a:off x="857224" y="1142984"/>
            <a:ext cx="6429420" cy="5715016"/>
          </a:xfrm>
          <a:prstGeom prst="rect">
            <a:avLst/>
          </a:prstGeom>
          <a:noFill/>
          <a:ln w="9525">
            <a:noFill/>
            <a:miter lim="800000"/>
            <a:headEnd/>
            <a:tailEnd/>
          </a:ln>
          <a:effectLst/>
        </p:spPr>
      </p:pic>
      <p:cxnSp>
        <p:nvCxnSpPr>
          <p:cNvPr id="5" name="직선 연결선 4"/>
          <p:cNvCxnSpPr/>
          <p:nvPr/>
        </p:nvCxnSpPr>
        <p:spPr>
          <a:xfrm>
            <a:off x="971600" y="2204864"/>
            <a:ext cx="6192688" cy="0"/>
          </a:xfrm>
          <a:prstGeom prst="line">
            <a:avLst/>
          </a:prstGeom>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sz="quarter" idx="1"/>
          </p:nvPr>
        </p:nvSpPr>
        <p:spPr/>
        <p:txBody>
          <a:bodyPr/>
          <a:lstStyle/>
          <a:p>
            <a:endParaRPr lang="ko-KR" altLang="en-US" dirty="0"/>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95536" y="1772816"/>
            <a:ext cx="8287034" cy="31286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31839" y="2204864"/>
            <a:ext cx="936105" cy="523220"/>
          </a:xfrm>
          <a:prstGeom prst="rect">
            <a:avLst/>
          </a:prstGeom>
          <a:noFill/>
        </p:spPr>
        <p:txBody>
          <a:bodyPr wrap="square" rtlCol="0">
            <a:spAutoFit/>
          </a:bodyPr>
          <a:lstStyle/>
          <a:p>
            <a:r>
              <a:rPr lang="en-US" altLang="ko-KR" sz="1400" b="1" dirty="0" smtClean="0">
                <a:solidFill>
                  <a:srgbClr val="0070C0"/>
                </a:solidFill>
              </a:rPr>
              <a:t>HR 0.95</a:t>
            </a:r>
          </a:p>
          <a:p>
            <a:r>
              <a:rPr lang="en-US" altLang="ko-KR" sz="1400" b="1" dirty="0" smtClean="0">
                <a:solidFill>
                  <a:srgbClr val="0070C0"/>
                </a:solidFill>
              </a:rPr>
              <a:t>(p=.006)</a:t>
            </a:r>
            <a:endParaRPr lang="ko-KR" altLang="en-US" sz="1400" b="1" dirty="0">
              <a:solidFill>
                <a:srgbClr val="0070C0"/>
              </a:solidFill>
            </a:endParaRPr>
          </a:p>
        </p:txBody>
      </p:sp>
      <p:sp>
        <p:nvSpPr>
          <p:cNvPr id="6" name="TextBox 5"/>
          <p:cNvSpPr txBox="1"/>
          <p:nvPr/>
        </p:nvSpPr>
        <p:spPr>
          <a:xfrm>
            <a:off x="7596336" y="2199928"/>
            <a:ext cx="936105" cy="523220"/>
          </a:xfrm>
          <a:prstGeom prst="rect">
            <a:avLst/>
          </a:prstGeom>
          <a:noFill/>
        </p:spPr>
        <p:txBody>
          <a:bodyPr wrap="square" rtlCol="0">
            <a:spAutoFit/>
          </a:bodyPr>
          <a:lstStyle/>
          <a:p>
            <a:r>
              <a:rPr lang="en-US" altLang="ko-KR" sz="1400" b="1" dirty="0" smtClean="0">
                <a:solidFill>
                  <a:srgbClr val="0070C0"/>
                </a:solidFill>
              </a:rPr>
              <a:t>HR 0.93</a:t>
            </a:r>
          </a:p>
          <a:p>
            <a:r>
              <a:rPr lang="en-US" altLang="ko-KR" sz="1400" b="1" dirty="0" smtClean="0">
                <a:solidFill>
                  <a:srgbClr val="0070C0"/>
                </a:solidFill>
              </a:rPr>
              <a:t>(p=.005)</a:t>
            </a:r>
            <a:endParaRPr lang="ko-KR" altLang="en-US" sz="1400" b="1" dirty="0">
              <a:solidFill>
                <a:srgbClr val="0070C0"/>
              </a:solidFill>
            </a:endParaRPr>
          </a:p>
        </p:txBody>
      </p:sp>
      <p:sp>
        <p:nvSpPr>
          <p:cNvPr id="7" name="제목 1"/>
          <p:cNvSpPr>
            <a:spLocks noGrp="1"/>
          </p:cNvSpPr>
          <p:nvPr>
            <p:ph type="title"/>
          </p:nvPr>
        </p:nvSpPr>
        <p:spPr/>
        <p:txBody>
          <a:bodyPr>
            <a:normAutofit fontScale="90000"/>
          </a:bodyPr>
          <a:lstStyle/>
          <a:p>
            <a:r>
              <a:rPr lang="en-US" altLang="ko-KR" sz="4000" dirty="0" smtClean="0"/>
              <a:t>RESULTS</a:t>
            </a:r>
            <a:r>
              <a:rPr lang="en-US" altLang="ko-KR" sz="4000" b="1" dirty="0" smtClean="0"/>
              <a:t/>
            </a:r>
            <a:br>
              <a:rPr lang="en-US" altLang="ko-KR" sz="4000" b="1" dirty="0" smtClean="0"/>
            </a:br>
            <a:r>
              <a:rPr lang="en-US" altLang="ko-KR" sz="2400" dirty="0" smtClean="0"/>
              <a:t>Primary end point</a:t>
            </a:r>
            <a:endParaRPr lang="ko-KR" altLang="en-US" sz="2400" dirty="0"/>
          </a:p>
        </p:txBody>
      </p:sp>
    </p:spTree>
    <p:extLst>
      <p:ext uri="{BB962C8B-B14F-4D97-AF65-F5344CB8AC3E}">
        <p14:creationId xmlns="" xmlns:p14="http://schemas.microsoft.com/office/powerpoint/2010/main" val="3871259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원본">
  <a:themeElements>
    <a:clrScheme name="원본">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원본">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원본">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528</TotalTime>
  <Words>1175</Words>
  <Application>Microsoft Office PowerPoint</Application>
  <PresentationFormat>화면 슬라이드 쇼(4:3)</PresentationFormat>
  <Paragraphs>162</Paragraphs>
  <Slides>19</Slides>
  <Notes>14</Notes>
  <HiddenSlides>0</HiddenSlides>
  <MMClips>0</MMClips>
  <ScaleCrop>false</ScaleCrop>
  <HeadingPairs>
    <vt:vector size="4" baseType="variant">
      <vt:variant>
        <vt:lpstr>테마</vt:lpstr>
      </vt:variant>
      <vt:variant>
        <vt:i4>1</vt:i4>
      </vt:variant>
      <vt:variant>
        <vt:lpstr>슬라이드 제목</vt:lpstr>
      </vt:variant>
      <vt:variant>
        <vt:i4>19</vt:i4>
      </vt:variant>
    </vt:vector>
  </HeadingPairs>
  <TitlesOfParts>
    <vt:vector size="20" baseType="lpstr">
      <vt:lpstr>원본</vt:lpstr>
      <vt:lpstr>슬라이드 1</vt:lpstr>
      <vt:lpstr>REDUCE trial (Reduction in the Use of Corticosteroids in Exacerbated COPD)</vt:lpstr>
      <vt:lpstr>INTRODUCTION</vt:lpstr>
      <vt:lpstr>METHODS Study Design and Patients</vt:lpstr>
      <vt:lpstr>METHODS Study Drugs, Procedures, Randomization, and Masking</vt:lpstr>
      <vt:lpstr>METHODS End points</vt:lpstr>
      <vt:lpstr>METHODS Statistical analysis</vt:lpstr>
      <vt:lpstr>RESULTS Baseline Characteristics of Study Participants</vt:lpstr>
      <vt:lpstr>RESULTS Primary end point</vt:lpstr>
      <vt:lpstr>RESULTS Primary end point</vt:lpstr>
      <vt:lpstr>RESULTS Primary end point</vt:lpstr>
      <vt:lpstr>RESULTS Primary end point</vt:lpstr>
      <vt:lpstr>RESULTS Primary end point</vt:lpstr>
      <vt:lpstr>RESULTS Secondary end points</vt:lpstr>
      <vt:lpstr>RESULTS Secondary end points</vt:lpstr>
      <vt:lpstr>RESULTS Secondary end points</vt:lpstr>
      <vt:lpstr>DISCUSSION</vt:lpstr>
      <vt:lpstr>DISCUSSION LIMITATIONS</vt:lpstr>
      <vt:lpstr>SUMMARY</vt:lpstr>
    </vt:vector>
  </TitlesOfParts>
  <Company>severance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152ward</dc:creator>
  <cp:lastModifiedBy>yuedj004</cp:lastModifiedBy>
  <cp:revision>51</cp:revision>
  <dcterms:created xsi:type="dcterms:W3CDTF">2013-10-30T11:20:29Z</dcterms:created>
  <dcterms:modified xsi:type="dcterms:W3CDTF">2013-11-07T01:52:19Z</dcterms:modified>
</cp:coreProperties>
</file>