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5" r:id="rId17"/>
    <p:sldId id="276" r:id="rId18"/>
    <p:sldId id="271" r:id="rId19"/>
    <p:sldId id="272" r:id="rId20"/>
    <p:sldId id="273" r:id="rId21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66CCFF"/>
    <a:srgbClr val="FE5C02"/>
    <a:srgbClr val="CCECFF"/>
    <a:srgbClr val="DDDDDD"/>
    <a:srgbClr val="777777"/>
    <a:srgbClr val="99CC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어두운 스타일 1 - 강조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2D5ABB26-0587-4C30-8999-92F81FD0307C}" styleName="스타일 없음, 눈금 없음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9" autoAdjust="0"/>
    <p:restoredTop sz="76421" autoAdjust="0"/>
  </p:normalViewPr>
  <p:slideViewPr>
    <p:cSldViewPr>
      <p:cViewPr varScale="1">
        <p:scale>
          <a:sx n="83" d="100"/>
          <a:sy n="83" d="100"/>
        </p:scale>
        <p:origin x="-58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1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174814-83E9-4C11-BC8A-DD38AC58673F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25234-AEF7-4BBC-88E7-DEC9F066DDC5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81770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81336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No visible intraluminal filling defects at both pulmonary arteries.     </a:t>
            </a:r>
          </a:p>
          <a:p>
            <a:r>
              <a:rPr lang="en-US" altLang="ko-KR" dirty="0" smtClean="0"/>
              <a:t>Diffuse GGO with </a:t>
            </a:r>
            <a:r>
              <a:rPr lang="en-US" altLang="ko-KR" dirty="0" err="1" smtClean="0"/>
              <a:t>intralobular</a:t>
            </a:r>
            <a:r>
              <a:rPr lang="en-US" altLang="ko-KR" dirty="0" smtClean="0"/>
              <a:t>, interlobular interstitial thickenings at both lungs.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23943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30–90 ㎛</a:t>
            </a:r>
            <a:r>
              <a:rPr lang="en-US" altLang="ko-KR" sz="1200" dirty="0" smtClean="0"/>
              <a:t> </a:t>
            </a:r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American Association of Physicists in Medicine</a:t>
            </a:r>
          </a:p>
          <a:p>
            <a:pPr marL="0" marR="0" lvl="1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>
                <a:solidFill>
                  <a:srgbClr val="FFFF00"/>
                </a:solidFill>
              </a:rPr>
              <a:t>single &lt; 30 </a:t>
            </a:r>
            <a:r>
              <a:rPr lang="en-US" altLang="ko-KR" dirty="0" err="1" smtClean="0">
                <a:solidFill>
                  <a:srgbClr val="FFFF00"/>
                </a:solidFill>
              </a:rPr>
              <a:t>Gy</a:t>
            </a:r>
            <a:r>
              <a:rPr lang="en-US" altLang="ko-KR" dirty="0" smtClean="0">
                <a:solidFill>
                  <a:srgbClr val="FFFF00"/>
                </a:solidFill>
              </a:rPr>
              <a:t>,                      cumulative &lt; 50 </a:t>
            </a:r>
            <a:r>
              <a:rPr lang="en-US" altLang="ko-KR" dirty="0" err="1" smtClean="0">
                <a:solidFill>
                  <a:srgbClr val="FFFF00"/>
                </a:solidFill>
              </a:rPr>
              <a:t>Gy</a:t>
            </a:r>
            <a:endParaRPr lang="en-US" altLang="ko-KR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083687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 50-year-old white man was diagnosed in 2001 with a</a:t>
            </a:r>
          </a:p>
          <a:p>
            <a:r>
              <a:rPr lang="en-US" altLang="ko-KR" dirty="0" smtClean="0"/>
              <a:t>gastrointestinal stromal tumor (GIST) of the proximal </a:t>
            </a:r>
            <a:r>
              <a:rPr lang="en-US" altLang="ko-KR" dirty="0" err="1" smtClean="0"/>
              <a:t>jeju</a:t>
            </a:r>
            <a:r>
              <a:rPr lang="en-US" altLang="ko-KR" dirty="0" smtClean="0"/>
              <a:t>-</a:t>
            </a:r>
          </a:p>
          <a:p>
            <a:r>
              <a:rPr lang="en-US" altLang="ko-KR" dirty="0" err="1" smtClean="0"/>
              <a:t>Num</a:t>
            </a:r>
            <a:endParaRPr lang="en-US" altLang="ko-KR" dirty="0" smtClean="0"/>
          </a:p>
          <a:p>
            <a:r>
              <a:rPr lang="en-US" altLang="ko-KR" dirty="0" smtClean="0"/>
              <a:t> of 21% /</a:t>
            </a:r>
            <a:r>
              <a:rPr lang="en-US" altLang="ko-KR" baseline="0" dirty="0" smtClean="0"/>
              <a:t>  9.3% </a:t>
            </a:r>
          </a:p>
          <a:p>
            <a:r>
              <a:rPr lang="en-US" altLang="ko-KR" dirty="0" smtClean="0"/>
              <a:t>23.0 </a:t>
            </a:r>
            <a:r>
              <a:rPr lang="en-US" altLang="ko-KR" dirty="0" err="1" smtClean="0"/>
              <a:t>Gy</a:t>
            </a:r>
            <a:r>
              <a:rPr lang="en-US" altLang="ko-KR" dirty="0" smtClean="0"/>
              <a:t>  7.0.</a:t>
            </a:r>
          </a:p>
          <a:p>
            <a:r>
              <a:rPr lang="en-US" altLang="ko-KR" dirty="0" smtClean="0"/>
              <a:t>31.0 </a:t>
            </a:r>
            <a:r>
              <a:rPr lang="en-US" altLang="ko-KR" dirty="0" err="1" smtClean="0"/>
              <a:t>Gy</a:t>
            </a:r>
            <a:r>
              <a:rPr lang="en-US" altLang="ko-KR" dirty="0" smtClean="0"/>
              <a:t>  13.0.</a:t>
            </a:r>
          </a:p>
          <a:p>
            <a:r>
              <a:rPr lang="en-US" altLang="ko-KR" dirty="0" smtClean="0"/>
              <a:t>Three weeks after the second </a:t>
            </a:r>
            <a:r>
              <a:rPr lang="en-US" altLang="ko-KR" dirty="0" err="1" smtClean="0"/>
              <a:t>radioembolization</a:t>
            </a:r>
            <a:r>
              <a:rPr lang="en-US" altLang="ko-KR" dirty="0" smtClean="0"/>
              <a:t> treat-</a:t>
            </a:r>
          </a:p>
          <a:p>
            <a:r>
              <a:rPr lang="en-US" altLang="ko-KR" dirty="0" err="1" smtClean="0"/>
              <a:t>ment</a:t>
            </a:r>
            <a:r>
              <a:rPr lang="en-US" altLang="ko-KR" dirty="0" smtClean="0"/>
              <a:t>, the patient developed progressive dyspnea and chest</a:t>
            </a:r>
          </a:p>
          <a:p>
            <a:r>
              <a:rPr lang="en-US" altLang="ko-KR" dirty="0" smtClean="0"/>
              <a:t>tightness without fever, cough, or hemoptysis. </a:t>
            </a:r>
          </a:p>
          <a:p>
            <a:r>
              <a:rPr lang="en-US" altLang="ko-KR" dirty="0" smtClean="0"/>
              <a:t>4</a:t>
            </a:r>
            <a:r>
              <a:rPr lang="en-US" altLang="ko-KR" baseline="0" dirty="0" smtClean="0"/>
              <a:t> weeks</a:t>
            </a:r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82966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Highly suggestive bone met</a:t>
            </a:r>
          </a:p>
          <a:p>
            <a:r>
              <a:rPr lang="en-US" altLang="ko-KR" dirty="0" smtClean="0"/>
              <a:t> - diffuse involvement of S2 and focal </a:t>
            </a:r>
            <a:r>
              <a:rPr lang="en-US" altLang="ko-KR" dirty="0" err="1" smtClean="0"/>
              <a:t>involvmenet</a:t>
            </a:r>
            <a:r>
              <a:rPr lang="en-US" altLang="ko-KR" dirty="0" smtClean="0"/>
              <a:t> of S3  </a:t>
            </a:r>
          </a:p>
          <a:p>
            <a:r>
              <a:rPr lang="en-US" altLang="ko-KR" dirty="0" smtClean="0"/>
              <a:t> - heterogeneous enhancement with </a:t>
            </a:r>
            <a:r>
              <a:rPr lang="en-US" altLang="ko-KR" dirty="0" err="1" smtClean="0"/>
              <a:t>retropulsion</a:t>
            </a:r>
            <a:r>
              <a:rPr lang="en-US" altLang="ko-KR" dirty="0" smtClean="0"/>
              <a:t> </a:t>
            </a:r>
            <a:r>
              <a:rPr lang="en-US" altLang="ko-KR" dirty="0" err="1" smtClean="0"/>
              <a:t>astasis</a:t>
            </a:r>
            <a:r>
              <a:rPr lang="en-US" altLang="ko-KR" dirty="0" smtClean="0"/>
              <a:t> at S2 and 3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621631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dirty="0" smtClean="0"/>
              <a:t>7.7 </a:t>
            </a:r>
            <a:r>
              <a:rPr lang="ko-KR" altLang="en-US" sz="1200" dirty="0" err="1" smtClean="0"/>
              <a:t>츠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r/o HCC with bone metastasis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69240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1. Large, infiltrative low attenuating lesion in S7 of the liver with intense FDG uptake, suggestive of high grade malignancy.     </a:t>
            </a:r>
          </a:p>
          <a:p>
            <a:r>
              <a:rPr lang="en-US" altLang="ko-KR" dirty="0" smtClean="0"/>
              <a:t>2. </a:t>
            </a:r>
            <a:r>
              <a:rPr lang="en-US" altLang="ko-KR" dirty="0" err="1" smtClean="0"/>
              <a:t>Osteolytic</a:t>
            </a:r>
            <a:r>
              <a:rPr lang="en-US" altLang="ko-KR" dirty="0" smtClean="0"/>
              <a:t> lesions with intense FDG uptake in right iliac bone and sacrum, consistent with metastasis.     </a:t>
            </a:r>
          </a:p>
          <a:p>
            <a:r>
              <a:rPr lang="en-US" altLang="ko-KR" dirty="0" smtClean="0"/>
              <a:t>3. Emphysematous bullae in both upper lung.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447400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Emphysematous bullae in both upper lung.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en-US" altLang="ko-KR" sz="1200" dirty="0" smtClean="0"/>
              <a:t>Yttrium </a:t>
            </a:r>
            <a:r>
              <a:rPr lang="en-US" altLang="ko-KR" sz="1200" dirty="0" err="1" smtClean="0"/>
              <a:t>radioembolization</a:t>
            </a:r>
            <a:endParaRPr lang="en-US" altLang="ko-KR" sz="1200" dirty="0" smtClean="0"/>
          </a:p>
          <a:p>
            <a:pPr marL="0" indent="0">
              <a:buNone/>
            </a:pPr>
            <a:r>
              <a:rPr lang="en-US" altLang="ko-KR" sz="1200" dirty="0" smtClean="0"/>
              <a:t>palliative RT for spine metastasis</a:t>
            </a:r>
            <a:endParaRPr lang="ko-KR" altLang="en-US" sz="12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1481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16.23 </a:t>
            </a:r>
            <a:r>
              <a:rPr lang="en-US" altLang="ko-KR" dirty="0" err="1" smtClean="0"/>
              <a:t>LungShunting</a:t>
            </a:r>
            <a:r>
              <a:rPr lang="en-US" altLang="ko-KR" smtClean="0"/>
              <a:t> (%)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114057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Celiac artery</a:t>
            </a:r>
            <a:r>
              <a:rPr lang="ko-KR" altLang="en-US" dirty="0" smtClean="0"/>
              <a:t>에 </a:t>
            </a:r>
            <a:r>
              <a:rPr lang="en-US" altLang="ko-KR" dirty="0" smtClean="0"/>
              <a:t>6F sheath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insertion</a:t>
            </a:r>
            <a:r>
              <a:rPr lang="ko-KR" altLang="en-US" dirty="0" smtClean="0"/>
              <a:t>하고 </a:t>
            </a:r>
            <a:r>
              <a:rPr lang="en-US" altLang="ko-KR" dirty="0" smtClean="0"/>
              <a:t>3F </a:t>
            </a:r>
            <a:r>
              <a:rPr lang="en-US" altLang="ko-KR" dirty="0" err="1" smtClean="0"/>
              <a:t>microcatheter</a:t>
            </a:r>
            <a:r>
              <a:rPr lang="en-US" altLang="ko-KR" dirty="0" smtClean="0"/>
              <a:t> 2</a:t>
            </a:r>
            <a:r>
              <a:rPr lang="ko-KR" altLang="en-US" dirty="0" smtClean="0"/>
              <a:t>개를 </a:t>
            </a:r>
            <a:r>
              <a:rPr lang="en-US" altLang="ko-KR" dirty="0" smtClean="0"/>
              <a:t>Rt. superior segmental artery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mid hepatic artery</a:t>
            </a:r>
            <a:r>
              <a:rPr lang="ko-KR" altLang="en-US" dirty="0" smtClean="0"/>
              <a:t>에 각각 위치시킴</a:t>
            </a:r>
            <a:r>
              <a:rPr lang="en-US" altLang="ko-KR" dirty="0" smtClean="0"/>
              <a:t>.   </a:t>
            </a:r>
          </a:p>
          <a:p>
            <a:r>
              <a:rPr lang="en-US" altLang="ko-KR" dirty="0" smtClean="0"/>
              <a:t>Rt. hepatic artery</a:t>
            </a:r>
            <a:r>
              <a:rPr lang="ko-KR" altLang="en-US" dirty="0" smtClean="0"/>
              <a:t>에는 </a:t>
            </a:r>
            <a:r>
              <a:rPr lang="en-US" altLang="ko-KR" dirty="0" smtClean="0"/>
              <a:t>2GBg</a:t>
            </a:r>
            <a:r>
              <a:rPr lang="ko-KR" altLang="en-US" dirty="0" smtClean="0"/>
              <a:t>를 </a:t>
            </a:r>
            <a:r>
              <a:rPr lang="en-US" altLang="ko-KR" dirty="0" smtClean="0"/>
              <a:t>mid hepatic artery</a:t>
            </a:r>
            <a:r>
              <a:rPr lang="ko-KR" altLang="en-US" dirty="0" smtClean="0"/>
              <a:t>는 </a:t>
            </a:r>
            <a:r>
              <a:rPr lang="en-US" altLang="ko-KR" dirty="0" smtClean="0"/>
              <a:t>1GBg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Yttrium</a:t>
            </a:r>
            <a:r>
              <a:rPr lang="ko-KR" altLang="en-US" dirty="0" smtClean="0"/>
              <a:t>을 각각 </a:t>
            </a:r>
            <a:r>
              <a:rPr lang="en-US" altLang="ko-KR" dirty="0" smtClean="0"/>
              <a:t>infusion</a:t>
            </a:r>
            <a:r>
              <a:rPr lang="ko-KR" altLang="en-US" dirty="0" smtClean="0"/>
              <a:t>함</a:t>
            </a:r>
            <a:r>
              <a:rPr lang="en-US" altLang="ko-KR" dirty="0" smtClean="0"/>
              <a:t>.   </a:t>
            </a:r>
          </a:p>
          <a:p>
            <a:r>
              <a:rPr lang="en-US" altLang="ko-KR" dirty="0" smtClean="0"/>
              <a:t>  </a:t>
            </a:r>
          </a:p>
          <a:p>
            <a:r>
              <a:rPr lang="en-US" altLang="ko-KR" dirty="0" smtClean="0"/>
              <a:t>Puncture site</a:t>
            </a:r>
            <a:r>
              <a:rPr lang="ko-KR" altLang="en-US" dirty="0" smtClean="0"/>
              <a:t>는 </a:t>
            </a:r>
            <a:r>
              <a:rPr lang="en-US" altLang="ko-KR" dirty="0" err="1" smtClean="0"/>
              <a:t>perclosure</a:t>
            </a:r>
            <a:r>
              <a:rPr lang="ko-KR" altLang="en-US" dirty="0" smtClean="0"/>
              <a:t>로 지혈함</a:t>
            </a:r>
            <a:r>
              <a:rPr lang="en-US" altLang="ko-KR" dirty="0" smtClean="0"/>
              <a:t>.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25031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813364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Diffuse consolidation and GGO in both lungs, R/O pneumonia.  </a:t>
            </a:r>
          </a:p>
          <a:p>
            <a:r>
              <a:rPr lang="en-US" altLang="ko-KR" dirty="0" smtClean="0"/>
              <a:t>Bullous change in RUL.</a:t>
            </a:r>
          </a:p>
          <a:p>
            <a:endParaRPr lang="en-US" altLang="ko-KR" dirty="0" smtClean="0"/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D-dimer 764</a:t>
            </a:r>
            <a:endParaRPr lang="ko-KR" altLang="en-US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B25234-AEF7-4BBC-88E7-DEC9F066DDC5}" type="slidenum">
              <a:rPr lang="ko-KR" altLang="en-US" smtClean="0"/>
              <a:pPr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63802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직선 연결선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제목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25" name="부제목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ko-KR" altLang="en-US" smtClean="0"/>
              <a:t>마스터 부제목 스타일 편집</a:t>
            </a:r>
            <a:endParaRPr kumimoji="0" lang="en-US"/>
          </a:p>
        </p:txBody>
      </p:sp>
      <p:sp>
        <p:nvSpPr>
          <p:cNvPr id="31" name="날짜 개체 틀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  <a:prstGeom prst="rect">
            <a:avLst/>
          </a:prstGeo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FB30EDBD-1C2D-4C1E-B459-B60219FAB484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18" name="바닥글 개체 틀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  <a:prstGeom prst="rect">
            <a:avLst/>
          </a:prstGeo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29" name="슬라이드 번호 개체 틀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  <a:prstGeom prst="rect">
            <a:avLst/>
          </a:prstGeo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큰 콘텐츠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-24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>
              <a:defRPr sz="2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내용 개체 틀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4071966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sz="half" idx="11"/>
          </p:nvPr>
        </p:nvSpPr>
        <p:spPr>
          <a:xfrm>
            <a:off x="214282" y="3643314"/>
            <a:ext cx="4071966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0" name="내용 개체 틀 2"/>
          <p:cNvSpPr>
            <a:spLocks noGrp="1"/>
          </p:cNvSpPr>
          <p:nvPr>
            <p:ph sz="half" idx="10"/>
          </p:nvPr>
        </p:nvSpPr>
        <p:spPr>
          <a:xfrm>
            <a:off x="4429124" y="357166"/>
            <a:ext cx="4071966" cy="6500834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큰 콘텐츠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-24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>
              <a:defRPr sz="2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내용 개체 틀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4071966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sz="half" idx="11"/>
          </p:nvPr>
        </p:nvSpPr>
        <p:spPr>
          <a:xfrm>
            <a:off x="214282" y="3643314"/>
            <a:ext cx="4071966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7" name="내용 개체 틀 2"/>
          <p:cNvSpPr>
            <a:spLocks noGrp="1"/>
          </p:cNvSpPr>
          <p:nvPr>
            <p:ph sz="half" idx="12"/>
          </p:nvPr>
        </p:nvSpPr>
        <p:spPr>
          <a:xfrm>
            <a:off x="4429124" y="357166"/>
            <a:ext cx="4071966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9" name="내용 개체 틀 2"/>
          <p:cNvSpPr>
            <a:spLocks noGrp="1"/>
          </p:cNvSpPr>
          <p:nvPr>
            <p:ph sz="half" idx="13"/>
          </p:nvPr>
        </p:nvSpPr>
        <p:spPr>
          <a:xfrm>
            <a:off x="4429124" y="3643314"/>
            <a:ext cx="4071966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큰 콘텐츠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-24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>
              <a:defRPr sz="2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내용 개체 틀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2786082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sz="half" idx="11"/>
          </p:nvPr>
        </p:nvSpPr>
        <p:spPr>
          <a:xfrm>
            <a:off x="214282" y="3643314"/>
            <a:ext cx="2786082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7" name="내용 개체 틀 2"/>
          <p:cNvSpPr>
            <a:spLocks noGrp="1"/>
          </p:cNvSpPr>
          <p:nvPr>
            <p:ph sz="half" idx="12"/>
          </p:nvPr>
        </p:nvSpPr>
        <p:spPr>
          <a:xfrm>
            <a:off x="3000364" y="357166"/>
            <a:ext cx="2786082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9" name="내용 개체 틀 2"/>
          <p:cNvSpPr>
            <a:spLocks noGrp="1"/>
          </p:cNvSpPr>
          <p:nvPr>
            <p:ph sz="half" idx="13"/>
          </p:nvPr>
        </p:nvSpPr>
        <p:spPr>
          <a:xfrm>
            <a:off x="3000364" y="3643314"/>
            <a:ext cx="2786082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0" name="내용 개체 틀 2"/>
          <p:cNvSpPr>
            <a:spLocks noGrp="1"/>
          </p:cNvSpPr>
          <p:nvPr>
            <p:ph sz="half" idx="14"/>
          </p:nvPr>
        </p:nvSpPr>
        <p:spPr>
          <a:xfrm>
            <a:off x="5786446" y="357166"/>
            <a:ext cx="2786082" cy="6500834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큰 콘텐츠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-24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>
              <a:defRPr sz="2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내용 개체 틀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2786082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sz="half" idx="11"/>
          </p:nvPr>
        </p:nvSpPr>
        <p:spPr>
          <a:xfrm>
            <a:off x="214282" y="3643314"/>
            <a:ext cx="2786082" cy="321471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0" name="내용 개체 틀 2"/>
          <p:cNvSpPr>
            <a:spLocks noGrp="1"/>
          </p:cNvSpPr>
          <p:nvPr>
            <p:ph sz="half" idx="14"/>
          </p:nvPr>
        </p:nvSpPr>
        <p:spPr>
          <a:xfrm>
            <a:off x="5786446" y="357166"/>
            <a:ext cx="2786082" cy="6500834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1" name="내용 개체 틀 2"/>
          <p:cNvSpPr>
            <a:spLocks noGrp="1"/>
          </p:cNvSpPr>
          <p:nvPr>
            <p:ph sz="half" idx="15"/>
          </p:nvPr>
        </p:nvSpPr>
        <p:spPr>
          <a:xfrm>
            <a:off x="2996968" y="360088"/>
            <a:ext cx="2786082" cy="6500834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큰 콘텐츠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-24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>
              <a:defRPr sz="2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내용 개체 틀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2786082" cy="6500834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7" name="내용 개체 틀 2"/>
          <p:cNvSpPr>
            <a:spLocks noGrp="1"/>
          </p:cNvSpPr>
          <p:nvPr>
            <p:ph sz="half" idx="12"/>
          </p:nvPr>
        </p:nvSpPr>
        <p:spPr>
          <a:xfrm>
            <a:off x="3000364" y="357166"/>
            <a:ext cx="2786082" cy="6500834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0" name="내용 개체 틀 2"/>
          <p:cNvSpPr>
            <a:spLocks noGrp="1"/>
          </p:cNvSpPr>
          <p:nvPr>
            <p:ph sz="half" idx="14"/>
          </p:nvPr>
        </p:nvSpPr>
        <p:spPr>
          <a:xfrm>
            <a:off x="5786446" y="357166"/>
            <a:ext cx="2786082" cy="6500834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큰 콘텐츠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-24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>
              <a:defRPr sz="2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내용 개체 틀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4071966" cy="207170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1" name="내용 개체 틀 2"/>
          <p:cNvSpPr>
            <a:spLocks noGrp="1"/>
          </p:cNvSpPr>
          <p:nvPr>
            <p:ph sz="half" idx="14"/>
          </p:nvPr>
        </p:nvSpPr>
        <p:spPr>
          <a:xfrm>
            <a:off x="214282" y="2571744"/>
            <a:ext cx="4071966" cy="207170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2" name="내용 개체 틀 2"/>
          <p:cNvSpPr>
            <a:spLocks noGrp="1"/>
          </p:cNvSpPr>
          <p:nvPr>
            <p:ph sz="half" idx="15"/>
          </p:nvPr>
        </p:nvSpPr>
        <p:spPr>
          <a:xfrm>
            <a:off x="214282" y="4786322"/>
            <a:ext cx="4071966" cy="207170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3" name="내용 개체 틀 2"/>
          <p:cNvSpPr>
            <a:spLocks noGrp="1"/>
          </p:cNvSpPr>
          <p:nvPr>
            <p:ph sz="half" idx="16"/>
          </p:nvPr>
        </p:nvSpPr>
        <p:spPr>
          <a:xfrm>
            <a:off x="4429124" y="357166"/>
            <a:ext cx="4071966" cy="207170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4" name="내용 개체 틀 2"/>
          <p:cNvSpPr>
            <a:spLocks noGrp="1"/>
          </p:cNvSpPr>
          <p:nvPr>
            <p:ph sz="half" idx="17"/>
          </p:nvPr>
        </p:nvSpPr>
        <p:spPr>
          <a:xfrm>
            <a:off x="4429124" y="2571744"/>
            <a:ext cx="4071966" cy="207170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15" name="내용 개체 틀 2"/>
          <p:cNvSpPr>
            <a:spLocks noGrp="1"/>
          </p:cNvSpPr>
          <p:nvPr>
            <p:ph sz="half" idx="18"/>
          </p:nvPr>
        </p:nvSpPr>
        <p:spPr>
          <a:xfrm>
            <a:off x="4429124" y="4786322"/>
            <a:ext cx="4071966" cy="2071702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내용 개체 틀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/>
          <a:lstStyle>
            <a:extLst/>
          </a:lstStyle>
          <a:p>
            <a:fld id="{FB30EDBD-1C2D-4C1E-B459-B60219FAB484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>
            <a:extLst/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/>
          <a:lstStyle>
            <a:extLst/>
          </a:lstStyle>
          <a:p>
            <a:fld id="{FB30EDBD-1C2D-4C1E-B459-B60219FAB484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>
            <a:extLst/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B30EDBD-1C2D-4C1E-B459-B60219FAB484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>
            <a:extLst/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/>
          <a:lstStyle>
            <a:extLst/>
          </a:lstStyle>
          <a:p>
            <a:fld id="{FB30EDBD-1C2D-4C1E-B459-B60219FAB484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>
            <a:extLst/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600538"/>
            <a:ext cx="8286808" cy="5105732"/>
          </a:xfrm>
        </p:spPr>
        <p:txBody>
          <a:bodyPr/>
          <a:lstStyle>
            <a:lvl1pPr>
              <a:defRPr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7" name="제목 개체 틀 2"/>
          <p:cNvSpPr>
            <a:spLocks noGrp="1"/>
          </p:cNvSpPr>
          <p:nvPr>
            <p:ph type="title"/>
          </p:nvPr>
        </p:nvSpPr>
        <p:spPr>
          <a:xfrm>
            <a:off x="214282" y="320040"/>
            <a:ext cx="8286808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>
              <a:defRPr sz="3800"/>
            </a:lvl1pPr>
            <a:extLst/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직사각형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직사각형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 dirty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/>
          <a:lstStyle>
            <a:extLst/>
          </a:lstStyle>
          <a:p>
            <a:fld id="{FB30EDBD-1C2D-4C1E-B459-B60219FAB484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>
            <a:extLst/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  <p:sp>
        <p:nvSpPr>
          <p:cNvPr id="10" name="그림 개체 틀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ko-KR" altLang="en-US" smtClean="0"/>
              <a:t>그림을 추가하려면 아이콘을 클릭하십시오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/>
          <a:lstStyle>
            <a:extLst/>
          </a:lstStyle>
          <a:p>
            <a:fld id="{FB30EDBD-1C2D-4C1E-B459-B60219FAB484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/>
          <a:lstStyle>
            <a:extLst/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ko-KR" altLang="en-US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smtClean="0"/>
              <a:t>둘째 수준</a:t>
            </a:r>
          </a:p>
          <a:p>
            <a:pPr lvl="2" eaLnBrk="1" latinLnBrk="0" hangingPunct="1"/>
            <a:r>
              <a:rPr lang="ko-KR" altLang="en-US" smtClean="0"/>
              <a:t>셋째 수준</a:t>
            </a:r>
          </a:p>
          <a:p>
            <a:pPr lvl="3" eaLnBrk="1" latinLnBrk="0" hangingPunct="1"/>
            <a:r>
              <a:rPr lang="ko-KR" altLang="en-US" smtClean="0"/>
              <a:t>넷째 수준</a:t>
            </a:r>
          </a:p>
          <a:p>
            <a:pPr lvl="4" eaLnBrk="1" latinLnBrk="0" hangingPunct="1"/>
            <a:r>
              <a:rPr lang="ko-KR" altLang="en-US" smtClean="0"/>
              <a:t>다섯째 수준</a:t>
            </a:r>
            <a:endParaRPr kumimoji="0" 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  <a:prstGeom prst="rect">
            <a:avLst/>
          </a:prstGeom>
        </p:spPr>
        <p:txBody>
          <a:bodyPr/>
          <a:lstStyle>
            <a:extLst/>
          </a:lstStyle>
          <a:p>
            <a:fld id="{FB30EDBD-1C2D-4C1E-B459-B60219FAB484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  <a:prstGeom prst="rect">
            <a:avLst/>
          </a:prstGeom>
        </p:spPr>
        <p:txBody>
          <a:bodyPr/>
          <a:lstStyle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14282" y="1000108"/>
            <a:ext cx="8286808" cy="5706162"/>
          </a:xfrm>
        </p:spPr>
        <p:txBody>
          <a:bodyPr/>
          <a:lstStyle>
            <a:lvl1pPr>
              <a:defRPr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7" name="제목 개체 틀 2"/>
          <p:cNvSpPr>
            <a:spLocks noGrp="1"/>
          </p:cNvSpPr>
          <p:nvPr>
            <p:ph type="title"/>
          </p:nvPr>
        </p:nvSpPr>
        <p:spPr>
          <a:xfrm>
            <a:off x="214282" y="320040"/>
            <a:ext cx="8286808" cy="60863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개체 틀 2"/>
          <p:cNvSpPr>
            <a:spLocks noGrp="1"/>
          </p:cNvSpPr>
          <p:nvPr>
            <p:ph type="title"/>
          </p:nvPr>
        </p:nvSpPr>
        <p:spPr>
          <a:xfrm>
            <a:off x="214282" y="320040"/>
            <a:ext cx="8286808" cy="60863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4" name="내용 개체 틀 2"/>
          <p:cNvSpPr>
            <a:spLocks noGrp="1"/>
          </p:cNvSpPr>
          <p:nvPr>
            <p:ph sz="half" idx="1"/>
          </p:nvPr>
        </p:nvSpPr>
        <p:spPr>
          <a:xfrm>
            <a:off x="214282" y="1000108"/>
            <a:ext cx="4071966" cy="571504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20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5" name="내용 개체 틀 2"/>
          <p:cNvSpPr>
            <a:spLocks noGrp="1"/>
          </p:cNvSpPr>
          <p:nvPr>
            <p:ph sz="half" idx="10"/>
          </p:nvPr>
        </p:nvSpPr>
        <p:spPr>
          <a:xfrm>
            <a:off x="4429124" y="1000108"/>
            <a:ext cx="4071966" cy="5715040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20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  <a:prstGeom prst="rect">
            <a:avLst/>
          </a:prstGeo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FB30EDBD-1C2D-4C1E-B459-B60219FAB484}" type="datetimeFigureOut">
              <a:rPr lang="ko-KR" altLang="en-US" smtClean="0"/>
              <a:pPr/>
              <a:t>2014-07-16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  <a:prstGeom prst="rect">
            <a:avLst/>
          </a:prstGeo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  <a:prstGeom prst="rect">
            <a:avLst/>
          </a:prstGeom>
        </p:spPr>
        <p:txBody>
          <a:bodyPr/>
          <a:lstStyle>
            <a:extLst/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14282" y="1412776"/>
            <a:ext cx="4071966" cy="5302372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20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188640"/>
            <a:ext cx="8286808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9" name="내용 개체 틀 2"/>
          <p:cNvSpPr>
            <a:spLocks noGrp="1"/>
          </p:cNvSpPr>
          <p:nvPr>
            <p:ph sz="half" idx="10"/>
          </p:nvPr>
        </p:nvSpPr>
        <p:spPr>
          <a:xfrm>
            <a:off x="4429124" y="1412776"/>
            <a:ext cx="4071966" cy="5302372"/>
          </a:xfrm>
        </p:spPr>
        <p:txBody>
          <a:bodyPr anchor="t">
            <a:normAutofit/>
          </a:bodyPr>
          <a:lstStyle>
            <a:lvl1pPr>
              <a:defRPr sz="2400"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3pPr>
            <a:lvl4pPr>
              <a:defRPr sz="20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214282" y="1600200"/>
            <a:ext cx="4071966" cy="2260848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320040"/>
            <a:ext cx="8286808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9" name="내용 개체 틀 2"/>
          <p:cNvSpPr>
            <a:spLocks noGrp="1"/>
          </p:cNvSpPr>
          <p:nvPr>
            <p:ph sz="half" idx="10"/>
          </p:nvPr>
        </p:nvSpPr>
        <p:spPr>
          <a:xfrm>
            <a:off x="4429124" y="1600200"/>
            <a:ext cx="4071966" cy="5114948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7" name="내용 개체 틀 2"/>
          <p:cNvSpPr>
            <a:spLocks noGrp="1"/>
          </p:cNvSpPr>
          <p:nvPr>
            <p:ph sz="half" idx="11"/>
          </p:nvPr>
        </p:nvSpPr>
        <p:spPr>
          <a:xfrm>
            <a:off x="212002" y="3861048"/>
            <a:ext cx="4071966" cy="2850470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큰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-24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>
              <a:defRPr sz="2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5" name="내용 개체 틀 2"/>
          <p:cNvSpPr>
            <a:spLocks noGrp="1"/>
          </p:cNvSpPr>
          <p:nvPr>
            <p:ph idx="1"/>
          </p:nvPr>
        </p:nvSpPr>
        <p:spPr>
          <a:xfrm>
            <a:off x="214282" y="357166"/>
            <a:ext cx="8286808" cy="6500834"/>
          </a:xfrm>
        </p:spPr>
        <p:txBody>
          <a:bodyPr/>
          <a:lstStyle>
            <a:lvl1pPr>
              <a:defRPr>
                <a:solidFill>
                  <a:schemeClr val="tx1">
                    <a:lumMod val="40000"/>
                    <a:lumOff val="60000"/>
                  </a:schemeClr>
                </a:solidFill>
              </a:defRPr>
            </a:lvl1pPr>
            <a:lvl2pPr>
              <a:defRPr>
                <a:solidFill>
                  <a:schemeClr val="tx1">
                    <a:lumMod val="60000"/>
                    <a:lumOff val="40000"/>
                  </a:schemeClr>
                </a:solidFill>
              </a:defRPr>
            </a:lvl2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큰 콘텐츠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제목 개체 틀 2"/>
          <p:cNvSpPr>
            <a:spLocks noGrp="1"/>
          </p:cNvSpPr>
          <p:nvPr>
            <p:ph type="title"/>
          </p:nvPr>
        </p:nvSpPr>
        <p:spPr>
          <a:xfrm>
            <a:off x="214282" y="-24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>
              <a:defRPr sz="2000"/>
            </a:lvl1pPr>
            <a:extLst/>
          </a:lstStyle>
          <a:p>
            <a:r>
              <a:rPr kumimoji="0" lang="ko-KR" altLang="en-US" smtClean="0"/>
              <a:t>마스터 제목 스타일 편집</a:t>
            </a:r>
            <a:endParaRPr kumimoji="0" lang="en-US"/>
          </a:p>
        </p:txBody>
      </p:sp>
      <p:sp>
        <p:nvSpPr>
          <p:cNvPr id="4" name="내용 개체 틀 2"/>
          <p:cNvSpPr>
            <a:spLocks noGrp="1"/>
          </p:cNvSpPr>
          <p:nvPr>
            <p:ph sz="half" idx="1"/>
          </p:nvPr>
        </p:nvSpPr>
        <p:spPr>
          <a:xfrm>
            <a:off x="214282" y="357166"/>
            <a:ext cx="4071966" cy="6500834"/>
          </a:xfrm>
        </p:spPr>
        <p:txBody>
          <a:bodyPr anchor="t"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  <p:sp>
        <p:nvSpPr>
          <p:cNvPr id="6" name="내용 개체 틀 2"/>
          <p:cNvSpPr>
            <a:spLocks noGrp="1"/>
          </p:cNvSpPr>
          <p:nvPr>
            <p:ph sz="half" idx="10"/>
          </p:nvPr>
        </p:nvSpPr>
        <p:spPr>
          <a:xfrm>
            <a:off x="4429124" y="357166"/>
            <a:ext cx="4071966" cy="6500834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lang="ko-KR" altLang="en-US" dirty="0" smtClean="0"/>
              <a:t>둘째 수준</a:t>
            </a:r>
          </a:p>
          <a:p>
            <a:pPr lvl="2" eaLnBrk="1" latinLnBrk="0" hangingPunct="1"/>
            <a:r>
              <a:rPr lang="ko-KR" altLang="en-US" dirty="0" smtClean="0"/>
              <a:t>셋째 수준</a:t>
            </a:r>
          </a:p>
          <a:p>
            <a:pPr lvl="3" eaLnBrk="1" latinLnBrk="0" hangingPunct="1"/>
            <a:r>
              <a:rPr lang="ko-KR" altLang="en-US" dirty="0" smtClean="0"/>
              <a:t>넷째 수준</a:t>
            </a:r>
          </a:p>
          <a:p>
            <a:pPr lvl="4" eaLnBrk="1" latinLnBrk="0" hangingPunct="1"/>
            <a:r>
              <a:rPr lang="ko-KR" altLang="en-US" dirty="0" smtClean="0"/>
              <a:t>다섯째 수준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직사각형 8"/>
          <p:cNvSpPr/>
          <p:nvPr/>
        </p:nvSpPr>
        <p:spPr>
          <a:xfrm flipH="1">
            <a:off x="8643966" y="0"/>
            <a:ext cx="500034" cy="6858000"/>
          </a:xfrm>
          <a:prstGeom prst="rect">
            <a:avLst/>
          </a:prstGeom>
          <a:blipFill>
            <a:blip r:embed="rId24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제목 개체 틀 2"/>
          <p:cNvSpPr>
            <a:spLocks noGrp="1"/>
          </p:cNvSpPr>
          <p:nvPr>
            <p:ph type="title"/>
          </p:nvPr>
        </p:nvSpPr>
        <p:spPr>
          <a:xfrm>
            <a:off x="214282" y="116632"/>
            <a:ext cx="8286808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ko-KR" altLang="en-US" dirty="0" smtClean="0"/>
              <a:t>마스터 제목 스타일 편집</a:t>
            </a:r>
            <a:endParaRPr kumimoji="0" lang="en-US" dirty="0"/>
          </a:p>
        </p:txBody>
      </p:sp>
      <p:sp>
        <p:nvSpPr>
          <p:cNvPr id="31" name="텍스트 개체 틀 30"/>
          <p:cNvSpPr>
            <a:spLocks noGrp="1"/>
          </p:cNvSpPr>
          <p:nvPr>
            <p:ph type="body" idx="1"/>
          </p:nvPr>
        </p:nvSpPr>
        <p:spPr>
          <a:xfrm>
            <a:off x="214282" y="1340768"/>
            <a:ext cx="8286808" cy="537438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ko-KR" altLang="en-US" dirty="0" smtClean="0"/>
              <a:t>마스터 텍스트 스타일을 편집합니다</a:t>
            </a:r>
          </a:p>
          <a:p>
            <a:pPr lvl="1" eaLnBrk="1" latinLnBrk="0" hangingPunct="1"/>
            <a:r>
              <a:rPr kumimoji="0" lang="ko-KR" altLang="en-US" dirty="0" smtClean="0"/>
              <a:t>둘째 수준</a:t>
            </a:r>
          </a:p>
          <a:p>
            <a:pPr lvl="2" eaLnBrk="1" latinLnBrk="0" hangingPunct="1"/>
            <a:r>
              <a:rPr kumimoji="0" lang="ko-KR" altLang="en-US" dirty="0" smtClean="0"/>
              <a:t>셋째 수준</a:t>
            </a:r>
          </a:p>
          <a:p>
            <a:pPr lvl="3" eaLnBrk="1" latinLnBrk="0" hangingPunct="1"/>
            <a:r>
              <a:rPr kumimoji="0" lang="ko-KR" altLang="en-US" dirty="0" smtClean="0"/>
              <a:t>넷째 수준</a:t>
            </a:r>
          </a:p>
          <a:p>
            <a:pPr lvl="4" eaLnBrk="1" latinLnBrk="0" hangingPunct="1"/>
            <a:r>
              <a:rPr kumimoji="0" lang="ko-KR" altLang="en-US" dirty="0" smtClean="0"/>
              <a:t>다섯째 수준</a:t>
            </a:r>
            <a:endParaRPr kumimoji="0"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718" r:id="rId3"/>
    <p:sldLayoutId id="2147483717" r:id="rId4"/>
    <p:sldLayoutId id="2147483699" r:id="rId5"/>
    <p:sldLayoutId id="2147483700" r:id="rId6"/>
    <p:sldLayoutId id="2147483713" r:id="rId7"/>
    <p:sldLayoutId id="2147483708" r:id="rId8"/>
    <p:sldLayoutId id="2147483709" r:id="rId9"/>
    <p:sldLayoutId id="2147483711" r:id="rId10"/>
    <p:sldLayoutId id="2147483710" r:id="rId11"/>
    <p:sldLayoutId id="2147483714" r:id="rId12"/>
    <p:sldLayoutId id="2147483716" r:id="rId13"/>
    <p:sldLayoutId id="2147483715" r:id="rId14"/>
    <p:sldLayoutId id="2147483712" r:id="rId15"/>
    <p:sldLayoutId id="2147483701" r:id="rId16"/>
    <p:sldLayoutId id="2147483702" r:id="rId17"/>
    <p:sldLayoutId id="2147483703" r:id="rId18"/>
    <p:sldLayoutId id="2147483704" r:id="rId19"/>
    <p:sldLayoutId id="2147483705" r:id="rId20"/>
    <p:sldLayoutId id="2147483706" r:id="rId21"/>
    <p:sldLayoutId id="2147483707" r:id="rId22"/>
  </p:sldLayoutIdLst>
  <p:txStyles>
    <p:titleStyle>
      <a:lvl1pPr algn="l" rtl="0" eaLnBrk="1" latinLnBrk="1" hangingPunct="1">
        <a:spcBef>
          <a:spcPct val="0"/>
        </a:spcBef>
        <a:buNone/>
        <a:defRPr kumimoji="0" sz="2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1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400" kern="1200" baseline="0">
          <a:solidFill>
            <a:schemeClr val="tx1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521208" indent="-228600" algn="l" rtl="0" eaLnBrk="1" latinLnBrk="1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000" kern="1200">
          <a:solidFill>
            <a:schemeClr val="tx1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1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1800" kern="1200">
          <a:solidFill>
            <a:schemeClr val="tx1">
              <a:lumMod val="60000"/>
              <a:lumOff val="40000"/>
            </a:schemeClr>
          </a:solidFill>
          <a:latin typeface="+mn-lt"/>
          <a:ea typeface="+mn-ea"/>
          <a:cs typeface="+mn-cs"/>
        </a:defRPr>
      </a:lvl3pPr>
      <a:lvl4pPr marL="1005840" indent="-228600" algn="l" rtl="0" eaLnBrk="1" latinLnBrk="1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1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1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1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1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1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1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gif"/><Relationship Id="rId4" Type="http://schemas.openxmlformats.org/officeDocument/2006/relationships/image" Target="../media/image2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Relationship Id="rId9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2714612" y="533400"/>
            <a:ext cx="5757656" cy="2868168"/>
          </a:xfrm>
        </p:spPr>
        <p:txBody>
          <a:bodyPr/>
          <a:lstStyle/>
          <a:p>
            <a:r>
              <a:rPr lang="en-US" altLang="ko-KR" b="0" dirty="0" smtClean="0">
                <a:latin typeface="Berlin Sans FB" pitchFamily="34" charset="0"/>
              </a:rPr>
              <a:t>Case</a:t>
            </a:r>
            <a:endParaRPr lang="ko-KR" altLang="en-US" b="0" dirty="0">
              <a:latin typeface="Berlin Sans FB" pitchFamily="34" charset="0"/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altLang="ko-KR" b="1" dirty="0" smtClean="0"/>
              <a:t>Radiology</a:t>
            </a:r>
          </a:p>
          <a:p>
            <a:r>
              <a:rPr lang="en-US" altLang="ko-KR" b="1" dirty="0" smtClean="0"/>
              <a:t>Dong-</a:t>
            </a:r>
            <a:r>
              <a:rPr lang="en-US" altLang="ko-KR" b="1" dirty="0" err="1" smtClean="0"/>
              <a:t>jin</a:t>
            </a:r>
            <a:r>
              <a:rPr lang="en-US" altLang="ko-KR" b="1" dirty="0" smtClean="0"/>
              <a:t> </a:t>
            </a:r>
            <a:r>
              <a:rPr lang="en-US" altLang="ko-KR" b="1" dirty="0" err="1" smtClean="0"/>
              <a:t>Im</a:t>
            </a:r>
            <a:endParaRPr lang="ko-KR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2014-01-13 chest pa</a:t>
            </a:r>
            <a:endParaRPr lang="ko-KR" altLang="en-US" dirty="0"/>
          </a:p>
        </p:txBody>
      </p:sp>
      <p:pic>
        <p:nvPicPr>
          <p:cNvPr id="8" name="내용 개체 틀 7"/>
          <p:cNvPicPr>
            <a:picLocks noGrp="1" noChangeAspect="1"/>
          </p:cNvPicPr>
          <p:nvPr>
            <p:ph sz="half"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4"/>
          <a:stretch/>
        </p:blipFill>
        <p:spPr>
          <a:xfrm>
            <a:off x="251520" y="548680"/>
            <a:ext cx="3960000" cy="4222312"/>
          </a:xfrm>
        </p:spPr>
      </p:pic>
      <p:pic>
        <p:nvPicPr>
          <p:cNvPr id="9" name="내용 개체 틀 8"/>
          <p:cNvPicPr>
            <a:picLocks noGrp="1" noChangeAspect="1"/>
          </p:cNvPicPr>
          <p:nvPr>
            <p:ph sz="half" idx="10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2" t="9236" r="8513" b="5335"/>
          <a:stretch/>
        </p:blipFill>
        <p:spPr>
          <a:xfrm>
            <a:off x="4572440" y="548679"/>
            <a:ext cx="3960000" cy="4229061"/>
          </a:xfrm>
        </p:spPr>
      </p:pic>
      <p:sp>
        <p:nvSpPr>
          <p:cNvPr id="7" name="제목 3"/>
          <p:cNvSpPr txBox="1">
            <a:spLocks/>
          </p:cNvSpPr>
          <p:nvPr/>
        </p:nvSpPr>
        <p:spPr>
          <a:xfrm>
            <a:off x="4427984" y="9778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20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altLang="ko-KR" dirty="0" smtClean="0"/>
              <a:t>2014-03-19 chest AP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27345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2014-03-19 pulmonary embolism CT</a:t>
            </a:r>
            <a:endParaRPr lang="ko-KR" alt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Grp="1" noChangeAspect="1" noChangeArrowheads="1"/>
          </p:cNvPicPr>
          <p:nvPr>
            <p:ph sz="half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440" y="54868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Grp="1" noChangeAspect="1" noChangeArrowheads="1"/>
          </p:cNvPicPr>
          <p:nvPr>
            <p:ph sz="half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5"/>
          <p:cNvPicPr>
            <a:picLocks noGrp="1" noChangeAspect="1" noChangeArrowheads="1"/>
          </p:cNvPicPr>
          <p:nvPr>
            <p:ph sz="half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440" y="342900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13620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내용 개체 틀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Radiation pneumonitis caused by Yttrium-90 microspheres</a:t>
            </a:r>
            <a:endParaRPr lang="ko-KR" altLang="en-US" dirty="0"/>
          </a:p>
        </p:txBody>
      </p:sp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Impression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98274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4282" y="1000108"/>
            <a:ext cx="5869886" cy="5706162"/>
          </a:xfrm>
        </p:spPr>
        <p:txBody>
          <a:bodyPr/>
          <a:lstStyle/>
          <a:p>
            <a:r>
              <a:rPr lang="en-US" altLang="ko-KR" dirty="0" err="1" smtClean="0">
                <a:solidFill>
                  <a:srgbClr val="FFFF00"/>
                </a:solidFill>
              </a:rPr>
              <a:t>Transarterial</a:t>
            </a:r>
            <a:r>
              <a:rPr lang="en-US" altLang="ko-KR" dirty="0" smtClean="0">
                <a:solidFill>
                  <a:srgbClr val="FFFF00"/>
                </a:solidFill>
              </a:rPr>
              <a:t> </a:t>
            </a:r>
            <a:r>
              <a:rPr lang="en-US" altLang="ko-KR" dirty="0" err="1" smtClean="0">
                <a:solidFill>
                  <a:srgbClr val="FFFF00"/>
                </a:solidFill>
              </a:rPr>
              <a:t>radioembolization</a:t>
            </a:r>
            <a:r>
              <a:rPr lang="en-US" altLang="ko-KR" dirty="0" smtClean="0">
                <a:solidFill>
                  <a:srgbClr val="FFFF00"/>
                </a:solidFill>
              </a:rPr>
              <a:t> (TARE)</a:t>
            </a:r>
          </a:p>
          <a:p>
            <a:pPr lvl="1"/>
            <a:r>
              <a:rPr lang="en-US" altLang="ko-KR" dirty="0" smtClean="0"/>
              <a:t>Selective internal radiation treatment (SIRT)</a:t>
            </a:r>
          </a:p>
          <a:p>
            <a:pPr lvl="1"/>
            <a:r>
              <a:rPr lang="en-US" altLang="ko-KR" dirty="0"/>
              <a:t>Yttrium-90 </a:t>
            </a:r>
            <a:r>
              <a:rPr lang="en-US" altLang="ko-KR" dirty="0" smtClean="0"/>
              <a:t>microsphere therapy</a:t>
            </a:r>
          </a:p>
          <a:p>
            <a:pPr lvl="1"/>
            <a:endParaRPr lang="en-US" altLang="ko-KR" dirty="0"/>
          </a:p>
          <a:p>
            <a:r>
              <a:rPr lang="en-US" altLang="ko-KR" dirty="0" smtClean="0">
                <a:solidFill>
                  <a:srgbClr val="C00000"/>
                </a:solidFill>
              </a:rPr>
              <a:t>Yttrium-90 microsphere</a:t>
            </a:r>
          </a:p>
          <a:p>
            <a:pPr lvl="1"/>
            <a:r>
              <a:rPr lang="en-US" altLang="ko-KR" dirty="0" smtClean="0"/>
              <a:t>Trans-hepatic </a:t>
            </a:r>
            <a:r>
              <a:rPr lang="en-US" altLang="ko-KR" dirty="0"/>
              <a:t>arterial </a:t>
            </a:r>
            <a:r>
              <a:rPr lang="en-US" altLang="ko-KR" dirty="0" smtClean="0"/>
              <a:t>administration  </a:t>
            </a:r>
          </a:p>
          <a:p>
            <a:pPr lvl="1"/>
            <a:r>
              <a:rPr lang="en-US" altLang="ko-KR" dirty="0"/>
              <a:t>E</a:t>
            </a:r>
            <a:r>
              <a:rPr lang="en-US" altLang="ko-KR" dirty="0" smtClean="0"/>
              <a:t>mbolic </a:t>
            </a:r>
            <a:r>
              <a:rPr lang="en-US" altLang="ko-KR" dirty="0"/>
              <a:t>microscopic </a:t>
            </a:r>
            <a:r>
              <a:rPr lang="en-US" altLang="ko-KR" dirty="0" smtClean="0"/>
              <a:t>particle</a:t>
            </a:r>
            <a:endParaRPr lang="en-US" altLang="ko-KR" dirty="0"/>
          </a:p>
          <a:p>
            <a:pPr lvl="1"/>
            <a:r>
              <a:rPr lang="en-US" altLang="ko-KR" dirty="0" smtClean="0"/>
              <a:t>To deliver </a:t>
            </a:r>
            <a:r>
              <a:rPr lang="en-US" altLang="ko-KR" dirty="0" smtClean="0">
                <a:solidFill>
                  <a:srgbClr val="FFFF00"/>
                </a:solidFill>
              </a:rPr>
              <a:t>lethal doses of radiation (200-300Gy)</a:t>
            </a:r>
          </a:p>
          <a:p>
            <a:pPr lvl="1"/>
            <a:r>
              <a:rPr lang="en-US" altLang="ko-KR" dirty="0"/>
              <a:t>To </a:t>
            </a:r>
            <a:r>
              <a:rPr lang="en-US" altLang="ko-KR" dirty="0" smtClean="0"/>
              <a:t>create </a:t>
            </a:r>
            <a:r>
              <a:rPr lang="en-US" altLang="ko-KR" dirty="0"/>
              <a:t>a zone of high radiation </a:t>
            </a:r>
            <a:r>
              <a:rPr lang="en-US" altLang="ko-KR" dirty="0" smtClean="0"/>
              <a:t>exposure</a:t>
            </a:r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20-30µm</a:t>
            </a:r>
            <a:r>
              <a:rPr lang="en-US" altLang="ko-KR" dirty="0"/>
              <a:t>; </a:t>
            </a:r>
            <a:r>
              <a:rPr lang="en-US" altLang="ko-KR" dirty="0" smtClean="0"/>
              <a:t>terminal </a:t>
            </a:r>
            <a:r>
              <a:rPr lang="en-US" altLang="ko-KR" dirty="0"/>
              <a:t>branch of hepatic </a:t>
            </a:r>
            <a:r>
              <a:rPr lang="en-US" altLang="ko-KR" dirty="0" smtClean="0"/>
              <a:t>a. or portal v.</a:t>
            </a:r>
          </a:p>
          <a:p>
            <a:pPr lvl="1"/>
            <a:r>
              <a:rPr lang="en-US" altLang="ko-KR" dirty="0"/>
              <a:t>Microspheres </a:t>
            </a:r>
            <a:r>
              <a:rPr lang="en-US" altLang="ko-KR" dirty="0" smtClean="0"/>
              <a:t>: </a:t>
            </a:r>
            <a:endParaRPr lang="en-US" altLang="ko-KR" dirty="0"/>
          </a:p>
          <a:p>
            <a:pPr lvl="2"/>
            <a:r>
              <a:rPr lang="en-US" altLang="ko-KR" dirty="0" smtClean="0"/>
              <a:t>SIR-Spheres®; resin, 20 - </a:t>
            </a:r>
            <a:r>
              <a:rPr lang="en-US" altLang="ko-KR" dirty="0"/>
              <a:t>60 </a:t>
            </a:r>
            <a:r>
              <a:rPr lang="en-US" altLang="ko-KR" dirty="0" smtClean="0"/>
              <a:t>㎛ </a:t>
            </a:r>
            <a:endParaRPr lang="en-US" altLang="ko-KR" dirty="0"/>
          </a:p>
          <a:p>
            <a:pPr lvl="2"/>
            <a:r>
              <a:rPr lang="en-US" altLang="ko-KR" dirty="0" err="1" smtClean="0"/>
              <a:t>TheraSphere</a:t>
            </a:r>
            <a:r>
              <a:rPr lang="en-US" altLang="ko-KR" dirty="0" smtClean="0"/>
              <a:t>®; glass, </a:t>
            </a:r>
            <a:r>
              <a:rPr lang="en-US" altLang="ko-KR" dirty="0"/>
              <a:t>20 -</a:t>
            </a:r>
            <a:r>
              <a:rPr lang="en-US" altLang="ko-KR" dirty="0" smtClean="0"/>
              <a:t> </a:t>
            </a:r>
            <a:r>
              <a:rPr lang="en-US" altLang="ko-KR" dirty="0"/>
              <a:t>30 </a:t>
            </a:r>
            <a:r>
              <a:rPr lang="en-US" altLang="ko-KR" dirty="0" smtClean="0"/>
              <a:t>㎛. </a:t>
            </a:r>
            <a:endParaRPr lang="en-US" altLang="ko-KR" dirty="0"/>
          </a:p>
          <a:p>
            <a:pPr lvl="1"/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/>
              <a:t>Transarterial</a:t>
            </a:r>
            <a:r>
              <a:rPr lang="en-US" altLang="ko-KR" dirty="0"/>
              <a:t> </a:t>
            </a:r>
            <a:r>
              <a:rPr lang="en-US" altLang="ko-KR" dirty="0" err="1"/>
              <a:t>radioembolization</a:t>
            </a:r>
            <a:r>
              <a:rPr lang="en-US" altLang="ko-KR" dirty="0"/>
              <a:t>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725144"/>
            <a:ext cx="2520000" cy="20514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930746"/>
            <a:ext cx="2520000" cy="19130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876916"/>
            <a:ext cx="2520000" cy="1848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직사각형 1"/>
          <p:cNvSpPr/>
          <p:nvPr/>
        </p:nvSpPr>
        <p:spPr>
          <a:xfrm>
            <a:off x="395536" y="6290156"/>
            <a:ext cx="56886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err="1">
                <a:latin typeface="+mn-ea"/>
              </a:rPr>
              <a:t>Semin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Nucl</a:t>
            </a:r>
            <a:r>
              <a:rPr lang="en-US" altLang="ko-KR" sz="1400" dirty="0">
                <a:latin typeface="+mn-ea"/>
              </a:rPr>
              <a:t> Med 2010; 40:105-121 </a:t>
            </a:r>
            <a:endParaRPr lang="ko-KR" altLang="en-US" sz="1400" dirty="0">
              <a:latin typeface="+mn-ea"/>
            </a:endParaRPr>
          </a:p>
          <a:p>
            <a:pPr algn="r"/>
            <a:r>
              <a:rPr lang="en-US" altLang="ko-KR" sz="1400" dirty="0" smtClean="0">
                <a:latin typeface="+mn-ea"/>
              </a:rPr>
              <a:t>Biomed </a:t>
            </a:r>
            <a:r>
              <a:rPr lang="en-US" altLang="ko-KR" sz="1400" dirty="0">
                <a:latin typeface="+mn-ea"/>
              </a:rPr>
              <a:t>Imaging </a:t>
            </a:r>
            <a:r>
              <a:rPr lang="en-US" altLang="ko-KR" sz="1400" dirty="0" err="1">
                <a:latin typeface="+mn-ea"/>
              </a:rPr>
              <a:t>Interv</a:t>
            </a:r>
            <a:r>
              <a:rPr lang="en-US" altLang="ko-KR" sz="1400" dirty="0">
                <a:latin typeface="+mn-ea"/>
              </a:rPr>
              <a:t> J 2006; 2(3):e43 </a:t>
            </a:r>
          </a:p>
        </p:txBody>
      </p:sp>
      <p:pic>
        <p:nvPicPr>
          <p:cNvPr id="8" name="그림 7" descr="입자크기.gif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84168" y="2828888"/>
            <a:ext cx="2520000" cy="1886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28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err="1" smtClean="0"/>
              <a:t>Unresectable</a:t>
            </a:r>
            <a:r>
              <a:rPr lang="en-US" altLang="ko-KR" dirty="0" smtClean="0"/>
              <a:t> hepatic malignancy</a:t>
            </a:r>
          </a:p>
          <a:p>
            <a:pPr lvl="1"/>
            <a:r>
              <a:rPr lang="en-US" altLang="ko-KR" dirty="0" smtClean="0"/>
              <a:t>Primary: HCC, CCC</a:t>
            </a:r>
          </a:p>
          <a:p>
            <a:pPr lvl="1"/>
            <a:r>
              <a:rPr lang="en-US" altLang="ko-KR" dirty="0" smtClean="0"/>
              <a:t>Metastasis: rectal cancer</a:t>
            </a:r>
          </a:p>
          <a:p>
            <a:pPr lvl="1"/>
            <a:endParaRPr lang="en-US" altLang="ko-KR" dirty="0" smtClean="0"/>
          </a:p>
          <a:p>
            <a:r>
              <a:rPr lang="en-US" altLang="ko-KR" dirty="0" smtClean="0"/>
              <a:t>Complication</a:t>
            </a:r>
          </a:p>
          <a:p>
            <a:pPr lvl="1"/>
            <a:r>
              <a:rPr lang="en-US" altLang="ko-KR" dirty="0" smtClean="0"/>
              <a:t>Early : fatigue, abdominal pain, nausea, vomiting, anorexia, fever</a:t>
            </a:r>
          </a:p>
          <a:p>
            <a:pPr lvl="1"/>
            <a:r>
              <a:rPr lang="en-US" altLang="ko-KR" dirty="0" smtClean="0"/>
              <a:t>Late : GI ulceration, </a:t>
            </a:r>
            <a:r>
              <a:rPr lang="en-US" altLang="ko-KR" dirty="0" err="1" smtClean="0"/>
              <a:t>cholecystitis</a:t>
            </a:r>
            <a:r>
              <a:rPr lang="en-US" altLang="ko-KR" dirty="0" smtClean="0"/>
              <a:t>, pancreatitis, </a:t>
            </a:r>
            <a:r>
              <a:rPr lang="en-US" altLang="ko-KR" dirty="0" smtClean="0">
                <a:solidFill>
                  <a:srgbClr val="FFFF00"/>
                </a:solidFill>
              </a:rPr>
              <a:t>pneumonitis</a:t>
            </a:r>
          </a:p>
          <a:p>
            <a:pPr lvl="3"/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dirty="0" err="1"/>
              <a:t>Transarterial</a:t>
            </a:r>
            <a:r>
              <a:rPr lang="en-US" altLang="ko-KR" dirty="0"/>
              <a:t> </a:t>
            </a:r>
            <a:r>
              <a:rPr lang="en-US" altLang="ko-KR" dirty="0" err="1" smtClean="0"/>
              <a:t>radioembolization</a:t>
            </a:r>
            <a:endParaRPr lang="en-US" altLang="ko-KR" dirty="0"/>
          </a:p>
        </p:txBody>
      </p:sp>
      <p:sp>
        <p:nvSpPr>
          <p:cNvPr id="6" name="직사각형 5"/>
          <p:cNvSpPr/>
          <p:nvPr/>
        </p:nvSpPr>
        <p:spPr>
          <a:xfrm>
            <a:off x="395536" y="629015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smtClean="0">
                <a:latin typeface="+mn-ea"/>
              </a:rPr>
              <a:t>Brachytherapy 2013; 12:573-579</a:t>
            </a:r>
          </a:p>
          <a:p>
            <a:pPr algn="r"/>
            <a:r>
              <a:rPr lang="en-US" altLang="ko-KR" sz="1400" dirty="0" smtClean="0">
                <a:latin typeface="+mn-ea"/>
              </a:rPr>
              <a:t>Biomed </a:t>
            </a:r>
            <a:r>
              <a:rPr lang="en-US" altLang="ko-KR" sz="1400" dirty="0">
                <a:latin typeface="+mn-ea"/>
              </a:rPr>
              <a:t>Imaging </a:t>
            </a:r>
            <a:r>
              <a:rPr lang="en-US" altLang="ko-KR" sz="1400" dirty="0" err="1">
                <a:latin typeface="+mn-ea"/>
              </a:rPr>
              <a:t>Interv</a:t>
            </a:r>
            <a:r>
              <a:rPr lang="en-US" altLang="ko-KR" sz="1400" dirty="0">
                <a:latin typeface="+mn-ea"/>
              </a:rPr>
              <a:t> J 2006; 2(3):e43 </a:t>
            </a:r>
          </a:p>
        </p:txBody>
      </p:sp>
    </p:spTree>
    <p:extLst>
      <p:ext uri="{BB962C8B-B14F-4D97-AF65-F5344CB8AC3E}">
        <p14:creationId xmlns:p14="http://schemas.microsoft.com/office/powerpoint/2010/main" val="182466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Etiology</a:t>
            </a:r>
          </a:p>
          <a:p>
            <a:pPr lvl="1"/>
            <a:r>
              <a:rPr lang="en-US" altLang="ko-KR" dirty="0" err="1" smtClean="0">
                <a:solidFill>
                  <a:srgbClr val="FFFF00"/>
                </a:solidFill>
              </a:rPr>
              <a:t>Intratumoral</a:t>
            </a:r>
            <a:r>
              <a:rPr lang="en-US" altLang="ko-KR" dirty="0" smtClean="0">
                <a:solidFill>
                  <a:srgbClr val="FFFF00"/>
                </a:solidFill>
              </a:rPr>
              <a:t>  </a:t>
            </a:r>
            <a:r>
              <a:rPr lang="en-US" altLang="ko-KR" dirty="0" err="1" smtClean="0">
                <a:solidFill>
                  <a:srgbClr val="FFFF00"/>
                </a:solidFill>
              </a:rPr>
              <a:t>arteriovenous</a:t>
            </a:r>
            <a:r>
              <a:rPr lang="en-US" altLang="ko-KR" dirty="0" smtClean="0">
                <a:solidFill>
                  <a:srgbClr val="FFFF00"/>
                </a:solidFill>
              </a:rPr>
              <a:t> shunting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Diagnosis</a:t>
            </a:r>
          </a:p>
          <a:p>
            <a:pPr lvl="1"/>
            <a:r>
              <a:rPr lang="en-US" altLang="ko-KR" dirty="0" smtClean="0"/>
              <a:t>Clinical </a:t>
            </a:r>
            <a:r>
              <a:rPr lang="en-US" altLang="ko-KR" dirty="0"/>
              <a:t>findings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Functional findings </a:t>
            </a:r>
            <a:endParaRPr lang="en-US" altLang="ko-KR" dirty="0"/>
          </a:p>
          <a:p>
            <a:pPr lvl="1"/>
            <a:r>
              <a:rPr lang="en-US" altLang="ko-KR" dirty="0" smtClean="0"/>
              <a:t>Radiographic </a:t>
            </a:r>
            <a:r>
              <a:rPr lang="en-US" altLang="ko-KR" dirty="0"/>
              <a:t>findings </a:t>
            </a:r>
          </a:p>
          <a:p>
            <a:pPr lvl="1"/>
            <a:r>
              <a:rPr lang="en-US" altLang="ko-KR" dirty="0" smtClean="0"/>
              <a:t>Without </a:t>
            </a:r>
            <a:r>
              <a:rPr lang="en-US" altLang="ko-KR" dirty="0"/>
              <a:t>other infectious /inflammatory /cytotoxic etiologies</a:t>
            </a:r>
          </a:p>
          <a:p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Radiation pneumonitis caused by Yttrium-90 </a:t>
            </a:r>
            <a:r>
              <a:rPr lang="en-US" altLang="ko-KR" dirty="0" smtClean="0"/>
              <a:t>microspheres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395536" y="629015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latin typeface="+mn-ea"/>
              </a:rPr>
              <a:t>J </a:t>
            </a:r>
            <a:r>
              <a:rPr lang="en-US" altLang="ko-KR" sz="1400" dirty="0" err="1">
                <a:latin typeface="+mn-ea"/>
              </a:rPr>
              <a:t>Vasc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Interv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Radiol</a:t>
            </a:r>
            <a:r>
              <a:rPr lang="en-US" altLang="ko-KR" sz="1400" dirty="0">
                <a:latin typeface="+mn-ea"/>
              </a:rPr>
              <a:t> 2012; </a:t>
            </a:r>
            <a:r>
              <a:rPr lang="en-US" altLang="ko-KR" sz="1400" dirty="0" smtClean="0">
                <a:latin typeface="+mn-ea"/>
              </a:rPr>
              <a:t>23:669–674</a:t>
            </a:r>
          </a:p>
          <a:p>
            <a:pPr algn="r"/>
            <a:r>
              <a:rPr lang="en-US" altLang="ko-KR" sz="1400" dirty="0">
                <a:latin typeface="+mn-ea"/>
              </a:rPr>
              <a:t>Int. J. Radiation Oncology Biol. Phys</a:t>
            </a:r>
            <a:r>
              <a:rPr lang="en-US" altLang="ko-KR" sz="1400" dirty="0" smtClean="0">
                <a:latin typeface="+mn-ea"/>
              </a:rPr>
              <a:t>. 1995; 33:919-924</a:t>
            </a:r>
            <a:endParaRPr lang="en-US" altLang="ko-KR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82466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Etiology</a:t>
            </a:r>
          </a:p>
          <a:p>
            <a:pPr lvl="1"/>
            <a:r>
              <a:rPr lang="en-US" altLang="ko-KR" dirty="0" err="1" smtClean="0">
                <a:solidFill>
                  <a:srgbClr val="FFFF00"/>
                </a:solidFill>
              </a:rPr>
              <a:t>Intratumoral</a:t>
            </a:r>
            <a:r>
              <a:rPr lang="en-US" altLang="ko-KR" dirty="0" smtClean="0">
                <a:solidFill>
                  <a:srgbClr val="FFFF00"/>
                </a:solidFill>
              </a:rPr>
              <a:t>  </a:t>
            </a:r>
            <a:r>
              <a:rPr lang="en-US" altLang="ko-KR" dirty="0" err="1" smtClean="0">
                <a:solidFill>
                  <a:srgbClr val="FFFF00"/>
                </a:solidFill>
              </a:rPr>
              <a:t>arteriovenous</a:t>
            </a:r>
            <a:r>
              <a:rPr lang="en-US" altLang="ko-KR" dirty="0" smtClean="0">
                <a:solidFill>
                  <a:srgbClr val="FFFF00"/>
                </a:solidFill>
              </a:rPr>
              <a:t> shunting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Diagnosis</a:t>
            </a:r>
          </a:p>
          <a:p>
            <a:pPr lvl="1"/>
            <a:r>
              <a:rPr lang="en-US" altLang="ko-KR" dirty="0" smtClean="0">
                <a:solidFill>
                  <a:srgbClr val="C00000"/>
                </a:solidFill>
              </a:rPr>
              <a:t>Clinical </a:t>
            </a:r>
            <a:r>
              <a:rPr lang="en-US" altLang="ko-KR" dirty="0">
                <a:solidFill>
                  <a:srgbClr val="C00000"/>
                </a:solidFill>
              </a:rPr>
              <a:t>findings </a:t>
            </a:r>
            <a:endParaRPr lang="en-US" altLang="ko-KR" dirty="0" smtClean="0">
              <a:solidFill>
                <a:srgbClr val="C00000"/>
              </a:solidFill>
            </a:endParaRPr>
          </a:p>
          <a:p>
            <a:pPr lvl="2"/>
            <a:r>
              <a:rPr lang="en-US" altLang="ko-KR" dirty="0" smtClean="0"/>
              <a:t>1-2 months </a:t>
            </a:r>
            <a:r>
              <a:rPr lang="en-US" altLang="ko-KR" dirty="0"/>
              <a:t>after therapy</a:t>
            </a:r>
          </a:p>
          <a:p>
            <a:pPr lvl="2"/>
            <a:r>
              <a:rPr lang="en-US" altLang="ko-KR" dirty="0"/>
              <a:t>Nonproductive cough, dyspnea, fever</a:t>
            </a:r>
          </a:p>
          <a:p>
            <a:pPr lvl="2"/>
            <a:r>
              <a:rPr lang="en-US" altLang="ko-KR" dirty="0" smtClean="0"/>
              <a:t>BAL: </a:t>
            </a:r>
            <a:r>
              <a:rPr lang="en-US" altLang="ko-KR" dirty="0" err="1" smtClean="0"/>
              <a:t>Bronchoalveolar</a:t>
            </a:r>
            <a:r>
              <a:rPr lang="en-US" altLang="ko-KR" dirty="0" smtClean="0"/>
              <a:t> </a:t>
            </a:r>
            <a:r>
              <a:rPr lang="en-US" altLang="ko-KR" dirty="0" err="1"/>
              <a:t>lymphcytosis</a:t>
            </a:r>
            <a:r>
              <a:rPr lang="en-US" altLang="ko-KR" dirty="0"/>
              <a:t> and </a:t>
            </a:r>
            <a:r>
              <a:rPr lang="en-US" altLang="ko-KR" dirty="0" err="1"/>
              <a:t>eosinohilia</a:t>
            </a:r>
            <a:endParaRPr lang="en-US" altLang="ko-KR" dirty="0"/>
          </a:p>
          <a:p>
            <a:pPr lvl="1"/>
            <a:r>
              <a:rPr lang="en-US" altLang="ko-KR" dirty="0" smtClean="0">
                <a:solidFill>
                  <a:srgbClr val="C00000"/>
                </a:solidFill>
              </a:rPr>
              <a:t>Functional findings </a:t>
            </a:r>
          </a:p>
          <a:p>
            <a:pPr lvl="2"/>
            <a:r>
              <a:rPr lang="en-US" altLang="ko-KR" dirty="0" smtClean="0"/>
              <a:t>PFT: </a:t>
            </a:r>
            <a:r>
              <a:rPr lang="en-US" altLang="ko-KR" dirty="0"/>
              <a:t>restrictive pattern </a:t>
            </a:r>
          </a:p>
          <a:p>
            <a:pPr lvl="1"/>
            <a:r>
              <a:rPr lang="en-US" altLang="ko-KR" dirty="0" smtClean="0"/>
              <a:t>Radiographic </a:t>
            </a:r>
            <a:r>
              <a:rPr lang="en-US" altLang="ko-KR" dirty="0"/>
              <a:t>findings </a:t>
            </a:r>
          </a:p>
          <a:p>
            <a:pPr lvl="1"/>
            <a:r>
              <a:rPr lang="en-US" altLang="ko-KR" dirty="0" smtClean="0"/>
              <a:t>Without </a:t>
            </a:r>
            <a:r>
              <a:rPr lang="en-US" altLang="ko-KR" dirty="0"/>
              <a:t>other infectious /inflammatory /cytotoxic etiologies</a:t>
            </a:r>
          </a:p>
          <a:p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Radiation pneumonitis caused by Yttrium-90 </a:t>
            </a:r>
            <a:r>
              <a:rPr lang="en-US" altLang="ko-KR" dirty="0" smtClean="0"/>
              <a:t>microspheres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395536" y="629015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latin typeface="+mn-ea"/>
              </a:rPr>
              <a:t>J </a:t>
            </a:r>
            <a:r>
              <a:rPr lang="en-US" altLang="ko-KR" sz="1400" dirty="0" err="1">
                <a:latin typeface="+mn-ea"/>
              </a:rPr>
              <a:t>Vasc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Interv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Radiol</a:t>
            </a:r>
            <a:r>
              <a:rPr lang="en-US" altLang="ko-KR" sz="1400" dirty="0">
                <a:latin typeface="+mn-ea"/>
              </a:rPr>
              <a:t> 2012; </a:t>
            </a:r>
            <a:r>
              <a:rPr lang="en-US" altLang="ko-KR" sz="1400" dirty="0" smtClean="0">
                <a:latin typeface="+mn-ea"/>
              </a:rPr>
              <a:t>23:669–674</a:t>
            </a:r>
          </a:p>
          <a:p>
            <a:pPr algn="r"/>
            <a:r>
              <a:rPr lang="en-US" altLang="ko-KR" sz="1400" dirty="0">
                <a:latin typeface="+mn-ea"/>
              </a:rPr>
              <a:t>Int. J. Radiation Oncology Biol. Phys</a:t>
            </a:r>
            <a:r>
              <a:rPr lang="en-US" altLang="ko-KR" sz="1400" dirty="0" smtClean="0">
                <a:latin typeface="+mn-ea"/>
              </a:rPr>
              <a:t>. 1995; 33:919-924</a:t>
            </a:r>
            <a:endParaRPr lang="en-US" altLang="ko-KR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463453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Etiology</a:t>
            </a:r>
          </a:p>
          <a:p>
            <a:pPr lvl="1"/>
            <a:r>
              <a:rPr lang="en-US" altLang="ko-KR" dirty="0" err="1" smtClean="0">
                <a:solidFill>
                  <a:srgbClr val="FFFF00"/>
                </a:solidFill>
              </a:rPr>
              <a:t>Intratumoral</a:t>
            </a:r>
            <a:r>
              <a:rPr lang="en-US" altLang="ko-KR" dirty="0" smtClean="0">
                <a:solidFill>
                  <a:srgbClr val="FFFF00"/>
                </a:solidFill>
              </a:rPr>
              <a:t>  </a:t>
            </a:r>
            <a:r>
              <a:rPr lang="en-US" altLang="ko-KR" dirty="0" err="1" smtClean="0">
                <a:solidFill>
                  <a:srgbClr val="FFFF00"/>
                </a:solidFill>
              </a:rPr>
              <a:t>arteriovenous</a:t>
            </a:r>
            <a:r>
              <a:rPr lang="en-US" altLang="ko-KR" dirty="0" smtClean="0">
                <a:solidFill>
                  <a:srgbClr val="FFFF00"/>
                </a:solidFill>
              </a:rPr>
              <a:t> shunting</a:t>
            </a:r>
          </a:p>
          <a:p>
            <a:pPr lvl="1"/>
            <a:endParaRPr lang="en-US" altLang="ko-KR" dirty="0"/>
          </a:p>
          <a:p>
            <a:r>
              <a:rPr lang="en-US" altLang="ko-KR" dirty="0" smtClean="0"/>
              <a:t>Diagnosis</a:t>
            </a:r>
          </a:p>
          <a:p>
            <a:pPr lvl="1"/>
            <a:r>
              <a:rPr lang="en-US" altLang="ko-KR" dirty="0" smtClean="0"/>
              <a:t>Clinical </a:t>
            </a:r>
            <a:r>
              <a:rPr lang="en-US" altLang="ko-KR" dirty="0"/>
              <a:t>findings 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Functional findings </a:t>
            </a:r>
            <a:endParaRPr lang="en-US" altLang="ko-KR" dirty="0"/>
          </a:p>
          <a:p>
            <a:pPr lvl="1"/>
            <a:r>
              <a:rPr lang="en-US" altLang="ko-KR" dirty="0" smtClean="0">
                <a:solidFill>
                  <a:srgbClr val="C00000"/>
                </a:solidFill>
              </a:rPr>
              <a:t>Radiographic </a:t>
            </a:r>
            <a:r>
              <a:rPr lang="en-US" altLang="ko-KR" dirty="0">
                <a:solidFill>
                  <a:srgbClr val="C00000"/>
                </a:solidFill>
              </a:rPr>
              <a:t>findings </a:t>
            </a:r>
            <a:endParaRPr lang="en-US" altLang="ko-KR" dirty="0" smtClean="0">
              <a:solidFill>
                <a:srgbClr val="C00000"/>
              </a:solidFill>
            </a:endParaRPr>
          </a:p>
          <a:p>
            <a:pPr lvl="2"/>
            <a:r>
              <a:rPr lang="en-US" altLang="ko-KR" dirty="0">
                <a:solidFill>
                  <a:srgbClr val="FFFF00"/>
                </a:solidFill>
              </a:rPr>
              <a:t>Confluent GGO/consolidation </a:t>
            </a:r>
            <a:endParaRPr lang="en-US" altLang="ko-KR" dirty="0" smtClean="0">
              <a:solidFill>
                <a:srgbClr val="FFFF00"/>
              </a:solidFill>
            </a:endParaRPr>
          </a:p>
          <a:p>
            <a:pPr lvl="2"/>
            <a:r>
              <a:rPr lang="en-US" altLang="ko-KR" dirty="0" smtClean="0">
                <a:solidFill>
                  <a:srgbClr val="FFFF00"/>
                </a:solidFill>
              </a:rPr>
              <a:t>Relative </a:t>
            </a:r>
            <a:r>
              <a:rPr lang="en-US" altLang="ko-KR" dirty="0">
                <a:solidFill>
                  <a:srgbClr val="FFFF00"/>
                </a:solidFill>
              </a:rPr>
              <a:t>peripheral/</a:t>
            </a:r>
            <a:r>
              <a:rPr lang="en-US" altLang="ko-KR" dirty="0" err="1">
                <a:solidFill>
                  <a:srgbClr val="FFFF00"/>
                </a:solidFill>
              </a:rPr>
              <a:t>hilar</a:t>
            </a:r>
            <a:r>
              <a:rPr lang="en-US" altLang="ko-KR" dirty="0">
                <a:solidFill>
                  <a:srgbClr val="FFFF00"/>
                </a:solidFill>
              </a:rPr>
              <a:t> sparing, </a:t>
            </a:r>
            <a:r>
              <a:rPr lang="en-US" altLang="ko-KR" dirty="0" err="1">
                <a:solidFill>
                  <a:srgbClr val="FFFF00"/>
                </a:solidFill>
              </a:rPr>
              <a:t>aymmetric</a:t>
            </a:r>
            <a:endParaRPr lang="en-US" altLang="ko-KR" dirty="0">
              <a:solidFill>
                <a:srgbClr val="FFFF00"/>
              </a:solidFill>
            </a:endParaRPr>
          </a:p>
          <a:p>
            <a:pPr lvl="2"/>
            <a:r>
              <a:rPr lang="en-US" altLang="ko-KR" dirty="0">
                <a:solidFill>
                  <a:srgbClr val="FFFF00"/>
                </a:solidFill>
              </a:rPr>
              <a:t>Fibrosis, traction bronchiectasis, focal honeycombing</a:t>
            </a:r>
            <a:endParaRPr lang="ko-KR" altLang="en-US" dirty="0">
              <a:solidFill>
                <a:srgbClr val="FFFF00"/>
              </a:solidFill>
            </a:endParaRPr>
          </a:p>
          <a:p>
            <a:pPr lvl="1"/>
            <a:r>
              <a:rPr lang="en-US" altLang="ko-KR" dirty="0" smtClean="0"/>
              <a:t>Without </a:t>
            </a:r>
            <a:r>
              <a:rPr lang="en-US" altLang="ko-KR" dirty="0"/>
              <a:t>other infectious /inflammatory /cytotoxic etiologies</a:t>
            </a:r>
          </a:p>
          <a:p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Radiation pneumonitis caused by Yttrium-90 </a:t>
            </a:r>
            <a:r>
              <a:rPr lang="en-US" altLang="ko-KR" dirty="0" smtClean="0"/>
              <a:t>microspheres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8760"/>
            <a:ext cx="3708000" cy="2750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395536" y="6290156"/>
            <a:ext cx="82089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latin typeface="+mn-ea"/>
              </a:rPr>
              <a:t>J </a:t>
            </a:r>
            <a:r>
              <a:rPr lang="en-US" altLang="ko-KR" sz="1400" dirty="0" err="1">
                <a:latin typeface="+mn-ea"/>
              </a:rPr>
              <a:t>Vasc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Interv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Radiol</a:t>
            </a:r>
            <a:r>
              <a:rPr lang="en-US" altLang="ko-KR" sz="1400" dirty="0">
                <a:latin typeface="+mn-ea"/>
              </a:rPr>
              <a:t> 2012; </a:t>
            </a:r>
            <a:r>
              <a:rPr lang="en-US" altLang="ko-KR" sz="1400" dirty="0" smtClean="0">
                <a:latin typeface="+mn-ea"/>
              </a:rPr>
              <a:t>23:669–674</a:t>
            </a:r>
          </a:p>
          <a:p>
            <a:pPr algn="r"/>
            <a:r>
              <a:rPr lang="en-US" altLang="ko-KR" sz="1400" dirty="0">
                <a:latin typeface="+mn-ea"/>
              </a:rPr>
              <a:t>Int. J. Radiation Oncology Biol. Phys</a:t>
            </a:r>
            <a:r>
              <a:rPr lang="en-US" altLang="ko-KR" sz="1400" dirty="0" smtClean="0">
                <a:latin typeface="+mn-ea"/>
              </a:rPr>
              <a:t>. 1995; 33:919-924</a:t>
            </a:r>
            <a:endParaRPr lang="en-US" altLang="ko-KR" sz="14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00981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>
          <a:xfrm>
            <a:off x="214282" y="1000108"/>
            <a:ext cx="4645750" cy="5706162"/>
          </a:xfrm>
        </p:spPr>
        <p:txBody>
          <a:bodyPr/>
          <a:lstStyle/>
          <a:p>
            <a:r>
              <a:rPr lang="en-US" altLang="ko-KR" dirty="0" smtClean="0">
                <a:solidFill>
                  <a:srgbClr val="C00000"/>
                </a:solidFill>
              </a:rPr>
              <a:t>Lung perfusion scan</a:t>
            </a:r>
          </a:p>
          <a:p>
            <a:pPr lvl="1"/>
            <a:r>
              <a:rPr lang="en-US" altLang="ko-KR" dirty="0" err="1" smtClean="0"/>
              <a:t>Scintigraphy</a:t>
            </a:r>
            <a:r>
              <a:rPr lang="en-US" altLang="ko-KR" dirty="0" smtClean="0"/>
              <a:t> with </a:t>
            </a:r>
            <a:r>
              <a:rPr lang="en-US" altLang="ko-KR" dirty="0" smtClean="0">
                <a:solidFill>
                  <a:srgbClr val="FFFF00"/>
                </a:solidFill>
              </a:rPr>
              <a:t>Tc-99m MAA 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macroaggregated</a:t>
            </a:r>
            <a:r>
              <a:rPr lang="en-US" altLang="ko-KR" dirty="0" smtClean="0"/>
              <a:t> albumin)</a:t>
            </a:r>
          </a:p>
          <a:p>
            <a:pPr lvl="1"/>
            <a:r>
              <a:rPr lang="en-US" altLang="ko-KR" dirty="0"/>
              <a:t> Liver-lung shunt </a:t>
            </a:r>
            <a:r>
              <a:rPr lang="en-US" altLang="ko-KR" dirty="0" smtClean="0"/>
              <a:t>calculation</a:t>
            </a:r>
          </a:p>
          <a:p>
            <a:pPr lvl="1"/>
            <a:endParaRPr lang="en-US" altLang="ko-KR" dirty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>
                <a:solidFill>
                  <a:srgbClr val="FFFF00"/>
                </a:solidFill>
              </a:rPr>
              <a:t>&lt; 20% </a:t>
            </a:r>
          </a:p>
          <a:p>
            <a:pPr lvl="2"/>
            <a:r>
              <a:rPr lang="en-US" altLang="ko-KR" dirty="0" smtClean="0"/>
              <a:t>&lt; 13% (1995)</a:t>
            </a:r>
          </a:p>
          <a:p>
            <a:pPr lvl="2"/>
            <a:r>
              <a:rPr lang="en-US" altLang="ko-KR" dirty="0" smtClean="0"/>
              <a:t> </a:t>
            </a:r>
          </a:p>
          <a:p>
            <a:pPr lvl="2"/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Radiation pneumonitis caused by Yttrium-90 </a:t>
            </a:r>
            <a:r>
              <a:rPr lang="en-US" altLang="ko-KR" dirty="0" smtClean="0"/>
              <a:t>microspheres</a:t>
            </a:r>
            <a:endParaRPr lang="ko-KR" alt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5322"/>
            <a:ext cx="3708000" cy="379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36912"/>
            <a:ext cx="3562783" cy="432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직사각형 5"/>
          <p:cNvSpPr/>
          <p:nvPr/>
        </p:nvSpPr>
        <p:spPr>
          <a:xfrm>
            <a:off x="395536" y="5859269"/>
            <a:ext cx="82089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smtClean="0">
                <a:latin typeface="+mn-ea"/>
              </a:rPr>
              <a:t>AAPM 2011 annual meeting</a:t>
            </a:r>
          </a:p>
          <a:p>
            <a:pPr algn="r"/>
            <a:r>
              <a:rPr lang="en-US" altLang="ko-KR" sz="1400" dirty="0" err="1" smtClean="0">
                <a:latin typeface="+mn-ea"/>
              </a:rPr>
              <a:t>Semin</a:t>
            </a:r>
            <a:r>
              <a:rPr lang="en-US" altLang="ko-KR" sz="1400" dirty="0" smtClean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Nucl</a:t>
            </a:r>
            <a:r>
              <a:rPr lang="en-US" altLang="ko-KR" sz="1400" dirty="0">
                <a:latin typeface="+mn-ea"/>
              </a:rPr>
              <a:t> Med 2010; </a:t>
            </a:r>
            <a:r>
              <a:rPr lang="en-US" altLang="ko-KR" sz="1400" dirty="0" smtClean="0">
                <a:latin typeface="+mn-ea"/>
              </a:rPr>
              <a:t>40:105-121 </a:t>
            </a:r>
            <a:endParaRPr lang="ko-KR" altLang="en-US" sz="1400" dirty="0">
              <a:latin typeface="+mn-ea"/>
            </a:endParaRPr>
          </a:p>
          <a:p>
            <a:pPr algn="r"/>
            <a:r>
              <a:rPr lang="en-US" altLang="ko-KR" sz="1400" dirty="0" smtClean="0">
                <a:latin typeface="+mn-ea"/>
              </a:rPr>
              <a:t>J </a:t>
            </a:r>
            <a:r>
              <a:rPr lang="en-US" altLang="ko-KR" sz="1400" dirty="0" err="1">
                <a:latin typeface="+mn-ea"/>
              </a:rPr>
              <a:t>Vasc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Interv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Radiol</a:t>
            </a:r>
            <a:r>
              <a:rPr lang="en-US" altLang="ko-KR" sz="1400" dirty="0">
                <a:latin typeface="+mn-ea"/>
              </a:rPr>
              <a:t> 2012; </a:t>
            </a:r>
            <a:r>
              <a:rPr lang="en-US" altLang="ko-KR" sz="1400" dirty="0" smtClean="0">
                <a:latin typeface="+mn-ea"/>
              </a:rPr>
              <a:t>23:669–674</a:t>
            </a:r>
          </a:p>
          <a:p>
            <a:pPr algn="r"/>
            <a:r>
              <a:rPr lang="en-US" altLang="ko-KR" sz="1400" dirty="0">
                <a:latin typeface="+mn-ea"/>
              </a:rPr>
              <a:t>Int. J. Radiation Oncology Biol. Phys</a:t>
            </a:r>
            <a:r>
              <a:rPr lang="en-US" altLang="ko-KR" sz="1400" dirty="0" smtClean="0">
                <a:latin typeface="+mn-ea"/>
              </a:rPr>
              <a:t>. 1995; 33:919-924</a:t>
            </a:r>
            <a:endParaRPr lang="en-US" altLang="ko-KR" sz="1400" dirty="0">
              <a:latin typeface="+mn-ea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27924"/>
            <a:ext cx="3344218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24669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내용 개체 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Radiation pneumonitis caused by Yttrium-90 </a:t>
            </a:r>
            <a:r>
              <a:rPr lang="en-US" altLang="ko-KR" dirty="0" smtClean="0"/>
              <a:t>microspheres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395536" y="6505599"/>
            <a:ext cx="8208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 smtClean="0">
                <a:latin typeface="+mn-ea"/>
              </a:rPr>
              <a:t>Brachytherapy 2013; 12:573-579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355" y="1052737"/>
            <a:ext cx="5826821" cy="302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149080"/>
            <a:ext cx="8158151" cy="2304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타원 1"/>
          <p:cNvSpPr/>
          <p:nvPr/>
        </p:nvSpPr>
        <p:spPr>
          <a:xfrm>
            <a:off x="7452320" y="6021288"/>
            <a:ext cx="288032" cy="288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466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47/M</a:t>
            </a:r>
          </a:p>
          <a:p>
            <a:endParaRPr lang="en-US" altLang="ko-KR" dirty="0" smtClean="0"/>
          </a:p>
          <a:p>
            <a:r>
              <a:rPr lang="en-US" altLang="ko-KR" dirty="0" err="1" smtClean="0"/>
              <a:t>Phx</a:t>
            </a:r>
            <a:endParaRPr lang="en-US" altLang="ko-KR" dirty="0" smtClean="0"/>
          </a:p>
          <a:p>
            <a:pPr lvl="1"/>
            <a:r>
              <a:rPr lang="en-US" altLang="ko-KR" dirty="0"/>
              <a:t>HBV </a:t>
            </a:r>
            <a:r>
              <a:rPr lang="en-US" altLang="ko-KR" dirty="0" smtClean="0"/>
              <a:t>carrier x 25 </a:t>
            </a:r>
            <a:r>
              <a:rPr lang="en-US" altLang="ko-KR" dirty="0" err="1" smtClean="0"/>
              <a:t>yrs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en-US" altLang="ko-KR" dirty="0" smtClean="0"/>
              <a:t>CC</a:t>
            </a:r>
          </a:p>
          <a:p>
            <a:pPr lvl="1"/>
            <a:r>
              <a:rPr lang="en-US" altLang="ko-KR" dirty="0" smtClean="0"/>
              <a:t>2013. 12 </a:t>
            </a:r>
          </a:p>
          <a:p>
            <a:pPr lvl="1"/>
            <a:r>
              <a:rPr lang="en-US" altLang="ko-KR" dirty="0" smtClean="0"/>
              <a:t>Both </a:t>
            </a:r>
            <a:r>
              <a:rPr lang="en-US" altLang="ko-KR" dirty="0"/>
              <a:t>posterior thigh pain</a:t>
            </a:r>
          </a:p>
          <a:p>
            <a:pPr lvl="1"/>
            <a:endParaRPr lang="en-US" altLang="ko-KR" dirty="0" smtClean="0"/>
          </a:p>
        </p:txBody>
      </p:sp>
      <p:sp>
        <p:nvSpPr>
          <p:cNvPr id="3" name="제목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Case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8598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dirty="0"/>
              <a:t>Radiation pneumonitis caused by Yttrium-90 </a:t>
            </a:r>
            <a:r>
              <a:rPr lang="en-US" altLang="ko-KR" dirty="0" smtClean="0"/>
              <a:t>microspheres</a:t>
            </a:r>
            <a:endParaRPr lang="ko-KR" altLang="en-US" dirty="0"/>
          </a:p>
        </p:txBody>
      </p:sp>
      <p:sp>
        <p:nvSpPr>
          <p:cNvPr id="6" name="직사각형 5"/>
          <p:cNvSpPr/>
          <p:nvPr/>
        </p:nvSpPr>
        <p:spPr>
          <a:xfrm>
            <a:off x="395536" y="6505599"/>
            <a:ext cx="820891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altLang="ko-KR" sz="1400" dirty="0">
                <a:latin typeface="+mn-ea"/>
              </a:rPr>
              <a:t>J </a:t>
            </a:r>
            <a:r>
              <a:rPr lang="en-US" altLang="ko-KR" sz="1400" dirty="0" err="1">
                <a:latin typeface="+mn-ea"/>
              </a:rPr>
              <a:t>Vasc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Interv</a:t>
            </a:r>
            <a:r>
              <a:rPr lang="en-US" altLang="ko-KR" sz="1400" dirty="0">
                <a:latin typeface="+mn-ea"/>
              </a:rPr>
              <a:t> </a:t>
            </a:r>
            <a:r>
              <a:rPr lang="en-US" altLang="ko-KR" sz="1400" dirty="0" err="1">
                <a:latin typeface="+mn-ea"/>
              </a:rPr>
              <a:t>Radiol</a:t>
            </a:r>
            <a:r>
              <a:rPr lang="en-US" altLang="ko-KR" sz="1400" dirty="0">
                <a:latin typeface="+mn-ea"/>
              </a:rPr>
              <a:t> 2012; 23:669–674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2736000" cy="2021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40" y="3429000"/>
            <a:ext cx="2736000" cy="2033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136" y="1264314"/>
            <a:ext cx="2736000" cy="2025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136" y="3447266"/>
            <a:ext cx="2736000" cy="2014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448" y="1252874"/>
            <a:ext cx="2736000" cy="2037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448" y="3447266"/>
            <a:ext cx="2736000" cy="20148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51520" y="908720"/>
            <a:ext cx="274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3 weeks after TARE</a:t>
            </a:r>
            <a:endParaRPr lang="ko-KR" altLang="en-US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716" y="908720"/>
            <a:ext cx="274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4 weeks after oral steroid</a:t>
            </a:r>
            <a:endParaRPr lang="ko-KR" altLang="en-US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857028" y="908720"/>
            <a:ext cx="27474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9 months later </a:t>
            </a:r>
            <a:endParaRPr lang="ko-KR" altLang="en-US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73892" y="5589240"/>
            <a:ext cx="60263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Case: 50/F GIST of proximal jejunum with liver </a:t>
            </a:r>
            <a:r>
              <a:rPr lang="en-US" altLang="ko-KR" b="1" dirty="0" err="1" smtClean="0">
                <a:solidFill>
                  <a:schemeClr val="tx1">
                    <a:lumMod val="60000"/>
                    <a:lumOff val="40000"/>
                  </a:schemeClr>
                </a:solidFill>
              </a:rPr>
              <a:t>metastsis</a:t>
            </a:r>
            <a:endParaRPr lang="ko-KR" altLang="en-US" b="1" dirty="0">
              <a:solidFill>
                <a:schemeClr val="tx1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4669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2013-12-23 L-spine MR</a:t>
            </a:r>
            <a:endParaRPr lang="ko-KR" altLang="en-US" dirty="0"/>
          </a:p>
        </p:txBody>
      </p:sp>
      <p:pic>
        <p:nvPicPr>
          <p:cNvPr id="13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60" y="548680"/>
            <a:ext cx="3960000" cy="5308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Grp="1" noChangeAspect="1" noChangeArrowheads="1"/>
          </p:cNvPicPr>
          <p:nvPr>
            <p:ph sz="half" idx="10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440" y="548680"/>
            <a:ext cx="3960000" cy="2817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7798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2013-12-24 CT liver</a:t>
            </a:r>
            <a:r>
              <a:rPr lang="ko-KR" altLang="en-US" smtClean="0"/>
              <a:t> </a:t>
            </a:r>
            <a:endParaRPr lang="ko-KR" altLang="en-US" dirty="0"/>
          </a:p>
        </p:txBody>
      </p:sp>
      <p:sp>
        <p:nvSpPr>
          <p:cNvPr id="8" name="내용 개체 틀 7"/>
          <p:cNvSpPr>
            <a:spLocks noGrp="1"/>
          </p:cNvSpPr>
          <p:nvPr>
            <p:ph sz="half" idx="13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/>
              <a:t>AFP   73457.81 </a:t>
            </a:r>
            <a:r>
              <a:rPr lang="en-US" altLang="ko-KR" sz="2400" dirty="0" smtClean="0"/>
              <a:t>    </a:t>
            </a:r>
            <a:endParaRPr lang="en-US" altLang="ko-KR" sz="2400" dirty="0"/>
          </a:p>
          <a:p>
            <a:r>
              <a:rPr lang="en-US" altLang="ko-KR" sz="2400" dirty="0"/>
              <a:t>CEA   3.85 </a:t>
            </a:r>
            <a:r>
              <a:rPr lang="en-US" altLang="ko-KR" sz="2400" dirty="0" smtClean="0"/>
              <a:t>  </a:t>
            </a:r>
            <a:endParaRPr lang="en-US" altLang="ko-KR" sz="2400" dirty="0"/>
          </a:p>
          <a:p>
            <a:r>
              <a:rPr lang="en-US" altLang="ko-KR" sz="2400" dirty="0"/>
              <a:t>PIVKA-II   49941 </a:t>
            </a:r>
            <a:r>
              <a:rPr lang="en-US" altLang="ko-KR" sz="2400" dirty="0" smtClean="0"/>
              <a:t> </a:t>
            </a:r>
            <a:endParaRPr lang="en-US" altLang="ko-KR" sz="2400" dirty="0"/>
          </a:p>
          <a:p>
            <a:endParaRPr lang="ko-KR" altLang="en-US" sz="2400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Grp="1" noChangeAspect="1" noChangeArrowheads="1"/>
          </p:cNvPicPr>
          <p:nvPr>
            <p:ph sz="half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4"/>
          <p:cNvPicPr>
            <a:picLocks noGrp="1" noChangeAspect="1" noChangeArrowheads="1"/>
          </p:cNvPicPr>
          <p:nvPr>
            <p:ph sz="half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440" y="54868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5006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2013-12-26 PET-CT</a:t>
            </a:r>
            <a:endParaRPr lang="ko-KR" altLang="en-US" dirty="0"/>
          </a:p>
        </p:txBody>
      </p:sp>
      <p:pic>
        <p:nvPicPr>
          <p:cNvPr id="12" name="Picture 2"/>
          <p:cNvPicPr>
            <a:picLocks noGrp="1" noChangeAspect="1" noChangeArrowheads="1"/>
          </p:cNvPicPr>
          <p:nvPr>
            <p:ph sz="half" idx="10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30" r="26877"/>
          <a:stretch/>
        </p:blipFill>
        <p:spPr bwMode="auto">
          <a:xfrm>
            <a:off x="4572000" y="548679"/>
            <a:ext cx="3960000" cy="55828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Grp="1" noChangeAspect="1" noChangeArrowheads="1"/>
          </p:cNvPicPr>
          <p:nvPr>
            <p:ph sz="half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3960000" cy="252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2"/>
            <a:ext cx="3960000" cy="252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363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2013-12-26 PET-CT</a:t>
            </a:r>
            <a:endParaRPr lang="ko-KR" altLang="en-US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3"/>
          <p:cNvPicPr>
            <a:picLocks noGrp="1" noChangeAspect="1" noChangeArrowheads="1"/>
          </p:cNvPicPr>
          <p:nvPr>
            <p:ph sz="half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228" y="54868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4"/>
          <p:cNvPicPr>
            <a:picLocks noGrp="1" noChangeAspect="1" noChangeArrowheads="1"/>
          </p:cNvPicPr>
          <p:nvPr>
            <p:ph sz="half" idx="11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5"/>
          <p:cNvPicPr>
            <a:picLocks noGrp="1" noChangeAspect="1" noChangeArrowheads="1"/>
          </p:cNvPicPr>
          <p:nvPr>
            <p:ph sz="half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228" y="342900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6633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2014-01-02 </a:t>
            </a:r>
            <a:r>
              <a:rPr lang="en-US" altLang="ko-KR" dirty="0" err="1" smtClean="0"/>
              <a:t>radioembolization</a:t>
            </a:r>
            <a:r>
              <a:rPr lang="en-US" altLang="ko-KR" dirty="0" smtClean="0"/>
              <a:t>(pre)</a:t>
            </a:r>
            <a:endParaRPr lang="ko-KR" altLang="en-US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Grp="1" noChangeAspect="1" noChangeArrowheads="1"/>
          </p:cNvPicPr>
          <p:nvPr>
            <p:ph sz="half" idx="1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42900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제목 1"/>
          <p:cNvSpPr txBox="1">
            <a:spLocks/>
          </p:cNvSpPr>
          <p:nvPr/>
        </p:nvSpPr>
        <p:spPr>
          <a:xfrm>
            <a:off x="4499992" y="9778"/>
            <a:ext cx="4643470" cy="322878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lvl1pPr algn="l" rtl="0" eaLnBrk="1" latinLnBrk="1" hangingPunct="1">
              <a:spcBef>
                <a:spcPct val="0"/>
              </a:spcBef>
              <a:buNone/>
              <a:defRPr kumimoji="0" sz="2000" b="1" kern="1200" cap="all" baseline="0">
                <a:ln w="500">
                  <a:solidFill>
                    <a:schemeClr val="tx2">
                      <a:shade val="20000"/>
                      <a:satMod val="120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en-US" altLang="ko-KR" dirty="0" smtClean="0"/>
              <a:t>2014-01-02 lung perfusion scan</a:t>
            </a:r>
            <a:endParaRPr lang="ko-KR" altLang="en-US" dirty="0"/>
          </a:p>
        </p:txBody>
      </p:sp>
      <p:pic>
        <p:nvPicPr>
          <p:cNvPr id="13" name="Picture 4"/>
          <p:cNvPicPr>
            <a:picLocks noGrp="1" noChangeAspect="1" noChangeArrowheads="1"/>
          </p:cNvPicPr>
          <p:nvPr>
            <p:ph sz="half" idx="1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548682"/>
            <a:ext cx="3960000" cy="2523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5"/>
          <p:cNvPicPr>
            <a:picLocks noGrp="1" noChangeAspect="1" noChangeArrowheads="1"/>
          </p:cNvPicPr>
          <p:nvPr>
            <p:ph sz="half" idx="13"/>
          </p:nvPr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81" r="7507"/>
          <a:stretch/>
        </p:blipFill>
        <p:spPr bwMode="auto">
          <a:xfrm>
            <a:off x="4572000" y="3428993"/>
            <a:ext cx="3960000" cy="29961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9927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2014-01-14 </a:t>
            </a:r>
            <a:r>
              <a:rPr lang="en-US" altLang="ko-KR" dirty="0" err="1"/>
              <a:t>radioembolization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내용 개체 틀 5"/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4868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Grp="1" noChangeAspect="1" noChangeArrowheads="1"/>
          </p:cNvPicPr>
          <p:nvPr>
            <p:ph sz="half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440" y="548680"/>
            <a:ext cx="3960000" cy="2523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1556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CC</a:t>
            </a:r>
          </a:p>
          <a:p>
            <a:pPr lvl="1"/>
            <a:r>
              <a:rPr lang="en-US" altLang="ko-KR" dirty="0" smtClean="0"/>
              <a:t>2014. 03</a:t>
            </a:r>
          </a:p>
          <a:p>
            <a:pPr lvl="1"/>
            <a:r>
              <a:rPr lang="en-US" altLang="ko-KR" dirty="0"/>
              <a:t>10</a:t>
            </a:r>
            <a:r>
              <a:rPr lang="ko-KR" altLang="ko-KR" dirty="0"/>
              <a:t>일 전부터 계단</a:t>
            </a:r>
            <a:r>
              <a:rPr lang="en-US" altLang="ko-KR" dirty="0"/>
              <a:t> 15</a:t>
            </a:r>
            <a:r>
              <a:rPr lang="ko-KR" altLang="ko-KR" dirty="0"/>
              <a:t>칸만 올라가도 숨차는 증상</a:t>
            </a:r>
            <a:endParaRPr lang="en-US" altLang="ko-KR" dirty="0" smtClean="0"/>
          </a:p>
        </p:txBody>
      </p:sp>
      <p:sp>
        <p:nvSpPr>
          <p:cNvPr id="4" name="제목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67203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풍요">
  <a:themeElements>
    <a:clrScheme name="사용자 지정 3">
      <a:dk1>
        <a:sysClr val="windowText" lastClr="000000"/>
      </a:dk1>
      <a:lt1>
        <a:srgbClr val="595959"/>
      </a:lt1>
      <a:dk2>
        <a:srgbClr val="000000"/>
      </a:dk2>
      <a:lt2>
        <a:srgbClr val="3F3F3F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사용자 지정 2">
      <a:majorFont>
        <a:latin typeface="Calibri"/>
        <a:ea typeface="맑은 고딕"/>
        <a:cs typeface=""/>
      </a:majorFont>
      <a:minorFont>
        <a:latin typeface="Calibri"/>
        <a:ea typeface="맑은 고딕"/>
        <a:cs typeface=""/>
      </a:minorFont>
    </a:fontScheme>
    <a:fmtScheme name="풍요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12299</TotalTime>
  <Words>776</Words>
  <Application>Microsoft Office PowerPoint</Application>
  <PresentationFormat>화면 슬라이드 쇼(4:3)</PresentationFormat>
  <Paragraphs>165</Paragraphs>
  <Slides>20</Slides>
  <Notes>12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20</vt:i4>
      </vt:variant>
    </vt:vector>
  </HeadingPairs>
  <TitlesOfParts>
    <vt:vector size="21" baseType="lpstr">
      <vt:lpstr>풍요</vt:lpstr>
      <vt:lpstr>Case</vt:lpstr>
      <vt:lpstr>Case</vt:lpstr>
      <vt:lpstr>2013-12-23 L-spine MR</vt:lpstr>
      <vt:lpstr>2013-12-24 CT liver </vt:lpstr>
      <vt:lpstr>2013-12-26 PET-CT</vt:lpstr>
      <vt:lpstr>2013-12-26 PET-CT</vt:lpstr>
      <vt:lpstr>2014-01-02 radioembolization(pre)</vt:lpstr>
      <vt:lpstr>2014-01-14 radioembolization</vt:lpstr>
      <vt:lpstr>PowerPoint 프레젠테이션</vt:lpstr>
      <vt:lpstr>2014-01-13 chest pa</vt:lpstr>
      <vt:lpstr>2014-03-19 pulmonary embolism CT</vt:lpstr>
      <vt:lpstr>Impression</vt:lpstr>
      <vt:lpstr>Transarterial radioembolization </vt:lpstr>
      <vt:lpstr>Transarterial radioembolization</vt:lpstr>
      <vt:lpstr>Radiation pneumonitis caused by Yttrium-90 microspheres</vt:lpstr>
      <vt:lpstr>Radiation pneumonitis caused by Yttrium-90 microspheres</vt:lpstr>
      <vt:lpstr>Radiation pneumonitis caused by Yttrium-90 microspheres</vt:lpstr>
      <vt:lpstr>Radiation pneumonitis caused by Yttrium-90 microspheres</vt:lpstr>
      <vt:lpstr>Radiation pneumonitis caused by Yttrium-90 microspheres</vt:lpstr>
      <vt:lpstr>Radiation pneumonitis caused by Yttrium-90 microspheres</vt:lpstr>
    </vt:vector>
  </TitlesOfParts>
  <Company>R&amp;D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sv468017</cp:lastModifiedBy>
  <cp:revision>872</cp:revision>
  <dcterms:created xsi:type="dcterms:W3CDTF">2006-10-05T04:04:58Z</dcterms:created>
  <dcterms:modified xsi:type="dcterms:W3CDTF">2014-07-16T10:04:29Z</dcterms:modified>
</cp:coreProperties>
</file>