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84" r:id="rId3"/>
    <p:sldId id="285" r:id="rId4"/>
    <p:sldId id="291" r:id="rId5"/>
    <p:sldId id="287" r:id="rId6"/>
    <p:sldId id="289" r:id="rId7"/>
    <p:sldId id="288" r:id="rId8"/>
    <p:sldId id="292" r:id="rId9"/>
    <p:sldId id="290" r:id="rId10"/>
    <p:sldId id="286" r:id="rId11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96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193" autoAdjust="0"/>
  </p:normalViewPr>
  <p:slideViewPr>
    <p:cSldViewPr>
      <p:cViewPr varScale="1">
        <p:scale>
          <a:sx n="96" d="100"/>
          <a:sy n="96" d="100"/>
        </p:scale>
        <p:origin x="-12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B47BD2D-ADD2-4E67-9543-E4A6AC9A31B8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DFF3D6-E809-459C-9DC8-C4F3412D2F6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1484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endParaRPr lang="en-US" altLang="ko-KR" sz="2400" dirty="0" smtClean="0"/>
          </a:p>
        </p:txBody>
      </p:sp>
      <p:sp>
        <p:nvSpPr>
          <p:cNvPr id="174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DD9849-C536-42E1-9023-E62E49199BB3}" type="slidenum">
              <a:rPr lang="ko-KR" altLang="en-US" smtClean="0"/>
              <a:pPr/>
              <a:t>2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420680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37575-E465-4720-AAD3-ADD0E617B5C8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7AAA9-4D9E-4CE8-8835-59F510C52F9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B4B1C-B75C-4332-A9DB-534FD900694B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968DB-EFEB-4024-8C16-4090BD45D8A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53897-D2A1-4CBD-AF7E-DD8B96DABBD8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027F0-16E8-4B36-A9B0-267296239C7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363D4-DE80-4890-ABE0-6B182FD54AF2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FE497-39F4-41B6-8086-CF04FDA4138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1BEB3-7BA3-40F7-BF73-6E582691E746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A7ABF-8FF5-4FF3-982B-F33D715D28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B467A-631E-411A-B937-46916ECF0C41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8A65B-EC13-4DE6-AF1C-1F6ABBC42C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4E3EA-55E3-47AA-A01C-E2B3D32EC3DC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494E6-9CA6-43B3-97DB-4C1C07836F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CAF4E-D548-4D38-922C-C33299C14247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DD9E3-0A5A-459F-B6FD-46FE5B78ADF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4D4B-77C7-4F67-8CFD-7F48ADD34755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880C4-874E-4AED-AD77-082DF94BA1B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7B911-F676-44F5-B462-48D56A71CBC0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CE4B-3E60-480B-8EA9-59782A0ADFD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92E25-F36B-4B5C-999F-C3636D83B4FB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904C9-0BBD-48E2-8940-DF55F6B5506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6CD17C7-8E99-43BA-BA97-C278C483E336}" type="datetimeFigureOut">
              <a:rPr lang="ko-KR" altLang="en-US"/>
              <a:pPr>
                <a:defRPr/>
              </a:pPr>
              <a:t>2016-04-28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7BECA0E-6A4F-471B-8A53-B4FEA0592E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8"/>
          <p:cNvSpPr txBox="1">
            <a:spLocks noChangeArrowheads="1"/>
          </p:cNvSpPr>
          <p:nvPr/>
        </p:nvSpPr>
        <p:spPr bwMode="auto">
          <a:xfrm>
            <a:off x="450773" y="908720"/>
            <a:ext cx="7920880" cy="256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2016.04.28 </a:t>
            </a:r>
            <a:r>
              <a:rPr lang="en-US" altLang="ko-KR" sz="28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Research meeting</a:t>
            </a:r>
          </a:p>
          <a:p>
            <a:endParaRPr lang="en-US" altLang="ko-KR" sz="28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48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ICU study</a:t>
            </a:r>
          </a:p>
          <a:p>
            <a:endParaRPr lang="en-US" altLang="ko-KR" sz="2800" b="1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075" name="직사각형 1"/>
          <p:cNvSpPr>
            <a:spLocks noChangeArrowheads="1"/>
          </p:cNvSpPr>
          <p:nvPr/>
        </p:nvSpPr>
        <p:spPr bwMode="auto">
          <a:xfrm>
            <a:off x="656927" y="5157192"/>
            <a:ext cx="466281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en-US" altLang="ko-KR" sz="2400" b="1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algn="r"/>
            <a:r>
              <a:rPr lang="en-US" altLang="ko-KR" sz="28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R4 </a:t>
            </a:r>
            <a:r>
              <a:rPr lang="ko-KR" altLang="en-US" sz="28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송명진</a:t>
            </a:r>
            <a:endParaRPr lang="en-US" altLang="ko-KR" sz="2800" b="1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연구 일정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4</a:t>
            </a:r>
            <a:r>
              <a:rPr lang="ko-KR" altLang="en-US" sz="2800" dirty="0" smtClean="0"/>
              <a:t>월 </a:t>
            </a:r>
            <a:r>
              <a:rPr lang="en-US" altLang="ko-KR" sz="2800" dirty="0" smtClean="0"/>
              <a:t>: </a:t>
            </a:r>
            <a:r>
              <a:rPr lang="ko-KR" altLang="en-US" sz="2800" dirty="0"/>
              <a:t>문헌 추가 고찰 및 엑셀파일 </a:t>
            </a:r>
            <a:r>
              <a:rPr lang="ko-KR" altLang="en-US" sz="2800" dirty="0" smtClean="0"/>
              <a:t>만들기</a:t>
            </a:r>
            <a:endParaRPr lang="en-US" altLang="ko-KR" sz="2800" dirty="0" smtClean="0"/>
          </a:p>
          <a:p>
            <a:r>
              <a:rPr lang="en-US" altLang="ko-KR" sz="2800" dirty="0" smtClean="0"/>
              <a:t>5-6</a:t>
            </a:r>
            <a:r>
              <a:rPr lang="ko-KR" altLang="en-US" sz="2800" dirty="0" smtClean="0"/>
              <a:t>월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데이터 정리</a:t>
            </a:r>
            <a:endParaRPr lang="en-US" altLang="ko-KR" sz="2800" dirty="0" smtClean="0"/>
          </a:p>
          <a:p>
            <a:r>
              <a:rPr lang="en-US" altLang="ko-KR" sz="2800" dirty="0" smtClean="0"/>
              <a:t>7-8</a:t>
            </a:r>
            <a:r>
              <a:rPr lang="ko-KR" altLang="en-US" sz="2800" dirty="0" smtClean="0"/>
              <a:t>월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통계 및 초록 작성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9</a:t>
            </a:r>
            <a:r>
              <a:rPr lang="ko-KR" altLang="en-US" sz="2800" dirty="0" smtClean="0"/>
              <a:t>월 초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대한결핵 및 호흡기학회 추계학술대회 초록 제출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281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ko-KR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연구 목표</a:t>
            </a:r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>
          <a:xfrm>
            <a:off x="467544" y="1520116"/>
            <a:ext cx="8352928" cy="4968552"/>
          </a:xfrm>
        </p:spPr>
        <p:txBody>
          <a:bodyPr/>
          <a:lstStyle/>
          <a:p>
            <a:pPr latinLnBrk="0"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연구 배경</a:t>
            </a:r>
            <a:endParaRPr lang="en-US" altLang="ko-KR" sz="2400" dirty="0"/>
          </a:p>
          <a:p>
            <a:pPr lvl="1" latinLnBrk="0"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최근 </a:t>
            </a:r>
            <a:r>
              <a:rPr lang="en-US" altLang="ko-KR" sz="2400" dirty="0" smtClean="0"/>
              <a:t>ICU</a:t>
            </a:r>
            <a:r>
              <a:rPr lang="ko-KR" altLang="en-US" sz="2400" dirty="0"/>
              <a:t> </a:t>
            </a:r>
            <a:r>
              <a:rPr lang="ko-KR" altLang="en-US" sz="2400" dirty="0" err="1" smtClean="0"/>
              <a:t>입실시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TTE</a:t>
            </a:r>
            <a:r>
              <a:rPr lang="ko-KR" altLang="en-US" sz="2400" dirty="0" smtClean="0"/>
              <a:t>를 </a:t>
            </a:r>
            <a:r>
              <a:rPr lang="en-US" altLang="ko-KR" sz="2400" dirty="0" smtClean="0"/>
              <a:t>routine </a:t>
            </a:r>
            <a:r>
              <a:rPr lang="ko-KR" altLang="en-US" sz="2400" dirty="0" smtClean="0"/>
              <a:t>하게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시행하며 </a:t>
            </a:r>
            <a:r>
              <a:rPr lang="en-US" altLang="ko-KR" sz="2400" dirty="0" smtClean="0"/>
              <a:t>ICU </a:t>
            </a:r>
            <a:r>
              <a:rPr lang="ko-KR" altLang="en-US" sz="2400" dirty="0" smtClean="0"/>
              <a:t>환자에서 </a:t>
            </a:r>
            <a:r>
              <a:rPr lang="en-US" altLang="ko-KR" sz="2400" dirty="0" err="1"/>
              <a:t>Takotsubo</a:t>
            </a:r>
            <a:r>
              <a:rPr lang="en-US" altLang="ko-KR" sz="2400" dirty="0"/>
              <a:t> </a:t>
            </a:r>
            <a:r>
              <a:rPr lang="en-US" altLang="ko-KR" sz="2400" dirty="0" smtClean="0"/>
              <a:t>cardiomyopathy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(Stress induced cardiomyopathy, SCMP)</a:t>
            </a:r>
            <a:r>
              <a:rPr lang="ko-KR" altLang="en-US" sz="2400" dirty="0" smtClean="0"/>
              <a:t>가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진단되는 비율이 높아짐</a:t>
            </a:r>
            <a:r>
              <a:rPr lang="en-US" altLang="ko-KR" sz="2400" dirty="0" smtClean="0"/>
              <a:t>.</a:t>
            </a:r>
            <a:endParaRPr lang="en-US" sz="2400" dirty="0" smtClean="0"/>
          </a:p>
          <a:p>
            <a:pPr latinLnBrk="0">
              <a:buFont typeface="Arial" panose="020B0604020202020204" pitchFamily="34" charset="0"/>
              <a:buChar char="•"/>
            </a:pPr>
            <a:endParaRPr lang="en-US" sz="2400" dirty="0"/>
          </a:p>
          <a:p>
            <a:pPr latinLnBrk="0"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연구 목표</a:t>
            </a:r>
            <a:endParaRPr lang="en-US" sz="2400" dirty="0" smtClean="0"/>
          </a:p>
          <a:p>
            <a:pPr lvl="1" latinLnBrk="0">
              <a:buFont typeface="Arial" panose="020B0604020202020204" pitchFamily="34" charset="0"/>
              <a:buChar char="•"/>
            </a:pPr>
            <a:r>
              <a:rPr lang="en-US" sz="2400" dirty="0" smtClean="0"/>
              <a:t>2015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ICU </a:t>
            </a:r>
            <a:r>
              <a:rPr lang="ko-KR" altLang="en-US" sz="2400" dirty="0" smtClean="0"/>
              <a:t>환자 </a:t>
            </a:r>
            <a:r>
              <a:rPr lang="en-US" altLang="ko-KR" sz="2400" dirty="0" smtClean="0"/>
              <a:t>375 </a:t>
            </a:r>
            <a:r>
              <a:rPr lang="ko-KR" altLang="en-US" sz="2400" dirty="0" smtClean="0"/>
              <a:t>명 중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lvl="1" latinLnBrk="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SCMP</a:t>
            </a:r>
            <a:r>
              <a:rPr lang="ko-KR" altLang="en-US" sz="2400" dirty="0" smtClean="0"/>
              <a:t>가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동반된 환자의 </a:t>
            </a:r>
            <a:r>
              <a:rPr lang="en-US" altLang="ko-KR" sz="2400" dirty="0" smtClean="0"/>
              <a:t>Mortality </a:t>
            </a:r>
            <a:r>
              <a:rPr lang="ko-KR" altLang="en-US" sz="2400" dirty="0" smtClean="0"/>
              <a:t>에 영향을 미치는 </a:t>
            </a:r>
            <a:r>
              <a:rPr lang="en-US" altLang="ko-KR" sz="2400" dirty="0" smtClean="0"/>
              <a:t>predictor</a:t>
            </a:r>
          </a:p>
          <a:p>
            <a:pPr latinLnBrk="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0" indent="0" latinLnBrk="0">
              <a:buNone/>
            </a:pPr>
            <a:endParaRPr lang="en-US" sz="2000" dirty="0" smtClean="0"/>
          </a:p>
        </p:txBody>
      </p:sp>
      <p:sp>
        <p:nvSpPr>
          <p:cNvPr id="4100" name="TextBox 1"/>
          <p:cNvSpPr txBox="1">
            <a:spLocks noChangeArrowheads="1"/>
          </p:cNvSpPr>
          <p:nvPr/>
        </p:nvSpPr>
        <p:spPr bwMode="auto">
          <a:xfrm>
            <a:off x="4067175" y="6211669"/>
            <a:ext cx="50768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6408" y="188640"/>
            <a:ext cx="8229600" cy="850106"/>
          </a:xfrm>
        </p:spPr>
        <p:txBody>
          <a:bodyPr/>
          <a:lstStyle/>
          <a:p>
            <a:r>
              <a:rPr lang="en-US" altLang="ko-K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SCMP </a:t>
            </a:r>
            <a:r>
              <a:rPr lang="ko-KR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정의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908720"/>
            <a:ext cx="8964488" cy="5832648"/>
          </a:xfrm>
        </p:spPr>
        <p:txBody>
          <a:bodyPr/>
          <a:lstStyle/>
          <a:p>
            <a:pPr latinLnBrk="0" hangingPunct="1"/>
            <a:r>
              <a:rPr lang="en-US" altLang="ko-KR" sz="2400" dirty="0" smtClean="0"/>
              <a:t>Mayo</a:t>
            </a:r>
            <a:r>
              <a:rPr lang="en-US" altLang="ko-KR" sz="2400" dirty="0"/>
              <a:t> Clinic diagnostic criteria for </a:t>
            </a:r>
            <a:r>
              <a:rPr lang="en-US" altLang="ko-KR" sz="2400" dirty="0" err="1" smtClean="0"/>
              <a:t>Takotsubo</a:t>
            </a:r>
            <a:r>
              <a:rPr lang="en-US" altLang="ko-KR" sz="2400" dirty="0"/>
              <a:t> cardiomyopathy </a:t>
            </a:r>
            <a:endParaRPr lang="en-US" altLang="ko-KR" sz="24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ko-KR" altLang="en-US" sz="1800" dirty="0" smtClean="0"/>
              <a:t>환자의 내과적 </a:t>
            </a:r>
            <a:r>
              <a:rPr lang="en-US" altLang="ko-KR" sz="1800" dirty="0" smtClean="0"/>
              <a:t>condition </a:t>
            </a:r>
            <a:r>
              <a:rPr lang="ko-KR" altLang="en-US" sz="1800" dirty="0" smtClean="0"/>
              <a:t>으로 인해 </a:t>
            </a:r>
            <a:r>
              <a:rPr lang="en-US" altLang="ko-KR" sz="1800" dirty="0" smtClean="0"/>
              <a:t>coronary work up </a:t>
            </a:r>
            <a:r>
              <a:rPr lang="ko-KR" altLang="en-US" sz="1800" dirty="0" smtClean="0"/>
              <a:t>을 진행할 수 없는 경우</a:t>
            </a:r>
            <a:r>
              <a:rPr lang="en-US" altLang="ko-KR" sz="1800" dirty="0" smtClean="0"/>
              <a:t>, </a:t>
            </a:r>
            <a:r>
              <a:rPr lang="en-US" altLang="ko-KR" sz="1800" dirty="0" smtClean="0"/>
              <a:t>SCMP </a:t>
            </a:r>
            <a:r>
              <a:rPr lang="ko-KR" altLang="en-US" sz="1800" dirty="0" smtClean="0"/>
              <a:t>전형적인 </a:t>
            </a:r>
            <a:r>
              <a:rPr lang="ko-KR" altLang="en-US" sz="1800" dirty="0" err="1" smtClean="0"/>
              <a:t>심초음파</a:t>
            </a:r>
            <a:r>
              <a:rPr lang="ko-KR" altLang="en-US" sz="1800" dirty="0" smtClean="0"/>
              <a:t> 소견을 보이는 경우 혹은 </a:t>
            </a:r>
            <a:r>
              <a:rPr lang="en-US" altLang="ko-KR" sz="1800" dirty="0" smtClean="0"/>
              <a:t>EKG </a:t>
            </a:r>
            <a:r>
              <a:rPr lang="ko-KR" altLang="en-US" sz="1800" dirty="0" smtClean="0"/>
              <a:t>소견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(</a:t>
            </a:r>
            <a:r>
              <a:rPr lang="en-US" altLang="ko-KR" sz="1800" dirty="0"/>
              <a:t>prominent ST-segment elevations , deep T-wave inversions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과  </a:t>
            </a:r>
            <a:r>
              <a:rPr lang="ko-KR" altLang="en-US" sz="1800" dirty="0" err="1" smtClean="0"/>
              <a:t>심초음파</a:t>
            </a:r>
            <a:r>
              <a:rPr lang="ko-KR" altLang="en-US" sz="1800" dirty="0" smtClean="0"/>
              <a:t> 상 </a:t>
            </a:r>
            <a:r>
              <a:rPr lang="en-US" altLang="ko-KR" sz="1800" dirty="0"/>
              <a:t>wall motion abnormalities </a:t>
            </a:r>
            <a:r>
              <a:rPr lang="ko-KR" altLang="en-US" sz="1800" dirty="0" smtClean="0"/>
              <a:t>위치가 일치하지 않는 경우 </a:t>
            </a:r>
            <a:r>
              <a:rPr lang="en-US" altLang="ko-KR" sz="1800" dirty="0" smtClean="0"/>
              <a:t>coronary </a:t>
            </a:r>
            <a:r>
              <a:rPr lang="en-US" altLang="ko-KR" sz="1800" dirty="0"/>
              <a:t>artery </a:t>
            </a:r>
            <a:r>
              <a:rPr lang="en-US" altLang="ko-KR" sz="1800" dirty="0" smtClean="0"/>
              <a:t>disease</a:t>
            </a:r>
            <a:r>
              <a:rPr lang="en-US" altLang="ko-KR" sz="1800" dirty="0"/>
              <a:t> </a:t>
            </a:r>
            <a:r>
              <a:rPr lang="ko-KR" altLang="en-US" sz="1800" dirty="0" smtClean="0"/>
              <a:t>를 배제할 수 있다고 판단하여 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SCMP </a:t>
            </a:r>
            <a:r>
              <a:rPr lang="ko-KR" altLang="en-US" sz="1800" dirty="0" smtClean="0"/>
              <a:t>로 진단</a:t>
            </a:r>
            <a:r>
              <a:rPr lang="en-US" altLang="ko-KR" sz="1800" dirty="0" smtClean="0"/>
              <a:t>. </a:t>
            </a:r>
            <a:endParaRPr lang="en-US" altLang="ko-KR" sz="1800" dirty="0" smtClean="0"/>
          </a:p>
          <a:p>
            <a:r>
              <a:rPr lang="en-US" altLang="ko-KR" sz="1800" dirty="0" smtClean="0"/>
              <a:t>f/u TTE</a:t>
            </a:r>
            <a:r>
              <a:rPr lang="ko-KR" altLang="en-US" sz="1800" dirty="0" smtClean="0"/>
              <a:t>상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WMA </a:t>
            </a:r>
            <a:r>
              <a:rPr lang="ko-KR" altLang="en-US" sz="1800" dirty="0" smtClean="0"/>
              <a:t>에 호전이 </a:t>
            </a:r>
            <a:r>
              <a:rPr lang="ko-KR" altLang="en-US" sz="1800" dirty="0" err="1" smtClean="0"/>
              <a:t>있는경우</a:t>
            </a:r>
            <a:r>
              <a:rPr lang="en-US" altLang="ko-KR" sz="1800" dirty="0" smtClean="0"/>
              <a:t>. </a:t>
            </a:r>
            <a:endParaRPr lang="en-US" altLang="ko-KR" sz="1800" dirty="0" smtClean="0"/>
          </a:p>
          <a:p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556792"/>
            <a:ext cx="6731184" cy="2736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23928" y="4509120"/>
            <a:ext cx="504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latin typeface="+mj-lt"/>
              </a:rPr>
              <a:t>M. </a:t>
            </a:r>
            <a:r>
              <a:rPr lang="en-US" altLang="ko-KR" sz="1400" dirty="0" err="1">
                <a:latin typeface="+mj-lt"/>
              </a:rPr>
              <a:t>Madhavan</a:t>
            </a:r>
            <a:r>
              <a:rPr lang="en-US" altLang="ko-KR" sz="1400" dirty="0">
                <a:latin typeface="+mj-lt"/>
              </a:rPr>
              <a:t> et al, </a:t>
            </a:r>
            <a:r>
              <a:rPr lang="en-US" altLang="ko-KR" sz="1400" dirty="0" err="1">
                <a:latin typeface="+mj-lt"/>
              </a:rPr>
              <a:t>Herz</a:t>
            </a:r>
            <a:r>
              <a:rPr lang="en-US" altLang="ko-KR" sz="1400" dirty="0">
                <a:latin typeface="+mj-lt"/>
              </a:rPr>
              <a:t> 2010, 35:240–244</a:t>
            </a:r>
            <a:endParaRPr lang="ko-KR" alt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395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데이터 정리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Age, </a:t>
            </a:r>
            <a:r>
              <a:rPr lang="en-US" altLang="ko-KR" sz="2400" dirty="0" smtClean="0"/>
              <a:t>gender, </a:t>
            </a:r>
            <a:r>
              <a:rPr lang="en-US" altLang="ko-KR" sz="2400" dirty="0" err="1" smtClean="0"/>
              <a:t>Ht</a:t>
            </a:r>
            <a:r>
              <a:rPr lang="en-US" altLang="ko-KR" sz="2400" dirty="0" smtClean="0"/>
              <a:t> (cm</a:t>
            </a:r>
            <a:r>
              <a:rPr lang="en-US" altLang="ko-KR" sz="2400" dirty="0"/>
              <a:t>), Body </a:t>
            </a:r>
            <a:r>
              <a:rPr lang="en-US" altLang="ko-KR" sz="2400" dirty="0" err="1"/>
              <a:t>Wt</a:t>
            </a:r>
            <a:r>
              <a:rPr lang="en-US" altLang="ko-KR" sz="2400" dirty="0"/>
              <a:t> (kg), BMI	</a:t>
            </a:r>
          </a:p>
          <a:p>
            <a:r>
              <a:rPr lang="ko-KR" altLang="en-US" sz="2400" dirty="0" err="1"/>
              <a:t>과거력</a:t>
            </a:r>
            <a:r>
              <a:rPr lang="ko-KR" altLang="en-US" sz="2400" dirty="0"/>
              <a:t> </a:t>
            </a:r>
            <a:r>
              <a:rPr lang="en-US" altLang="ko-KR" sz="2400" dirty="0"/>
              <a:t>: HTN, DM, ESRD, Malignancy, COPD, LC, CAOD, CHF, CVD					</a:t>
            </a:r>
          </a:p>
          <a:p>
            <a:r>
              <a:rPr lang="en-US" altLang="ko-KR" sz="2400" dirty="0"/>
              <a:t>Smoking </a:t>
            </a:r>
            <a:r>
              <a:rPr lang="en-US" altLang="ko-KR" sz="2400" dirty="0" err="1"/>
              <a:t>Hx</a:t>
            </a:r>
            <a:r>
              <a:rPr lang="en-US" altLang="ko-KR" sz="2400" dirty="0"/>
              <a:t> (0.Never, 1.Ex, 2.Current</a:t>
            </a:r>
            <a:r>
              <a:rPr lang="en-US" altLang="ko-KR" sz="2400" dirty="0" smtClean="0"/>
              <a:t>)</a:t>
            </a:r>
            <a:endParaRPr lang="en-US" altLang="ko-KR" sz="2400" dirty="0" smtClean="0"/>
          </a:p>
          <a:p>
            <a:r>
              <a:rPr lang="en-US" altLang="ko-KR" sz="2400" dirty="0" smtClean="0"/>
              <a:t>ICU </a:t>
            </a:r>
            <a:r>
              <a:rPr lang="ko-KR" altLang="en-US" sz="2400" dirty="0" smtClean="0"/>
              <a:t>입실일</a:t>
            </a:r>
            <a:r>
              <a:rPr lang="en-US" altLang="ko-KR" sz="2400" dirty="0"/>
              <a:t>, </a:t>
            </a:r>
            <a:r>
              <a:rPr lang="ko-KR" altLang="en-US" sz="2400" dirty="0" smtClean="0"/>
              <a:t>퇴실일</a:t>
            </a:r>
            <a:r>
              <a:rPr lang="en-US" altLang="ko-KR" sz="2400" dirty="0"/>
              <a:t>, </a:t>
            </a:r>
            <a:r>
              <a:rPr lang="en-US" altLang="ko-KR" sz="2400" dirty="0" smtClean="0"/>
              <a:t>ICU Stay</a:t>
            </a:r>
            <a:r>
              <a:rPr lang="en-US" altLang="ko-KR" sz="2400" dirty="0"/>
              <a:t>, Hospital LOS	</a:t>
            </a:r>
            <a:endParaRPr lang="en-US" altLang="ko-KR" sz="2400" dirty="0" smtClean="0"/>
          </a:p>
          <a:p>
            <a:r>
              <a:rPr lang="ko-KR" altLang="en-US" sz="2400" dirty="0"/>
              <a:t>입실사유 </a:t>
            </a:r>
            <a:r>
              <a:rPr lang="en-US" altLang="ko-KR" sz="2400" dirty="0"/>
              <a:t>(1. Sepsis, 2. Hypoxic</a:t>
            </a:r>
            <a:r>
              <a:rPr lang="en-US" altLang="ko-KR" sz="2400" dirty="0" smtClean="0"/>
              <a:t>/ </a:t>
            </a:r>
            <a:r>
              <a:rPr lang="en-US" altLang="ko-KR" sz="2400" dirty="0" err="1" smtClean="0"/>
              <a:t>hypercarbic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Respiratory failure, 3. Surgery/procedure, 4. </a:t>
            </a:r>
            <a:r>
              <a:rPr lang="en-US" altLang="ko-KR" sz="2400" dirty="0" err="1"/>
              <a:t>CTx</a:t>
            </a:r>
            <a:r>
              <a:rPr lang="en-US" altLang="ko-KR" sz="2400" dirty="0"/>
              <a:t>, 5. Stroke</a:t>
            </a:r>
            <a:r>
              <a:rPr lang="en-US" altLang="ko-KR" sz="2400" dirty="0" smtClean="0"/>
              <a:t>)</a:t>
            </a:r>
            <a:endParaRPr lang="en-US" altLang="ko-KR" sz="2400" dirty="0"/>
          </a:p>
          <a:p>
            <a:r>
              <a:rPr lang="en-US" altLang="ko-KR" sz="2400" dirty="0"/>
              <a:t>Outcome (0.</a:t>
            </a:r>
            <a:r>
              <a:rPr lang="ko-KR" altLang="en-US" sz="2400" dirty="0"/>
              <a:t>사망</a:t>
            </a:r>
            <a:r>
              <a:rPr lang="en-US" altLang="ko-KR" sz="2400" dirty="0"/>
              <a:t>, 1.GW, 2</a:t>
            </a:r>
            <a:r>
              <a:rPr lang="en-US" altLang="ko-KR" sz="2400" dirty="0" smtClean="0"/>
              <a:t>. </a:t>
            </a:r>
            <a:r>
              <a:rPr lang="ko-KR" altLang="en-US" sz="2400" dirty="0" err="1" smtClean="0"/>
              <a:t>타병원</a:t>
            </a:r>
            <a:r>
              <a:rPr lang="en-US" altLang="ko-KR" sz="2400" dirty="0"/>
              <a:t>, 3.</a:t>
            </a:r>
            <a:r>
              <a:rPr lang="ko-KR" altLang="en-US" sz="2400" dirty="0" err="1" smtClean="0"/>
              <a:t>타병원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ICU</a:t>
            </a:r>
            <a:r>
              <a:rPr lang="en-US" altLang="ko-KR" sz="2400" dirty="0"/>
              <a:t>), </a:t>
            </a:r>
            <a:r>
              <a:rPr lang="ko-KR" altLang="en-US" sz="2400" dirty="0"/>
              <a:t>사망장소 </a:t>
            </a:r>
            <a:r>
              <a:rPr lang="en-US" altLang="ko-KR" sz="2400" dirty="0"/>
              <a:t>(0.ICU, 1.GW), </a:t>
            </a:r>
            <a:r>
              <a:rPr lang="ko-KR" altLang="en-US" sz="2400" dirty="0"/>
              <a:t>사망일	</a:t>
            </a:r>
          </a:p>
          <a:p>
            <a:r>
              <a:rPr lang="en-US" altLang="ko-KR" sz="2400" dirty="0" smtClean="0"/>
              <a:t>28d </a:t>
            </a:r>
            <a:r>
              <a:rPr lang="en-US" altLang="ko-KR" sz="2400" dirty="0"/>
              <a:t>mortality, In hospital mortality 		</a:t>
            </a:r>
          </a:p>
        </p:txBody>
      </p:sp>
    </p:spTree>
    <p:extLst>
      <p:ext uri="{BB962C8B-B14F-4D97-AF65-F5344CB8AC3E}">
        <p14:creationId xmlns:p14="http://schemas.microsoft.com/office/powerpoint/2010/main" val="1960438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데이터 정리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en-US" altLang="ko-KR" sz="2400" dirty="0"/>
              <a:t>APACHE II	</a:t>
            </a:r>
          </a:p>
          <a:p>
            <a:r>
              <a:rPr lang="en-US" altLang="ko-KR" sz="2400" dirty="0" smtClean="0"/>
              <a:t>SOFA score</a:t>
            </a:r>
            <a:endParaRPr lang="en-US" altLang="ko-KR" sz="2400" dirty="0"/>
          </a:p>
          <a:p>
            <a:r>
              <a:rPr lang="en-US" altLang="ko-KR" sz="2400" dirty="0"/>
              <a:t>Shock </a:t>
            </a:r>
            <a:r>
              <a:rPr lang="ko-KR" altLang="en-US" sz="2400" dirty="0" smtClean="0"/>
              <a:t>유</a:t>
            </a:r>
            <a:r>
              <a:rPr lang="ko-KR" altLang="en-US" sz="2400" dirty="0"/>
              <a:t>무</a:t>
            </a:r>
            <a:endParaRPr lang="en-US" altLang="ko-KR" sz="2400" dirty="0"/>
          </a:p>
          <a:p>
            <a:r>
              <a:rPr lang="en-US" altLang="ko-KR" sz="2400" dirty="0" err="1"/>
              <a:t>Inotropics</a:t>
            </a:r>
            <a:r>
              <a:rPr lang="en-US" altLang="ko-KR" sz="2400" dirty="0"/>
              <a:t> </a:t>
            </a:r>
            <a:r>
              <a:rPr lang="ko-KR" altLang="en-US" sz="2400" dirty="0" smtClean="0"/>
              <a:t>사용 여부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종류 </a:t>
            </a:r>
            <a:r>
              <a:rPr lang="en-US" altLang="ko-KR" sz="2400" dirty="0" smtClean="0"/>
              <a:t>(</a:t>
            </a:r>
            <a:r>
              <a:rPr lang="en-US" altLang="ko-KR" sz="2400" dirty="0" err="1" smtClean="0"/>
              <a:t>Norepinephrin</a:t>
            </a:r>
            <a:r>
              <a:rPr lang="en-US" altLang="ko-KR" sz="2400" dirty="0" smtClean="0"/>
              <a:t>, vasopressin..)</a:t>
            </a:r>
          </a:p>
          <a:p>
            <a:r>
              <a:rPr lang="en-US" altLang="ko-KR" sz="2400" dirty="0" smtClean="0"/>
              <a:t>Mechanical </a:t>
            </a:r>
            <a:r>
              <a:rPr lang="en-US" altLang="ko-KR" sz="2400" dirty="0"/>
              <a:t>ventilator </a:t>
            </a:r>
            <a:r>
              <a:rPr lang="ko-KR" altLang="en-US" sz="2400" dirty="0"/>
              <a:t>사용 </a:t>
            </a:r>
            <a:r>
              <a:rPr lang="ko-KR" altLang="en-US" sz="2400" dirty="0" smtClean="0"/>
              <a:t>여</a:t>
            </a:r>
            <a:r>
              <a:rPr lang="ko-KR" altLang="en-US" sz="2400" dirty="0"/>
              <a:t>부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 </a:t>
            </a:r>
            <a:r>
              <a:rPr lang="en-US" altLang="ko-KR" sz="2400" dirty="0"/>
              <a:t>D</a:t>
            </a:r>
            <a:r>
              <a:rPr lang="en-US" altLang="ko-KR" sz="2400" dirty="0" smtClean="0"/>
              <a:t>uration</a:t>
            </a:r>
            <a:endParaRPr lang="en-US" altLang="ko-KR" sz="2400" dirty="0"/>
          </a:p>
          <a:p>
            <a:r>
              <a:rPr lang="en-US" altLang="ko-KR" sz="2400" dirty="0"/>
              <a:t>AKI </a:t>
            </a:r>
            <a:r>
              <a:rPr lang="ko-KR" altLang="en-US" sz="2400" dirty="0" smtClean="0"/>
              <a:t>유무</a:t>
            </a:r>
            <a:r>
              <a:rPr lang="en-US" altLang="ko-KR" sz="2400" dirty="0"/>
              <a:t>	</a:t>
            </a:r>
            <a:endParaRPr lang="en-US" altLang="ko-KR" sz="2400" dirty="0" smtClean="0"/>
          </a:p>
          <a:p>
            <a:r>
              <a:rPr lang="en-US" altLang="ko-KR" sz="2400" dirty="0" smtClean="0"/>
              <a:t>CRRT </a:t>
            </a:r>
            <a:r>
              <a:rPr lang="ko-KR" altLang="en-US" sz="2400" dirty="0" smtClean="0"/>
              <a:t>여</a:t>
            </a:r>
            <a:r>
              <a:rPr lang="ko-KR" altLang="en-US" sz="2400" dirty="0"/>
              <a:t>부</a:t>
            </a:r>
            <a:r>
              <a:rPr lang="en-US" altLang="ko-KR" sz="2400" dirty="0" smtClean="0"/>
              <a:t>, Duration</a:t>
            </a:r>
            <a:r>
              <a:rPr lang="en-US" altLang="ko-KR" dirty="0"/>
              <a:t>	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679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데이터 정리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dirty="0" smtClean="0"/>
              <a:t>EKG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dirty="0"/>
              <a:t>T wave inversion  (0.</a:t>
            </a:r>
            <a:r>
              <a:rPr lang="ko-KR" altLang="en-US" dirty="0"/>
              <a:t>무</a:t>
            </a:r>
            <a:r>
              <a:rPr lang="en-US" altLang="ko-KR" dirty="0"/>
              <a:t>, 1.</a:t>
            </a:r>
            <a:r>
              <a:rPr lang="ko-KR" altLang="en-US" dirty="0"/>
              <a:t>유</a:t>
            </a:r>
            <a:r>
              <a:rPr lang="en-US" altLang="ko-KR" dirty="0"/>
              <a:t>)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dirty="0"/>
              <a:t>ST elevation  (0.</a:t>
            </a:r>
            <a:r>
              <a:rPr lang="ko-KR" altLang="en-US" dirty="0"/>
              <a:t>무</a:t>
            </a:r>
            <a:r>
              <a:rPr lang="en-US" altLang="ko-KR" dirty="0"/>
              <a:t>, 1.</a:t>
            </a:r>
            <a:r>
              <a:rPr lang="ko-KR" altLang="en-US" dirty="0"/>
              <a:t>유</a:t>
            </a:r>
            <a:r>
              <a:rPr lang="en-US" altLang="ko-KR" dirty="0"/>
              <a:t>)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QTc</a:t>
            </a:r>
            <a:r>
              <a:rPr lang="en-US" altLang="ko-KR" dirty="0" smtClean="0"/>
              <a:t> (</a:t>
            </a:r>
            <a:r>
              <a:rPr lang="en-US" altLang="ko-KR" dirty="0" err="1"/>
              <a:t>ms</a:t>
            </a:r>
            <a:r>
              <a:rPr lang="en-US" altLang="ko-KR" dirty="0"/>
              <a:t>)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dirty="0"/>
              <a:t>AF  (0.</a:t>
            </a:r>
            <a:r>
              <a:rPr lang="ko-KR" altLang="en-US" dirty="0"/>
              <a:t>무</a:t>
            </a:r>
            <a:r>
              <a:rPr lang="en-US" altLang="ko-KR" dirty="0"/>
              <a:t>, 1.</a:t>
            </a:r>
            <a:r>
              <a:rPr lang="ko-KR" altLang="en-US" dirty="0"/>
              <a:t>유</a:t>
            </a:r>
            <a:r>
              <a:rPr lang="en-US" altLang="ko-KR" dirty="0"/>
              <a:t>)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dirty="0"/>
              <a:t>Life-</a:t>
            </a:r>
            <a:r>
              <a:rPr lang="en-US" altLang="ko-KR" dirty="0" err="1"/>
              <a:t>thretening</a:t>
            </a:r>
            <a:r>
              <a:rPr lang="en-US" altLang="ko-KR" dirty="0"/>
              <a:t> Arrhythmia :3rd AVB, VF, VT, Cardiac arrest (0.</a:t>
            </a:r>
            <a:r>
              <a:rPr lang="ko-KR" altLang="en-US" dirty="0"/>
              <a:t>무</a:t>
            </a:r>
            <a:r>
              <a:rPr lang="en-US" altLang="ko-KR" dirty="0"/>
              <a:t>, 1.</a:t>
            </a:r>
            <a:r>
              <a:rPr lang="ko-KR" altLang="en-US" dirty="0"/>
              <a:t>유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663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-8114"/>
            <a:ext cx="8229600" cy="1143000"/>
          </a:xfrm>
        </p:spPr>
        <p:txBody>
          <a:bodyPr/>
          <a:lstStyle/>
          <a:p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데이터 정리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30120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altLang="ko-KR" sz="2800" dirty="0" smtClean="0"/>
              <a:t>Echo finding</a:t>
            </a:r>
          </a:p>
          <a:p>
            <a:pPr>
              <a:buFont typeface="Arial" pitchFamily="34" charset="0"/>
              <a:buChar char="•"/>
            </a:pPr>
            <a:endParaRPr lang="en-US" altLang="ko-KR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 smtClean="0"/>
              <a:t>EF, LVEDD, LVESD, LAVI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 smtClean="0"/>
              <a:t>E/A, E/E’ ratio</a:t>
            </a:r>
            <a:endParaRPr lang="en-US" altLang="ko-KR" sz="2000" dirty="0"/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/>
              <a:t>RWMA (0.</a:t>
            </a:r>
            <a:r>
              <a:rPr lang="ko-KR" altLang="en-US" sz="2000" dirty="0"/>
              <a:t>무</a:t>
            </a:r>
            <a:r>
              <a:rPr lang="en-US" altLang="ko-KR" sz="2000" dirty="0"/>
              <a:t>, 1.apex, 2.mid, 3.base, 4.global)	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 smtClean="0"/>
              <a:t>Apical ballooning / variant </a:t>
            </a:r>
            <a:endParaRPr lang="en-US" altLang="ko-KR" sz="2000" dirty="0"/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/>
              <a:t>LVOT </a:t>
            </a:r>
            <a:r>
              <a:rPr lang="en-US" altLang="ko-KR" sz="2000" dirty="0" smtClean="0"/>
              <a:t>obstruction </a:t>
            </a:r>
            <a:r>
              <a:rPr lang="en-US" altLang="ko-KR" sz="2000" dirty="0"/>
              <a:t>	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/>
              <a:t>MR Grade	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/>
              <a:t>pericardial effusion  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/>
              <a:t>LV thrombus  </a:t>
            </a:r>
            <a:endParaRPr lang="en-US" altLang="ko-KR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 smtClean="0"/>
              <a:t>RV </a:t>
            </a:r>
            <a:r>
              <a:rPr lang="en-US" altLang="ko-KR" sz="2000" dirty="0"/>
              <a:t>dysfunction </a:t>
            </a:r>
            <a:r>
              <a:rPr lang="en-US" altLang="ko-KR" sz="2000" dirty="0" smtClean="0"/>
              <a:t>( RV wall thickness, IVC, TAPSE, FAC, tricuspid E/A, tricuspid E/E’ )</a:t>
            </a:r>
            <a:r>
              <a:rPr lang="en-US" altLang="ko-KR" sz="2000" dirty="0"/>
              <a:t>	</a:t>
            </a:r>
          </a:p>
          <a:p>
            <a:pPr>
              <a:buFont typeface="Arial" pitchFamily="34" charset="0"/>
              <a:buChar char="•"/>
            </a:pPr>
            <a:endParaRPr lang="en-US" altLang="ko-KR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 smtClean="0"/>
              <a:t>follow </a:t>
            </a:r>
            <a:r>
              <a:rPr lang="en-US" altLang="ko-KR" sz="2000" dirty="0"/>
              <a:t>up </a:t>
            </a:r>
            <a:r>
              <a:rPr lang="en-US" altLang="ko-KR" sz="2000" dirty="0" smtClean="0"/>
              <a:t>EF</a:t>
            </a:r>
            <a:r>
              <a:rPr lang="en-US" altLang="ko-KR" sz="2000" dirty="0"/>
              <a:t>	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2000" dirty="0"/>
              <a:t>follow up time point(d)	</a:t>
            </a:r>
            <a:endParaRPr lang="en-US" altLang="ko-KR" sz="2000" dirty="0" smtClean="0"/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934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549"/>
            <a:ext cx="5631093" cy="6775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010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데이터 정리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/>
              <a:t>Evaluation of CAD </a:t>
            </a:r>
            <a:r>
              <a:rPr lang="ko-KR" altLang="en-US" sz="2400" dirty="0" smtClean="0"/>
              <a:t>여부</a:t>
            </a:r>
            <a:r>
              <a:rPr lang="en-US" altLang="ko-KR" sz="2400" dirty="0"/>
              <a:t> </a:t>
            </a:r>
            <a:r>
              <a:rPr lang="ko-KR" altLang="en-US" sz="2400" dirty="0" smtClean="0"/>
              <a:t>및 방법 </a:t>
            </a:r>
            <a:r>
              <a:rPr lang="en-US" altLang="ko-KR" sz="2400" dirty="0" smtClean="0"/>
              <a:t>(CAG, MIBI</a:t>
            </a:r>
            <a:r>
              <a:rPr lang="en-US" altLang="ko-KR" sz="2400" dirty="0"/>
              <a:t>, </a:t>
            </a:r>
            <a:r>
              <a:rPr lang="en-US" altLang="ko-KR" sz="2400" dirty="0" smtClean="0"/>
              <a:t>CT </a:t>
            </a:r>
            <a:r>
              <a:rPr lang="en-US" altLang="ko-KR" sz="2400" dirty="0" err="1" smtClean="0"/>
              <a:t>angio</a:t>
            </a:r>
            <a:r>
              <a:rPr lang="en-US" altLang="ko-KR" sz="2400" dirty="0" smtClean="0"/>
              <a:t>)</a:t>
            </a:r>
            <a:endParaRPr lang="en-US" altLang="ko-K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 err="1" smtClean="0"/>
              <a:t>Cadiac</a:t>
            </a:r>
            <a:r>
              <a:rPr lang="en-US" altLang="ko-KR" sz="2400" dirty="0" smtClean="0"/>
              <a:t> Biomarker : Initial, follow up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CK</a:t>
            </a:r>
            <a:r>
              <a:rPr lang="en-US" altLang="ko-KR" sz="2000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000" dirty="0"/>
              <a:t>CK-MB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000" dirty="0"/>
              <a:t>Troponin-T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ko-KR" sz="2000" dirty="0"/>
              <a:t>NT-</a:t>
            </a:r>
            <a:r>
              <a:rPr lang="en-US" altLang="ko-KR" sz="2000" dirty="0" err="1"/>
              <a:t>proBNP</a:t>
            </a:r>
            <a:r>
              <a:rPr lang="en-US" altLang="ko-KR" sz="2000" dirty="0"/>
              <a:t>	</a:t>
            </a:r>
            <a:endParaRPr lang="en-US" altLang="ko-KR" sz="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CRP</a:t>
            </a:r>
            <a:r>
              <a:rPr lang="en-US" altLang="ko-KR" sz="2400" dirty="0"/>
              <a:t>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2400" dirty="0" err="1"/>
              <a:t>procalcitonin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dirty="0"/>
              <a:t>	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893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5082</TotalTime>
  <Words>150</Words>
  <Application>Microsoft Office PowerPoint</Application>
  <PresentationFormat>화면 슬라이드 쇼(4:3)</PresentationFormat>
  <Paragraphs>82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연구 목표</vt:lpstr>
      <vt:lpstr>SCMP 정의</vt:lpstr>
      <vt:lpstr>데이터 정리</vt:lpstr>
      <vt:lpstr>데이터 정리</vt:lpstr>
      <vt:lpstr>데이터 정리</vt:lpstr>
      <vt:lpstr>데이터 정리</vt:lpstr>
      <vt:lpstr>PowerPoint 프레젠테이션</vt:lpstr>
      <vt:lpstr>데이터 정리</vt:lpstr>
      <vt:lpstr>연구 일정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SV34BO4WDS011</cp:lastModifiedBy>
  <cp:revision>253</cp:revision>
  <dcterms:created xsi:type="dcterms:W3CDTF">2010-08-12T13:33:42Z</dcterms:created>
  <dcterms:modified xsi:type="dcterms:W3CDTF">2016-04-27T22:20:30Z</dcterms:modified>
</cp:coreProperties>
</file>