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61" r:id="rId5"/>
    <p:sldId id="258" r:id="rId6"/>
    <p:sldId id="260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0370" autoAdjust="0"/>
  </p:normalViewPr>
  <p:slideViewPr>
    <p:cSldViewPr snapToGrid="0">
      <p:cViewPr>
        <p:scale>
          <a:sx n="100" d="100"/>
          <a:sy n="100" d="100"/>
        </p:scale>
        <p:origin x="-72" y="7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7C88F0-7573-4A31-978A-D8EEBE6C79D1}" type="datetimeFigureOut">
              <a:rPr lang="ko-KR" altLang="en-US" smtClean="0"/>
              <a:t>2021-11-15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5130B-5804-4A71-8473-9F5C0C345B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9825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안녕하세요 발표를 맡은 </a:t>
            </a:r>
            <a:r>
              <a:rPr lang="en-US" altLang="ko-KR" dirty="0" smtClean="0"/>
              <a:t>1</a:t>
            </a:r>
            <a:r>
              <a:rPr lang="ko-KR" altLang="en-US" dirty="0" err="1" smtClean="0"/>
              <a:t>년차</a:t>
            </a:r>
            <a:r>
              <a:rPr lang="ko-KR" altLang="en-US" dirty="0" smtClean="0"/>
              <a:t> 김재훈입니다</a:t>
            </a:r>
            <a:r>
              <a:rPr lang="en-US" altLang="ko-KR" dirty="0" smtClean="0"/>
              <a:t>. </a:t>
            </a:r>
          </a:p>
          <a:p>
            <a:r>
              <a:rPr lang="ko-KR" altLang="en-US" dirty="0" smtClean="0"/>
              <a:t>저는 </a:t>
            </a:r>
            <a:r>
              <a:rPr lang="en-US" altLang="ko-KR" dirty="0" smtClean="0"/>
              <a:t>critical</a:t>
            </a:r>
            <a:r>
              <a:rPr lang="en-US" altLang="ko-KR" baseline="0" dirty="0" smtClean="0"/>
              <a:t> care medicine</a:t>
            </a:r>
            <a:r>
              <a:rPr lang="ko-KR" altLang="en-US" baseline="0" dirty="0" smtClean="0"/>
              <a:t>에 실린 </a:t>
            </a:r>
            <a:r>
              <a:rPr lang="en-US" altLang="ko-KR" dirty="0" smtClean="0"/>
              <a:t>sepsis</a:t>
            </a:r>
            <a:r>
              <a:rPr lang="en-US" altLang="ko-KR" baseline="0" dirty="0" smtClean="0"/>
              <a:t>-3 criteria</a:t>
            </a:r>
            <a:r>
              <a:rPr lang="ko-KR" altLang="en-US" baseline="0" dirty="0" smtClean="0"/>
              <a:t>를 이용해 </a:t>
            </a:r>
            <a:r>
              <a:rPr lang="en-US" altLang="ko-KR" baseline="0" dirty="0" smtClean="0"/>
              <a:t>sepsis</a:t>
            </a:r>
            <a:r>
              <a:rPr lang="ko-KR" altLang="en-US" baseline="0" dirty="0" smtClean="0"/>
              <a:t>를 객관적으로 평가할 수 있는지 알아보는 논문에 대해 발표하겠습니다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5130B-5804-4A71-8473-9F5C0C345B5E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88050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사망의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누적발생률을 간단하게 제시한 표입니다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dirty="0" smtClean="0"/>
              <a:t>기존 </a:t>
            </a:r>
            <a:r>
              <a:rPr lang="en-US" altLang="ko-KR" dirty="0" smtClean="0"/>
              <a:t>4</a:t>
            </a:r>
            <a:r>
              <a:rPr lang="ko-KR" altLang="en-US" dirty="0" smtClean="0"/>
              <a:t>가지 군에서 위험도와 간단히 일치합니다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5130B-5804-4A71-8473-9F5C0C345B5E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20808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한계 </a:t>
            </a:r>
            <a:r>
              <a:rPr lang="en-US" altLang="ko-KR" dirty="0" smtClean="0"/>
              <a:t>:1. </a:t>
            </a:r>
            <a:r>
              <a:rPr lang="ko-KR" altLang="en-US" dirty="0" smtClean="0"/>
              <a:t>의료진들이 기술한 기록들은 볼</a:t>
            </a:r>
            <a:r>
              <a:rPr lang="ko-KR" altLang="en-US" baseline="0" dirty="0" smtClean="0"/>
              <a:t> 수 없었다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오로지 숫자와 검사결과 지표들만 </a:t>
            </a:r>
            <a:r>
              <a:rPr lang="ko-KR" altLang="en-US" baseline="0" dirty="0" err="1" smtClean="0"/>
              <a:t>볼수</a:t>
            </a:r>
            <a:r>
              <a:rPr lang="ko-KR" altLang="en-US" baseline="0" dirty="0" smtClean="0"/>
              <a:t> 있었고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진단명도 알 수 없었다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dirty="0" smtClean="0"/>
              <a:t>2. Culture</a:t>
            </a:r>
            <a:r>
              <a:rPr lang="ko-KR" altLang="en-US" dirty="0" smtClean="0"/>
              <a:t>에서 배양결과와 무관하게 항생제 사용만으로 </a:t>
            </a:r>
            <a:r>
              <a:rPr lang="en-US" altLang="ko-KR" dirty="0" smtClean="0"/>
              <a:t>infection</a:t>
            </a:r>
            <a:r>
              <a:rPr lang="ko-KR" altLang="en-US" dirty="0" smtClean="0"/>
              <a:t>으로 보았고</a:t>
            </a:r>
            <a:r>
              <a:rPr lang="en-US" altLang="ko-KR" dirty="0" smtClean="0"/>
              <a:t>,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실질적으로 상당히 많은 경우에서 경험적 항생제를 쓰는데 이 경우도 감염으로 </a:t>
            </a:r>
            <a:r>
              <a:rPr lang="ko-KR" altLang="en-US" baseline="0" dirty="0" err="1" smtClean="0"/>
              <a:t>본것이</a:t>
            </a:r>
            <a:r>
              <a:rPr lang="ko-KR" altLang="en-US" baseline="0" dirty="0" smtClean="0"/>
              <a:t> 한계다</a:t>
            </a:r>
            <a:endParaRPr lang="en-US" altLang="ko-KR" baseline="0" dirty="0" smtClean="0"/>
          </a:p>
          <a:p>
            <a:r>
              <a:rPr lang="en-US" altLang="ko-KR" baseline="0" dirty="0" smtClean="0"/>
              <a:t>(3. ICU</a:t>
            </a:r>
            <a:r>
              <a:rPr lang="ko-KR" altLang="en-US" baseline="0" dirty="0" smtClean="0"/>
              <a:t>이전의 </a:t>
            </a:r>
            <a:r>
              <a:rPr lang="en-US" altLang="ko-KR" baseline="0" dirty="0" smtClean="0"/>
              <a:t>SOFA</a:t>
            </a:r>
            <a:r>
              <a:rPr lang="ko-KR" altLang="en-US" baseline="0" dirty="0" smtClean="0"/>
              <a:t>를 추측했다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지표가 계속 변해서</a:t>
            </a:r>
            <a:endParaRPr lang="en-US" altLang="ko-KR" baseline="0" dirty="0" smtClean="0"/>
          </a:p>
          <a:p>
            <a:r>
              <a:rPr lang="en-US" altLang="ko-KR" dirty="0" smtClean="0"/>
              <a:t>4. Short</a:t>
            </a:r>
            <a:r>
              <a:rPr lang="en-US" altLang="ko-KR" baseline="0" dirty="0" smtClean="0"/>
              <a:t> term outcome</a:t>
            </a:r>
            <a:r>
              <a:rPr lang="ko-KR" altLang="en-US" baseline="0" dirty="0" smtClean="0"/>
              <a:t>을 보고해야 </a:t>
            </a:r>
            <a:r>
              <a:rPr lang="ko-KR" altLang="en-US" baseline="0" dirty="0" err="1" smtClean="0"/>
              <a:t>했어서</a:t>
            </a:r>
            <a:r>
              <a:rPr lang="ko-KR" altLang="en-US" baseline="0" dirty="0" smtClean="0"/>
              <a:t> 기간이 짧았다</a:t>
            </a:r>
            <a:r>
              <a:rPr lang="en-US" altLang="ko-KR" baseline="0" dirty="0" smtClean="0"/>
              <a:t>.)</a:t>
            </a:r>
          </a:p>
          <a:p>
            <a:r>
              <a:rPr lang="en-US" altLang="ko-KR" dirty="0" smtClean="0"/>
              <a:t>--5.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급성질병으로 입원한 경우에는 </a:t>
            </a:r>
            <a:r>
              <a:rPr lang="en-US" altLang="ko-KR" baseline="0" dirty="0" smtClean="0"/>
              <a:t>baseline study</a:t>
            </a:r>
            <a:r>
              <a:rPr lang="ko-KR" altLang="en-US" baseline="0" dirty="0" smtClean="0"/>
              <a:t>를 할 수 없다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외래환경에서 </a:t>
            </a:r>
            <a:r>
              <a:rPr lang="en-US" altLang="ko-KR" baseline="0" dirty="0" smtClean="0"/>
              <a:t>SOFA</a:t>
            </a:r>
            <a:r>
              <a:rPr lang="ko-KR" altLang="en-US" baseline="0" dirty="0" smtClean="0"/>
              <a:t>구하기 어렵다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ko-KR" altLang="en-US" dirty="0" smtClean="0"/>
              <a:t>전자의무기록 사용한 표준화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작업으로서의 의의가 있어 국가 단위 연구를 비롯한 대규모 연구에서 </a:t>
            </a:r>
            <a:r>
              <a:rPr lang="en-US" altLang="ko-KR" baseline="0" dirty="0" smtClean="0"/>
              <a:t>sepsis </a:t>
            </a:r>
            <a:r>
              <a:rPr lang="ko-KR" altLang="en-US" baseline="0" dirty="0" smtClean="0"/>
              <a:t>에 대한 역학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전략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정책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수립에 도움이 되겠다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5130B-5804-4A71-8473-9F5C0C345B5E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4997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이 연구의 목적입니다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Sepsis</a:t>
            </a:r>
            <a:r>
              <a:rPr lang="ko-KR" altLang="en-US" dirty="0" smtClean="0"/>
              <a:t>는 병원 내 사망과 중</a:t>
            </a:r>
            <a:r>
              <a:rPr lang="ko-KR" altLang="en-US" baseline="0" dirty="0" smtClean="0"/>
              <a:t>환 발생의 원인으로</a:t>
            </a:r>
            <a:r>
              <a:rPr lang="ko-KR" altLang="en-US" dirty="0" smtClean="0"/>
              <a:t> 하나의 큰 축을 맡고 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그동안</a:t>
            </a:r>
            <a:r>
              <a:rPr lang="ko-KR" altLang="en-US" dirty="0" smtClean="0"/>
              <a:t> 전통적인 방법의 </a:t>
            </a:r>
            <a:r>
              <a:rPr lang="en-US" altLang="ko-KR" dirty="0" smtClean="0"/>
              <a:t>sepsis</a:t>
            </a:r>
            <a:r>
              <a:rPr lang="ko-KR" altLang="en-US" dirty="0" smtClean="0"/>
              <a:t>는 불분명한 정의로 인해 발생률과 사망률에 대한 </a:t>
            </a:r>
            <a:r>
              <a:rPr lang="ko-KR" altLang="en-US" dirty="0" smtClean="0"/>
              <a:t>연구</a:t>
            </a:r>
            <a:r>
              <a:rPr lang="ko-KR" altLang="en-US" baseline="0" dirty="0" smtClean="0"/>
              <a:t> 결과 값이</a:t>
            </a:r>
            <a:r>
              <a:rPr lang="ko-KR" altLang="en-US" dirty="0" smtClean="0"/>
              <a:t> </a:t>
            </a:r>
            <a:r>
              <a:rPr lang="en-US" altLang="ko-KR" dirty="0" smtClean="0"/>
              <a:t>3</a:t>
            </a:r>
            <a:r>
              <a:rPr lang="ko-KR" altLang="en-US" dirty="0" smtClean="0"/>
              <a:t>배에서 </a:t>
            </a:r>
            <a:r>
              <a:rPr lang="en-US" altLang="ko-KR" dirty="0" smtClean="0"/>
              <a:t>10</a:t>
            </a:r>
            <a:r>
              <a:rPr lang="ko-KR" altLang="en-US" dirty="0" smtClean="0"/>
              <a:t>배까지 차이가 나기도 하였습니다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이에 현재 </a:t>
            </a:r>
            <a:r>
              <a:rPr lang="ko-KR" altLang="en-US" dirty="0" err="1" smtClean="0"/>
              <a:t>빅데이터</a:t>
            </a:r>
            <a:r>
              <a:rPr lang="ko-KR" altLang="en-US" dirty="0" smtClean="0"/>
              <a:t> 시대에서 전자의무기록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우리가 쓰는 </a:t>
            </a:r>
            <a:r>
              <a:rPr lang="en-US" altLang="ko-KR" baseline="0" dirty="0" smtClean="0"/>
              <a:t>EMR</a:t>
            </a:r>
            <a:r>
              <a:rPr lang="ko-KR" altLang="en-US" baseline="0" dirty="0" smtClean="0"/>
              <a:t>을 이용하여 </a:t>
            </a:r>
            <a:r>
              <a:rPr lang="en-US" altLang="ko-KR" baseline="0" dirty="0" smtClean="0"/>
              <a:t>sepsis</a:t>
            </a:r>
            <a:r>
              <a:rPr lang="ko-KR" altLang="en-US" baseline="0" dirty="0" smtClean="0"/>
              <a:t>를 객관적으로 평가하기 위해 </a:t>
            </a:r>
            <a:r>
              <a:rPr lang="en-US" altLang="ko-KR" baseline="0" dirty="0" smtClean="0"/>
              <a:t>Sepsis-3 criteria</a:t>
            </a:r>
            <a:r>
              <a:rPr lang="ko-KR" altLang="en-US" baseline="0" dirty="0" smtClean="0"/>
              <a:t>를 사용할 수 있는지에 연구한 것입니다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5130B-5804-4A71-8473-9F5C0C345B5E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9112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Sepsis</a:t>
            </a:r>
            <a:r>
              <a:rPr lang="ko-KR" altLang="en-US" dirty="0" smtClean="0"/>
              <a:t>를 전통적인 정의로 볼 때 문제가 되는 것은 </a:t>
            </a:r>
            <a:r>
              <a:rPr lang="en-US" altLang="ko-KR" dirty="0" smtClean="0"/>
              <a:t>organ failure 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refractory hypotension</a:t>
            </a:r>
            <a:r>
              <a:rPr lang="ko-KR" altLang="en-US" dirty="0" smtClean="0"/>
              <a:t>을 정량적이며 객관적으로 판별할 수 없다는 점입니다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이에 저자는 </a:t>
            </a:r>
            <a:r>
              <a:rPr lang="ko-KR" altLang="en-US" baseline="0" dirty="0" smtClean="0"/>
              <a:t>전자의무기록을 활용한 연구에서 앞으로는 </a:t>
            </a:r>
            <a:r>
              <a:rPr lang="en-US" altLang="ko-KR" baseline="0" dirty="0" smtClean="0"/>
              <a:t>Sepsis-3</a:t>
            </a:r>
            <a:r>
              <a:rPr lang="ko-KR" altLang="en-US" baseline="0" dirty="0" smtClean="0"/>
              <a:t> 정의를 사용하여 감염의 증거가 있고 </a:t>
            </a:r>
            <a:r>
              <a:rPr lang="en-US" altLang="ko-KR" baseline="0" dirty="0" smtClean="0"/>
              <a:t>SOFA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개 이상을 </a:t>
            </a:r>
            <a:r>
              <a:rPr lang="en-US" altLang="ko-KR" baseline="0" dirty="0" smtClean="0"/>
              <a:t>sepsis</a:t>
            </a:r>
            <a:r>
              <a:rPr lang="ko-KR" altLang="en-US" baseline="0" dirty="0" smtClean="0"/>
              <a:t>로</a:t>
            </a:r>
            <a:r>
              <a:rPr lang="en-US" altLang="ko-KR" baseline="0" dirty="0" smtClean="0"/>
              <a:t>, </a:t>
            </a:r>
          </a:p>
          <a:p>
            <a:r>
              <a:rPr lang="en-US" altLang="ko-KR" baseline="0" dirty="0" smtClean="0"/>
              <a:t>Sepsis</a:t>
            </a:r>
            <a:r>
              <a:rPr lang="ko-KR" altLang="en-US" baseline="0" dirty="0" smtClean="0"/>
              <a:t>에 </a:t>
            </a:r>
            <a:r>
              <a:rPr lang="en-US" altLang="ko-KR" baseline="0" dirty="0" smtClean="0"/>
              <a:t>vasopressor, lactate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2mmol/L </a:t>
            </a:r>
            <a:r>
              <a:rPr lang="ko-KR" altLang="en-US" baseline="0" dirty="0" smtClean="0"/>
              <a:t>초과될 때로 규정하기로 합니다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dirty="0" smtClean="0"/>
              <a:t>감염의 증거는 </a:t>
            </a:r>
            <a:r>
              <a:rPr lang="en-US" altLang="ko-KR" dirty="0" smtClean="0"/>
              <a:t>Anti</a:t>
            </a:r>
            <a:r>
              <a:rPr lang="ko-KR" altLang="en-US" dirty="0" smtClean="0"/>
              <a:t>를 새로 사용하거나</a:t>
            </a:r>
            <a:r>
              <a:rPr lang="en-US" altLang="ko-KR" baseline="0" dirty="0" smtClean="0"/>
              <a:t> escalation</a:t>
            </a:r>
            <a:r>
              <a:rPr lang="ko-KR" altLang="en-US" baseline="0" dirty="0" smtClean="0"/>
              <a:t>될 때로 정의합니다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5130B-5804-4A71-8473-9F5C0C345B5E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7687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SOFA criteria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Sepsis-3</a:t>
            </a:r>
            <a:r>
              <a:rPr lang="en-US" altLang="ko-KR" baseline="0" dirty="0" smtClean="0"/>
              <a:t> criteria</a:t>
            </a:r>
            <a:r>
              <a:rPr lang="ko-KR" altLang="en-US" baseline="0" dirty="0" smtClean="0"/>
              <a:t>를 따르면 </a:t>
            </a:r>
            <a:r>
              <a:rPr lang="en-US" altLang="ko-KR" baseline="0" dirty="0" smtClean="0"/>
              <a:t>sepsis</a:t>
            </a:r>
            <a:r>
              <a:rPr lang="ko-KR" altLang="en-US" baseline="0" dirty="0" smtClean="0"/>
              <a:t>는 이 </a:t>
            </a:r>
            <a:r>
              <a:rPr lang="en-US" altLang="ko-KR" baseline="0" dirty="0" smtClean="0"/>
              <a:t>SOFA criteria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점 이상의 변화가 있을 때를 </a:t>
            </a:r>
            <a:r>
              <a:rPr lang="en-US" altLang="ko-KR" baseline="0" dirty="0" smtClean="0"/>
              <a:t>sepsis</a:t>
            </a:r>
            <a:r>
              <a:rPr lang="ko-KR" altLang="en-US" baseline="0" dirty="0" smtClean="0"/>
              <a:t>로 규정합니다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5130B-5804-4A71-8473-9F5C0C345B5E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2441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연구의 디자인과 </a:t>
            </a:r>
            <a:r>
              <a:rPr lang="ko-KR" altLang="en-US" dirty="0" err="1" smtClean="0"/>
              <a:t>세팅입니다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이 연구는 전자의무기록을 활용하여 </a:t>
            </a:r>
            <a:r>
              <a:rPr lang="ko-KR" altLang="en-US" dirty="0" err="1" smtClean="0"/>
              <a:t>후향적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코호트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스터디로</a:t>
            </a:r>
            <a:r>
              <a:rPr lang="ko-KR" altLang="en-US" dirty="0" smtClean="0"/>
              <a:t> 디자인 되었고</a:t>
            </a:r>
            <a:endParaRPr lang="en-US" altLang="ko-KR" dirty="0" smtClean="0"/>
          </a:p>
          <a:p>
            <a:r>
              <a:rPr lang="en-US" altLang="ko-KR" dirty="0" smtClean="0"/>
              <a:t>2014</a:t>
            </a:r>
            <a:r>
              <a:rPr lang="ko-KR" altLang="en-US" dirty="0" smtClean="0"/>
              <a:t>년부터 </a:t>
            </a:r>
            <a:r>
              <a:rPr lang="en-US" altLang="ko-KR" dirty="0" smtClean="0"/>
              <a:t>2018</a:t>
            </a:r>
            <a:r>
              <a:rPr lang="ko-KR" altLang="en-US" dirty="0" smtClean="0"/>
              <a:t>년까지 </a:t>
            </a:r>
            <a:r>
              <a:rPr lang="en-US" altLang="ko-KR" dirty="0" smtClean="0"/>
              <a:t>4</a:t>
            </a:r>
            <a:r>
              <a:rPr lang="ko-KR" altLang="en-US" dirty="0" smtClean="0"/>
              <a:t>개의 영국 </a:t>
            </a:r>
            <a:r>
              <a:rPr lang="en-US" altLang="ko-KR" dirty="0" smtClean="0"/>
              <a:t>NHS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운영 병원의 </a:t>
            </a:r>
            <a:r>
              <a:rPr lang="en-US" altLang="ko-KR" baseline="0" dirty="0" smtClean="0"/>
              <a:t>10</a:t>
            </a:r>
            <a:r>
              <a:rPr lang="ko-KR" altLang="en-US" baseline="0" dirty="0" smtClean="0"/>
              <a:t>개 </a:t>
            </a:r>
            <a:r>
              <a:rPr lang="en-US" altLang="ko-KR" baseline="0" dirty="0" smtClean="0"/>
              <a:t>ICU </a:t>
            </a:r>
            <a:r>
              <a:rPr lang="ko-KR" altLang="en-US" baseline="0" dirty="0" smtClean="0"/>
              <a:t>의 환자들로 모집되었습니다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총 </a:t>
            </a:r>
            <a:r>
              <a:rPr lang="en-US" altLang="ko-KR" baseline="0" dirty="0" smtClean="0"/>
              <a:t>28,456</a:t>
            </a:r>
            <a:r>
              <a:rPr lang="ko-KR" altLang="en-US" baseline="0" dirty="0" smtClean="0"/>
              <a:t>명이 참여하였습니다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5130B-5804-4A71-8473-9F5C0C345B5E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2445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Sepsis-3 criteria</a:t>
            </a:r>
            <a:r>
              <a:rPr lang="ko-KR" altLang="en-US" dirty="0" smtClean="0"/>
              <a:t>를 이용하여 </a:t>
            </a:r>
            <a:r>
              <a:rPr lang="en-US" altLang="ko-KR" dirty="0" smtClean="0"/>
              <a:t>sepsis</a:t>
            </a:r>
            <a:r>
              <a:rPr lang="ko-KR" altLang="en-US" dirty="0" smtClean="0"/>
              <a:t>를 구분한 표입니다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여기서 보셔야 할 것은 </a:t>
            </a:r>
            <a:r>
              <a:rPr lang="ko-KR" altLang="en-US" dirty="0" err="1" smtClean="0"/>
              <a:t>네모친</a:t>
            </a:r>
            <a:r>
              <a:rPr lang="ko-KR" altLang="en-US" dirty="0" smtClean="0"/>
              <a:t> 곳입니다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Septic</a:t>
            </a:r>
            <a:r>
              <a:rPr lang="en-US" altLang="ko-KR" baseline="0" dirty="0" smtClean="0"/>
              <a:t> shock, sepsis, sepsis</a:t>
            </a:r>
            <a:r>
              <a:rPr lang="ko-KR" altLang="en-US" baseline="0" dirty="0" smtClean="0"/>
              <a:t>는 아니나 </a:t>
            </a:r>
            <a:r>
              <a:rPr lang="en-US" altLang="ko-KR" baseline="0" dirty="0" smtClean="0"/>
              <a:t>anti </a:t>
            </a:r>
            <a:r>
              <a:rPr lang="ko-KR" altLang="en-US" baseline="0" dirty="0" smtClean="0"/>
              <a:t>사용한 군</a:t>
            </a:r>
            <a:r>
              <a:rPr lang="en-US" altLang="ko-KR" baseline="0" dirty="0" smtClean="0"/>
              <a:t>, anti</a:t>
            </a:r>
            <a:r>
              <a:rPr lang="ko-KR" altLang="en-US" baseline="0" dirty="0" err="1" smtClean="0"/>
              <a:t>를</a:t>
            </a:r>
            <a:r>
              <a:rPr lang="ko-KR" altLang="en-US" baseline="0" dirty="0" smtClean="0"/>
              <a:t> 일절 사용하지 않은 군으로 나누었고</a:t>
            </a:r>
            <a:endParaRPr lang="en-US" altLang="ko-KR" baseline="0" dirty="0" smtClean="0"/>
          </a:p>
          <a:p>
            <a:r>
              <a:rPr lang="ko-KR" altLang="en-US" dirty="0" err="1" smtClean="0"/>
              <a:t>두번째</a:t>
            </a:r>
            <a:r>
              <a:rPr lang="ko-KR" altLang="en-US" dirty="0" smtClean="0"/>
              <a:t> 네모를 보시면 왼쪽으로 갈수록 항생제 사용기간이 늘어났고</a:t>
            </a:r>
            <a:r>
              <a:rPr lang="en-US" altLang="ko-KR" dirty="0" smtClean="0"/>
              <a:t>, ICU </a:t>
            </a:r>
            <a:r>
              <a:rPr lang="ko-KR" altLang="en-US" dirty="0" smtClean="0"/>
              <a:t>재원기간</a:t>
            </a:r>
            <a:r>
              <a:rPr lang="en-US" altLang="ko-KR" dirty="0" smtClean="0"/>
              <a:t>, ICU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사망률이 늘어나는 경향성을 보여주고 있습니다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여기서 </a:t>
            </a:r>
            <a:r>
              <a:rPr lang="en-US" altLang="ko-KR" baseline="0" dirty="0" smtClean="0"/>
              <a:t>anti</a:t>
            </a:r>
            <a:r>
              <a:rPr lang="ko-KR" altLang="en-US" baseline="0" dirty="0" smtClean="0"/>
              <a:t>를 사용하지 않은 군과 </a:t>
            </a:r>
            <a:r>
              <a:rPr lang="en-US" altLang="ko-KR" baseline="0" dirty="0" smtClean="0"/>
              <a:t>sepsis</a:t>
            </a:r>
            <a:r>
              <a:rPr lang="ko-KR" altLang="en-US" baseline="0" dirty="0" smtClean="0"/>
              <a:t>가 아니나 </a:t>
            </a:r>
            <a:r>
              <a:rPr lang="en-US" altLang="ko-KR" baseline="0" dirty="0" smtClean="0"/>
              <a:t>anti</a:t>
            </a:r>
            <a:r>
              <a:rPr lang="ko-KR" altLang="en-US" baseline="0" dirty="0" smtClean="0"/>
              <a:t>를 사용한 군과의 역전된 모습은 이미 </a:t>
            </a:r>
            <a:r>
              <a:rPr lang="en-US" altLang="ko-KR" baseline="0" dirty="0" smtClean="0"/>
              <a:t>prophylactic anti</a:t>
            </a:r>
            <a:r>
              <a:rPr lang="ko-KR" altLang="en-US" baseline="0" dirty="0" smtClean="0"/>
              <a:t>가 들어가고 있다고 보고 있으며 한편 </a:t>
            </a:r>
            <a:r>
              <a:rPr lang="en-US" altLang="ko-KR" baseline="0" dirty="0" smtClean="0"/>
              <a:t>, ICU</a:t>
            </a:r>
            <a:r>
              <a:rPr lang="ko-KR" altLang="en-US" baseline="0" dirty="0" smtClean="0"/>
              <a:t>의 감염원들이 </a:t>
            </a:r>
            <a:r>
              <a:rPr lang="en-US" altLang="ko-KR" baseline="0" dirty="0" smtClean="0"/>
              <a:t>MDRI pathogen</a:t>
            </a:r>
            <a:r>
              <a:rPr lang="ko-KR" altLang="en-US" baseline="0" dirty="0" smtClean="0"/>
              <a:t>을 포함하여 훨씬 강력한 병원균을 갖고 있어 이에 대해 아무런 </a:t>
            </a:r>
            <a:r>
              <a:rPr lang="en-US" altLang="ko-KR" baseline="0" dirty="0" smtClean="0"/>
              <a:t>anti</a:t>
            </a:r>
            <a:r>
              <a:rPr lang="ko-KR" altLang="en-US" baseline="0" dirty="0" err="1" smtClean="0"/>
              <a:t>를</a:t>
            </a:r>
            <a:r>
              <a:rPr lang="ko-KR" altLang="en-US" baseline="0" dirty="0" smtClean="0"/>
              <a:t> 사용하지 않고 들어온 군에게는 오히려 감염에 취약한 상태로 입실한 것으로 보고 있습니다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5130B-5804-4A71-8473-9F5C0C345B5E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10718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앞의 분류에서 각각의 </a:t>
            </a:r>
            <a:r>
              <a:rPr lang="en-US" altLang="ko-KR" dirty="0" smtClean="0"/>
              <a:t>ICU </a:t>
            </a:r>
            <a:r>
              <a:rPr lang="ko-KR" altLang="en-US" dirty="0" smtClean="0"/>
              <a:t>입실하며 어떤 지표를 보이는지 나타내는 </a:t>
            </a:r>
            <a:r>
              <a:rPr lang="en-US" altLang="ko-KR" dirty="0" smtClean="0"/>
              <a:t>sample </a:t>
            </a:r>
            <a:r>
              <a:rPr lang="ko-KR" altLang="en-US" dirty="0" err="1" smtClean="0"/>
              <a:t>환자군의</a:t>
            </a:r>
            <a:r>
              <a:rPr lang="ko-KR" altLang="en-US" dirty="0" smtClean="0"/>
              <a:t> 그래프입니다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첫번째</a:t>
            </a:r>
            <a:r>
              <a:rPr lang="ko-KR" altLang="en-US" dirty="0" smtClean="0"/>
              <a:t> </a:t>
            </a:r>
            <a:r>
              <a:rPr lang="en-US" altLang="ko-KR" dirty="0" smtClean="0"/>
              <a:t>A</a:t>
            </a:r>
            <a:r>
              <a:rPr lang="ko-KR" altLang="en-US" dirty="0" smtClean="0"/>
              <a:t>군은 </a:t>
            </a:r>
            <a:r>
              <a:rPr lang="en-US" altLang="ko-KR" dirty="0" smtClean="0"/>
              <a:t>antibiotics without</a:t>
            </a:r>
            <a:r>
              <a:rPr lang="en-US" altLang="ko-KR" baseline="0" dirty="0" smtClean="0"/>
              <a:t> sepsis, </a:t>
            </a:r>
            <a:r>
              <a:rPr lang="ko-KR" altLang="en-US" dirty="0" smtClean="0"/>
              <a:t>항생제 투여하며 입실하여 </a:t>
            </a:r>
            <a:r>
              <a:rPr lang="en-US" altLang="ko-KR" dirty="0" smtClean="0"/>
              <a:t>sepsis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이벤트가 발생하지 않은 군이고</a:t>
            </a:r>
            <a:endParaRPr lang="en-US" altLang="ko-KR" baseline="0" dirty="0" smtClean="0"/>
          </a:p>
          <a:p>
            <a:r>
              <a:rPr lang="ko-KR" altLang="en-US" baseline="0" dirty="0" err="1" smtClean="0"/>
              <a:t>두번째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B</a:t>
            </a:r>
            <a:r>
              <a:rPr lang="ko-KR" altLang="en-US" baseline="0" dirty="0" smtClean="0"/>
              <a:t>군은 </a:t>
            </a:r>
            <a:r>
              <a:rPr lang="en-US" altLang="ko-KR" baseline="0" dirty="0" smtClean="0"/>
              <a:t>sepsis without shock, 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ICU </a:t>
            </a:r>
            <a:r>
              <a:rPr lang="ko-KR" altLang="en-US" baseline="0" dirty="0" err="1" smtClean="0"/>
              <a:t>입원당시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rank4</a:t>
            </a:r>
            <a:r>
              <a:rPr lang="ko-KR" altLang="en-US" baseline="0" dirty="0" smtClean="0"/>
              <a:t>의 강력한 </a:t>
            </a:r>
            <a:r>
              <a:rPr lang="en-US" altLang="ko-KR" baseline="0" dirty="0" smtClean="0"/>
              <a:t>anti</a:t>
            </a:r>
            <a:r>
              <a:rPr lang="ko-KR" altLang="en-US" baseline="0" dirty="0" smtClean="0"/>
              <a:t>를 투여하였지만 </a:t>
            </a:r>
            <a:r>
              <a:rPr lang="en-US" altLang="ko-KR" baseline="0" dirty="0" smtClean="0"/>
              <a:t>SOFA score </a:t>
            </a:r>
            <a:r>
              <a:rPr lang="ko-KR" altLang="en-US" baseline="0" dirty="0" smtClean="0"/>
              <a:t>의 상승 있어 </a:t>
            </a:r>
            <a:r>
              <a:rPr lang="en-US" altLang="ko-KR" baseline="0" dirty="0" smtClean="0"/>
              <a:t>sepsis</a:t>
            </a:r>
            <a:r>
              <a:rPr lang="ko-KR" altLang="en-US" baseline="0" dirty="0" smtClean="0"/>
              <a:t>는 발생하였으나</a:t>
            </a:r>
            <a:r>
              <a:rPr lang="en-US" altLang="ko-KR" baseline="0" dirty="0" smtClean="0"/>
              <a:t> lactate level</a:t>
            </a:r>
            <a:r>
              <a:rPr lang="ko-KR" altLang="en-US" baseline="0" dirty="0" smtClean="0"/>
              <a:t>은 상승하지 않아 </a:t>
            </a:r>
            <a:r>
              <a:rPr lang="en-US" altLang="ko-KR" baseline="0" dirty="0" smtClean="0"/>
              <a:t>septic shock</a:t>
            </a:r>
            <a:r>
              <a:rPr lang="ko-KR" altLang="en-US" baseline="0" dirty="0" smtClean="0"/>
              <a:t>은 발생하지 않은 군입니다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err="1" smtClean="0"/>
              <a:t>세번째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C</a:t>
            </a:r>
            <a:r>
              <a:rPr lang="ko-KR" altLang="en-US" baseline="0" dirty="0" smtClean="0"/>
              <a:t>군은 </a:t>
            </a:r>
            <a:r>
              <a:rPr lang="en-US" altLang="ko-KR" baseline="0" dirty="0" smtClean="0"/>
              <a:t>septic shock, </a:t>
            </a:r>
            <a:r>
              <a:rPr lang="ko-KR" altLang="en-US" baseline="0" dirty="0" smtClean="0"/>
              <a:t> 입원 당시는 </a:t>
            </a:r>
            <a:r>
              <a:rPr lang="en-US" altLang="ko-KR" baseline="0" dirty="0" smtClean="0"/>
              <a:t>sepsis </a:t>
            </a:r>
            <a:r>
              <a:rPr lang="ko-KR" altLang="en-US" baseline="0" dirty="0" smtClean="0"/>
              <a:t>없었으나 </a:t>
            </a:r>
            <a:r>
              <a:rPr lang="en-US" altLang="ko-KR" baseline="0" dirty="0" smtClean="0"/>
              <a:t>SOFA score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점 상승하며 </a:t>
            </a:r>
            <a:r>
              <a:rPr lang="en-US" altLang="ko-KR" baseline="0" dirty="0" smtClean="0"/>
              <a:t>lactate</a:t>
            </a:r>
            <a:r>
              <a:rPr lang="ko-KR" altLang="en-US" baseline="0" dirty="0" smtClean="0"/>
              <a:t>가 올라 </a:t>
            </a:r>
            <a:r>
              <a:rPr lang="en-US" altLang="ko-KR" baseline="0" dirty="0" smtClean="0"/>
              <a:t>septic shock</a:t>
            </a:r>
            <a:r>
              <a:rPr lang="ko-KR" altLang="en-US" baseline="0" dirty="0" smtClean="0"/>
              <a:t>이 발생하여 </a:t>
            </a:r>
            <a:r>
              <a:rPr lang="en-US" altLang="ko-KR" baseline="0" dirty="0" smtClean="0"/>
              <a:t>anti</a:t>
            </a:r>
            <a:r>
              <a:rPr lang="ko-KR" altLang="en-US" baseline="0" dirty="0" smtClean="0"/>
              <a:t>가 투여된 군입니다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Rank3,4 –</a:t>
            </a:r>
            <a:r>
              <a:rPr lang="en-US" altLang="ko-KR" baseline="0" dirty="0" err="1" smtClean="0"/>
              <a:t>vanco</a:t>
            </a:r>
            <a:r>
              <a:rPr lang="en-US" altLang="ko-KR" baseline="0" dirty="0" smtClean="0"/>
              <a:t>, </a:t>
            </a:r>
            <a:r>
              <a:rPr lang="en-US" altLang="ko-KR" baseline="0" dirty="0" err="1" smtClean="0"/>
              <a:t>mero</a:t>
            </a:r>
            <a:r>
              <a:rPr lang="en-US" altLang="ko-KR" baseline="0" dirty="0" smtClean="0"/>
              <a:t>, </a:t>
            </a:r>
            <a:r>
              <a:rPr lang="en-US" altLang="ko-KR" baseline="0" dirty="0" err="1" smtClean="0"/>
              <a:t>amikacin</a:t>
            </a:r>
            <a:endParaRPr lang="en-US" altLang="ko-KR" baseline="0" dirty="0" smtClean="0"/>
          </a:p>
          <a:p>
            <a:r>
              <a:rPr lang="en-US" altLang="ko-KR" baseline="0" dirty="0" smtClean="0"/>
              <a:t>Rank 1,2 amoxicillin, </a:t>
            </a:r>
            <a:r>
              <a:rPr lang="en-US" altLang="ko-KR" baseline="0" dirty="0" err="1" smtClean="0"/>
              <a:t>cefa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등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5130B-5804-4A71-8473-9F5C0C345B5E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444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기존의 </a:t>
            </a:r>
            <a:r>
              <a:rPr lang="en-US" altLang="ko-KR" dirty="0" smtClean="0"/>
              <a:t>4</a:t>
            </a:r>
            <a:r>
              <a:rPr lang="ko-KR" altLang="en-US" dirty="0" smtClean="0"/>
              <a:t>가지 분류에서 시간 경과를 통해 사망 혹은 회복까지 이르는 경향성 또한 일치하는 것을 보여주는 그래프 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5130B-5804-4A71-8473-9F5C0C345B5E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56794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어디서 </a:t>
            </a:r>
            <a:r>
              <a:rPr lang="en-US" altLang="ko-KR" dirty="0" smtClean="0"/>
              <a:t>sepsis</a:t>
            </a:r>
            <a:r>
              <a:rPr lang="ko-KR" altLang="en-US" dirty="0" smtClean="0"/>
              <a:t>가 </a:t>
            </a:r>
            <a:r>
              <a:rPr lang="ko-KR" altLang="en-US" dirty="0" err="1" smtClean="0"/>
              <a:t>걸리냐도</a:t>
            </a:r>
            <a:r>
              <a:rPr lang="ko-KR" altLang="en-US" dirty="0" smtClean="0"/>
              <a:t> </a:t>
            </a:r>
            <a:r>
              <a:rPr lang="en-US" altLang="ko-KR" dirty="0" smtClean="0"/>
              <a:t>mortality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ICU </a:t>
            </a:r>
            <a:r>
              <a:rPr lang="ko-KR" altLang="en-US" dirty="0" smtClean="0"/>
              <a:t>재원기간에 영향을 줍니다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Community</a:t>
            </a:r>
            <a:r>
              <a:rPr lang="en-US" altLang="ko-KR" baseline="0" dirty="0" smtClean="0"/>
              <a:t> acquired – </a:t>
            </a:r>
            <a:r>
              <a:rPr lang="ko-KR" altLang="en-US" baseline="0" dirty="0" smtClean="0"/>
              <a:t>병원 입원 </a:t>
            </a:r>
            <a:r>
              <a:rPr lang="en-US" altLang="ko-KR" baseline="0" dirty="0" smtClean="0"/>
              <a:t>48</a:t>
            </a:r>
            <a:r>
              <a:rPr lang="ko-KR" altLang="en-US" baseline="0" dirty="0" smtClean="0"/>
              <a:t>시간 이내에 </a:t>
            </a:r>
            <a:r>
              <a:rPr lang="en-US" altLang="ko-KR" baseline="0" dirty="0" smtClean="0"/>
              <a:t>sepsis</a:t>
            </a:r>
            <a:r>
              <a:rPr lang="ko-KR" altLang="en-US" baseline="0" dirty="0" smtClean="0"/>
              <a:t>발생</a:t>
            </a:r>
            <a:endParaRPr lang="en-US" altLang="ko-KR" baseline="0" dirty="0" smtClean="0"/>
          </a:p>
          <a:p>
            <a:r>
              <a:rPr lang="en-US" altLang="ko-KR" baseline="0" dirty="0" smtClean="0"/>
              <a:t>Hospital – </a:t>
            </a:r>
            <a:r>
              <a:rPr lang="ko-KR" altLang="en-US" baseline="0" dirty="0" smtClean="0"/>
              <a:t>병원 입원 </a:t>
            </a:r>
            <a:r>
              <a:rPr lang="en-US" altLang="ko-KR" baseline="0" dirty="0" smtClean="0"/>
              <a:t>48</a:t>
            </a:r>
            <a:r>
              <a:rPr lang="ko-KR" altLang="en-US" baseline="0" dirty="0" smtClean="0"/>
              <a:t>시간 이후 </a:t>
            </a:r>
            <a:r>
              <a:rPr lang="en-US" altLang="ko-KR" baseline="0" dirty="0" smtClean="0"/>
              <a:t>– ICU </a:t>
            </a:r>
            <a:r>
              <a:rPr lang="ko-KR" altLang="en-US" baseline="0" dirty="0" smtClean="0"/>
              <a:t>입실 </a:t>
            </a:r>
            <a:r>
              <a:rPr lang="en-US" altLang="ko-KR" baseline="0" dirty="0" smtClean="0"/>
              <a:t>28</a:t>
            </a:r>
            <a:r>
              <a:rPr lang="ko-KR" altLang="en-US" baseline="0" dirty="0" smtClean="0"/>
              <a:t>시간 전에</a:t>
            </a:r>
            <a:endParaRPr lang="en-US" altLang="ko-KR" baseline="0" dirty="0" smtClean="0"/>
          </a:p>
          <a:p>
            <a:r>
              <a:rPr lang="en-US" altLang="ko-KR" dirty="0" smtClean="0"/>
              <a:t>ICU – ICU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입실 </a:t>
            </a:r>
            <a:r>
              <a:rPr lang="en-US" altLang="ko-KR" baseline="0" dirty="0" smtClean="0"/>
              <a:t>48</a:t>
            </a:r>
            <a:r>
              <a:rPr lang="ko-KR" altLang="en-US" baseline="0" dirty="0" smtClean="0"/>
              <a:t>시간 이후에 발생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5130B-5804-4A71-8473-9F5C0C345B5E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68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3B47-F30F-4C1D-BB97-79815A235EC8}" type="datetimeFigureOut">
              <a:rPr lang="ko-KR" altLang="en-US" smtClean="0"/>
              <a:t>2021-11-15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DB23-1024-4516-AC7D-6AF168A0BC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26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3B47-F30F-4C1D-BB97-79815A235EC8}" type="datetimeFigureOut">
              <a:rPr lang="ko-KR" altLang="en-US" smtClean="0"/>
              <a:t>2021-11-15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DB23-1024-4516-AC7D-6AF168A0BC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1887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3B47-F30F-4C1D-BB97-79815A235EC8}" type="datetimeFigureOut">
              <a:rPr lang="ko-KR" altLang="en-US" smtClean="0"/>
              <a:t>2021-11-15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DB23-1024-4516-AC7D-6AF168A0BC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8770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35429" y="232229"/>
            <a:ext cx="8737600" cy="638628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67657" y="1190171"/>
            <a:ext cx="10686143" cy="4986792"/>
          </a:xfrm>
        </p:spPr>
        <p:txBody>
          <a:bodyPr>
            <a:normAutofit/>
          </a:bodyPr>
          <a:lstStyle>
            <a:lvl1pPr marL="228600" indent="-228600">
              <a:buFont typeface="Wingdings" pitchFamily="2" charset="2"/>
              <a:buChar char="§"/>
              <a:defRPr sz="2000"/>
            </a:lvl1pPr>
            <a:lvl2pPr marL="685800" indent="-228600">
              <a:buFont typeface="Wingdings" pitchFamily="2" charset="2"/>
              <a:buChar char="§"/>
              <a:defRPr sz="1800"/>
            </a:lvl2pPr>
            <a:lvl3pPr marL="1143000" indent="-228600">
              <a:buFont typeface="Wingdings" pitchFamily="2" charset="2"/>
              <a:buChar char="§"/>
              <a:defRPr sz="1600"/>
            </a:lvl3pPr>
            <a:lvl4pPr marL="1600200" indent="-228600">
              <a:buFont typeface="Wingdings" pitchFamily="2" charset="2"/>
              <a:buChar char="§"/>
              <a:defRPr sz="1400"/>
            </a:lvl4pPr>
            <a:lvl5pPr marL="2057400" indent="-228600">
              <a:buFont typeface="Wingdings" pitchFamily="2" charset="2"/>
              <a:buChar char="§"/>
              <a:defRPr sz="140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3B47-F30F-4C1D-BB97-79815A235EC8}" type="datetimeFigureOut">
              <a:rPr lang="ko-KR" altLang="en-US" smtClean="0"/>
              <a:t>2021-11-15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DB23-1024-4516-AC7D-6AF168A0BCE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290286" y="870857"/>
            <a:ext cx="11016343" cy="18868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54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3B47-F30F-4C1D-BB97-79815A235EC8}" type="datetimeFigureOut">
              <a:rPr lang="ko-KR" altLang="en-US" smtClean="0"/>
              <a:t>2021-11-15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DB23-1024-4516-AC7D-6AF168A0BC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0155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3B47-F30F-4C1D-BB97-79815A235EC8}" type="datetimeFigureOut">
              <a:rPr lang="ko-KR" altLang="en-US" smtClean="0"/>
              <a:t>2021-11-15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DB23-1024-4516-AC7D-6AF168A0BC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9954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3B47-F30F-4C1D-BB97-79815A235EC8}" type="datetimeFigureOut">
              <a:rPr lang="ko-KR" altLang="en-US" smtClean="0"/>
              <a:t>2021-11-15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DB23-1024-4516-AC7D-6AF168A0BC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1049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3B47-F30F-4C1D-BB97-79815A235EC8}" type="datetimeFigureOut">
              <a:rPr lang="ko-KR" altLang="en-US" smtClean="0"/>
              <a:t>2021-11-15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DB23-1024-4516-AC7D-6AF168A0BC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873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3B47-F30F-4C1D-BB97-79815A235EC8}" type="datetimeFigureOut">
              <a:rPr lang="ko-KR" altLang="en-US" smtClean="0"/>
              <a:t>2021-11-15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DB23-1024-4516-AC7D-6AF168A0BC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5950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3B47-F30F-4C1D-BB97-79815A235EC8}" type="datetimeFigureOut">
              <a:rPr lang="ko-KR" altLang="en-US" smtClean="0"/>
              <a:t>2021-11-15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DB23-1024-4516-AC7D-6AF168A0BC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2456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3B47-F30F-4C1D-BB97-79815A235EC8}" type="datetimeFigureOut">
              <a:rPr lang="ko-KR" altLang="en-US" smtClean="0"/>
              <a:t>2021-11-15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DB23-1024-4516-AC7D-6AF168A0BC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3010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73B47-F30F-4C1D-BB97-79815A235EC8}" type="datetimeFigureOut">
              <a:rPr lang="ko-KR" altLang="en-US" smtClean="0"/>
              <a:t>2021-11-15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2DB23-1024-4516-AC7D-6AF168A0BC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9300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364341" y="1122363"/>
            <a:ext cx="9579429" cy="23876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Descriptors of Sepsis </a:t>
            </a:r>
            <a:br>
              <a:rPr lang="en-US" altLang="ko-KR" dirty="0" smtClean="0"/>
            </a:br>
            <a:r>
              <a:rPr lang="en-US" altLang="ko-KR" dirty="0"/>
              <a:t>U</a:t>
            </a:r>
            <a:r>
              <a:rPr lang="en-US" altLang="ko-KR" dirty="0" smtClean="0"/>
              <a:t>sing the Sepsis-3 Criteria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altLang="ko-KR" dirty="0" smtClean="0"/>
              <a:t>A cohort study in Critical Care Units </a:t>
            </a:r>
            <a:br>
              <a:rPr lang="en-US" altLang="ko-KR" dirty="0" smtClean="0"/>
            </a:br>
            <a:r>
              <a:rPr lang="en-US" altLang="ko-KR" dirty="0" smtClean="0"/>
              <a:t>Within the U.K. National Institute </a:t>
            </a:r>
            <a:br>
              <a:rPr lang="en-US" altLang="ko-KR" dirty="0" smtClean="0"/>
            </a:br>
            <a:r>
              <a:rPr lang="en-US" altLang="ko-KR" dirty="0" smtClean="0"/>
              <a:t>for Health Research Critical Care Health informatics Collaborative</a:t>
            </a:r>
          </a:p>
          <a:p>
            <a:r>
              <a:rPr lang="ko-KR" altLang="en-US" dirty="0" smtClean="0"/>
              <a:t>호흡기내과 </a:t>
            </a:r>
            <a:r>
              <a:rPr lang="en-US" altLang="ko-KR" dirty="0" smtClean="0"/>
              <a:t>R1 </a:t>
            </a:r>
            <a:r>
              <a:rPr lang="ko-KR" altLang="en-US" dirty="0" smtClean="0"/>
              <a:t>김재훈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2966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988" y="1214438"/>
            <a:ext cx="5534025" cy="513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909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Sepsis-3 criteria can be adapted to an electronic health record dataset.</a:t>
            </a:r>
          </a:p>
          <a:p>
            <a:r>
              <a:rPr lang="en-US" altLang="ko-KR" dirty="0" smtClean="0"/>
              <a:t>Facilitate sepsis research using electronic record data without relying on human coding.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692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Objective	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To describe the epidemiology of sepsis in critical care by applying the Sepsis-3 criteria to electronic health records.</a:t>
            </a:r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Sepsis : leading cause of mortality and critical illness worldwide, </a:t>
            </a:r>
            <a:br>
              <a:rPr lang="en-US" altLang="ko-KR" sz="2400" dirty="0" smtClean="0"/>
            </a:br>
            <a:r>
              <a:rPr lang="en-US" altLang="ko-KR" sz="2400" dirty="0" smtClean="0"/>
              <a:t>           but hard to identify with no reliable diagnostic test.</a:t>
            </a:r>
          </a:p>
          <a:p>
            <a:pPr marL="0" indent="0">
              <a:buNone/>
            </a:pPr>
            <a:r>
              <a:rPr lang="en-US" altLang="ko-KR" sz="2400" dirty="0" smtClean="0"/>
              <a:t>   -&gt; </a:t>
            </a:r>
            <a:r>
              <a:rPr lang="en-US" altLang="ko-KR" sz="2400" dirty="0"/>
              <a:t>Difficult to describe the epidemiology of sepsis</a:t>
            </a:r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 smtClean="0"/>
              <a:t> 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</p:txBody>
      </p:sp>
    </p:spTree>
    <p:extLst>
      <p:ext uri="{BB962C8B-B14F-4D97-AF65-F5344CB8AC3E}">
        <p14:creationId xmlns:p14="http://schemas.microsoft.com/office/powerpoint/2010/main" val="119245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Traditional VS Sepsis-3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 descr="C:\Users\sv34bo4wds009\Downloads\trd-82-6-g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021" y="1200858"/>
            <a:ext cx="9197829" cy="490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56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2" descr="C:\Users\sv34bo4wds009\Desktop\Sepsis.5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80" y="1190625"/>
            <a:ext cx="9568378" cy="498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82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Design &amp; Setting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Design : Retrospective </a:t>
            </a:r>
            <a:r>
              <a:rPr lang="en-US" altLang="ko-KR" dirty="0"/>
              <a:t>cohort study using electronic health records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en-US" altLang="ko-KR" dirty="0" smtClean="0"/>
              <a:t>Setting : Ten </a:t>
            </a:r>
            <a:r>
              <a:rPr lang="en-US" altLang="ko-KR" dirty="0"/>
              <a:t>ICUs </a:t>
            </a:r>
            <a:r>
              <a:rPr lang="en-US" altLang="ko-KR" dirty="0" smtClean="0"/>
              <a:t>from </a:t>
            </a:r>
            <a:r>
              <a:rPr lang="en-US" altLang="ko-KR" dirty="0"/>
              <a:t>four U.K. National Health Service </a:t>
            </a:r>
            <a:r>
              <a:rPr lang="en-US" altLang="ko-KR" dirty="0" smtClean="0"/>
              <a:t>hospital. 2014~2018.</a:t>
            </a:r>
          </a:p>
          <a:p>
            <a:endParaRPr lang="en-US" altLang="ko-KR" dirty="0"/>
          </a:p>
          <a:p>
            <a:r>
              <a:rPr lang="en-US" altLang="ko-KR" dirty="0" smtClean="0"/>
              <a:t>Patients :</a:t>
            </a:r>
            <a:r>
              <a:rPr lang="en-US" altLang="ko-KR" b="1" dirty="0" smtClean="0"/>
              <a:t> </a:t>
            </a:r>
            <a:r>
              <a:rPr lang="en-US" altLang="ko-KR" dirty="0"/>
              <a:t>A total of 28,456 critical care admissions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(</a:t>
            </a:r>
            <a:r>
              <a:rPr lang="en-US" altLang="ko-KR" dirty="0"/>
              <a:t>14,332 emergency </a:t>
            </a:r>
            <a:r>
              <a:rPr lang="en-US" altLang="ko-KR" dirty="0" smtClean="0"/>
              <a:t>medical, 4,585 </a:t>
            </a:r>
            <a:r>
              <a:rPr lang="en-US" altLang="ko-KR" dirty="0"/>
              <a:t>emergency surgical, and 9,539 elective surgical)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3412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" y="0"/>
            <a:ext cx="5424488" cy="6834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963" y="405918"/>
            <a:ext cx="5129213" cy="2187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2514600" y="438894"/>
            <a:ext cx="3590925" cy="42788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 smtClean="0">
              <a:noFill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6176962" y="1295398"/>
            <a:ext cx="5129213" cy="7524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 smtClean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40803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5" y="1090306"/>
            <a:ext cx="7124699" cy="5572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596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676" y="1128882"/>
            <a:ext cx="4171950" cy="5662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745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850" y="1060740"/>
            <a:ext cx="5543549" cy="5711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3371850" y="5438775"/>
            <a:ext cx="5457825" cy="68579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 smtClean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88295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solidFill>
            <a:schemeClr val="bg2">
              <a:lumMod val="50000"/>
            </a:schemeClr>
          </a:solidFill>
        </a:ln>
      </a:spPr>
      <a:bodyPr rtlCol="0" anchor="ctr"/>
      <a:lstStyle>
        <a:defPPr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>
              <a:lumMod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</TotalTime>
  <Words>737</Words>
  <Application>Microsoft Office PowerPoint</Application>
  <PresentationFormat>사용자 지정</PresentationFormat>
  <Paragraphs>82</Paragraphs>
  <Slides>11</Slides>
  <Notes>11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2" baseType="lpstr">
      <vt:lpstr>Office 테마</vt:lpstr>
      <vt:lpstr>Descriptors of Sepsis  Using the Sepsis-3 Criteria</vt:lpstr>
      <vt:lpstr>Objective </vt:lpstr>
      <vt:lpstr>Traditional VS Sepsis-3</vt:lpstr>
      <vt:lpstr>PowerPoint 프레젠테이션</vt:lpstr>
      <vt:lpstr>Design &amp; Setting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Potassium</dc:title>
  <dc:creator>Lee Ki Seong</dc:creator>
  <cp:lastModifiedBy>SV34BO4WDS009</cp:lastModifiedBy>
  <cp:revision>41</cp:revision>
  <dcterms:created xsi:type="dcterms:W3CDTF">2019-05-17T03:08:16Z</dcterms:created>
  <dcterms:modified xsi:type="dcterms:W3CDTF">2021-11-15T16:18:21Z</dcterms:modified>
</cp:coreProperties>
</file>