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1" r:id="rId6"/>
    <p:sldId id="264" r:id="rId7"/>
    <p:sldId id="263" r:id="rId8"/>
    <p:sldId id="265" r:id="rId9"/>
    <p:sldId id="266" r:id="rId10"/>
    <p:sldId id="267" r:id="rId11"/>
    <p:sldId id="268" r:id="rId12"/>
  </p:sldIdLst>
  <p:sldSz cx="9144000" cy="6858000" type="screen4x3"/>
  <p:notesSz cx="6797675" cy="98742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54163-947B-476A-B97D-397BBED14E67}" type="datetimeFigureOut">
              <a:rPr lang="ko-KR" altLang="en-US" smtClean="0"/>
              <a:t>2012-10-17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A4E1-8D75-4912-A5E2-F4A2237EACA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54163-947B-476A-B97D-397BBED14E67}" type="datetimeFigureOut">
              <a:rPr lang="ko-KR" altLang="en-US" smtClean="0"/>
              <a:t>2012-10-18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A4E1-8D75-4912-A5E2-F4A2237EACAE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54163-947B-476A-B97D-397BBED14E67}" type="datetimeFigureOut">
              <a:rPr lang="ko-KR" altLang="en-US" smtClean="0"/>
              <a:t>2012-10-18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A4E1-8D75-4912-A5E2-F4A2237EACA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54163-947B-476A-B97D-397BBED14E67}" type="datetimeFigureOut">
              <a:rPr lang="ko-KR" altLang="en-US" smtClean="0"/>
              <a:t>2012-10-18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A4E1-8D75-4912-A5E2-F4A2237EACA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A4E1-8D75-4912-A5E2-F4A2237EACAE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EC654163-947B-476A-B97D-397BBED14E67}" type="datetimeFigureOut">
              <a:rPr lang="ko-KR" altLang="en-US" smtClean="0"/>
              <a:t>2012-10-18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54163-947B-476A-B97D-397BBED14E67}" type="datetimeFigureOut">
              <a:rPr lang="ko-KR" altLang="en-US" smtClean="0"/>
              <a:t>2012-10-18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A4E1-8D75-4912-A5E2-F4A2237EACA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54163-947B-476A-B97D-397BBED14E67}" type="datetimeFigureOut">
              <a:rPr lang="ko-KR" altLang="en-US" smtClean="0"/>
              <a:t>2012-10-18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A4E1-8D75-4912-A5E2-F4A2237EACA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54163-947B-476A-B97D-397BBED14E67}" type="datetimeFigureOut">
              <a:rPr lang="ko-KR" altLang="en-US" smtClean="0"/>
              <a:t>2012-10-18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A4E1-8D75-4912-A5E2-F4A2237EACA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54163-947B-476A-B97D-397BBED14E67}" type="datetimeFigureOut">
              <a:rPr lang="ko-KR" altLang="en-US" smtClean="0"/>
              <a:t>2012-10-18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A4E1-8D75-4912-A5E2-F4A2237EACA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54163-947B-476A-B97D-397BBED14E67}" type="datetimeFigureOut">
              <a:rPr lang="ko-KR" altLang="en-US" smtClean="0"/>
              <a:t>2012-10-18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A4E1-8D75-4912-A5E2-F4A2237EACA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54163-947B-476A-B97D-397BBED14E67}" type="datetimeFigureOut">
              <a:rPr lang="ko-KR" altLang="en-US" smtClean="0"/>
              <a:t>2012-10-18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A4E1-8D75-4912-A5E2-F4A2237EACA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EC654163-947B-476A-B97D-397BBED14E67}" type="datetimeFigureOut">
              <a:rPr lang="ko-KR" altLang="en-US" smtClean="0"/>
              <a:t>2012-10-17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0A8A4E1-8D75-4912-A5E2-F4A2237EACA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7544" y="2143116"/>
            <a:ext cx="7890670" cy="1500198"/>
          </a:xfrm>
        </p:spPr>
        <p:txBody>
          <a:bodyPr>
            <a:noAutofit/>
          </a:bodyPr>
          <a:lstStyle/>
          <a:p>
            <a:r>
              <a:rPr lang="en-US" altLang="ko-KR" sz="2400" b="1" dirty="0" smtClean="0"/>
              <a:t>Acetyl </a:t>
            </a:r>
            <a:r>
              <a:rPr lang="en-US" altLang="ko-KR" sz="2400" b="1" dirty="0" smtClean="0"/>
              <a:t>salicylic acid usage and mortality in critically ill patients with the systemic inflammatory response syndrome and sepsis</a:t>
            </a:r>
            <a:endParaRPr lang="ko-KR" altLang="en-US" sz="2400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endParaRPr lang="ko-KR" altLang="en-US" dirty="0" smtClean="0"/>
          </a:p>
          <a:p>
            <a:r>
              <a:rPr lang="en-US" altLang="ko-KR" sz="6400" dirty="0" smtClean="0"/>
              <a:t> </a:t>
            </a:r>
            <a:r>
              <a:rPr lang="en-US" altLang="ko-KR" sz="7200" dirty="0" smtClean="0"/>
              <a:t>Damon P. </a:t>
            </a:r>
            <a:r>
              <a:rPr lang="en-US" altLang="ko-KR" sz="7200" dirty="0" err="1" smtClean="0"/>
              <a:t>Eisen</a:t>
            </a:r>
            <a:r>
              <a:rPr lang="en-US" altLang="ko-KR" sz="7200" dirty="0" smtClean="0"/>
              <a:t>, MD; David Reid; Emma S. </a:t>
            </a:r>
            <a:r>
              <a:rPr lang="en-US" altLang="ko-KR" sz="7200" dirty="0" err="1" smtClean="0"/>
              <a:t>McBryde</a:t>
            </a:r>
            <a:r>
              <a:rPr lang="en-US" altLang="ko-KR" sz="7200" dirty="0" smtClean="0"/>
              <a:t>, PhD</a:t>
            </a:r>
          </a:p>
          <a:p>
            <a:endParaRPr lang="en-US" altLang="ko-KR" sz="6400" dirty="0" smtClean="0"/>
          </a:p>
          <a:p>
            <a:r>
              <a:rPr lang="en-US" altLang="ko-KR" sz="6400" i="1" dirty="0" smtClean="0"/>
              <a:t> </a:t>
            </a:r>
            <a:r>
              <a:rPr lang="en-US" altLang="ko-KR" sz="6400" b="1" spc="100" dirty="0" err="1" smtClean="0">
                <a:ln w="18000">
                  <a:noFill/>
                  <a:prstDash val="solid"/>
                </a:ln>
                <a:solidFill>
                  <a:schemeClr val="tx1"/>
                </a:solidFill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  <a:latin typeface="+mj-lt"/>
                <a:ea typeface="+mj-ea"/>
                <a:cs typeface="+mj-cs"/>
              </a:rPr>
              <a:t>Crit</a:t>
            </a:r>
            <a:r>
              <a:rPr lang="en-US" altLang="ko-KR" sz="6400" b="1" spc="100" dirty="0" smtClean="0">
                <a:ln w="18000">
                  <a:noFill/>
                  <a:prstDash val="solid"/>
                </a:ln>
                <a:solidFill>
                  <a:schemeClr val="tx1"/>
                </a:solidFill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  <a:latin typeface="+mj-lt"/>
                <a:ea typeface="+mj-ea"/>
                <a:cs typeface="+mj-cs"/>
              </a:rPr>
              <a:t> Care Med 2012; 40: 1761-1767 </a:t>
            </a:r>
          </a:p>
          <a:p>
            <a:endParaRPr lang="en-US" altLang="ko-KR" sz="6400" b="1" spc="100" dirty="0" smtClean="0">
              <a:ln w="18000">
                <a:noFill/>
                <a:prstDash val="solid"/>
              </a:ln>
              <a:solidFill>
                <a:schemeClr val="tx1"/>
              </a:solidFill>
              <a:effectLst>
                <a:outerShdw blurRad="44450" dist="25400" dir="2700000" algn="tl" rotWithShape="0">
                  <a:schemeClr val="bg1">
                    <a:alpha val="51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endParaRPr lang="en-US" altLang="ko-KR" sz="6400" b="1" spc="100" dirty="0" smtClean="0">
              <a:ln w="18000">
                <a:noFill/>
                <a:prstDash val="solid"/>
              </a:ln>
              <a:solidFill>
                <a:schemeClr val="tx1"/>
              </a:solidFill>
              <a:effectLst>
                <a:outerShdw blurRad="44450" dist="25400" dir="2700000" algn="tl" rotWithShape="0">
                  <a:schemeClr val="bg1">
                    <a:alpha val="51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en-US" altLang="ko-KR" sz="6400" b="1" spc="100" dirty="0" smtClean="0">
                <a:ln w="18000">
                  <a:noFill/>
                  <a:prstDash val="solid"/>
                </a:ln>
                <a:solidFill>
                  <a:schemeClr val="tx1"/>
                </a:solidFill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  <a:latin typeface="+mj-lt"/>
                <a:ea typeface="+mj-ea"/>
                <a:cs typeface="+mj-cs"/>
              </a:rPr>
              <a:t>	</a:t>
            </a:r>
            <a:r>
              <a:rPr lang="en-US" altLang="ko-KR" sz="6400" b="1" spc="100" dirty="0" smtClean="0">
                <a:ln w="18000">
                  <a:noFill/>
                  <a:prstDash val="solid"/>
                </a:ln>
                <a:solidFill>
                  <a:schemeClr val="tx1"/>
                </a:solidFill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  <a:latin typeface="+mj-lt"/>
                <a:ea typeface="+mj-ea"/>
                <a:cs typeface="+mj-cs"/>
              </a:rPr>
              <a:t>			</a:t>
            </a:r>
            <a:r>
              <a:rPr lang="ko-KR" altLang="en-US" sz="6400" spc="100" dirty="0" smtClean="0">
                <a:ln w="18000">
                  <a:noFill/>
                  <a:prstDash val="solid"/>
                </a:ln>
                <a:solidFill>
                  <a:schemeClr val="tx1"/>
                </a:solidFill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  <a:latin typeface="연세소제목체" pitchFamily="18" charset="-127"/>
                <a:ea typeface="연세소제목체" pitchFamily="18" charset="-127"/>
                <a:cs typeface="+mj-cs"/>
              </a:rPr>
              <a:t>내과 </a:t>
            </a:r>
            <a:r>
              <a:rPr lang="en-US" altLang="ko-KR" sz="6400" spc="100" dirty="0" smtClean="0">
                <a:ln w="18000">
                  <a:noFill/>
                  <a:prstDash val="solid"/>
                </a:ln>
                <a:solidFill>
                  <a:schemeClr val="tx1"/>
                </a:solidFill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  <a:latin typeface="연세소제목체" pitchFamily="18" charset="-127"/>
                <a:ea typeface="연세소제목체" pitchFamily="18" charset="-127"/>
                <a:cs typeface="+mj-cs"/>
              </a:rPr>
              <a:t>R2 </a:t>
            </a:r>
            <a:r>
              <a:rPr lang="ko-KR" altLang="en-US" sz="6400" spc="100" dirty="0" smtClean="0">
                <a:ln w="18000">
                  <a:noFill/>
                  <a:prstDash val="solid"/>
                </a:ln>
                <a:solidFill>
                  <a:schemeClr val="tx1"/>
                </a:solidFill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  <a:latin typeface="연세소제목체" pitchFamily="18" charset="-127"/>
                <a:ea typeface="연세소제목체" pitchFamily="18" charset="-127"/>
                <a:cs typeface="+mj-cs"/>
              </a:rPr>
              <a:t>김규리 </a:t>
            </a:r>
            <a:endParaRPr lang="ko-KR" altLang="en-US" sz="11200" spc="100" dirty="0" smtClean="0">
              <a:ln w="18000">
                <a:noFill/>
                <a:prstDash val="solid"/>
              </a:ln>
              <a:solidFill>
                <a:schemeClr val="tx1"/>
              </a:solidFill>
              <a:effectLst>
                <a:outerShdw blurRad="44450" dist="25400" dir="2700000" algn="tl" rotWithShape="0">
                  <a:schemeClr val="bg1">
                    <a:alpha val="51000"/>
                  </a:schemeClr>
                </a:outerShdw>
              </a:effectLst>
              <a:latin typeface="연세소제목체" pitchFamily="18" charset="-127"/>
              <a:ea typeface="연세소제목체" pitchFamily="18" charset="-127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altLang="ko-KR" dirty="0" smtClean="0">
                <a:solidFill>
                  <a:schemeClr val="accent1">
                    <a:lumMod val="75000"/>
                  </a:schemeClr>
                </a:solidFill>
              </a:rPr>
              <a:t>ASA and NSAIDs</a:t>
            </a:r>
            <a:r>
              <a:rPr lang="en-US" altLang="ko-KR" dirty="0" smtClean="0"/>
              <a:t> act on numerous pathways involved in the sepsis-induced inflammatory cascade.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ASA </a:t>
            </a:r>
            <a:r>
              <a:rPr lang="en-US" altLang="ko-KR" dirty="0" smtClean="0"/>
              <a:t>is its ability to trigger </a:t>
            </a:r>
            <a:r>
              <a:rPr lang="en-US" altLang="ko-KR" dirty="0" smtClean="0"/>
              <a:t>the </a:t>
            </a:r>
            <a:r>
              <a:rPr lang="en-US" altLang="ko-KR" dirty="0" smtClean="0">
                <a:solidFill>
                  <a:schemeClr val="accent1">
                    <a:lumMod val="75000"/>
                  </a:schemeClr>
                </a:solidFill>
              </a:rPr>
              <a:t>synthesis of 15-epi-lipoxin A4 (ATL), </a:t>
            </a:r>
            <a:r>
              <a:rPr lang="en-US" altLang="ko-KR" dirty="0" smtClean="0"/>
              <a:t>which </a:t>
            </a:r>
            <a:r>
              <a:rPr lang="en-US" altLang="ko-KR" dirty="0" smtClean="0"/>
              <a:t>increases </a:t>
            </a:r>
            <a:r>
              <a:rPr lang="en-US" altLang="ko-KR" dirty="0" smtClean="0"/>
              <a:t>nitric oxide </a:t>
            </a:r>
            <a:r>
              <a:rPr lang="en-US" altLang="ko-KR" dirty="0" smtClean="0"/>
              <a:t>synthesis, which </a:t>
            </a:r>
            <a:r>
              <a:rPr lang="en-US" altLang="ko-KR" dirty="0" smtClean="0"/>
              <a:t>inhibits leukocyte endothelial cell interactions and decreases </a:t>
            </a:r>
            <a:r>
              <a:rPr lang="en-US" altLang="ko-KR" dirty="0" smtClean="0"/>
              <a:t>PMN </a:t>
            </a:r>
            <a:r>
              <a:rPr lang="en-US" altLang="ko-KR" dirty="0" smtClean="0"/>
              <a:t>numbers in blister </a:t>
            </a:r>
            <a:r>
              <a:rPr lang="en-US" altLang="ko-KR" dirty="0" smtClean="0"/>
              <a:t>fluid. </a:t>
            </a:r>
          </a:p>
          <a:p>
            <a:pPr lvl="1"/>
            <a:r>
              <a:rPr lang="en-US" altLang="ko-KR" dirty="0" smtClean="0"/>
              <a:t>ALT </a:t>
            </a:r>
            <a:r>
              <a:rPr lang="en-US" altLang="ko-KR" dirty="0" smtClean="0"/>
              <a:t>reduces tumor necrosis factor release by T </a:t>
            </a:r>
            <a:r>
              <a:rPr lang="en-US" altLang="ko-KR" dirty="0" smtClean="0"/>
              <a:t>cells. </a:t>
            </a:r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Low dose of ASA </a:t>
            </a:r>
            <a:r>
              <a:rPr lang="en-US" altLang="ko-KR" dirty="0" smtClean="0"/>
              <a:t>may potentially act to improve sepsis outcomes </a:t>
            </a:r>
            <a:r>
              <a:rPr lang="en-US" altLang="ko-KR" dirty="0" smtClean="0"/>
              <a:t>through </a:t>
            </a:r>
            <a:r>
              <a:rPr lang="en-US" altLang="ko-KR" dirty="0" smtClean="0"/>
              <a:t>inhibition of nuclear factor kappa-B.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This </a:t>
            </a:r>
            <a:r>
              <a:rPr lang="en-US" altLang="ko-KR" dirty="0" smtClean="0"/>
              <a:t>results in </a:t>
            </a:r>
            <a:r>
              <a:rPr lang="en-US" altLang="ko-KR" dirty="0" smtClean="0">
                <a:solidFill>
                  <a:schemeClr val="accent1">
                    <a:lumMod val="75000"/>
                  </a:schemeClr>
                </a:solidFill>
              </a:rPr>
              <a:t>reduced transcription of </a:t>
            </a:r>
            <a:r>
              <a:rPr lang="en-US" altLang="ko-KR" dirty="0" err="1" smtClean="0">
                <a:solidFill>
                  <a:schemeClr val="accent1">
                    <a:lumMod val="75000"/>
                  </a:schemeClr>
                </a:solidFill>
              </a:rPr>
              <a:t>proinflammatory</a:t>
            </a:r>
            <a:r>
              <a:rPr lang="en-US" altLang="ko-KR" dirty="0" smtClean="0">
                <a:solidFill>
                  <a:schemeClr val="accent1">
                    <a:lumMod val="75000"/>
                  </a:schemeClr>
                </a:solidFill>
              </a:rPr>
              <a:t> enzymes</a:t>
            </a:r>
            <a:r>
              <a:rPr lang="en-US" altLang="ko-KR" dirty="0" smtClean="0"/>
              <a:t>, including tumor necrosis factor, </a:t>
            </a:r>
            <a:r>
              <a:rPr lang="en-US" altLang="ko-KR" dirty="0" smtClean="0"/>
              <a:t>interleukin-6, </a:t>
            </a:r>
            <a:r>
              <a:rPr lang="en-US" altLang="ko-KR" dirty="0" smtClean="0"/>
              <a:t>and </a:t>
            </a:r>
            <a:r>
              <a:rPr lang="en-US" altLang="ko-KR" dirty="0" err="1" smtClean="0"/>
              <a:t>cyclo</a:t>
            </a:r>
            <a:r>
              <a:rPr lang="en-US" altLang="ko-KR" dirty="0" smtClean="0"/>
              <a:t>-</a:t>
            </a:r>
            <a:r>
              <a:rPr lang="en-US" altLang="ko-KR" dirty="0" err="1" smtClean="0"/>
              <a:t>oxygenase</a:t>
            </a:r>
            <a:r>
              <a:rPr lang="en-US" altLang="ko-KR" dirty="0" smtClean="0"/>
              <a:t>, </a:t>
            </a:r>
            <a:r>
              <a:rPr lang="en-US" altLang="ko-KR" dirty="0" smtClean="0"/>
              <a:t>as well as tissue </a:t>
            </a:r>
            <a:r>
              <a:rPr lang="en-US" altLang="ko-KR" dirty="0" smtClean="0"/>
              <a:t>factor. </a:t>
            </a:r>
          </a:p>
          <a:p>
            <a:endParaRPr lang="en-US" altLang="ko-KR" i="1" dirty="0" smtClean="0"/>
          </a:p>
          <a:p>
            <a:r>
              <a:rPr lang="en-US" altLang="ko-KR" dirty="0" err="1" smtClean="0"/>
              <a:t>Potentiation</a:t>
            </a:r>
            <a:r>
              <a:rPr lang="en-US" altLang="ko-KR" dirty="0" smtClean="0"/>
              <a:t> </a:t>
            </a:r>
            <a:r>
              <a:rPr lang="en-US" altLang="ko-KR" dirty="0" smtClean="0"/>
              <a:t>by ASA of the </a:t>
            </a:r>
            <a:r>
              <a:rPr lang="en-US" altLang="ko-KR" dirty="0" smtClean="0">
                <a:solidFill>
                  <a:schemeClr val="accent1">
                    <a:lumMod val="75000"/>
                  </a:schemeClr>
                </a:solidFill>
              </a:rPr>
              <a:t>decreased rates </a:t>
            </a:r>
            <a:r>
              <a:rPr lang="en-US" altLang="ko-KR" dirty="0" smtClean="0"/>
              <a:t>of </a:t>
            </a:r>
            <a:r>
              <a:rPr lang="en-US" altLang="ko-KR" dirty="0" smtClean="0">
                <a:solidFill>
                  <a:schemeClr val="accent1">
                    <a:lumMod val="75000"/>
                  </a:schemeClr>
                </a:solidFill>
              </a:rPr>
              <a:t>severe sepsis</a:t>
            </a:r>
            <a:r>
              <a:rPr lang="en-US" altLang="ko-KR" dirty="0" smtClean="0"/>
              <a:t> as well as </a:t>
            </a:r>
            <a:r>
              <a:rPr lang="en-US" altLang="ko-KR" dirty="0" smtClean="0">
                <a:solidFill>
                  <a:schemeClr val="accent1">
                    <a:lumMod val="75000"/>
                  </a:schemeClr>
                </a:solidFill>
              </a:rPr>
              <a:t>acute lung injury </a:t>
            </a:r>
            <a:r>
              <a:rPr lang="en-US" altLang="ko-KR" dirty="0" smtClean="0"/>
              <a:t>in ICU patients treated before hospitalization with </a:t>
            </a:r>
            <a:r>
              <a:rPr lang="en-US" altLang="ko-KR" dirty="0" err="1" smtClean="0"/>
              <a:t>statins</a:t>
            </a:r>
            <a:r>
              <a:rPr lang="en-US" altLang="ko-KR" dirty="0" smtClean="0"/>
              <a:t> has been </a:t>
            </a:r>
            <a:r>
              <a:rPr lang="en-US" altLang="ko-KR" dirty="0" smtClean="0"/>
              <a:t>shown. </a:t>
            </a:r>
            <a:endParaRPr lang="en-US" altLang="ko-KR" dirty="0" smtClean="0"/>
          </a:p>
          <a:p>
            <a:endParaRPr lang="en-US" altLang="ko-KR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600" dirty="0" smtClean="0">
                <a:solidFill>
                  <a:schemeClr val="tx1"/>
                </a:solidFill>
              </a:rPr>
              <a:t>Our </a:t>
            </a:r>
            <a:r>
              <a:rPr lang="en-US" altLang="ko-KR" sz="2600" dirty="0" smtClean="0">
                <a:solidFill>
                  <a:schemeClr val="tx1"/>
                </a:solidFill>
              </a:rPr>
              <a:t>study shows a strong association between </a:t>
            </a:r>
            <a:r>
              <a:rPr lang="en-US" altLang="ko-KR" sz="2600" dirty="0" smtClean="0">
                <a:solidFill>
                  <a:schemeClr val="accent1">
                    <a:lumMod val="75000"/>
                  </a:schemeClr>
                </a:solidFill>
              </a:rPr>
              <a:t>acetyl salicylic acid </a:t>
            </a:r>
            <a:r>
              <a:rPr lang="en-US" altLang="ko-KR" sz="2600" dirty="0" smtClean="0">
                <a:solidFill>
                  <a:schemeClr val="tx1"/>
                </a:solidFill>
              </a:rPr>
              <a:t>and </a:t>
            </a:r>
            <a:r>
              <a:rPr lang="en-US" altLang="ko-KR" sz="2600" dirty="0" smtClean="0">
                <a:solidFill>
                  <a:schemeClr val="accent1">
                    <a:lumMod val="75000"/>
                  </a:schemeClr>
                </a:solidFill>
              </a:rPr>
              <a:t>survival</a:t>
            </a:r>
            <a:r>
              <a:rPr lang="en-US" altLang="ko-KR" sz="2600" dirty="0" smtClean="0">
                <a:solidFill>
                  <a:schemeClr val="tx1"/>
                </a:solidFill>
              </a:rPr>
              <a:t> in intensive care unit </a:t>
            </a:r>
            <a:r>
              <a:rPr lang="en-US" altLang="ko-KR" sz="2600" dirty="0" smtClean="0">
                <a:solidFill>
                  <a:schemeClr val="accent1">
                    <a:lumMod val="75000"/>
                  </a:schemeClr>
                </a:solidFill>
              </a:rPr>
              <a:t>systemic inflammatory response syndrome </a:t>
            </a:r>
            <a:r>
              <a:rPr lang="en-US" altLang="ko-KR" sz="2600" dirty="0" smtClean="0">
                <a:solidFill>
                  <a:schemeClr val="tx1"/>
                </a:solidFill>
              </a:rPr>
              <a:t>and </a:t>
            </a:r>
            <a:r>
              <a:rPr lang="en-US" altLang="ko-KR" sz="2600" dirty="0" smtClean="0">
                <a:solidFill>
                  <a:schemeClr val="accent1">
                    <a:lumMod val="75000"/>
                  </a:schemeClr>
                </a:solidFill>
              </a:rPr>
              <a:t>sepsis patients</a:t>
            </a:r>
            <a:r>
              <a:rPr lang="en-US" altLang="ko-KR" sz="2600" dirty="0" smtClean="0">
                <a:solidFill>
                  <a:schemeClr val="tx1"/>
                </a:solidFill>
              </a:rPr>
              <a:t>. </a:t>
            </a:r>
            <a:endParaRPr lang="en-US" altLang="ko-KR" sz="2600" dirty="0" smtClean="0">
              <a:solidFill>
                <a:schemeClr val="tx1"/>
              </a:solidFill>
            </a:endParaRPr>
          </a:p>
          <a:p>
            <a:endParaRPr lang="en-US" altLang="ko-KR" sz="2600" dirty="0" smtClean="0">
              <a:solidFill>
                <a:schemeClr val="tx1"/>
              </a:solidFill>
            </a:endParaRPr>
          </a:p>
          <a:p>
            <a:r>
              <a:rPr lang="en-US" altLang="ko-KR" sz="2600" dirty="0" smtClean="0">
                <a:solidFill>
                  <a:schemeClr val="tx1"/>
                </a:solidFill>
              </a:rPr>
              <a:t>The </a:t>
            </a:r>
            <a:r>
              <a:rPr lang="en-US" altLang="ko-KR" sz="2600" dirty="0" smtClean="0">
                <a:solidFill>
                  <a:schemeClr val="tx1"/>
                </a:solidFill>
              </a:rPr>
              <a:t>effect of acetyl salicylic acid treatment on mortality of patients with systemic inflammatory response syndrome and sepsis needs to be evaluated with </a:t>
            </a:r>
            <a:r>
              <a:rPr lang="en-US" altLang="ko-KR" sz="2600" dirty="0" smtClean="0">
                <a:solidFill>
                  <a:schemeClr val="accent1">
                    <a:lumMod val="75000"/>
                  </a:schemeClr>
                </a:solidFill>
              </a:rPr>
              <a:t>prospective randomized </a:t>
            </a:r>
            <a:r>
              <a:rPr lang="en-US" altLang="ko-KR" sz="2600" dirty="0" smtClean="0">
                <a:solidFill>
                  <a:schemeClr val="tx1"/>
                </a:solidFill>
              </a:rPr>
              <a:t>intervention studies</a:t>
            </a:r>
            <a:endParaRPr lang="ko-KR" altLang="en-US" sz="2600" dirty="0" smtClean="0">
              <a:solidFill>
                <a:schemeClr val="tx1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ko-KR" sz="2000" dirty="0" smtClean="0"/>
              <a:t>Systemic inflammatory </a:t>
            </a:r>
            <a:r>
              <a:rPr lang="en-US" altLang="ko-KR" sz="2000" dirty="0" smtClean="0"/>
              <a:t>response syndrome (SIRS) accompanies tissue trauma or infection. </a:t>
            </a:r>
            <a:endParaRPr lang="en-US" altLang="ko-KR" sz="2000" dirty="0" smtClean="0"/>
          </a:p>
          <a:p>
            <a:endParaRPr lang="ko-KR" altLang="en-US" sz="2000" dirty="0" smtClean="0"/>
          </a:p>
          <a:p>
            <a:r>
              <a:rPr lang="en-US" altLang="ko-KR" sz="2000" dirty="0" smtClean="0"/>
              <a:t>Acetyl </a:t>
            </a:r>
            <a:r>
              <a:rPr lang="en-US" altLang="ko-KR" sz="2000" dirty="0" smtClean="0"/>
              <a:t>salicylic acid (</a:t>
            </a:r>
            <a:r>
              <a:rPr lang="en-US" altLang="ko-KR" sz="2000" dirty="0" smtClean="0"/>
              <a:t>ASA) </a:t>
            </a:r>
            <a:r>
              <a:rPr lang="en-US" altLang="ko-KR" sz="2000" dirty="0" smtClean="0"/>
              <a:t>could have beneficial effects in systemic inflammation accompanying the tissue injury of trauma or severe infection</a:t>
            </a:r>
            <a:r>
              <a:rPr lang="en-US" altLang="ko-KR" sz="2000" dirty="0" smtClean="0"/>
              <a:t>.</a:t>
            </a:r>
          </a:p>
          <a:p>
            <a:r>
              <a:rPr lang="en-US" altLang="ko-KR" sz="2000" dirty="0" smtClean="0"/>
              <a:t>Low </a:t>
            </a:r>
            <a:r>
              <a:rPr lang="en-US" altLang="ko-KR" sz="2000" dirty="0" smtClean="0"/>
              <a:t>doses of ASA </a:t>
            </a:r>
            <a:r>
              <a:rPr lang="en-US" altLang="ko-KR" sz="2000" dirty="0" smtClean="0"/>
              <a:t> have </a:t>
            </a:r>
            <a:r>
              <a:rPr lang="en-US" altLang="ko-KR" sz="2000" dirty="0" smtClean="0"/>
              <a:t>been shown to have both anti-inflammatory and pro-inflammation resolution effects via induction of aspirin-triggered </a:t>
            </a:r>
            <a:r>
              <a:rPr lang="en-US" altLang="ko-KR" sz="2000" dirty="0" err="1" smtClean="0"/>
              <a:t>lipoxins</a:t>
            </a:r>
            <a:r>
              <a:rPr lang="en-US" altLang="ko-KR" sz="2000" dirty="0" smtClean="0"/>
              <a:t> (ATL) and subsequent influences on numerous mechanisms involved in the inflammatory </a:t>
            </a:r>
            <a:r>
              <a:rPr lang="en-US" altLang="ko-KR" sz="2000" dirty="0" smtClean="0"/>
              <a:t>cascade.</a:t>
            </a:r>
          </a:p>
          <a:p>
            <a:endParaRPr lang="en-US" altLang="ko-KR" sz="20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altLang="ko-KR" sz="2000" dirty="0" smtClean="0">
                <a:sym typeface="Wingdings" pitchFamily="2" charset="2"/>
              </a:rPr>
              <a:t> </a:t>
            </a:r>
            <a:r>
              <a:rPr lang="en-US" altLang="ko-KR" sz="2000" dirty="0" smtClean="0"/>
              <a:t>We </a:t>
            </a:r>
            <a:r>
              <a:rPr lang="en-US" altLang="ko-KR" sz="2000" dirty="0" smtClean="0"/>
              <a:t>have estimated the association between </a:t>
            </a:r>
            <a:r>
              <a:rPr lang="en-US" altLang="ko-KR" sz="2000" dirty="0" smtClean="0">
                <a:solidFill>
                  <a:schemeClr val="accent1">
                    <a:lumMod val="75000"/>
                  </a:schemeClr>
                </a:solidFill>
              </a:rPr>
              <a:t>ASA and mortality </a:t>
            </a:r>
            <a:r>
              <a:rPr lang="en-US" altLang="ko-KR" sz="2000" dirty="0" smtClean="0"/>
              <a:t>in </a:t>
            </a:r>
            <a:r>
              <a:rPr lang="en-US" altLang="ko-KR" sz="2000" dirty="0" smtClean="0">
                <a:solidFill>
                  <a:schemeClr val="accent1">
                    <a:lumMod val="75000"/>
                  </a:schemeClr>
                </a:solidFill>
              </a:rPr>
              <a:t>SIRS and sepsis patients</a:t>
            </a:r>
            <a:r>
              <a:rPr lang="en-US" altLang="ko-KR" sz="2000" dirty="0" smtClean="0"/>
              <a:t>, controlling for potential confounding effects of a large number of covariates using propensity analysis.</a:t>
            </a:r>
            <a:endParaRPr lang="ko-KR" altLang="en-US" sz="20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ko-KR" sz="1800" b="1" dirty="0" smtClean="0"/>
              <a:t>Retrospective </a:t>
            </a:r>
            <a:r>
              <a:rPr lang="en-US" altLang="ko-KR" sz="1800" b="1" dirty="0" smtClean="0"/>
              <a:t>cohort study </a:t>
            </a:r>
            <a:r>
              <a:rPr lang="en-US" altLang="ko-KR" sz="1800" dirty="0" smtClean="0"/>
              <a:t>of consecutive intensive care unit admissions between April 2000 and November 2009</a:t>
            </a:r>
            <a:r>
              <a:rPr lang="en-US" altLang="ko-KR" sz="1800" dirty="0" smtClean="0"/>
              <a:t>.</a:t>
            </a:r>
          </a:p>
          <a:p>
            <a:r>
              <a:rPr lang="en-US" altLang="ko-KR" sz="1800" dirty="0" smtClean="0"/>
              <a:t>St. Vincent’s Hospital, Melbourne, Australia. </a:t>
            </a:r>
            <a:endParaRPr lang="en-US" altLang="ko-KR" sz="1800" dirty="0" smtClean="0"/>
          </a:p>
          <a:p>
            <a:r>
              <a:rPr lang="en-US" altLang="ko-KR" sz="1800" dirty="0" smtClean="0"/>
              <a:t>Patients</a:t>
            </a:r>
            <a:r>
              <a:rPr lang="en-US" altLang="ko-KR" sz="1800" dirty="0" smtClean="0"/>
              <a:t>: </a:t>
            </a:r>
            <a:r>
              <a:rPr lang="en-US" altLang="ko-KR" sz="1800" dirty="0" smtClean="0"/>
              <a:t>7,945 </a:t>
            </a:r>
            <a:r>
              <a:rPr lang="en-US" altLang="ko-KR" sz="1800" dirty="0" smtClean="0"/>
              <a:t>intensive care unit admissions examined.</a:t>
            </a:r>
          </a:p>
          <a:p>
            <a:pPr lvl="1"/>
            <a:r>
              <a:rPr lang="en-US" altLang="ko-KR" sz="1600" dirty="0" smtClean="0"/>
              <a:t>SIRS diagnosis: </a:t>
            </a:r>
            <a:r>
              <a:rPr lang="en-US" altLang="ko-KR" sz="1600" dirty="0" smtClean="0"/>
              <a:t>Bone </a:t>
            </a:r>
            <a:r>
              <a:rPr lang="en-US" altLang="ko-KR" sz="1600" dirty="0" smtClean="0"/>
              <a:t>criteria</a:t>
            </a:r>
          </a:p>
          <a:p>
            <a:pPr lvl="1"/>
            <a:r>
              <a:rPr lang="en-US" altLang="ko-KR" sz="1600" dirty="0" smtClean="0"/>
              <a:t>When at least two SIRS criteria were met, evidence of current </a:t>
            </a:r>
            <a:r>
              <a:rPr lang="en-US" altLang="ko-KR" sz="1600" dirty="0" smtClean="0">
                <a:solidFill>
                  <a:schemeClr val="accent1">
                    <a:lumMod val="75000"/>
                  </a:schemeClr>
                </a:solidFill>
              </a:rPr>
              <a:t>ASA administration</a:t>
            </a:r>
            <a:r>
              <a:rPr lang="en-US" altLang="ko-KR" sz="1600" dirty="0" smtClean="0"/>
              <a:t> was sought by examining drug administration records for the </a:t>
            </a:r>
            <a:r>
              <a:rPr lang="en-US" altLang="ko-KR" sz="1600" dirty="0" smtClean="0">
                <a:solidFill>
                  <a:schemeClr val="accent1">
                    <a:lumMod val="75000"/>
                  </a:schemeClr>
                </a:solidFill>
              </a:rPr>
              <a:t>24-hr period around the time of SIRS detection</a:t>
            </a:r>
            <a:r>
              <a:rPr lang="en-US" altLang="ko-KR" sz="1600" dirty="0" smtClean="0"/>
              <a:t>. </a:t>
            </a:r>
            <a:endParaRPr lang="en-US" altLang="ko-KR" sz="1600" dirty="0" smtClean="0"/>
          </a:p>
          <a:p>
            <a:endParaRPr lang="en-US" altLang="ko-KR" sz="1800" dirty="0" smtClean="0"/>
          </a:p>
          <a:p>
            <a:r>
              <a:rPr lang="en-US" altLang="ko-KR" sz="1800" dirty="0" smtClean="0"/>
              <a:t>Choice </a:t>
            </a:r>
            <a:r>
              <a:rPr lang="en-US" altLang="ko-KR" sz="1800" dirty="0" smtClean="0"/>
              <a:t>of Covariates</a:t>
            </a:r>
            <a:r>
              <a:rPr lang="en-US" altLang="ko-KR" sz="1800" dirty="0" smtClean="0"/>
              <a:t>. 	</a:t>
            </a:r>
          </a:p>
          <a:p>
            <a:pPr lvl="1"/>
            <a:r>
              <a:rPr lang="en-US" altLang="ko-KR" sz="1600" dirty="0" smtClean="0"/>
              <a:t>a propensity </a:t>
            </a:r>
            <a:r>
              <a:rPr lang="en-US" altLang="ko-KR" sz="1600" dirty="0" smtClean="0"/>
              <a:t>analysis </a:t>
            </a:r>
            <a:r>
              <a:rPr lang="en-US" altLang="ko-KR" sz="1600" dirty="0" smtClean="0">
                <a:solidFill>
                  <a:schemeClr val="tx1"/>
                </a:solidFill>
              </a:rPr>
              <a:t>to </a:t>
            </a:r>
            <a:r>
              <a:rPr lang="en-US" altLang="ko-KR" sz="1600" dirty="0" smtClean="0">
                <a:solidFill>
                  <a:schemeClr val="tx1"/>
                </a:solidFill>
              </a:rPr>
              <a:t>control as much as possible for the variables</a:t>
            </a:r>
            <a:r>
              <a:rPr lang="en-US" altLang="ko-KR" sz="1600" dirty="0" smtClean="0">
                <a:solidFill>
                  <a:schemeClr val="tx1"/>
                </a:solidFill>
              </a:rPr>
              <a:t>  </a:t>
            </a:r>
          </a:p>
          <a:p>
            <a:pPr lvl="1"/>
            <a:r>
              <a:rPr lang="en-US" altLang="ko-KR" sz="1600" dirty="0" smtClean="0"/>
              <a:t>Patient demographics, in-hospital survival status, and </a:t>
            </a:r>
            <a:r>
              <a:rPr lang="en-US" altLang="ko-KR" sz="1600" dirty="0" err="1" smtClean="0"/>
              <a:t>comorbidities</a:t>
            </a:r>
            <a:r>
              <a:rPr lang="en-US" altLang="ko-KR" sz="1600" dirty="0" smtClean="0"/>
              <a:t>, including history of diabetes, ischemic heart disease risk factors and events, and renal, liver, and gastrointestinal disease.  </a:t>
            </a:r>
            <a:endParaRPr lang="en-US" altLang="ko-KR" sz="1600" dirty="0" smtClean="0"/>
          </a:p>
          <a:p>
            <a:r>
              <a:rPr lang="en-US" altLang="ko-KR" sz="1800" dirty="0" smtClean="0"/>
              <a:t>Propensity Matching </a:t>
            </a:r>
            <a:endParaRPr lang="en-US" altLang="ko-KR" sz="1800" dirty="0" smtClean="0"/>
          </a:p>
          <a:p>
            <a:pPr lvl="1"/>
            <a:r>
              <a:rPr lang="en-US" altLang="ko-KR" sz="1600" dirty="0" smtClean="0"/>
              <a:t>“psmatch2” in </a:t>
            </a:r>
            <a:r>
              <a:rPr lang="en-US" altLang="ko-KR" sz="1600" dirty="0" err="1" smtClean="0"/>
              <a:t>Stata</a:t>
            </a:r>
            <a:r>
              <a:rPr lang="en-US" altLang="ko-KR" sz="1600" dirty="0" smtClean="0"/>
              <a:t> version 11 </a:t>
            </a:r>
            <a:endParaRPr lang="en-US" altLang="ko-KR" sz="1400" dirty="0" smtClean="0"/>
          </a:p>
          <a:p>
            <a:pPr>
              <a:buNone/>
            </a:pPr>
            <a:r>
              <a:rPr lang="en-US" altLang="ko-KR" sz="1600" dirty="0" smtClean="0"/>
              <a:t>			</a:t>
            </a:r>
            <a:endParaRPr lang="en-US" altLang="ko-KR" sz="1600" dirty="0" smtClean="0">
              <a:solidFill>
                <a:schemeClr val="tx1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Materials and Methods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제목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28" name="내용 개체 틀 2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29" name="내용 개체 틀 2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The ASA dose administered was </a:t>
            </a:r>
            <a:r>
              <a:rPr lang="en-US" altLang="ko-KR" sz="2000" dirty="0" smtClean="0"/>
              <a:t> &gt;150 </a:t>
            </a:r>
            <a:r>
              <a:rPr lang="en-US" altLang="ko-KR" sz="2000" dirty="0" smtClean="0"/>
              <a:t>mg in 96% of patients </a:t>
            </a:r>
            <a:r>
              <a:rPr lang="en-US" altLang="ko-KR" sz="2000" dirty="0" smtClean="0"/>
              <a:t>.</a:t>
            </a:r>
            <a:endParaRPr lang="ko-KR" altLang="en-US" sz="2000" dirty="0"/>
          </a:p>
        </p:txBody>
      </p:sp>
      <p:grpSp>
        <p:nvGrpSpPr>
          <p:cNvPr id="26" name="그룹 25"/>
          <p:cNvGrpSpPr/>
          <p:nvPr/>
        </p:nvGrpSpPr>
        <p:grpSpPr>
          <a:xfrm>
            <a:off x="971600" y="1916832"/>
            <a:ext cx="3384376" cy="3744416"/>
            <a:chOff x="4067944" y="2111152"/>
            <a:chExt cx="4176464" cy="3672408"/>
          </a:xfrm>
        </p:grpSpPr>
        <p:sp>
          <p:nvSpPr>
            <p:cNvPr id="4" name="직사각형 3"/>
            <p:cNvSpPr/>
            <p:nvPr/>
          </p:nvSpPr>
          <p:spPr>
            <a:xfrm>
              <a:off x="5364088" y="2111152"/>
              <a:ext cx="1584176" cy="43204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solidFill>
                    <a:schemeClr val="tx1"/>
                  </a:solidFill>
                </a:rPr>
                <a:t>7,945 pts </a:t>
              </a:r>
            </a:p>
            <a:p>
              <a:pPr algn="ctr"/>
              <a:r>
                <a:rPr lang="en-US" altLang="ko-KR" sz="1500" dirty="0" smtClean="0">
                  <a:solidFill>
                    <a:schemeClr val="tx1"/>
                  </a:solidFill>
                </a:rPr>
                <a:t>ICU </a:t>
              </a:r>
              <a:r>
                <a:rPr lang="en-US" altLang="ko-KR" sz="1500" dirty="0" err="1" smtClean="0">
                  <a:solidFill>
                    <a:schemeClr val="tx1"/>
                  </a:solidFill>
                </a:rPr>
                <a:t>adm</a:t>
              </a:r>
              <a:r>
                <a:rPr lang="en-US" altLang="ko-KR" sz="1500" dirty="0" smtClean="0">
                  <a:solidFill>
                    <a:schemeClr val="tx1"/>
                  </a:solidFill>
                </a:rPr>
                <a:t> </a:t>
              </a:r>
              <a:endParaRPr lang="ko-KR" altLang="en-US" sz="1500" dirty="0">
                <a:solidFill>
                  <a:schemeClr val="tx1"/>
                </a:solidFill>
              </a:endParaRPr>
            </a:p>
          </p:txBody>
        </p:sp>
        <p:cxnSp>
          <p:nvCxnSpPr>
            <p:cNvPr id="6" name="직선 화살표 연결선 5"/>
            <p:cNvCxnSpPr/>
            <p:nvPr/>
          </p:nvCxnSpPr>
          <p:spPr>
            <a:xfrm rot="5400000">
              <a:off x="6048958" y="2795228"/>
              <a:ext cx="215230" cy="794"/>
            </a:xfrm>
            <a:prstGeom prst="straightConnector1">
              <a:avLst/>
            </a:prstGeom>
            <a:ln w="38100" cmpd="sng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직사각형 7"/>
            <p:cNvSpPr/>
            <p:nvPr/>
          </p:nvSpPr>
          <p:spPr>
            <a:xfrm>
              <a:off x="5364088" y="2975248"/>
              <a:ext cx="1584176" cy="41034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tx1"/>
                  </a:solidFill>
                </a:rPr>
                <a:t>6,131 SIRS</a:t>
              </a:r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5364088" y="3767336"/>
              <a:ext cx="1584176" cy="41034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tx1"/>
                  </a:solidFill>
                </a:rPr>
                <a:t> 5,523 pts</a:t>
              </a:r>
              <a:endParaRPr lang="ko-KR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1" name="직선 화살표 연결선 10"/>
            <p:cNvCxnSpPr/>
            <p:nvPr/>
          </p:nvCxnSpPr>
          <p:spPr>
            <a:xfrm rot="5400000">
              <a:off x="6048958" y="3586522"/>
              <a:ext cx="215230" cy="794"/>
            </a:xfrm>
            <a:prstGeom prst="straightConnector1">
              <a:avLst/>
            </a:prstGeom>
            <a:ln w="38100" cmpd="sng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모서리가 둥근 직사각형 11"/>
            <p:cNvSpPr/>
            <p:nvPr/>
          </p:nvSpPr>
          <p:spPr>
            <a:xfrm>
              <a:off x="6300192" y="3479304"/>
              <a:ext cx="1584176" cy="21602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dirty="0" smtClean="0">
                  <a:solidFill>
                    <a:schemeClr val="tx1"/>
                  </a:solidFill>
                </a:rPr>
                <a:t>608 repeat admissions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4067944" y="4653136"/>
              <a:ext cx="1584176" cy="41034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tx1"/>
                  </a:solidFill>
                </a:rPr>
                <a:t>2,082 pts</a:t>
              </a:r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6660232" y="4653136"/>
              <a:ext cx="1584176" cy="41034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tx1"/>
                  </a:solidFill>
                </a:rPr>
                <a:t> 3,441 pts</a:t>
              </a:r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4067944" y="5373216"/>
              <a:ext cx="1584176" cy="41034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tx1"/>
                  </a:solidFill>
                </a:rPr>
                <a:t>195 death</a:t>
              </a:r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6660232" y="5373216"/>
              <a:ext cx="1584176" cy="41034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tx1"/>
                  </a:solidFill>
                </a:rPr>
                <a:t> 687 death</a:t>
              </a:r>
              <a:endParaRPr lang="ko-KR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20" name="직선 화살표 연결선 19"/>
            <p:cNvCxnSpPr/>
            <p:nvPr/>
          </p:nvCxnSpPr>
          <p:spPr>
            <a:xfrm rot="5400000">
              <a:off x="4752020" y="5243500"/>
              <a:ext cx="215230" cy="794"/>
            </a:xfrm>
            <a:prstGeom prst="straightConnector1">
              <a:avLst/>
            </a:prstGeom>
            <a:ln w="38100" cmpd="sng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화살표 연결선 20"/>
            <p:cNvCxnSpPr/>
            <p:nvPr/>
          </p:nvCxnSpPr>
          <p:spPr>
            <a:xfrm rot="5400000">
              <a:off x="7344308" y="5243500"/>
              <a:ext cx="215230" cy="794"/>
            </a:xfrm>
            <a:prstGeom prst="straightConnector1">
              <a:avLst/>
            </a:prstGeom>
            <a:ln w="38100" cmpd="sng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화살표 연결선 21"/>
            <p:cNvCxnSpPr/>
            <p:nvPr/>
          </p:nvCxnSpPr>
          <p:spPr>
            <a:xfrm rot="5400000">
              <a:off x="5472894" y="4378610"/>
              <a:ext cx="215230" cy="794"/>
            </a:xfrm>
            <a:prstGeom prst="straightConnector1">
              <a:avLst/>
            </a:prstGeom>
            <a:ln w="38100" cmpd="sng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화살표 연결선 22"/>
            <p:cNvCxnSpPr/>
            <p:nvPr/>
          </p:nvCxnSpPr>
          <p:spPr>
            <a:xfrm rot="5400000">
              <a:off x="6625022" y="4378610"/>
              <a:ext cx="215230" cy="794"/>
            </a:xfrm>
            <a:prstGeom prst="straightConnector1">
              <a:avLst/>
            </a:prstGeom>
            <a:ln w="38100" cmpd="sng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모서리가 둥근 직사각형 24"/>
            <p:cNvSpPr/>
            <p:nvPr/>
          </p:nvSpPr>
          <p:spPr>
            <a:xfrm>
              <a:off x="4067944" y="4271392"/>
              <a:ext cx="1368152" cy="288032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 smtClean="0">
                  <a:solidFill>
                    <a:schemeClr val="tx1"/>
                  </a:solidFill>
                </a:rPr>
                <a:t>ASA within 24hrs of onset of SIRS</a:t>
              </a:r>
              <a:endParaRPr lang="ko-KR" altLang="en-US" sz="1000" b="1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92492"/>
            <a:ext cx="5430167" cy="6665508"/>
          </a:xfrm>
          <a:prstGeom prst="rect">
            <a:avLst/>
          </a:prstGeom>
          <a:solidFill>
            <a:schemeClr val="accent1">
              <a:tint val="100000"/>
              <a:shade val="100000"/>
              <a:hueMod val="100000"/>
              <a:satMod val="100000"/>
              <a:alpha val="9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5" name="직사각형 4"/>
          <p:cNvSpPr/>
          <p:nvPr/>
        </p:nvSpPr>
        <p:spPr>
          <a:xfrm>
            <a:off x="3491880" y="620688"/>
            <a:ext cx="432048" cy="216024"/>
          </a:xfrm>
          <a:prstGeom prst="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4355976" y="620688"/>
            <a:ext cx="576064" cy="216024"/>
          </a:xfrm>
          <a:prstGeom prst="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691680" y="5589240"/>
            <a:ext cx="576064" cy="216024"/>
          </a:xfrm>
          <a:prstGeom prst="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979712" y="188640"/>
            <a:ext cx="5040560" cy="144016"/>
          </a:xfrm>
          <a:prstGeom prst="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927373"/>
            <a:ext cx="8229600" cy="4525963"/>
          </a:xfrm>
        </p:spPr>
        <p:txBody>
          <a:bodyPr>
            <a:normAutofit/>
          </a:bodyPr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pPr>
              <a:buNone/>
            </a:pPr>
            <a:r>
              <a:rPr lang="en-US" altLang="ko-KR" sz="1900" dirty="0" smtClean="0">
                <a:sym typeface="Wingdings" pitchFamily="2" charset="2"/>
              </a:rPr>
              <a:t> </a:t>
            </a:r>
            <a:r>
              <a:rPr lang="en-US" altLang="ko-KR" sz="1900" dirty="0" smtClean="0"/>
              <a:t>1445 of the 2082 eligible ASA users in the analysis, with 637 rejected on the grounds of inability to find a close propensity match.</a:t>
            </a:r>
          </a:p>
          <a:p>
            <a:pPr>
              <a:buNone/>
            </a:pPr>
            <a:r>
              <a:rPr lang="en-US" altLang="ko-KR" sz="1900" dirty="0" smtClean="0">
                <a:sym typeface="Wingdings" pitchFamily="2" charset="2"/>
              </a:rPr>
              <a:t> </a:t>
            </a:r>
            <a:r>
              <a:rPr lang="en-US" altLang="ko-KR" sz="1900" dirty="0" smtClean="0"/>
              <a:t>The 1445 ASA users were matched with 1445 ASA nonusers (1:1 match)</a:t>
            </a:r>
            <a:endParaRPr lang="en-US" altLang="ko-KR" sz="1900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1475656" y="764704"/>
            <a:ext cx="6325854" cy="4608512"/>
            <a:chOff x="1043608" y="692696"/>
            <a:chExt cx="7117942" cy="5544616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43608" y="692696"/>
              <a:ext cx="7117942" cy="55446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직사각형 5"/>
            <p:cNvSpPr/>
            <p:nvPr/>
          </p:nvSpPr>
          <p:spPr>
            <a:xfrm>
              <a:off x="4860032" y="692696"/>
              <a:ext cx="1440160" cy="216024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4427984" y="1628800"/>
              <a:ext cx="1224136" cy="504056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6012160" y="1628800"/>
              <a:ext cx="1224136" cy="504056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2" name="내용 개체 틀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sz="1800" b="1" dirty="0" smtClean="0"/>
              <a:t>Effect </a:t>
            </a:r>
            <a:r>
              <a:rPr lang="en-US" altLang="ko-KR" sz="1800" b="1" dirty="0" smtClean="0"/>
              <a:t>of ASA on </a:t>
            </a:r>
            <a:r>
              <a:rPr lang="en-US" altLang="ko-KR" sz="1800" b="1" dirty="0" smtClean="0"/>
              <a:t>mortality after propensity matching</a:t>
            </a:r>
          </a:p>
          <a:p>
            <a:pPr lvl="1"/>
            <a:r>
              <a:rPr lang="en-US" altLang="ko-KR" sz="1800" dirty="0" smtClean="0"/>
              <a:t>The ASA group had a </a:t>
            </a:r>
            <a:r>
              <a:rPr lang="en-US" altLang="ko-KR" sz="1800" dirty="0" smtClean="0">
                <a:solidFill>
                  <a:schemeClr val="accent1">
                    <a:lumMod val="75000"/>
                  </a:schemeClr>
                </a:solidFill>
              </a:rPr>
              <a:t>10.9%</a:t>
            </a:r>
            <a:r>
              <a:rPr lang="en-US" altLang="ko-KR" sz="1800" dirty="0" smtClean="0"/>
              <a:t> in-hospital </a:t>
            </a:r>
            <a:r>
              <a:rPr lang="en-US" altLang="ko-KR" sz="1800" dirty="0" smtClean="0"/>
              <a:t>mortality </a:t>
            </a:r>
            <a:r>
              <a:rPr lang="en-US" altLang="ko-KR" sz="1800" dirty="0" smtClean="0"/>
              <a:t>compared with </a:t>
            </a:r>
            <a:r>
              <a:rPr lang="en-US" altLang="ko-KR" sz="1800" dirty="0" smtClean="0">
                <a:solidFill>
                  <a:schemeClr val="accent1">
                    <a:lumMod val="75000"/>
                  </a:schemeClr>
                </a:solidFill>
              </a:rPr>
              <a:t>17.2%</a:t>
            </a:r>
            <a:r>
              <a:rPr lang="en-US" altLang="ko-KR" sz="1800" dirty="0" smtClean="0"/>
              <a:t> in the nonusers </a:t>
            </a:r>
            <a:r>
              <a:rPr lang="en-US" altLang="ko-KR" sz="1800" dirty="0" smtClean="0"/>
              <a:t>(</a:t>
            </a:r>
            <a:r>
              <a:rPr lang="en-US" altLang="ko-KR" sz="1800" dirty="0" smtClean="0"/>
              <a:t>absolute risk difference 26.2%; 95% CI 29.5% to 23.5%) after propensity matching</a:t>
            </a:r>
            <a:r>
              <a:rPr lang="en-US" altLang="ko-KR" sz="1800" dirty="0" smtClean="0"/>
              <a:t>.</a:t>
            </a:r>
          </a:p>
          <a:p>
            <a:pPr lvl="1"/>
            <a:endParaRPr lang="en-US" altLang="ko-KR" sz="1800" dirty="0" smtClean="0"/>
          </a:p>
          <a:p>
            <a:pPr lvl="1"/>
            <a:r>
              <a:rPr lang="en-US" altLang="ko-KR" sz="1800" dirty="0" smtClean="0"/>
              <a:t>In the 970 patients with proven </a:t>
            </a:r>
            <a:r>
              <a:rPr lang="en-US" altLang="ko-KR" sz="1800" dirty="0" smtClean="0">
                <a:solidFill>
                  <a:schemeClr val="accent1">
                    <a:lumMod val="75000"/>
                  </a:schemeClr>
                </a:solidFill>
              </a:rPr>
              <a:t>sepsis</a:t>
            </a:r>
            <a:r>
              <a:rPr lang="en-US" altLang="ko-KR" sz="1800" dirty="0" smtClean="0"/>
              <a:t>, ASA administration was associ</a:t>
            </a:r>
            <a:r>
              <a:rPr lang="en-US" altLang="ko-KR" sz="1900" dirty="0" smtClean="0"/>
              <a:t>a</a:t>
            </a:r>
            <a:r>
              <a:rPr lang="en-US" altLang="ko-KR" sz="1800" dirty="0" smtClean="0"/>
              <a:t>ted with a lower mortality (</a:t>
            </a:r>
            <a:r>
              <a:rPr lang="en-US" altLang="ko-KR" sz="1800" dirty="0" smtClean="0">
                <a:solidFill>
                  <a:schemeClr val="accent1">
                    <a:lumMod val="75000"/>
                  </a:schemeClr>
                </a:solidFill>
              </a:rPr>
              <a:t>27.4%</a:t>
            </a:r>
            <a:r>
              <a:rPr lang="en-US" altLang="ko-KR" sz="1800" dirty="0" smtClean="0"/>
              <a:t> </a:t>
            </a:r>
            <a:r>
              <a:rPr lang="en-US" altLang="ko-KR" sz="1800" dirty="0" err="1" smtClean="0"/>
              <a:t>vs</a:t>
            </a:r>
            <a:r>
              <a:rPr lang="en-US" altLang="ko-KR" sz="1800" dirty="0" smtClean="0"/>
              <a:t> </a:t>
            </a:r>
            <a:r>
              <a:rPr lang="en-US" altLang="ko-KR" sz="1800" dirty="0" smtClean="0">
                <a:solidFill>
                  <a:schemeClr val="accent1">
                    <a:lumMod val="75000"/>
                  </a:schemeClr>
                </a:solidFill>
              </a:rPr>
              <a:t>42.2%</a:t>
            </a:r>
            <a:r>
              <a:rPr lang="en-US" altLang="ko-KR" sz="1800" dirty="0" smtClean="0"/>
              <a:t>; absolute risk difference 14.8%;95%CI 18.9% to 8.6%)</a:t>
            </a:r>
            <a:endParaRPr lang="ko-KR" altLang="en-US" sz="1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556792"/>
            <a:ext cx="3786188" cy="2790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내용 개체 틀 1"/>
          <p:cNvSpPr txBox="1">
            <a:spLocks/>
          </p:cNvSpPr>
          <p:nvPr/>
        </p:nvSpPr>
        <p:spPr bwMode="invGray">
          <a:xfrm>
            <a:off x="4860032" y="4437112"/>
            <a:ext cx="3672408" cy="171548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 vert="horz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/>
              <a:buChar char="•"/>
            </a:pPr>
            <a:r>
              <a:rPr lang="en-US" altLang="ko-KR" dirty="0" smtClean="0"/>
              <a:t>The </a:t>
            </a:r>
            <a:r>
              <a:rPr lang="en-US" altLang="ko-KR" dirty="0"/>
              <a:t>estimated hazard ratio for death in the ASA-exposed group was </a:t>
            </a:r>
            <a:r>
              <a:rPr lang="en-US" altLang="ko-KR" dirty="0">
                <a:solidFill>
                  <a:schemeClr val="accent1">
                    <a:lumMod val="75000"/>
                  </a:schemeClr>
                </a:solidFill>
              </a:rPr>
              <a:t>0.43</a:t>
            </a:r>
            <a:r>
              <a:rPr lang="en-US" altLang="ko-KR" dirty="0"/>
              <a:t> (</a:t>
            </a:r>
            <a:r>
              <a:rPr lang="en-US" altLang="ko-KR" i="1" dirty="0">
                <a:solidFill>
                  <a:schemeClr val="accent1">
                    <a:lumMod val="75000"/>
                  </a:schemeClr>
                </a:solidFill>
              </a:rPr>
              <a:t>p </a:t>
            </a:r>
            <a:r>
              <a:rPr lang="en-US" altLang="ko-KR" i="1" dirty="0" smtClean="0">
                <a:solidFill>
                  <a:schemeClr val="accent1">
                    <a:lumMod val="75000"/>
                  </a:schemeClr>
                </a:solidFill>
              </a:rPr>
              <a:t>&lt;0.001</a:t>
            </a:r>
            <a:r>
              <a:rPr lang="en-US" altLang="ko-KR" i="1" dirty="0"/>
              <a:t>). </a:t>
            </a:r>
            <a:endParaRPr lang="en-US" altLang="ko-KR" i="1" dirty="0" smtClean="0"/>
          </a:p>
        </p:txBody>
      </p:sp>
      <p:sp>
        <p:nvSpPr>
          <p:cNvPr id="7" name="직사각형 6"/>
          <p:cNvSpPr/>
          <p:nvPr/>
        </p:nvSpPr>
        <p:spPr>
          <a:xfrm>
            <a:off x="6876256" y="4077072"/>
            <a:ext cx="864096" cy="1440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" name="직선 화살표 연결선 8"/>
          <p:cNvCxnSpPr/>
          <p:nvPr/>
        </p:nvCxnSpPr>
        <p:spPr>
          <a:xfrm rot="10800000">
            <a:off x="5364088" y="1988840"/>
            <a:ext cx="216024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8136904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그룹 11"/>
          <p:cNvGrpSpPr/>
          <p:nvPr/>
        </p:nvGrpSpPr>
        <p:grpSpPr>
          <a:xfrm>
            <a:off x="395536" y="2636912"/>
            <a:ext cx="7848872" cy="2664296"/>
            <a:chOff x="395536" y="2636912"/>
            <a:chExt cx="7848872" cy="2664296"/>
          </a:xfrm>
        </p:grpSpPr>
        <p:cxnSp>
          <p:nvCxnSpPr>
            <p:cNvPr id="8" name="직선 연결선 7"/>
            <p:cNvCxnSpPr/>
            <p:nvPr/>
          </p:nvCxnSpPr>
          <p:spPr>
            <a:xfrm>
              <a:off x="395536" y="2636912"/>
              <a:ext cx="784887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395536" y="2789312"/>
              <a:ext cx="784887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/>
            <p:cNvCxnSpPr/>
            <p:nvPr/>
          </p:nvCxnSpPr>
          <p:spPr>
            <a:xfrm>
              <a:off x="395536" y="4437112"/>
              <a:ext cx="784887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/>
            <p:nvPr/>
          </p:nvCxnSpPr>
          <p:spPr>
            <a:xfrm>
              <a:off x="395536" y="5301208"/>
              <a:ext cx="784887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ko-KR" altLang="en-US" dirty="0" smtClean="0"/>
          </a:p>
          <a:p>
            <a:r>
              <a:rPr lang="en-US" altLang="ko-KR" sz="2600" b="1" dirty="0" smtClean="0"/>
              <a:t>Renal injury</a:t>
            </a:r>
          </a:p>
          <a:p>
            <a:pPr lvl="1"/>
            <a:r>
              <a:rPr lang="en-US" altLang="ko-KR" sz="2400" dirty="0" smtClean="0"/>
              <a:t>After </a:t>
            </a:r>
            <a:r>
              <a:rPr lang="en-US" altLang="ko-KR" sz="2400" dirty="0" smtClean="0"/>
              <a:t>propensity matching, </a:t>
            </a:r>
            <a:r>
              <a:rPr lang="en-US" altLang="ko-KR" sz="2400" dirty="0" smtClean="0">
                <a:solidFill>
                  <a:schemeClr val="accent1">
                    <a:lumMod val="75000"/>
                  </a:schemeClr>
                </a:solidFill>
              </a:rPr>
              <a:t>ASA users </a:t>
            </a:r>
            <a:r>
              <a:rPr lang="en-US" altLang="ko-KR" sz="2400" dirty="0" smtClean="0"/>
              <a:t>had a </a:t>
            </a:r>
            <a:r>
              <a:rPr lang="en-US" altLang="ko-KR" sz="2400" dirty="0" smtClean="0">
                <a:solidFill>
                  <a:schemeClr val="accent1">
                    <a:lumMod val="75000"/>
                  </a:schemeClr>
                </a:solidFill>
              </a:rPr>
              <a:t>6.2% </a:t>
            </a:r>
            <a:r>
              <a:rPr lang="en-US" altLang="ko-KR" sz="2400" dirty="0" smtClean="0"/>
              <a:t>rate and controls had a </a:t>
            </a:r>
            <a:r>
              <a:rPr lang="en-US" altLang="ko-KR" sz="2400" dirty="0" smtClean="0">
                <a:solidFill>
                  <a:schemeClr val="accent1">
                    <a:lumMod val="75000"/>
                  </a:schemeClr>
                </a:solidFill>
              </a:rPr>
              <a:t>2.9%</a:t>
            </a:r>
            <a:r>
              <a:rPr lang="en-US" altLang="ko-KR" sz="2400" dirty="0" smtClean="0"/>
              <a:t> rate of renal impairment (absolute risk difference 3.3%; 95% CI 2.5%–5.0%). </a:t>
            </a:r>
            <a:endParaRPr lang="en-US" altLang="ko-KR" sz="2400" dirty="0" smtClean="0"/>
          </a:p>
          <a:p>
            <a:pPr lvl="1"/>
            <a:endParaRPr lang="en-US" altLang="ko-KR" sz="2400" dirty="0" smtClean="0"/>
          </a:p>
          <a:p>
            <a:r>
              <a:rPr lang="en-US" altLang="ko-KR" sz="2600" b="1" dirty="0" smtClean="0"/>
              <a:t>Bleeding</a:t>
            </a:r>
          </a:p>
          <a:p>
            <a:pPr lvl="1"/>
            <a:r>
              <a:rPr lang="en-US" altLang="ko-KR" sz="2600" dirty="0" smtClean="0"/>
              <a:t>Propensity </a:t>
            </a:r>
            <a:r>
              <a:rPr lang="en-US" altLang="ko-KR" sz="2600" dirty="0" smtClean="0"/>
              <a:t>analysis showed the </a:t>
            </a:r>
            <a:r>
              <a:rPr lang="en-US" altLang="ko-KR" sz="2600" dirty="0" smtClean="0">
                <a:solidFill>
                  <a:schemeClr val="accent1">
                    <a:lumMod val="75000"/>
                  </a:schemeClr>
                </a:solidFill>
              </a:rPr>
              <a:t>ASA-user bleeding rate </a:t>
            </a:r>
            <a:r>
              <a:rPr lang="en-US" altLang="ko-KR" sz="2600" dirty="0" smtClean="0"/>
              <a:t>was lower, at </a:t>
            </a:r>
            <a:r>
              <a:rPr lang="en-US" altLang="ko-KR" sz="2600" dirty="0" smtClean="0">
                <a:solidFill>
                  <a:schemeClr val="accent1">
                    <a:lumMod val="75000"/>
                  </a:schemeClr>
                </a:solidFill>
              </a:rPr>
              <a:t>8.8%</a:t>
            </a:r>
            <a:r>
              <a:rPr lang="en-US" altLang="ko-KR" sz="2600" dirty="0" smtClean="0"/>
              <a:t>, vs. </a:t>
            </a:r>
            <a:r>
              <a:rPr lang="en-US" altLang="ko-KR" sz="2600" dirty="0" smtClean="0">
                <a:solidFill>
                  <a:schemeClr val="accent1">
                    <a:lumMod val="75000"/>
                  </a:schemeClr>
                </a:solidFill>
              </a:rPr>
              <a:t>17.6%</a:t>
            </a:r>
            <a:r>
              <a:rPr lang="en-US" altLang="ko-KR" sz="2600" dirty="0" smtClean="0"/>
              <a:t>, for the matched nonuser group (absolute risk difference 28.8%, 95% CI 211.1% to 27.3</a:t>
            </a:r>
            <a:r>
              <a:rPr lang="en-US" altLang="ko-KR" sz="2600" dirty="0" smtClean="0"/>
              <a:t>%).</a:t>
            </a:r>
          </a:p>
          <a:p>
            <a:pPr lvl="2"/>
            <a:r>
              <a:rPr lang="en-US" altLang="ko-KR" sz="2200" dirty="0" smtClean="0"/>
              <a:t>May be that patients with bleeding had their ASA therapy stopped</a:t>
            </a:r>
            <a:endParaRPr lang="ko-KR" altLang="en-US" sz="2200" dirty="0"/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303475" y="689016"/>
            <a:ext cx="8554805" cy="939784"/>
          </a:xfrm>
        </p:spPr>
        <p:txBody>
          <a:bodyPr>
            <a:noAutofit/>
          </a:bodyPr>
          <a:lstStyle/>
          <a:p>
            <a:r>
              <a:rPr lang="en-US" altLang="ko-KR" sz="3600" dirty="0" smtClean="0"/>
              <a:t>Results of matching propensity scores for ASA for other outcomes</a:t>
            </a:r>
            <a:endParaRPr lang="ko-KR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고구려 벽화">
      <a:dk1>
        <a:sysClr val="windowText" lastClr="000000"/>
      </a:dk1>
      <a:lt1>
        <a:sysClr val="window" lastClr="FFFFFF"/>
      </a:lt1>
      <a:dk2>
        <a:srgbClr val="433021"/>
      </a:dk2>
      <a:lt2>
        <a:srgbClr val="E8D8CA"/>
      </a:lt2>
      <a:accent1>
        <a:srgbClr val="E49458"/>
      </a:accent1>
      <a:accent2>
        <a:srgbClr val="74AD8D"/>
      </a:accent2>
      <a:accent3>
        <a:srgbClr val="D4AC30"/>
      </a:accent3>
      <a:accent4>
        <a:srgbClr val="7BA5BE"/>
      </a:accent4>
      <a:accent5>
        <a:srgbClr val="E4A098"/>
      </a:accent5>
      <a:accent6>
        <a:srgbClr val="70B4B7"/>
      </a:accent6>
      <a:hlink>
        <a:srgbClr val="008685"/>
      </a:hlink>
      <a:folHlink>
        <a:srgbClr val="EA5A23"/>
      </a:folHlink>
    </a:clrScheme>
    <a:fontScheme name="고구려 벽화">
      <a:majorFont>
        <a:latin typeface="Georgia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eorgia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고구려 벽화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860</TotalTime>
  <Words>681</Words>
  <Application>Microsoft Office PowerPoint</Application>
  <PresentationFormat>화면 슬라이드 쇼(4:3)</PresentationFormat>
  <Paragraphs>77</Paragraphs>
  <Slides>11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2" baseType="lpstr">
      <vt:lpstr>고구려 벽화</vt:lpstr>
      <vt:lpstr>Acetyl salicylic acid usage and mortality in critically ill patients with the systemic inflammatory response syndrome and sepsis</vt:lpstr>
      <vt:lpstr>Introduction</vt:lpstr>
      <vt:lpstr>Materials and Methods</vt:lpstr>
      <vt:lpstr>Results</vt:lpstr>
      <vt:lpstr>슬라이드 5</vt:lpstr>
      <vt:lpstr>슬라이드 6</vt:lpstr>
      <vt:lpstr>Results</vt:lpstr>
      <vt:lpstr>Results</vt:lpstr>
      <vt:lpstr>Results of matching propensity scores for ASA for other outcomes</vt:lpstr>
      <vt:lpstr>Discussion</vt:lpstr>
      <vt:lpstr>Conclusion</vt:lpstr>
    </vt:vector>
  </TitlesOfParts>
  <Company>severance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yocsdt99</dc:creator>
  <cp:lastModifiedBy>yocsdt99</cp:lastModifiedBy>
  <cp:revision>26</cp:revision>
  <dcterms:created xsi:type="dcterms:W3CDTF">2012-10-17T14:56:05Z</dcterms:created>
  <dcterms:modified xsi:type="dcterms:W3CDTF">2012-10-18T05:16:49Z</dcterms:modified>
</cp:coreProperties>
</file>