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30"/>
  </p:notesMasterIdLst>
  <p:handoutMasterIdLst>
    <p:handoutMasterId r:id="rId31"/>
  </p:handoutMasterIdLst>
  <p:sldIdLst>
    <p:sldId id="262" r:id="rId2"/>
    <p:sldId id="315" r:id="rId3"/>
    <p:sldId id="316" r:id="rId4"/>
    <p:sldId id="317" r:id="rId5"/>
    <p:sldId id="325" r:id="rId6"/>
    <p:sldId id="318" r:id="rId7"/>
    <p:sldId id="334" r:id="rId8"/>
    <p:sldId id="319" r:id="rId9"/>
    <p:sldId id="320" r:id="rId10"/>
    <p:sldId id="324" r:id="rId11"/>
    <p:sldId id="335" r:id="rId12"/>
    <p:sldId id="329" r:id="rId13"/>
    <p:sldId id="330" r:id="rId14"/>
    <p:sldId id="336" r:id="rId15"/>
    <p:sldId id="331" r:id="rId16"/>
    <p:sldId id="332" r:id="rId17"/>
    <p:sldId id="333" r:id="rId18"/>
    <p:sldId id="337" r:id="rId19"/>
    <p:sldId id="339" r:id="rId20"/>
    <p:sldId id="321" r:id="rId21"/>
    <p:sldId id="340" r:id="rId22"/>
    <p:sldId id="341" r:id="rId23"/>
    <p:sldId id="342" r:id="rId24"/>
    <p:sldId id="343" r:id="rId25"/>
    <p:sldId id="344" r:id="rId26"/>
    <p:sldId id="328" r:id="rId27"/>
    <p:sldId id="345" r:id="rId28"/>
    <p:sldId id="277" r:id="rId29"/>
  </p:sldIdLst>
  <p:sldSz cx="9144000" cy="6858000" type="screen4x3"/>
  <p:notesSz cx="9774238" cy="672465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2903" userDrawn="1">
          <p15:clr>
            <a:srgbClr val="A4A3A4"/>
          </p15:clr>
        </p15:guide>
        <p15:guide id="3" pos="158" userDrawn="1">
          <p15:clr>
            <a:srgbClr val="A4A3A4"/>
          </p15:clr>
        </p15:guide>
        <p15:guide id="4" orient="horz" pos="3906" userDrawn="1">
          <p15:clr>
            <a:srgbClr val="A4A3A4"/>
          </p15:clr>
        </p15:guide>
        <p15:guide id="5" pos="1678" userDrawn="1">
          <p15:clr>
            <a:srgbClr val="A4A3A4"/>
          </p15:clr>
        </p15:guide>
        <p15:guide id="6" pos="31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15CEF"/>
    <a:srgbClr val="486AC8"/>
    <a:srgbClr val="000066"/>
    <a:srgbClr val="7E96D8"/>
    <a:srgbClr val="20346B"/>
    <a:srgbClr val="193A6B"/>
    <a:srgbClr val="223C64"/>
    <a:srgbClr val="202C5B"/>
    <a:srgbClr val="21366F"/>
    <a:srgbClr val="00206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밝은 스타일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070" autoAdjust="0"/>
    <p:restoredTop sz="74770" autoAdjust="0"/>
  </p:normalViewPr>
  <p:slideViewPr>
    <p:cSldViewPr snapToGrid="0" snapToObjects="1" showGuides="1">
      <p:cViewPr>
        <p:scale>
          <a:sx n="75" d="100"/>
          <a:sy n="75" d="100"/>
        </p:scale>
        <p:origin x="-78" y="-144"/>
      </p:cViewPr>
      <p:guideLst>
        <p:guide orient="horz" pos="2160"/>
        <p:guide orient="horz" pos="3906"/>
        <p:guide pos="2903"/>
        <p:guide pos="158"/>
        <p:guide pos="1678"/>
        <p:guide pos="317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xmlns="" id="{C3E96E68-C837-E448-B4CD-42E4A584A3F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1"/>
            <a:ext cx="4235503" cy="3374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xmlns="" id="{F106279B-347C-E642-A93D-6CC6ECD1222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536473" y="1"/>
            <a:ext cx="4235503" cy="3374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A50697-59F1-EB4D-9591-6363353AC31E}" type="datetimeFigureOut">
              <a:rPr kumimoji="1" lang="ko-KR" altLang="en-US" smtClean="0"/>
              <a:t>2018-11-26</a:t>
            </a:fld>
            <a:endParaRPr kumimoji="1"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xmlns="" id="{76058A49-FE40-0A4A-B8E8-99E2F4506E7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6387251"/>
            <a:ext cx="4235503" cy="33739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xmlns="" id="{6C4877ED-A99A-324D-BAD4-D7BD07B2221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536473" y="6387251"/>
            <a:ext cx="4235503" cy="33739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44A368-199E-1246-86B0-8134553AA720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42534620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4235503" cy="3374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5536473" y="1"/>
            <a:ext cx="4235503" cy="3374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6AF246-4275-ED4B-B64F-32008D4D9D6B}" type="datetimeFigureOut">
              <a:rPr kumimoji="1" lang="ko-KR" altLang="en-US" smtClean="0"/>
              <a:t>2018-11-26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3375025" y="841375"/>
            <a:ext cx="3024188" cy="22685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977424" y="3236238"/>
            <a:ext cx="7819390" cy="264783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 편집</a:t>
            </a:r>
          </a:p>
          <a:p>
            <a:pPr lvl="1"/>
            <a:r>
              <a:rPr kumimoji="1" lang="ko-KR" altLang="en-US"/>
              <a:t>둘째 수준</a:t>
            </a:r>
          </a:p>
          <a:p>
            <a:pPr lvl="2"/>
            <a:r>
              <a:rPr kumimoji="1" lang="ko-KR" altLang="en-US"/>
              <a:t>셋째 수준</a:t>
            </a:r>
          </a:p>
          <a:p>
            <a:pPr lvl="3"/>
            <a:r>
              <a:rPr kumimoji="1" lang="ko-KR" altLang="en-US"/>
              <a:t>넷째 수준</a:t>
            </a:r>
          </a:p>
          <a:p>
            <a:pPr lvl="4"/>
            <a:r>
              <a:rPr kumimoji="1"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6387251"/>
            <a:ext cx="4235503" cy="33739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5536473" y="6387251"/>
            <a:ext cx="4235503" cy="33739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0F59A6-D6A3-8A49-A971-F0378218733B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9998121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ko-KR" sz="1400" baseline="0" dirty="0">
              <a:solidFill>
                <a:srgbClr val="FF0000"/>
              </a:solidFill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0F59A6-D6A3-8A49-A971-F0378218733B}" type="slidenum">
              <a:rPr kumimoji="1" lang="ko-KR" altLang="en-US" smtClean="0"/>
              <a:t>1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8756843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ko-KR" baseline="0" dirty="0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0F59A6-D6A3-8A49-A971-F0378218733B}" type="slidenum">
              <a:rPr kumimoji="1" lang="ko-KR" altLang="en-US" smtClean="0"/>
              <a:t>12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94773263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ko-KR" baseline="0" dirty="0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0F59A6-D6A3-8A49-A971-F0378218733B}" type="slidenum">
              <a:rPr kumimoji="1" lang="ko-KR" altLang="en-US" smtClean="0"/>
              <a:t>13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94773263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ko-KR" baseline="0" dirty="0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0F59A6-D6A3-8A49-A971-F0378218733B}" type="slidenum">
              <a:rPr kumimoji="1" lang="ko-KR" altLang="en-US" smtClean="0"/>
              <a:t>15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94773263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0F59A6-D6A3-8A49-A971-F0378218733B}" type="slidenum">
              <a:rPr kumimoji="1" lang="ko-KR" altLang="en-US" smtClean="0"/>
              <a:t>16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94773263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0F59A6-D6A3-8A49-A971-F0378218733B}" type="slidenum">
              <a:rPr kumimoji="1" lang="ko-KR" altLang="en-US" smtClean="0"/>
              <a:t>17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94773263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0F59A6-D6A3-8A49-A971-F0378218733B}" type="slidenum">
              <a:rPr kumimoji="1" lang="ko-KR" altLang="en-US" smtClean="0"/>
              <a:t>18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94773263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0F59A6-D6A3-8A49-A971-F0378218733B}" type="slidenum">
              <a:rPr kumimoji="1" lang="ko-KR" altLang="en-US" smtClean="0"/>
              <a:t>19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94773263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0F59A6-D6A3-8A49-A971-F0378218733B}" type="slidenum">
              <a:rPr kumimoji="1" lang="ko-KR" altLang="en-US" smtClean="0"/>
              <a:t>20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94773263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0F59A6-D6A3-8A49-A971-F0378218733B}" type="slidenum">
              <a:rPr kumimoji="1" lang="ko-KR" altLang="en-US" smtClean="0"/>
              <a:t>21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94773263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0F59A6-D6A3-8A49-A971-F0378218733B}" type="slidenum">
              <a:rPr kumimoji="1" lang="ko-KR" altLang="en-US" smtClean="0"/>
              <a:t>22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9477326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0F59A6-D6A3-8A49-A971-F0378218733B}" type="slidenum">
              <a:rPr kumimoji="1" lang="ko-KR" altLang="en-US" smtClean="0"/>
              <a:t>2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94773263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0F59A6-D6A3-8A49-A971-F0378218733B}" type="slidenum">
              <a:rPr kumimoji="1" lang="ko-KR" altLang="en-US" smtClean="0"/>
              <a:t>23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94773263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0F59A6-D6A3-8A49-A971-F0378218733B}" type="slidenum">
              <a:rPr kumimoji="1" lang="ko-KR" altLang="en-US" smtClean="0"/>
              <a:t>24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94773263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ko-KR" dirty="0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0F59A6-D6A3-8A49-A971-F0378218733B}" type="slidenum">
              <a:rPr kumimoji="1" lang="ko-KR" altLang="en-US" smtClean="0"/>
              <a:t>25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94773263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0F59A6-D6A3-8A49-A971-F0378218733B}" type="slidenum">
              <a:rPr kumimoji="1" lang="ko-KR" altLang="en-US" smtClean="0"/>
              <a:t>26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94773263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0F59A6-D6A3-8A49-A971-F0378218733B}" type="slidenum">
              <a:rPr kumimoji="1" lang="ko-KR" altLang="en-US" smtClean="0"/>
              <a:t>27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94773263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ko-KR" sz="1400" baseline="0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0F59A6-D6A3-8A49-A971-F0378218733B}" type="slidenum">
              <a:rPr kumimoji="1" lang="ko-KR" altLang="en-US" smtClean="0"/>
              <a:t>28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6730188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0F59A6-D6A3-8A49-A971-F0378218733B}" type="slidenum">
              <a:rPr kumimoji="1" lang="ko-KR" altLang="en-US" smtClean="0"/>
              <a:t>3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94773263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ko-KR" altLang="en-US" sz="600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0F59A6-D6A3-8A49-A971-F0378218733B}" type="slidenum">
              <a:rPr kumimoji="1" lang="ko-KR" altLang="en-US" smtClean="0"/>
              <a:t>4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94773263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ko-KR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0F59A6-D6A3-8A49-A971-F0378218733B}" type="slidenum">
              <a:rPr kumimoji="1" lang="ko-KR" altLang="en-US" smtClean="0"/>
              <a:t>5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94773263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0F59A6-D6A3-8A49-A971-F0378218733B}" type="slidenum">
              <a:rPr kumimoji="1" lang="ko-KR" altLang="en-US" smtClean="0"/>
              <a:t>6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94773263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0F59A6-D6A3-8A49-A971-F0378218733B}" type="slidenum">
              <a:rPr kumimoji="1" lang="ko-KR" altLang="en-US" smtClean="0"/>
              <a:t>8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94773263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0F59A6-D6A3-8A49-A971-F0378218733B}" type="slidenum">
              <a:rPr kumimoji="1" lang="ko-KR" altLang="en-US" smtClean="0"/>
              <a:t>9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94773263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ko-KR" baseline="0" dirty="0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0F59A6-D6A3-8A49-A971-F0378218733B}" type="slidenum">
              <a:rPr kumimoji="1" lang="ko-KR" altLang="en-US" smtClean="0"/>
              <a:t>10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9477326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82CAB-DBD6-8D45-86CC-D4144BB1974F}" type="datetimeFigureOut">
              <a:rPr kumimoji="1" lang="ko-KR" altLang="en-US" smtClean="0"/>
              <a:t>2018-11-26</a:t>
            </a:fld>
            <a:endParaRPr kumimoji="1"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E5F60-4281-9D4C-97EB-608E54F376DB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2033655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82CAB-DBD6-8D45-86CC-D4144BB1974F}" type="datetimeFigureOut">
              <a:rPr kumimoji="1" lang="ko-KR" altLang="en-US" smtClean="0"/>
              <a:t>2018-11-26</a:t>
            </a:fld>
            <a:endParaRPr kumimoji="1"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E5F60-4281-9D4C-97EB-608E54F376DB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4228636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82CAB-DBD6-8D45-86CC-D4144BB1974F}" type="datetimeFigureOut">
              <a:rPr kumimoji="1" lang="ko-KR" altLang="en-US" smtClean="0"/>
              <a:t>2018-11-26</a:t>
            </a:fld>
            <a:endParaRPr kumimoji="1"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E5F60-4281-9D4C-97EB-608E54F376DB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9392701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82CAB-DBD6-8D45-86CC-D4144BB1974F}" type="datetimeFigureOut">
              <a:rPr kumimoji="1" lang="ko-KR" altLang="en-US" smtClean="0"/>
              <a:t>2018-11-26</a:t>
            </a:fld>
            <a:endParaRPr kumimoji="1"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E5F60-4281-9D4C-97EB-608E54F376DB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7519616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82CAB-DBD6-8D45-86CC-D4144BB1974F}" type="datetimeFigureOut">
              <a:rPr kumimoji="1" lang="ko-KR" altLang="en-US" smtClean="0"/>
              <a:t>2018-11-26</a:t>
            </a:fld>
            <a:endParaRPr kumimoji="1"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E5F60-4281-9D4C-97EB-608E54F376DB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9438553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내용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82CAB-DBD6-8D45-86CC-D4144BB1974F}" type="datetimeFigureOut">
              <a:rPr kumimoji="1" lang="ko-KR" altLang="en-US" smtClean="0"/>
              <a:t>2018-11-26</a:t>
            </a:fld>
            <a:endParaRPr kumimoji="1"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E5F60-4281-9D4C-97EB-608E54F376DB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714062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82CAB-DBD6-8D45-86CC-D4144BB1974F}" type="datetimeFigureOut">
              <a:rPr kumimoji="1" lang="ko-KR" altLang="en-US" smtClean="0"/>
              <a:t>2018-11-26</a:t>
            </a:fld>
            <a:endParaRPr kumimoji="1"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E5F60-4281-9D4C-97EB-608E54F376DB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6616736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82CAB-DBD6-8D45-86CC-D4144BB1974F}" type="datetimeFigureOut">
              <a:rPr kumimoji="1" lang="ko-KR" altLang="en-US" smtClean="0"/>
              <a:t>2018-11-26</a:t>
            </a:fld>
            <a:endParaRPr kumimoji="1"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E5F60-4281-9D4C-97EB-608E54F376DB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0362854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82CAB-DBD6-8D45-86CC-D4144BB1974F}" type="datetimeFigureOut">
              <a:rPr kumimoji="1" lang="ko-KR" altLang="en-US" smtClean="0"/>
              <a:t>2018-11-26</a:t>
            </a:fld>
            <a:endParaRPr kumimoji="1"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E5F60-4281-9D4C-97EB-608E54F376DB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8766698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82CAB-DBD6-8D45-86CC-D4144BB1974F}" type="datetimeFigureOut">
              <a:rPr kumimoji="1" lang="ko-KR" altLang="en-US" smtClean="0"/>
              <a:t>2018-11-26</a:t>
            </a:fld>
            <a:endParaRPr kumimoji="1"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E5F60-4281-9D4C-97EB-608E54F376DB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9279155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/>
              <a:t>아이콘을 클릭하여 그림 추가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82CAB-DBD6-8D45-86CC-D4144BB1974F}" type="datetimeFigureOut">
              <a:rPr kumimoji="1" lang="ko-KR" altLang="en-US" smtClean="0"/>
              <a:t>2018-11-26</a:t>
            </a:fld>
            <a:endParaRPr kumimoji="1"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E5F60-4281-9D4C-97EB-608E54F376DB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9852145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882CAB-DBD6-8D45-86CC-D4144BB1974F}" type="datetimeFigureOut">
              <a:rPr kumimoji="1" lang="ko-KR" altLang="en-US" smtClean="0"/>
              <a:t>2018-11-26</a:t>
            </a:fld>
            <a:endParaRPr kumimoji="1"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AE5F60-4281-9D4C-97EB-608E54F376DB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370636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9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>
            <a:extLst>
              <a:ext uri="{FF2B5EF4-FFF2-40B4-BE49-F238E27FC236}">
                <a16:creationId xmlns:a16="http://schemas.microsoft.com/office/drawing/2014/main" xmlns="" id="{7DEC2166-849E-AD41-BD00-44BD743047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19759" y="3422448"/>
            <a:ext cx="4266542" cy="1797251"/>
          </a:xfrm>
        </p:spPr>
        <p:txBody>
          <a:bodyPr>
            <a:noAutofit/>
          </a:bodyPr>
          <a:lstStyle/>
          <a:p>
            <a:pPr algn="l"/>
            <a:r>
              <a:rPr lang="en-US" altLang="ko-KR" sz="2000" b="1" dirty="0" smtClean="0">
                <a:solidFill>
                  <a:schemeClr val="bg1"/>
                </a:solidFill>
                <a:latin typeface="Calibri Light" pitchFamily="34" charset="0"/>
              </a:rPr>
              <a:t>Bo Ra Yoon</a:t>
            </a:r>
          </a:p>
          <a:p>
            <a:pPr algn="l"/>
            <a:r>
              <a:rPr lang="en-US" altLang="ko-KR" sz="1800" i="1" dirty="0" smtClean="0">
                <a:solidFill>
                  <a:schemeClr val="bg1"/>
                </a:solidFill>
                <a:latin typeface="Calibri Light" pitchFamily="34" charset="0"/>
              </a:rPr>
              <a:t>Division </a:t>
            </a:r>
            <a:r>
              <a:rPr lang="en-US" altLang="ko-KR" sz="1800" i="1" dirty="0">
                <a:solidFill>
                  <a:schemeClr val="bg1"/>
                </a:solidFill>
                <a:latin typeface="Calibri Light" pitchFamily="34" charset="0"/>
              </a:rPr>
              <a:t>of Pulmonology, </a:t>
            </a:r>
            <a:endParaRPr lang="en-US" altLang="ko-KR" sz="1800" i="1" dirty="0" smtClean="0">
              <a:solidFill>
                <a:schemeClr val="bg1"/>
              </a:solidFill>
              <a:latin typeface="Calibri Light" pitchFamily="34" charset="0"/>
            </a:endParaRPr>
          </a:p>
          <a:p>
            <a:pPr algn="l"/>
            <a:r>
              <a:rPr lang="en-US" altLang="ko-KR" sz="1800" i="1" dirty="0" smtClean="0">
                <a:solidFill>
                  <a:schemeClr val="bg1"/>
                </a:solidFill>
                <a:latin typeface="Calibri Light" pitchFamily="34" charset="0"/>
              </a:rPr>
              <a:t>Department </a:t>
            </a:r>
            <a:r>
              <a:rPr lang="en-US" altLang="ko-KR" sz="1800" i="1" dirty="0">
                <a:solidFill>
                  <a:schemeClr val="bg1"/>
                </a:solidFill>
                <a:latin typeface="Calibri Light" pitchFamily="34" charset="0"/>
              </a:rPr>
              <a:t>of Internal Medicine, </a:t>
            </a:r>
            <a:endParaRPr lang="en-US" altLang="ko-KR" sz="1800" i="1" dirty="0" smtClean="0">
              <a:solidFill>
                <a:schemeClr val="bg1"/>
              </a:solidFill>
              <a:latin typeface="Calibri Light" pitchFamily="34" charset="0"/>
            </a:endParaRPr>
          </a:p>
          <a:p>
            <a:pPr algn="l"/>
            <a:r>
              <a:rPr lang="en-US" altLang="ko-KR" sz="1800" i="1" dirty="0" err="1" smtClean="0">
                <a:solidFill>
                  <a:schemeClr val="bg1"/>
                </a:solidFill>
                <a:latin typeface="Calibri Light" pitchFamily="34" charset="0"/>
              </a:rPr>
              <a:t>Yonsei</a:t>
            </a:r>
            <a:r>
              <a:rPr lang="en-US" altLang="ko-KR" sz="1800" i="1" dirty="0" smtClean="0">
                <a:solidFill>
                  <a:schemeClr val="bg1"/>
                </a:solidFill>
                <a:latin typeface="Calibri Light" pitchFamily="34" charset="0"/>
              </a:rPr>
              <a:t> </a:t>
            </a:r>
            <a:r>
              <a:rPr lang="en-US" altLang="ko-KR" sz="1800" i="1" dirty="0">
                <a:solidFill>
                  <a:schemeClr val="bg1"/>
                </a:solidFill>
                <a:latin typeface="Calibri Light" pitchFamily="34" charset="0"/>
              </a:rPr>
              <a:t>University College of </a:t>
            </a:r>
            <a:r>
              <a:rPr lang="en-US" altLang="ko-KR" sz="1800" i="1" dirty="0" smtClean="0">
                <a:solidFill>
                  <a:schemeClr val="bg1"/>
                </a:solidFill>
                <a:latin typeface="Calibri Light" pitchFamily="34" charset="0"/>
              </a:rPr>
              <a:t>Medicine</a:t>
            </a:r>
            <a:endParaRPr lang="ko-KR" altLang="ko-KR" sz="1800" dirty="0">
              <a:solidFill>
                <a:schemeClr val="bg1"/>
              </a:solidFill>
              <a:latin typeface="Calibri Light" pitchFamily="34" charset="0"/>
            </a:endParaRPr>
          </a:p>
        </p:txBody>
      </p:sp>
      <p:sp>
        <p:nvSpPr>
          <p:cNvPr id="6" name="제목 1">
            <a:extLst>
              <a:ext uri="{FF2B5EF4-FFF2-40B4-BE49-F238E27FC236}">
                <a16:creationId xmlns:a16="http://schemas.microsoft.com/office/drawing/2014/main" xmlns="" id="{DEA71BD3-2245-944C-8FBA-9B6EFBA7976E}"/>
              </a:ext>
            </a:extLst>
          </p:cNvPr>
          <p:cNvSpPr txBox="1">
            <a:spLocks/>
          </p:cNvSpPr>
          <p:nvPr/>
        </p:nvSpPr>
        <p:spPr>
          <a:xfrm>
            <a:off x="405245" y="1893262"/>
            <a:ext cx="8323119" cy="131965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ko-KR" sz="4000" b="1" i="1" dirty="0" smtClean="0">
                <a:solidFill>
                  <a:schemeClr val="bg1">
                    <a:lumMod val="8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Respiratory management </a:t>
            </a:r>
          </a:p>
          <a:p>
            <a:pPr algn="l"/>
            <a:r>
              <a:rPr lang="en-US" altLang="ko-KR" sz="4000" b="1" i="1" dirty="0" smtClean="0">
                <a:solidFill>
                  <a:schemeClr val="bg1">
                    <a:lumMod val="8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of patients with brain injury</a:t>
            </a:r>
            <a:endParaRPr lang="ko-KR" altLang="ko-KR" sz="4000" b="1" i="1" dirty="0">
              <a:solidFill>
                <a:schemeClr val="bg1">
                  <a:lumMod val="8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xmlns="" id="{45AFB279-AFB5-594F-B3D7-65F9E6183E2F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35484" y="5633256"/>
            <a:ext cx="3533311" cy="777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3712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xmlns="" id="{992E9B2C-81D2-7549-BFA1-E86D82F3D170}"/>
              </a:ext>
            </a:extLst>
          </p:cNvPr>
          <p:cNvGrpSpPr/>
          <p:nvPr/>
        </p:nvGrpSpPr>
        <p:grpSpPr>
          <a:xfrm>
            <a:off x="0" y="0"/>
            <a:ext cx="9144000" cy="535858"/>
            <a:chOff x="0" y="0"/>
            <a:chExt cx="9144000" cy="535858"/>
          </a:xfrm>
        </p:grpSpPr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xmlns="" id="{06135EFE-E3E1-B64E-8545-1B1FF3183D71}"/>
                </a:ext>
              </a:extLst>
            </p:cNvPr>
            <p:cNvSpPr/>
            <p:nvPr/>
          </p:nvSpPr>
          <p:spPr>
            <a:xfrm>
              <a:off x="0" y="0"/>
              <a:ext cx="9144000" cy="535858"/>
            </a:xfrm>
            <a:prstGeom prst="rect">
              <a:avLst/>
            </a:prstGeom>
            <a:solidFill>
              <a:srgbClr val="20346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/>
            </a:p>
          </p:txBody>
        </p:sp>
        <p:pic>
          <p:nvPicPr>
            <p:cNvPr id="8" name="그림 7">
              <a:extLst>
                <a:ext uri="{FF2B5EF4-FFF2-40B4-BE49-F238E27FC236}">
                  <a16:creationId xmlns:a16="http://schemas.microsoft.com/office/drawing/2014/main" xmlns="" id="{9FE73C70-E26F-7C4B-8FA8-21FD103B86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0825" y="107040"/>
              <a:ext cx="1044134" cy="321777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7" name="내용 개체 틀 2"/>
          <p:cNvSpPr>
            <a:spLocks noGrp="1"/>
          </p:cNvSpPr>
          <p:nvPr>
            <p:ph idx="1"/>
          </p:nvPr>
        </p:nvSpPr>
        <p:spPr>
          <a:xfrm>
            <a:off x="212499" y="5695950"/>
            <a:ext cx="8719001" cy="8763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1800" dirty="0" smtClean="0">
                <a:latin typeface="+mn-ea"/>
              </a:rPr>
              <a:t>   Patients </a:t>
            </a:r>
            <a:r>
              <a:rPr lang="en-US" altLang="ko-KR" sz="1800" dirty="0">
                <a:latin typeface="+mn-ea"/>
              </a:rPr>
              <a:t>with arrival </a:t>
            </a:r>
            <a:r>
              <a:rPr lang="en-US" altLang="ko-KR" sz="1800" dirty="0" smtClean="0">
                <a:latin typeface="+mn-ea"/>
              </a:rPr>
              <a:t>PCO</a:t>
            </a:r>
            <a:r>
              <a:rPr lang="en-US" altLang="ko-KR" sz="1800" baseline="-25000" dirty="0" smtClean="0">
                <a:latin typeface="+mn-ea"/>
              </a:rPr>
              <a:t>2</a:t>
            </a:r>
            <a:r>
              <a:rPr lang="en-US" altLang="ko-KR" sz="1800" dirty="0" smtClean="0">
                <a:latin typeface="+mn-ea"/>
              </a:rPr>
              <a:t> values </a:t>
            </a:r>
            <a:r>
              <a:rPr lang="en-US" altLang="ko-KR" sz="1800" dirty="0">
                <a:latin typeface="+mn-ea"/>
              </a:rPr>
              <a:t>30–49 </a:t>
            </a:r>
            <a:r>
              <a:rPr lang="en-US" altLang="ko-KR" sz="1800" dirty="0" smtClean="0">
                <a:latin typeface="+mn-ea"/>
              </a:rPr>
              <a:t>mmHg </a:t>
            </a:r>
            <a:r>
              <a:rPr lang="en-US" altLang="ko-KR" sz="1800" dirty="0">
                <a:latin typeface="+mn-ea"/>
              </a:rPr>
              <a:t>had improved </a:t>
            </a:r>
            <a:r>
              <a:rPr lang="en-US" altLang="ko-KR" sz="1800" dirty="0" smtClean="0">
                <a:latin typeface="+mn-ea"/>
              </a:rPr>
              <a:t>survival and </a:t>
            </a:r>
          </a:p>
          <a:p>
            <a:pPr marL="0" indent="0">
              <a:buNone/>
            </a:pPr>
            <a:r>
              <a:rPr lang="en-US" altLang="ko-KR" sz="1800" dirty="0">
                <a:latin typeface="+mn-ea"/>
              </a:rPr>
              <a:t> </a:t>
            </a:r>
            <a:r>
              <a:rPr lang="en-US" altLang="ko-KR" sz="1800" dirty="0" smtClean="0">
                <a:latin typeface="+mn-ea"/>
              </a:rPr>
              <a:t>  more </a:t>
            </a:r>
            <a:r>
              <a:rPr lang="en-US" altLang="ko-KR" sz="1800" dirty="0">
                <a:latin typeface="+mn-ea"/>
              </a:rPr>
              <a:t>good outcomes</a:t>
            </a:r>
          </a:p>
        </p:txBody>
      </p:sp>
      <p:sp>
        <p:nvSpPr>
          <p:cNvPr id="9" name="제목 1"/>
          <p:cNvSpPr txBox="1">
            <a:spLocks/>
          </p:cNvSpPr>
          <p:nvPr/>
        </p:nvSpPr>
        <p:spPr>
          <a:xfrm>
            <a:off x="406397" y="93852"/>
            <a:ext cx="8737603" cy="38075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ko-KR" altLang="en-US" sz="2400" b="1" dirty="0"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10" name="내용 개체 틀 2"/>
          <p:cNvSpPr txBox="1">
            <a:spLocks/>
          </p:cNvSpPr>
          <p:nvPr/>
        </p:nvSpPr>
        <p:spPr>
          <a:xfrm>
            <a:off x="212500" y="629549"/>
            <a:ext cx="8719000" cy="1123051"/>
          </a:xfrm>
          <a:prstGeom prst="rect">
            <a:avLst/>
          </a:prstGeom>
          <a:ln>
            <a:solidFill>
              <a:schemeClr val="accent1"/>
            </a:solidFill>
          </a:ln>
          <a:effectLst>
            <a:glow rad="63500">
              <a:schemeClr val="accent1">
                <a:alpha val="40000"/>
              </a:schemeClr>
            </a:glow>
          </a:effectLst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anose="020B0604020202020204" pitchFamily="34" charset="0"/>
              <a:buNone/>
            </a:pPr>
            <a:endParaRPr lang="en-US" altLang="ko-KR" sz="500" dirty="0" smtClean="0">
              <a:latin typeface="+mn-ea"/>
            </a:endParaRPr>
          </a:p>
          <a:p>
            <a:pPr marL="0" indent="0" algn="just">
              <a:buNone/>
            </a:pPr>
            <a:r>
              <a:rPr lang="en-US" altLang="ko-KR" sz="1200" dirty="0" smtClean="0">
                <a:latin typeface="+mn-ea"/>
              </a:rPr>
              <a:t>[</a:t>
            </a:r>
            <a:r>
              <a:rPr lang="en-US" altLang="ko-KR" sz="1200" dirty="0" err="1">
                <a:latin typeface="+mn-ea"/>
              </a:rPr>
              <a:t>Crit</a:t>
            </a:r>
            <a:r>
              <a:rPr lang="en-US" altLang="ko-KR" sz="1200" dirty="0">
                <a:latin typeface="+mn-ea"/>
              </a:rPr>
              <a:t> Care Med 2006 Vol. 34, No. </a:t>
            </a:r>
            <a:r>
              <a:rPr lang="en-US" altLang="ko-KR" sz="1200" dirty="0" smtClean="0">
                <a:latin typeface="+mn-ea"/>
              </a:rPr>
              <a:t>4]</a:t>
            </a:r>
          </a:p>
          <a:p>
            <a:pPr marL="0" indent="0" algn="just">
              <a:buNone/>
            </a:pPr>
            <a:r>
              <a:rPr lang="en-US" altLang="ko-KR" sz="2200" b="1" dirty="0" smtClean="0">
                <a:latin typeface="+mn-ea"/>
              </a:rPr>
              <a:t>Early </a:t>
            </a:r>
            <a:r>
              <a:rPr lang="en-US" altLang="ko-KR" sz="2200" b="1" dirty="0">
                <a:latin typeface="+mn-ea"/>
              </a:rPr>
              <a:t>ventilation and outcome in patients with moderate to </a:t>
            </a:r>
            <a:r>
              <a:rPr lang="en-US" altLang="ko-KR" sz="2200" b="1" dirty="0" smtClean="0">
                <a:latin typeface="+mn-ea"/>
              </a:rPr>
              <a:t>severe</a:t>
            </a:r>
          </a:p>
          <a:p>
            <a:pPr marL="0" indent="0" algn="just">
              <a:buNone/>
            </a:pPr>
            <a:r>
              <a:rPr lang="en-US" altLang="ko-KR" sz="2200" b="1" dirty="0" smtClean="0">
                <a:latin typeface="+mn-ea"/>
              </a:rPr>
              <a:t>traumatic </a:t>
            </a:r>
            <a:r>
              <a:rPr lang="en-US" altLang="ko-KR" sz="2200" b="1" dirty="0">
                <a:latin typeface="+mn-ea"/>
              </a:rPr>
              <a:t>brain injury</a:t>
            </a:r>
            <a:endParaRPr lang="en-US" altLang="ko-KR" sz="2200" b="1" i="1" dirty="0" smtClean="0">
              <a:latin typeface="+mn-ea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926" y="2287029"/>
            <a:ext cx="4183774" cy="27411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타원 3"/>
          <p:cNvSpPr/>
          <p:nvPr/>
        </p:nvSpPr>
        <p:spPr>
          <a:xfrm>
            <a:off x="1863946" y="4593804"/>
            <a:ext cx="1753313" cy="434422"/>
          </a:xfrm>
          <a:prstGeom prst="ellipse">
            <a:avLst/>
          </a:prstGeom>
          <a:noFill/>
          <a:ln w="28575">
            <a:solidFill>
              <a:srgbClr val="FF0000"/>
            </a:solidFill>
          </a:ln>
          <a:effectLst>
            <a:glow rad="63500">
              <a:srgbClr val="FF0000">
                <a:alpha val="4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0101" y="2298599"/>
            <a:ext cx="4229100" cy="2946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타원 11"/>
          <p:cNvSpPr/>
          <p:nvPr/>
        </p:nvSpPr>
        <p:spPr>
          <a:xfrm>
            <a:off x="5486400" y="4708104"/>
            <a:ext cx="1001059" cy="434422"/>
          </a:xfrm>
          <a:prstGeom prst="ellipse">
            <a:avLst/>
          </a:prstGeom>
          <a:noFill/>
          <a:ln w="28575">
            <a:solidFill>
              <a:srgbClr val="FF0000"/>
            </a:solidFill>
          </a:ln>
          <a:effectLst>
            <a:glow rad="63500">
              <a:srgbClr val="FF0000">
                <a:alpha val="4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타원 12"/>
          <p:cNvSpPr/>
          <p:nvPr/>
        </p:nvSpPr>
        <p:spPr>
          <a:xfrm>
            <a:off x="7391400" y="4708104"/>
            <a:ext cx="1001059" cy="434422"/>
          </a:xfrm>
          <a:prstGeom prst="ellipse">
            <a:avLst/>
          </a:prstGeom>
          <a:noFill/>
          <a:ln w="28575">
            <a:solidFill>
              <a:srgbClr val="FF0000"/>
            </a:solidFill>
          </a:ln>
          <a:effectLst>
            <a:glow rad="63500">
              <a:srgbClr val="FF0000">
                <a:alpha val="4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2548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직사각형 7">
            <a:extLst>
              <a:ext uri="{FF2B5EF4-FFF2-40B4-BE49-F238E27FC236}">
                <a16:creationId xmlns:a16="http://schemas.microsoft.com/office/drawing/2014/main" xmlns="" id="{06135EFE-E3E1-B64E-8545-1B1FF3183D71}"/>
              </a:ext>
            </a:extLst>
          </p:cNvPr>
          <p:cNvSpPr/>
          <p:nvPr/>
        </p:nvSpPr>
        <p:spPr>
          <a:xfrm>
            <a:off x="0" y="3739632"/>
            <a:ext cx="9144000" cy="1594367"/>
          </a:xfrm>
          <a:prstGeom prst="rect">
            <a:avLst/>
          </a:prstGeom>
          <a:solidFill>
            <a:srgbClr val="2034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grpSp>
        <p:nvGrpSpPr>
          <p:cNvPr id="4" name="그룹 3">
            <a:extLst>
              <a:ext uri="{FF2B5EF4-FFF2-40B4-BE49-F238E27FC236}">
                <a16:creationId xmlns:a16="http://schemas.microsoft.com/office/drawing/2014/main" xmlns="" id="{992E9B2C-81D2-7549-BFA1-E86D82F3D170}"/>
              </a:ext>
            </a:extLst>
          </p:cNvPr>
          <p:cNvGrpSpPr/>
          <p:nvPr/>
        </p:nvGrpSpPr>
        <p:grpSpPr>
          <a:xfrm>
            <a:off x="0" y="6322142"/>
            <a:ext cx="9144000" cy="535858"/>
            <a:chOff x="0" y="0"/>
            <a:chExt cx="9144000" cy="535858"/>
          </a:xfrm>
        </p:grpSpPr>
        <p:sp>
          <p:nvSpPr>
            <p:cNvPr id="5" name="직사각형 4">
              <a:extLst>
                <a:ext uri="{FF2B5EF4-FFF2-40B4-BE49-F238E27FC236}">
                  <a16:creationId xmlns:a16="http://schemas.microsoft.com/office/drawing/2014/main" xmlns="" id="{06135EFE-E3E1-B64E-8545-1B1FF3183D71}"/>
                </a:ext>
              </a:extLst>
            </p:cNvPr>
            <p:cNvSpPr/>
            <p:nvPr/>
          </p:nvSpPr>
          <p:spPr>
            <a:xfrm>
              <a:off x="0" y="0"/>
              <a:ext cx="9144000" cy="535858"/>
            </a:xfrm>
            <a:prstGeom prst="rect">
              <a:avLst/>
            </a:prstGeom>
            <a:solidFill>
              <a:srgbClr val="20346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/>
            </a:p>
          </p:txBody>
        </p:sp>
        <p:pic>
          <p:nvPicPr>
            <p:cNvPr id="6" name="그림 5">
              <a:extLst>
                <a:ext uri="{FF2B5EF4-FFF2-40B4-BE49-F238E27FC236}">
                  <a16:creationId xmlns:a16="http://schemas.microsoft.com/office/drawing/2014/main" xmlns="" id="{9FE73C70-E26F-7C4B-8FA8-21FD103B865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50825" y="107040"/>
              <a:ext cx="1044134" cy="321777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7" name="직사각형 6"/>
          <p:cNvSpPr/>
          <p:nvPr/>
        </p:nvSpPr>
        <p:spPr>
          <a:xfrm>
            <a:off x="250825" y="4152094"/>
            <a:ext cx="8382488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4400" dirty="0">
                <a:solidFill>
                  <a:schemeClr val="bg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Positive End-expiratory Pressure</a:t>
            </a:r>
            <a:endParaRPr lang="ko-KR" altLang="en-US" sz="4400" dirty="0">
              <a:solidFill>
                <a:schemeClr val="bg2">
                  <a:lumMod val="9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402199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xmlns="" id="{992E9B2C-81D2-7549-BFA1-E86D82F3D170}"/>
              </a:ext>
            </a:extLst>
          </p:cNvPr>
          <p:cNvGrpSpPr/>
          <p:nvPr/>
        </p:nvGrpSpPr>
        <p:grpSpPr>
          <a:xfrm>
            <a:off x="0" y="0"/>
            <a:ext cx="9144000" cy="535858"/>
            <a:chOff x="0" y="0"/>
            <a:chExt cx="9144000" cy="535858"/>
          </a:xfrm>
        </p:grpSpPr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xmlns="" id="{06135EFE-E3E1-B64E-8545-1B1FF3183D71}"/>
                </a:ext>
              </a:extLst>
            </p:cNvPr>
            <p:cNvSpPr/>
            <p:nvPr/>
          </p:nvSpPr>
          <p:spPr>
            <a:xfrm>
              <a:off x="0" y="0"/>
              <a:ext cx="9144000" cy="535858"/>
            </a:xfrm>
            <a:prstGeom prst="rect">
              <a:avLst/>
            </a:prstGeom>
            <a:solidFill>
              <a:srgbClr val="20346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/>
            </a:p>
          </p:txBody>
        </p:sp>
        <p:pic>
          <p:nvPicPr>
            <p:cNvPr id="8" name="그림 7">
              <a:extLst>
                <a:ext uri="{FF2B5EF4-FFF2-40B4-BE49-F238E27FC236}">
                  <a16:creationId xmlns:a16="http://schemas.microsoft.com/office/drawing/2014/main" xmlns="" id="{9FE73C70-E26F-7C4B-8FA8-21FD103B86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0825" y="107040"/>
              <a:ext cx="1044134" cy="321777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7" name="내용 개체 틀 2"/>
          <p:cNvSpPr>
            <a:spLocks noGrp="1"/>
          </p:cNvSpPr>
          <p:nvPr>
            <p:ph idx="1"/>
          </p:nvPr>
        </p:nvSpPr>
        <p:spPr>
          <a:xfrm>
            <a:off x="192770" y="1930400"/>
            <a:ext cx="8719001" cy="4688114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ü"/>
            </a:pPr>
            <a:r>
              <a:rPr lang="en-US" altLang="ko-KR" sz="1800" dirty="0">
                <a:latin typeface="+mn-ea"/>
              </a:rPr>
              <a:t>F</a:t>
            </a:r>
            <a:r>
              <a:rPr lang="en-US" altLang="ko-KR" sz="1800" dirty="0" smtClean="0">
                <a:latin typeface="+mn-ea"/>
              </a:rPr>
              <a:t>ive </a:t>
            </a:r>
            <a:r>
              <a:rPr lang="en-US" altLang="ko-KR" sz="1800" dirty="0">
                <a:latin typeface="+mn-ea"/>
              </a:rPr>
              <a:t>healthy female </a:t>
            </a:r>
            <a:r>
              <a:rPr lang="en-US" altLang="ko-KR" sz="1800" u="sng" dirty="0" smtClean="0">
                <a:latin typeface="+mn-ea"/>
              </a:rPr>
              <a:t>pigs</a:t>
            </a:r>
          </a:p>
          <a:p>
            <a:pPr>
              <a:buFont typeface="Wingdings" pitchFamily="2" charset="2"/>
              <a:buChar char="ü"/>
            </a:pPr>
            <a:r>
              <a:rPr lang="en-US" altLang="ko-KR" sz="1800" dirty="0">
                <a:latin typeface="+mn-ea"/>
              </a:rPr>
              <a:t>Through a frontal burr </a:t>
            </a:r>
            <a:r>
              <a:rPr lang="en-US" altLang="ko-KR" sz="1800" dirty="0" smtClean="0">
                <a:latin typeface="+mn-ea"/>
              </a:rPr>
              <a:t>hole </a:t>
            </a:r>
            <a:r>
              <a:rPr lang="en-US" altLang="ko-KR" sz="1800" dirty="0">
                <a:latin typeface="+mn-ea"/>
              </a:rPr>
              <a:t>for ICP </a:t>
            </a:r>
            <a:r>
              <a:rPr lang="en-US" altLang="ko-KR" sz="1800" dirty="0" smtClean="0">
                <a:latin typeface="+mn-ea"/>
              </a:rPr>
              <a:t>measure</a:t>
            </a:r>
          </a:p>
          <a:p>
            <a:pPr>
              <a:buFont typeface="Wingdings" pitchFamily="2" charset="2"/>
              <a:buChar char="ü"/>
            </a:pPr>
            <a:r>
              <a:rPr lang="en-US" altLang="ko-KR" sz="1800" u="sng" dirty="0" smtClean="0">
                <a:latin typeface="+mn-ea"/>
              </a:rPr>
              <a:t>high PEEP does not impair ICP or regional CBF</a:t>
            </a:r>
            <a:endParaRPr lang="en-US" altLang="ko-KR" sz="1800" i="1" u="sng" dirty="0" smtClean="0">
              <a:latin typeface="+mn-ea"/>
            </a:endParaRPr>
          </a:p>
        </p:txBody>
      </p:sp>
      <p:sp>
        <p:nvSpPr>
          <p:cNvPr id="9" name="제목 1"/>
          <p:cNvSpPr txBox="1">
            <a:spLocks/>
          </p:cNvSpPr>
          <p:nvPr/>
        </p:nvSpPr>
        <p:spPr>
          <a:xfrm>
            <a:off x="406397" y="93852"/>
            <a:ext cx="8737603" cy="38075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ko-KR" altLang="en-US" sz="2400" b="1" dirty="0"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10" name="내용 개체 틀 2"/>
          <p:cNvSpPr txBox="1">
            <a:spLocks/>
          </p:cNvSpPr>
          <p:nvPr/>
        </p:nvSpPr>
        <p:spPr>
          <a:xfrm>
            <a:off x="212500" y="629549"/>
            <a:ext cx="8719000" cy="1123051"/>
          </a:xfrm>
          <a:prstGeom prst="rect">
            <a:avLst/>
          </a:prstGeom>
          <a:ln>
            <a:solidFill>
              <a:schemeClr val="accent1"/>
            </a:solidFill>
          </a:ln>
          <a:effectLst>
            <a:glow rad="63500">
              <a:schemeClr val="accent1">
                <a:alpha val="40000"/>
              </a:schemeClr>
            </a:glow>
          </a:effectLst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anose="020B0604020202020204" pitchFamily="34" charset="0"/>
              <a:buNone/>
            </a:pPr>
            <a:endParaRPr lang="en-US" altLang="ko-KR" sz="500" dirty="0" smtClean="0">
              <a:latin typeface="+mn-ea"/>
            </a:endParaRPr>
          </a:p>
          <a:p>
            <a:pPr marL="0" indent="0" algn="just">
              <a:buNone/>
            </a:pPr>
            <a:r>
              <a:rPr lang="en-US" altLang="ko-KR" sz="1200" dirty="0" smtClean="0">
                <a:latin typeface="+mn-ea"/>
              </a:rPr>
              <a:t>[</a:t>
            </a:r>
            <a:r>
              <a:rPr lang="en-US" altLang="ko-KR" sz="1200" dirty="0" err="1">
                <a:latin typeface="+mn-ea"/>
              </a:rPr>
              <a:t>Crit</a:t>
            </a:r>
            <a:r>
              <a:rPr lang="en-US" altLang="ko-KR" sz="1200" dirty="0">
                <a:latin typeface="+mn-ea"/>
              </a:rPr>
              <a:t> Care Med </a:t>
            </a:r>
            <a:r>
              <a:rPr lang="en-US" altLang="ko-KR" sz="1200" dirty="0" smtClean="0">
                <a:latin typeface="+mn-ea"/>
              </a:rPr>
              <a:t>2005 </a:t>
            </a:r>
            <a:r>
              <a:rPr lang="en-US" altLang="ko-KR" sz="1200" dirty="0">
                <a:latin typeface="+mn-ea"/>
              </a:rPr>
              <a:t>Vol. </a:t>
            </a:r>
            <a:r>
              <a:rPr lang="en-US" altLang="ko-KR" sz="1200" dirty="0" smtClean="0">
                <a:latin typeface="+mn-ea"/>
              </a:rPr>
              <a:t>33, </a:t>
            </a:r>
            <a:r>
              <a:rPr lang="en-US" altLang="ko-KR" sz="1200" dirty="0">
                <a:latin typeface="+mn-ea"/>
              </a:rPr>
              <a:t>No. </a:t>
            </a:r>
            <a:r>
              <a:rPr lang="en-US" altLang="ko-KR" sz="1200" dirty="0" smtClean="0">
                <a:latin typeface="+mn-ea"/>
              </a:rPr>
              <a:t>10]</a:t>
            </a:r>
          </a:p>
          <a:p>
            <a:pPr marL="0" indent="0">
              <a:buNone/>
            </a:pPr>
            <a:r>
              <a:rPr lang="en-US" altLang="ko-KR" sz="2400" b="1" dirty="0"/>
              <a:t>Effects of positive end-expiratory pressure on regional </a:t>
            </a:r>
            <a:r>
              <a:rPr lang="en-US" altLang="ko-KR" sz="2400" b="1" dirty="0" smtClean="0"/>
              <a:t>cerebral blood </a:t>
            </a:r>
            <a:r>
              <a:rPr lang="en-US" altLang="ko-KR" sz="2400" b="1" dirty="0"/>
              <a:t>flow, intracranial pressure, and brain tissue oxygenation</a:t>
            </a:r>
            <a:endParaRPr lang="en-US" altLang="ko-KR" sz="2200" b="1" i="1" dirty="0" smtClean="0">
              <a:latin typeface="+mn-ea"/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1556" y="1793206"/>
            <a:ext cx="3562444" cy="26186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500" y="4567992"/>
            <a:ext cx="8563200" cy="22070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직사각형 4"/>
          <p:cNvSpPr/>
          <p:nvPr/>
        </p:nvSpPr>
        <p:spPr>
          <a:xfrm>
            <a:off x="406396" y="3220540"/>
            <a:ext cx="398780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 smtClean="0">
                <a:latin typeface="+mn-ea"/>
              </a:rPr>
              <a:t>ICP : intracranial </a:t>
            </a:r>
            <a:r>
              <a:rPr lang="en-US" altLang="ko-KR" dirty="0">
                <a:latin typeface="+mn-ea"/>
              </a:rPr>
              <a:t>pressure (</a:t>
            </a:r>
            <a:r>
              <a:rPr lang="en-US" altLang="ko-KR" i="1" dirty="0" smtClean="0">
                <a:latin typeface="+mn-ea"/>
              </a:rPr>
              <a:t>ICP</a:t>
            </a:r>
            <a:r>
              <a:rPr lang="en-US" altLang="ko-KR" dirty="0" smtClean="0">
                <a:latin typeface="+mn-ea"/>
              </a:rPr>
              <a:t>)</a:t>
            </a:r>
          </a:p>
          <a:p>
            <a:r>
              <a:rPr lang="en-US" altLang="ko-KR" dirty="0" smtClean="0">
                <a:latin typeface="+mn-ea"/>
              </a:rPr>
              <a:t>PtiO</a:t>
            </a:r>
            <a:r>
              <a:rPr lang="en-US" altLang="ko-KR" baseline="-25000" dirty="0" smtClean="0">
                <a:latin typeface="+mn-ea"/>
              </a:rPr>
              <a:t>2 </a:t>
            </a:r>
            <a:r>
              <a:rPr lang="en-US" altLang="ko-KR" dirty="0" smtClean="0">
                <a:latin typeface="+mn-ea"/>
              </a:rPr>
              <a:t>: brain</a:t>
            </a:r>
            <a:r>
              <a:rPr lang="en-US" altLang="ko-KR" dirty="0">
                <a:latin typeface="+mn-ea"/>
              </a:rPr>
              <a:t> </a:t>
            </a:r>
            <a:r>
              <a:rPr lang="en-US" altLang="ko-KR" dirty="0" smtClean="0">
                <a:latin typeface="+mn-ea"/>
              </a:rPr>
              <a:t>tissue </a:t>
            </a:r>
            <a:r>
              <a:rPr lang="en-US" altLang="ko-KR" dirty="0">
                <a:latin typeface="+mn-ea"/>
              </a:rPr>
              <a:t>oxygen tension </a:t>
            </a:r>
          </a:p>
          <a:p>
            <a:r>
              <a:rPr lang="en-US" altLang="ko-KR" dirty="0" err="1" smtClean="0">
                <a:latin typeface="+mn-ea"/>
              </a:rPr>
              <a:t>rCBF</a:t>
            </a:r>
            <a:r>
              <a:rPr lang="en-US" altLang="ko-KR" dirty="0" smtClean="0">
                <a:latin typeface="+mn-ea"/>
              </a:rPr>
              <a:t> : regional cerebral blood </a:t>
            </a:r>
            <a:r>
              <a:rPr lang="en-US" altLang="ko-KR" dirty="0">
                <a:latin typeface="+mn-ea"/>
              </a:rPr>
              <a:t>flow </a:t>
            </a:r>
            <a:endParaRPr lang="ko-KR" altLang="en-US" dirty="0">
              <a:latin typeface="+mn-ea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319918" y="4383326"/>
            <a:ext cx="5389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CBF</a:t>
            </a:r>
            <a:endParaRPr lang="ko-KR" alt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4394199" y="4383326"/>
            <a:ext cx="6335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MAP</a:t>
            </a:r>
            <a:endParaRPr lang="ko-KR" alt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7297784" y="4513434"/>
            <a:ext cx="4844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ICP</a:t>
            </a:r>
            <a:endParaRPr lang="ko-KR" altLang="en-US" dirty="0"/>
          </a:p>
        </p:txBody>
      </p:sp>
      <p:sp>
        <p:nvSpPr>
          <p:cNvPr id="16" name="직사각형 15"/>
          <p:cNvSpPr/>
          <p:nvPr/>
        </p:nvSpPr>
        <p:spPr>
          <a:xfrm>
            <a:off x="5930155" y="3669504"/>
            <a:ext cx="2566145" cy="461665"/>
          </a:xfrm>
          <a:prstGeom prst="rect">
            <a:avLst/>
          </a:prstGeom>
          <a:noFill/>
          <a:ln>
            <a:solidFill>
              <a:srgbClr val="FF0000"/>
            </a:solidFill>
          </a:ln>
          <a:effectLst>
            <a:glow rad="63500">
              <a:srgbClr val="FF0000">
                <a:alpha val="4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직사각형 16"/>
          <p:cNvSpPr/>
          <p:nvPr/>
        </p:nvSpPr>
        <p:spPr>
          <a:xfrm>
            <a:off x="6527800" y="5053804"/>
            <a:ext cx="2238600" cy="915196"/>
          </a:xfrm>
          <a:prstGeom prst="rect">
            <a:avLst/>
          </a:prstGeom>
          <a:noFill/>
          <a:ln>
            <a:solidFill>
              <a:srgbClr val="FF0000"/>
            </a:solidFill>
          </a:ln>
          <a:effectLst>
            <a:glow rad="63500">
              <a:srgbClr val="FF0000">
                <a:alpha val="4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43762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xmlns="" id="{992E9B2C-81D2-7549-BFA1-E86D82F3D170}"/>
              </a:ext>
            </a:extLst>
          </p:cNvPr>
          <p:cNvGrpSpPr/>
          <p:nvPr/>
        </p:nvGrpSpPr>
        <p:grpSpPr>
          <a:xfrm>
            <a:off x="0" y="0"/>
            <a:ext cx="9144000" cy="535858"/>
            <a:chOff x="0" y="0"/>
            <a:chExt cx="9144000" cy="535858"/>
          </a:xfrm>
        </p:grpSpPr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xmlns="" id="{06135EFE-E3E1-B64E-8545-1B1FF3183D71}"/>
                </a:ext>
              </a:extLst>
            </p:cNvPr>
            <p:cNvSpPr/>
            <p:nvPr/>
          </p:nvSpPr>
          <p:spPr>
            <a:xfrm>
              <a:off x="0" y="0"/>
              <a:ext cx="9144000" cy="535858"/>
            </a:xfrm>
            <a:prstGeom prst="rect">
              <a:avLst/>
            </a:prstGeom>
            <a:solidFill>
              <a:srgbClr val="20346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/>
            </a:p>
          </p:txBody>
        </p:sp>
        <p:pic>
          <p:nvPicPr>
            <p:cNvPr id="8" name="그림 7">
              <a:extLst>
                <a:ext uri="{FF2B5EF4-FFF2-40B4-BE49-F238E27FC236}">
                  <a16:creationId xmlns:a16="http://schemas.microsoft.com/office/drawing/2014/main" xmlns="" id="{9FE73C70-E26F-7C4B-8FA8-21FD103B86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0825" y="107040"/>
              <a:ext cx="1044134" cy="321777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7" name="내용 개체 틀 2"/>
          <p:cNvSpPr>
            <a:spLocks noGrp="1"/>
          </p:cNvSpPr>
          <p:nvPr>
            <p:ph idx="1"/>
          </p:nvPr>
        </p:nvSpPr>
        <p:spPr>
          <a:xfrm>
            <a:off x="192770" y="1892300"/>
            <a:ext cx="8719001" cy="4726214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ü"/>
            </a:pPr>
            <a:endParaRPr lang="en-US" altLang="ko-KR" sz="1800" dirty="0" smtClean="0">
              <a:latin typeface="+mn-ea"/>
            </a:endParaRPr>
          </a:p>
          <a:p>
            <a:pPr>
              <a:buFont typeface="Wingdings" pitchFamily="2" charset="2"/>
              <a:buChar char="ü"/>
            </a:pPr>
            <a:r>
              <a:rPr lang="en-US" altLang="ko-KR" sz="1800" dirty="0" smtClean="0">
                <a:latin typeface="+mn-ea"/>
              </a:rPr>
              <a:t>Retrospective study, between 2008 and 2015, 341 patients</a:t>
            </a:r>
          </a:p>
          <a:p>
            <a:pPr>
              <a:buFont typeface="Wingdings" pitchFamily="2" charset="2"/>
              <a:buChar char="ü"/>
            </a:pPr>
            <a:r>
              <a:rPr lang="en-US" altLang="ko-KR" sz="1800" dirty="0">
                <a:latin typeface="+mn-ea"/>
              </a:rPr>
              <a:t>T</a:t>
            </a:r>
            <a:r>
              <a:rPr lang="en-US" altLang="ko-KR" sz="1800" dirty="0" smtClean="0">
                <a:latin typeface="+mn-ea"/>
              </a:rPr>
              <a:t>he </a:t>
            </a:r>
            <a:r>
              <a:rPr lang="en-US" altLang="ko-KR" sz="1800" dirty="0">
                <a:latin typeface="+mn-ea"/>
              </a:rPr>
              <a:t>application </a:t>
            </a:r>
            <a:r>
              <a:rPr lang="en-US" altLang="ko-KR" sz="1800" dirty="0" smtClean="0">
                <a:latin typeface="+mn-ea"/>
              </a:rPr>
              <a:t>of PEEP </a:t>
            </a:r>
            <a:r>
              <a:rPr lang="en-US" altLang="ko-KR" sz="1800" dirty="0">
                <a:latin typeface="+mn-ea"/>
              </a:rPr>
              <a:t>had </a:t>
            </a:r>
            <a:r>
              <a:rPr lang="en-US" altLang="ko-KR" sz="1800" u="sng" dirty="0">
                <a:latin typeface="+mn-ea"/>
              </a:rPr>
              <a:t>no effect on either ICP or </a:t>
            </a:r>
            <a:r>
              <a:rPr lang="en-US" altLang="ko-KR" sz="1800" u="sng" dirty="0" smtClean="0">
                <a:latin typeface="+mn-ea"/>
              </a:rPr>
              <a:t>CPP </a:t>
            </a:r>
          </a:p>
          <a:p>
            <a:pPr marL="0" indent="0">
              <a:buNone/>
            </a:pPr>
            <a:r>
              <a:rPr lang="en-US" altLang="ko-KR" sz="1800" dirty="0">
                <a:latin typeface="+mn-ea"/>
              </a:rPr>
              <a:t> </a:t>
            </a:r>
            <a:r>
              <a:rPr lang="en-US" altLang="ko-KR" sz="1800" dirty="0" smtClean="0">
                <a:latin typeface="+mn-ea"/>
              </a:rPr>
              <a:t>  for </a:t>
            </a:r>
            <a:r>
              <a:rPr lang="en-US" altLang="ko-KR" sz="1800" dirty="0">
                <a:latin typeface="+mn-ea"/>
              </a:rPr>
              <a:t>those </a:t>
            </a:r>
            <a:r>
              <a:rPr lang="en-US" altLang="ko-KR" sz="1800" dirty="0" smtClean="0">
                <a:latin typeface="+mn-ea"/>
              </a:rPr>
              <a:t>without severe </a:t>
            </a:r>
            <a:r>
              <a:rPr lang="en-US" altLang="ko-KR" sz="1800" dirty="0">
                <a:latin typeface="+mn-ea"/>
              </a:rPr>
              <a:t>lung injury</a:t>
            </a:r>
            <a:endParaRPr lang="en-US" altLang="ko-KR" sz="1800" dirty="0" smtClean="0">
              <a:latin typeface="+mn-ea"/>
            </a:endParaRPr>
          </a:p>
        </p:txBody>
      </p:sp>
      <p:sp>
        <p:nvSpPr>
          <p:cNvPr id="9" name="제목 1"/>
          <p:cNvSpPr txBox="1">
            <a:spLocks/>
          </p:cNvSpPr>
          <p:nvPr/>
        </p:nvSpPr>
        <p:spPr>
          <a:xfrm>
            <a:off x="406397" y="93852"/>
            <a:ext cx="8737603" cy="38075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ko-KR" altLang="en-US" sz="2400" b="1" dirty="0"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10" name="내용 개체 틀 2"/>
          <p:cNvSpPr txBox="1">
            <a:spLocks/>
          </p:cNvSpPr>
          <p:nvPr/>
        </p:nvSpPr>
        <p:spPr>
          <a:xfrm>
            <a:off x="212500" y="629549"/>
            <a:ext cx="8719000" cy="1123051"/>
          </a:xfrm>
          <a:prstGeom prst="rect">
            <a:avLst/>
          </a:prstGeom>
          <a:ln>
            <a:solidFill>
              <a:schemeClr val="accent1"/>
            </a:solidFill>
          </a:ln>
          <a:effectLst>
            <a:glow rad="63500">
              <a:schemeClr val="accent1">
                <a:alpha val="40000"/>
              </a:schemeClr>
            </a:glow>
          </a:effectLst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anose="020B0604020202020204" pitchFamily="34" charset="0"/>
              <a:buNone/>
            </a:pPr>
            <a:endParaRPr lang="en-US" altLang="ko-KR" sz="500" dirty="0" smtClean="0">
              <a:latin typeface="+mn-ea"/>
            </a:endParaRPr>
          </a:p>
          <a:p>
            <a:pPr marL="0" indent="0" algn="just">
              <a:buNone/>
            </a:pPr>
            <a:r>
              <a:rPr lang="en-US" altLang="ko-KR" sz="1300" dirty="0" smtClean="0">
                <a:latin typeface="+mn-ea"/>
              </a:rPr>
              <a:t>[</a:t>
            </a:r>
            <a:r>
              <a:rPr lang="en-US" altLang="ko-KR" sz="1300" dirty="0" err="1">
                <a:latin typeface="+mn-ea"/>
              </a:rPr>
              <a:t>Neurocrit</a:t>
            </a:r>
            <a:r>
              <a:rPr lang="en-US" altLang="ko-KR" sz="1300" dirty="0">
                <a:latin typeface="+mn-ea"/>
              </a:rPr>
              <a:t> Care (2017) 26:174–181</a:t>
            </a:r>
            <a:r>
              <a:rPr lang="en-US" altLang="ko-KR" sz="1300" dirty="0" smtClean="0">
                <a:latin typeface="+mn-ea"/>
              </a:rPr>
              <a:t>]</a:t>
            </a:r>
          </a:p>
          <a:p>
            <a:pPr marL="0" indent="0">
              <a:buNone/>
            </a:pPr>
            <a:r>
              <a:rPr lang="en-US" altLang="ko-KR" sz="2200" b="1" dirty="0">
                <a:latin typeface="+mn-ea"/>
              </a:rPr>
              <a:t>The e</a:t>
            </a:r>
            <a:r>
              <a:rPr lang="en-US" altLang="ko-KR" sz="2200" b="1" dirty="0" smtClean="0">
                <a:latin typeface="+mn-ea"/>
              </a:rPr>
              <a:t>ffect </a:t>
            </a:r>
            <a:r>
              <a:rPr lang="en-US" altLang="ko-KR" sz="2200" b="1" dirty="0">
                <a:latin typeface="+mn-ea"/>
              </a:rPr>
              <a:t>of </a:t>
            </a:r>
            <a:r>
              <a:rPr lang="en-US" altLang="ko-KR" sz="2200" b="1" dirty="0" smtClean="0">
                <a:latin typeface="+mn-ea"/>
              </a:rPr>
              <a:t>positive end-expiratory </a:t>
            </a:r>
            <a:r>
              <a:rPr lang="en-US" altLang="ko-KR" sz="2200" b="1" dirty="0">
                <a:latin typeface="+mn-ea"/>
              </a:rPr>
              <a:t>p</a:t>
            </a:r>
            <a:r>
              <a:rPr lang="en-US" altLang="ko-KR" sz="2200" b="1" dirty="0" smtClean="0">
                <a:latin typeface="+mn-ea"/>
              </a:rPr>
              <a:t>ressure </a:t>
            </a:r>
            <a:r>
              <a:rPr lang="en-US" altLang="ko-KR" sz="2200" b="1" dirty="0">
                <a:latin typeface="+mn-ea"/>
              </a:rPr>
              <a:t>on i</a:t>
            </a:r>
            <a:r>
              <a:rPr lang="en-US" altLang="ko-KR" sz="2200" b="1" dirty="0" smtClean="0">
                <a:latin typeface="+mn-ea"/>
              </a:rPr>
              <a:t>ntracranial </a:t>
            </a:r>
          </a:p>
          <a:p>
            <a:pPr marL="0" indent="0">
              <a:buNone/>
            </a:pPr>
            <a:r>
              <a:rPr lang="en-US" altLang="ko-KR" sz="2200" b="1" dirty="0" smtClean="0">
                <a:latin typeface="+mn-ea"/>
              </a:rPr>
              <a:t>Pressure </a:t>
            </a:r>
            <a:r>
              <a:rPr lang="en-US" altLang="ko-KR" sz="2200" b="1" dirty="0">
                <a:latin typeface="+mn-ea"/>
              </a:rPr>
              <a:t>and Cerebral Hemodynamics</a:t>
            </a:r>
            <a:endParaRPr lang="en-US" altLang="ko-KR" sz="2200" b="1" i="1" dirty="0" smtClean="0">
              <a:latin typeface="+mn-ea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292339" y="3172936"/>
            <a:ext cx="3461524" cy="738664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none" rtlCol="0">
            <a:spAutoFit/>
          </a:bodyPr>
          <a:lstStyle/>
          <a:p>
            <a:pPr algn="r"/>
            <a:r>
              <a:rPr lang="en-US" altLang="ko-KR" sz="1400" dirty="0" smtClean="0">
                <a:latin typeface="+mn-ea"/>
              </a:rPr>
              <a:t>Mild : PaO</a:t>
            </a:r>
            <a:r>
              <a:rPr lang="en-US" altLang="ko-KR" sz="1400" baseline="-25000" dirty="0" smtClean="0">
                <a:latin typeface="+mn-ea"/>
              </a:rPr>
              <a:t>2</a:t>
            </a:r>
            <a:r>
              <a:rPr lang="en-US" altLang="ko-KR" sz="1400" dirty="0" smtClean="0">
                <a:latin typeface="+mn-ea"/>
              </a:rPr>
              <a:t>/FiO</a:t>
            </a:r>
            <a:r>
              <a:rPr lang="en-US" altLang="ko-KR" sz="1400" baseline="-25000" dirty="0" smtClean="0">
                <a:latin typeface="+mn-ea"/>
              </a:rPr>
              <a:t>2</a:t>
            </a:r>
            <a:r>
              <a:rPr lang="en-US" altLang="ko-KR" sz="1400" dirty="0" smtClean="0">
                <a:latin typeface="+mn-ea"/>
              </a:rPr>
              <a:t> = 201-300 mmHg</a:t>
            </a:r>
          </a:p>
          <a:p>
            <a:pPr algn="r"/>
            <a:r>
              <a:rPr lang="en-US" altLang="ko-KR" sz="1400" dirty="0" smtClean="0">
                <a:latin typeface="+mn-ea"/>
              </a:rPr>
              <a:t>Moderate : </a:t>
            </a:r>
            <a:r>
              <a:rPr lang="en-US" altLang="ko-KR" sz="1400" dirty="0">
                <a:latin typeface="+mn-ea"/>
              </a:rPr>
              <a:t>PaO</a:t>
            </a:r>
            <a:r>
              <a:rPr lang="en-US" altLang="ko-KR" sz="1400" baseline="-25000" dirty="0">
                <a:latin typeface="+mn-ea"/>
              </a:rPr>
              <a:t>2</a:t>
            </a:r>
            <a:r>
              <a:rPr lang="en-US" altLang="ko-KR" sz="1400" dirty="0">
                <a:latin typeface="+mn-ea"/>
              </a:rPr>
              <a:t>/FiO</a:t>
            </a:r>
            <a:r>
              <a:rPr lang="en-US" altLang="ko-KR" sz="1400" baseline="-25000" dirty="0">
                <a:latin typeface="+mn-ea"/>
              </a:rPr>
              <a:t>2 </a:t>
            </a:r>
            <a:r>
              <a:rPr lang="en-US" altLang="ko-KR" sz="1400" dirty="0" smtClean="0">
                <a:latin typeface="+mn-ea"/>
              </a:rPr>
              <a:t>= 101-200 mmHg</a:t>
            </a:r>
          </a:p>
          <a:p>
            <a:pPr algn="r"/>
            <a:r>
              <a:rPr lang="en-US" altLang="ko-KR" sz="1400" dirty="0" smtClean="0">
                <a:latin typeface="+mn-ea"/>
              </a:rPr>
              <a:t>Severe : </a:t>
            </a:r>
            <a:r>
              <a:rPr lang="en-US" altLang="ko-KR" sz="1400" dirty="0">
                <a:latin typeface="+mn-ea"/>
              </a:rPr>
              <a:t>PaO</a:t>
            </a:r>
            <a:r>
              <a:rPr lang="en-US" altLang="ko-KR" sz="1400" baseline="-25000" dirty="0">
                <a:latin typeface="+mn-ea"/>
              </a:rPr>
              <a:t>2</a:t>
            </a:r>
            <a:r>
              <a:rPr lang="en-US" altLang="ko-KR" sz="1400" dirty="0">
                <a:latin typeface="+mn-ea"/>
              </a:rPr>
              <a:t>/FiO</a:t>
            </a:r>
            <a:r>
              <a:rPr lang="en-US" altLang="ko-KR" sz="1400" baseline="-25000" dirty="0">
                <a:latin typeface="+mn-ea"/>
              </a:rPr>
              <a:t>2 </a:t>
            </a:r>
            <a:r>
              <a:rPr lang="en-US" altLang="ko-KR" sz="1400" dirty="0" smtClean="0">
                <a:latin typeface="+mn-ea"/>
              </a:rPr>
              <a:t>&lt;100 mmHg</a:t>
            </a:r>
            <a:endParaRPr lang="ko-KR" altLang="en-US" sz="1400" dirty="0">
              <a:latin typeface="+mn-ea"/>
            </a:endParaRP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301" y="4022437"/>
            <a:ext cx="4219926" cy="24431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7249" y="4019863"/>
            <a:ext cx="4180081" cy="24588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848190" y="4082534"/>
            <a:ext cx="21082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Intracranial pressure</a:t>
            </a:r>
            <a:endParaRPr lang="ko-KR" alt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5266939" y="4031734"/>
            <a:ext cx="27869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Cerebral perfusion pressure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43762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직사각형 7">
            <a:extLst>
              <a:ext uri="{FF2B5EF4-FFF2-40B4-BE49-F238E27FC236}">
                <a16:creationId xmlns:a16="http://schemas.microsoft.com/office/drawing/2014/main" xmlns="" id="{06135EFE-E3E1-B64E-8545-1B1FF3183D71}"/>
              </a:ext>
            </a:extLst>
          </p:cNvPr>
          <p:cNvSpPr/>
          <p:nvPr/>
        </p:nvSpPr>
        <p:spPr>
          <a:xfrm>
            <a:off x="0" y="3739632"/>
            <a:ext cx="9144000" cy="1594367"/>
          </a:xfrm>
          <a:prstGeom prst="rect">
            <a:avLst/>
          </a:prstGeom>
          <a:solidFill>
            <a:srgbClr val="2034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grpSp>
        <p:nvGrpSpPr>
          <p:cNvPr id="4" name="그룹 3">
            <a:extLst>
              <a:ext uri="{FF2B5EF4-FFF2-40B4-BE49-F238E27FC236}">
                <a16:creationId xmlns:a16="http://schemas.microsoft.com/office/drawing/2014/main" xmlns="" id="{992E9B2C-81D2-7549-BFA1-E86D82F3D170}"/>
              </a:ext>
            </a:extLst>
          </p:cNvPr>
          <p:cNvGrpSpPr/>
          <p:nvPr/>
        </p:nvGrpSpPr>
        <p:grpSpPr>
          <a:xfrm>
            <a:off x="0" y="6322142"/>
            <a:ext cx="9144000" cy="535858"/>
            <a:chOff x="0" y="0"/>
            <a:chExt cx="9144000" cy="535858"/>
          </a:xfrm>
        </p:grpSpPr>
        <p:sp>
          <p:nvSpPr>
            <p:cNvPr id="5" name="직사각형 4">
              <a:extLst>
                <a:ext uri="{FF2B5EF4-FFF2-40B4-BE49-F238E27FC236}">
                  <a16:creationId xmlns:a16="http://schemas.microsoft.com/office/drawing/2014/main" xmlns="" id="{06135EFE-E3E1-B64E-8545-1B1FF3183D71}"/>
                </a:ext>
              </a:extLst>
            </p:cNvPr>
            <p:cNvSpPr/>
            <p:nvPr/>
          </p:nvSpPr>
          <p:spPr>
            <a:xfrm>
              <a:off x="0" y="0"/>
              <a:ext cx="9144000" cy="535858"/>
            </a:xfrm>
            <a:prstGeom prst="rect">
              <a:avLst/>
            </a:prstGeom>
            <a:solidFill>
              <a:srgbClr val="20346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/>
            </a:p>
          </p:txBody>
        </p:sp>
        <p:pic>
          <p:nvPicPr>
            <p:cNvPr id="6" name="그림 5">
              <a:extLst>
                <a:ext uri="{FF2B5EF4-FFF2-40B4-BE49-F238E27FC236}">
                  <a16:creationId xmlns:a16="http://schemas.microsoft.com/office/drawing/2014/main" xmlns="" id="{9FE73C70-E26F-7C4B-8FA8-21FD103B865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50825" y="107040"/>
              <a:ext cx="1044134" cy="321777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7" name="직사각형 6"/>
          <p:cNvSpPr/>
          <p:nvPr/>
        </p:nvSpPr>
        <p:spPr>
          <a:xfrm>
            <a:off x="250825" y="4152094"/>
            <a:ext cx="599375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4400" dirty="0" smtClean="0">
                <a:solidFill>
                  <a:schemeClr val="bg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Weaning &amp; </a:t>
            </a:r>
            <a:r>
              <a:rPr lang="en-US" altLang="ko-KR" sz="4400" dirty="0" err="1" smtClean="0">
                <a:solidFill>
                  <a:schemeClr val="bg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Extubation</a:t>
            </a:r>
            <a:endParaRPr lang="ko-KR" altLang="en-US" sz="4400" dirty="0">
              <a:solidFill>
                <a:schemeClr val="bg2">
                  <a:lumMod val="9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331632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xmlns="" id="{992E9B2C-81D2-7549-BFA1-E86D82F3D170}"/>
              </a:ext>
            </a:extLst>
          </p:cNvPr>
          <p:cNvGrpSpPr/>
          <p:nvPr/>
        </p:nvGrpSpPr>
        <p:grpSpPr>
          <a:xfrm>
            <a:off x="0" y="0"/>
            <a:ext cx="9144000" cy="535858"/>
            <a:chOff x="0" y="0"/>
            <a:chExt cx="9144000" cy="535858"/>
          </a:xfrm>
        </p:grpSpPr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xmlns="" id="{06135EFE-E3E1-B64E-8545-1B1FF3183D71}"/>
                </a:ext>
              </a:extLst>
            </p:cNvPr>
            <p:cNvSpPr/>
            <p:nvPr/>
          </p:nvSpPr>
          <p:spPr>
            <a:xfrm>
              <a:off x="0" y="0"/>
              <a:ext cx="9144000" cy="535858"/>
            </a:xfrm>
            <a:prstGeom prst="rect">
              <a:avLst/>
            </a:prstGeom>
            <a:solidFill>
              <a:srgbClr val="20346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/>
            </a:p>
          </p:txBody>
        </p:sp>
        <p:pic>
          <p:nvPicPr>
            <p:cNvPr id="8" name="그림 7">
              <a:extLst>
                <a:ext uri="{FF2B5EF4-FFF2-40B4-BE49-F238E27FC236}">
                  <a16:creationId xmlns:a16="http://schemas.microsoft.com/office/drawing/2014/main" xmlns="" id="{9FE73C70-E26F-7C4B-8FA8-21FD103B86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0825" y="107040"/>
              <a:ext cx="1044134" cy="321777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7" name="내용 개체 틀 2"/>
          <p:cNvSpPr>
            <a:spLocks noGrp="1"/>
          </p:cNvSpPr>
          <p:nvPr>
            <p:ph idx="1"/>
          </p:nvPr>
        </p:nvSpPr>
        <p:spPr>
          <a:xfrm>
            <a:off x="192770" y="1851450"/>
            <a:ext cx="8719001" cy="4894064"/>
          </a:xfrm>
        </p:spPr>
        <p:txBody>
          <a:bodyPr>
            <a:normAutofit/>
          </a:bodyPr>
          <a:lstStyle/>
          <a:p>
            <a:pPr algn="just">
              <a:buFont typeface="Wingdings" pitchFamily="2" charset="2"/>
              <a:buChar char="ü"/>
            </a:pPr>
            <a:endParaRPr lang="en-US" altLang="ko-KR" sz="2000" dirty="0" smtClean="0">
              <a:latin typeface="+mn-ea"/>
            </a:endParaRPr>
          </a:p>
          <a:p>
            <a:pPr algn="just">
              <a:buFont typeface="Wingdings" pitchFamily="2" charset="2"/>
              <a:buChar char="ü"/>
            </a:pPr>
            <a:r>
              <a:rPr lang="en-US" altLang="ko-KR" sz="2000" dirty="0" smtClean="0">
                <a:latin typeface="+mn-ea"/>
              </a:rPr>
              <a:t>Prospective </a:t>
            </a:r>
            <a:r>
              <a:rPr lang="en-US" altLang="ko-KR" sz="2000" dirty="0">
                <a:latin typeface="+mn-ea"/>
              </a:rPr>
              <a:t>observational cohort </a:t>
            </a:r>
            <a:r>
              <a:rPr lang="en-US" altLang="ko-KR" sz="2000" dirty="0" smtClean="0">
                <a:latin typeface="+mn-ea"/>
              </a:rPr>
              <a:t>study</a:t>
            </a:r>
          </a:p>
          <a:p>
            <a:pPr algn="just">
              <a:buFont typeface="Wingdings" pitchFamily="2" charset="2"/>
              <a:buChar char="ü"/>
            </a:pPr>
            <a:endParaRPr lang="en-US" altLang="ko-KR" sz="2000" dirty="0" smtClean="0">
              <a:latin typeface="+mn-ea"/>
            </a:endParaRPr>
          </a:p>
          <a:p>
            <a:pPr algn="just">
              <a:buFont typeface="Wingdings" pitchFamily="2" charset="2"/>
              <a:buChar char="ü"/>
            </a:pPr>
            <a:r>
              <a:rPr lang="en-US" altLang="ko-KR" sz="2000" dirty="0" smtClean="0">
                <a:latin typeface="+mn-ea"/>
              </a:rPr>
              <a:t>Of 136 patients,</a:t>
            </a:r>
          </a:p>
          <a:p>
            <a:pPr marL="0" indent="0" algn="just">
              <a:buNone/>
            </a:pPr>
            <a:r>
              <a:rPr lang="en-US" altLang="ko-KR" sz="2000" dirty="0" smtClean="0">
                <a:latin typeface="+mn-ea"/>
              </a:rPr>
              <a:t>   timely (99 patients, 73%) vs. delayed (37 patients 27%)</a:t>
            </a:r>
          </a:p>
          <a:p>
            <a:pPr algn="just">
              <a:buFont typeface="Wingdings" pitchFamily="2" charset="2"/>
              <a:buChar char="ü"/>
            </a:pPr>
            <a:endParaRPr lang="en-US" altLang="ko-KR" sz="2000" dirty="0" smtClean="0">
              <a:latin typeface="+mn-ea"/>
            </a:endParaRPr>
          </a:p>
          <a:p>
            <a:pPr algn="just">
              <a:buFont typeface="Wingdings" pitchFamily="2" charset="2"/>
              <a:buChar char="ü"/>
            </a:pPr>
            <a:r>
              <a:rPr lang="en-US" altLang="ko-KR" sz="2000" dirty="0" err="1" smtClean="0">
                <a:latin typeface="+mn-ea"/>
              </a:rPr>
              <a:t>Extubation</a:t>
            </a:r>
            <a:r>
              <a:rPr lang="en-US" altLang="ko-KR" sz="2000" dirty="0" smtClean="0">
                <a:latin typeface="+mn-ea"/>
              </a:rPr>
              <a:t> </a:t>
            </a:r>
            <a:r>
              <a:rPr lang="en-US" altLang="ko-KR" sz="2000" dirty="0">
                <a:latin typeface="+mn-ea"/>
              </a:rPr>
              <a:t>delay was defined as the number of days </a:t>
            </a:r>
            <a:endParaRPr lang="en-US" altLang="ko-KR" sz="2000" dirty="0" smtClean="0">
              <a:latin typeface="+mn-ea"/>
            </a:endParaRPr>
          </a:p>
          <a:p>
            <a:pPr marL="0" indent="0" algn="just">
              <a:buNone/>
            </a:pPr>
            <a:r>
              <a:rPr lang="en-US" altLang="ko-KR" sz="2000" dirty="0">
                <a:latin typeface="+mn-ea"/>
              </a:rPr>
              <a:t> </a:t>
            </a:r>
            <a:r>
              <a:rPr lang="en-US" altLang="ko-KR" sz="2000" dirty="0" smtClean="0">
                <a:latin typeface="+mn-ea"/>
              </a:rPr>
              <a:t>  that elapsed </a:t>
            </a:r>
            <a:r>
              <a:rPr lang="en-US" altLang="ko-KR" sz="2000" dirty="0">
                <a:latin typeface="+mn-ea"/>
              </a:rPr>
              <a:t>between </a:t>
            </a:r>
            <a:r>
              <a:rPr lang="en-US" altLang="ko-KR" sz="2000" dirty="0" err="1">
                <a:latin typeface="+mn-ea"/>
              </a:rPr>
              <a:t>extubation</a:t>
            </a:r>
            <a:r>
              <a:rPr lang="en-US" altLang="ko-KR" sz="2000" dirty="0">
                <a:latin typeface="+mn-ea"/>
              </a:rPr>
              <a:t> readiness day and </a:t>
            </a:r>
            <a:r>
              <a:rPr lang="en-US" altLang="ko-KR" sz="2000" dirty="0" err="1">
                <a:latin typeface="+mn-ea"/>
              </a:rPr>
              <a:t>extubation</a:t>
            </a:r>
            <a:r>
              <a:rPr lang="en-US" altLang="ko-KR" sz="2000" dirty="0">
                <a:latin typeface="+mn-ea"/>
              </a:rPr>
              <a:t> </a:t>
            </a:r>
            <a:r>
              <a:rPr lang="en-US" altLang="ko-KR" sz="2000" dirty="0" smtClean="0">
                <a:latin typeface="+mn-ea"/>
              </a:rPr>
              <a:t>day</a:t>
            </a:r>
          </a:p>
          <a:p>
            <a:pPr marL="0" indent="0" algn="just">
              <a:buNone/>
            </a:pPr>
            <a:r>
              <a:rPr lang="en-US" altLang="ko-KR" sz="2000" dirty="0">
                <a:latin typeface="+mn-ea"/>
              </a:rPr>
              <a:t> </a:t>
            </a:r>
            <a:r>
              <a:rPr lang="en-US" altLang="ko-KR" sz="2000" dirty="0" smtClean="0">
                <a:latin typeface="+mn-ea"/>
              </a:rPr>
              <a:t>  </a:t>
            </a:r>
            <a:r>
              <a:rPr lang="en-US" altLang="ko-KR" sz="2000" dirty="0">
                <a:latin typeface="+mn-ea"/>
              </a:rPr>
              <a:t>minus 48 </a:t>
            </a:r>
            <a:r>
              <a:rPr lang="en-US" altLang="ko-KR" sz="2000" dirty="0" smtClean="0">
                <a:latin typeface="+mn-ea"/>
              </a:rPr>
              <a:t>hr.</a:t>
            </a:r>
          </a:p>
          <a:p>
            <a:pPr marL="0" indent="0" algn="just">
              <a:buNone/>
            </a:pPr>
            <a:endParaRPr lang="en-US" altLang="ko-KR" sz="2000" i="1" dirty="0" smtClean="0">
              <a:latin typeface="+mn-ea"/>
            </a:endParaRPr>
          </a:p>
        </p:txBody>
      </p:sp>
      <p:sp>
        <p:nvSpPr>
          <p:cNvPr id="9" name="제목 1"/>
          <p:cNvSpPr txBox="1">
            <a:spLocks/>
          </p:cNvSpPr>
          <p:nvPr/>
        </p:nvSpPr>
        <p:spPr>
          <a:xfrm>
            <a:off x="406397" y="93852"/>
            <a:ext cx="8737603" cy="38075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ko-KR" altLang="en-US" sz="2400" b="1" dirty="0"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10" name="내용 개체 틀 2"/>
          <p:cNvSpPr txBox="1">
            <a:spLocks/>
          </p:cNvSpPr>
          <p:nvPr/>
        </p:nvSpPr>
        <p:spPr>
          <a:xfrm>
            <a:off x="212500" y="629549"/>
            <a:ext cx="8719000" cy="1123051"/>
          </a:xfrm>
          <a:prstGeom prst="rect">
            <a:avLst/>
          </a:prstGeom>
          <a:ln>
            <a:solidFill>
              <a:schemeClr val="accent1"/>
            </a:solidFill>
          </a:ln>
          <a:effectLst>
            <a:glow rad="63500">
              <a:schemeClr val="accent1">
                <a:alpha val="40000"/>
              </a:schemeClr>
            </a:glow>
          </a:effectLst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anose="020B0604020202020204" pitchFamily="34" charset="0"/>
              <a:buNone/>
            </a:pPr>
            <a:endParaRPr lang="en-US" altLang="ko-KR" sz="500" dirty="0" smtClean="0">
              <a:latin typeface="+mn-ea"/>
            </a:endParaRPr>
          </a:p>
          <a:p>
            <a:pPr marL="0" indent="0">
              <a:buNone/>
            </a:pPr>
            <a:r>
              <a:rPr lang="en-US" altLang="ko-KR" sz="1300" dirty="0" smtClean="0">
                <a:latin typeface="+mn-ea"/>
              </a:rPr>
              <a:t>[Am </a:t>
            </a:r>
            <a:r>
              <a:rPr lang="en-US" altLang="ko-KR" sz="1300" dirty="0">
                <a:latin typeface="+mn-ea"/>
              </a:rPr>
              <a:t>J </a:t>
            </a:r>
            <a:r>
              <a:rPr lang="en-US" altLang="ko-KR" sz="1300" dirty="0" err="1">
                <a:latin typeface="+mn-ea"/>
              </a:rPr>
              <a:t>Respir</a:t>
            </a:r>
            <a:r>
              <a:rPr lang="en-US" altLang="ko-KR" sz="1300" dirty="0">
                <a:latin typeface="+mn-ea"/>
              </a:rPr>
              <a:t> </a:t>
            </a:r>
            <a:r>
              <a:rPr lang="en-US" altLang="ko-KR" sz="1300" dirty="0" err="1">
                <a:latin typeface="+mn-ea"/>
              </a:rPr>
              <a:t>Crit</a:t>
            </a:r>
            <a:r>
              <a:rPr lang="en-US" altLang="ko-KR" sz="1300" dirty="0">
                <a:latin typeface="+mn-ea"/>
              </a:rPr>
              <a:t> Care Med </a:t>
            </a:r>
            <a:r>
              <a:rPr lang="en-US" altLang="ko-KR" sz="1300" dirty="0" err="1">
                <a:latin typeface="+mn-ea"/>
              </a:rPr>
              <a:t>Vol</a:t>
            </a:r>
            <a:r>
              <a:rPr lang="en-US" altLang="ko-KR" sz="1300" dirty="0">
                <a:latin typeface="+mn-ea"/>
              </a:rPr>
              <a:t> 161. </a:t>
            </a:r>
            <a:r>
              <a:rPr lang="en-US" altLang="ko-KR" sz="1300" dirty="0" err="1">
                <a:latin typeface="+mn-ea"/>
              </a:rPr>
              <a:t>pp</a:t>
            </a:r>
            <a:r>
              <a:rPr lang="en-US" altLang="ko-KR" sz="1300" dirty="0">
                <a:latin typeface="+mn-ea"/>
              </a:rPr>
              <a:t> 1530–1536, </a:t>
            </a:r>
            <a:r>
              <a:rPr lang="en-US" altLang="ko-KR" sz="1300" dirty="0" smtClean="0">
                <a:latin typeface="+mn-ea"/>
              </a:rPr>
              <a:t>2000]</a:t>
            </a:r>
          </a:p>
          <a:p>
            <a:pPr marL="0" indent="0">
              <a:buNone/>
            </a:pPr>
            <a:r>
              <a:rPr lang="en-US" altLang="ko-KR" sz="2200" b="1" dirty="0">
                <a:latin typeface="+mn-ea"/>
              </a:rPr>
              <a:t>Implications of </a:t>
            </a:r>
            <a:r>
              <a:rPr lang="en-US" altLang="ko-KR" sz="2200" b="1" dirty="0" err="1" smtClean="0">
                <a:latin typeface="+mn-ea"/>
              </a:rPr>
              <a:t>extubation</a:t>
            </a:r>
            <a:r>
              <a:rPr lang="en-US" altLang="ko-KR" sz="2200" b="1" dirty="0" smtClean="0">
                <a:latin typeface="+mn-ea"/>
              </a:rPr>
              <a:t> delay </a:t>
            </a:r>
            <a:r>
              <a:rPr lang="en-US" altLang="ko-KR" sz="2200" b="1" dirty="0">
                <a:latin typeface="+mn-ea"/>
              </a:rPr>
              <a:t>in </a:t>
            </a:r>
            <a:r>
              <a:rPr lang="en-US" altLang="ko-KR" sz="2200" b="1" dirty="0" smtClean="0">
                <a:latin typeface="+mn-ea"/>
              </a:rPr>
              <a:t>brain-injured </a:t>
            </a:r>
            <a:r>
              <a:rPr lang="en-US" altLang="ko-KR" sz="2200" b="1" dirty="0">
                <a:latin typeface="+mn-ea"/>
              </a:rPr>
              <a:t>p</a:t>
            </a:r>
            <a:r>
              <a:rPr lang="en-US" altLang="ko-KR" sz="2200" b="1" dirty="0" smtClean="0">
                <a:latin typeface="+mn-ea"/>
              </a:rPr>
              <a:t>atients meeting</a:t>
            </a:r>
          </a:p>
          <a:p>
            <a:pPr marL="0" indent="0">
              <a:buNone/>
            </a:pPr>
            <a:r>
              <a:rPr lang="en-US" altLang="ko-KR" sz="2200" b="1" dirty="0" smtClean="0">
                <a:latin typeface="+mn-ea"/>
              </a:rPr>
              <a:t>standard weaning criteria</a:t>
            </a:r>
            <a:endParaRPr lang="en-US" altLang="ko-KR" sz="2200" b="1" dirty="0">
              <a:effectLst/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4143762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xmlns="" id="{992E9B2C-81D2-7549-BFA1-E86D82F3D170}"/>
              </a:ext>
            </a:extLst>
          </p:cNvPr>
          <p:cNvGrpSpPr/>
          <p:nvPr/>
        </p:nvGrpSpPr>
        <p:grpSpPr>
          <a:xfrm>
            <a:off x="0" y="0"/>
            <a:ext cx="9144000" cy="535858"/>
            <a:chOff x="0" y="0"/>
            <a:chExt cx="9144000" cy="535858"/>
          </a:xfrm>
        </p:grpSpPr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xmlns="" id="{06135EFE-E3E1-B64E-8545-1B1FF3183D71}"/>
                </a:ext>
              </a:extLst>
            </p:cNvPr>
            <p:cNvSpPr/>
            <p:nvPr/>
          </p:nvSpPr>
          <p:spPr>
            <a:xfrm>
              <a:off x="0" y="0"/>
              <a:ext cx="9144000" cy="535858"/>
            </a:xfrm>
            <a:prstGeom prst="rect">
              <a:avLst/>
            </a:prstGeom>
            <a:solidFill>
              <a:srgbClr val="20346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/>
            </a:p>
          </p:txBody>
        </p:sp>
        <p:pic>
          <p:nvPicPr>
            <p:cNvPr id="8" name="그림 7">
              <a:extLst>
                <a:ext uri="{FF2B5EF4-FFF2-40B4-BE49-F238E27FC236}">
                  <a16:creationId xmlns:a16="http://schemas.microsoft.com/office/drawing/2014/main" xmlns="" id="{9FE73C70-E26F-7C4B-8FA8-21FD103B86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0825" y="107040"/>
              <a:ext cx="1044134" cy="321777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9" name="제목 1"/>
          <p:cNvSpPr txBox="1">
            <a:spLocks/>
          </p:cNvSpPr>
          <p:nvPr/>
        </p:nvSpPr>
        <p:spPr>
          <a:xfrm>
            <a:off x="406397" y="93852"/>
            <a:ext cx="8737603" cy="38075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ko-KR" altLang="en-US" sz="2400" b="1" dirty="0">
              <a:solidFill>
                <a:schemeClr val="bg1"/>
              </a:solidFill>
              <a:latin typeface="+mn-ea"/>
              <a:ea typeface="+mn-ea"/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739511"/>
            <a:ext cx="7376712" cy="34514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4" name="그룹 3"/>
          <p:cNvGrpSpPr/>
          <p:nvPr/>
        </p:nvGrpSpPr>
        <p:grpSpPr>
          <a:xfrm>
            <a:off x="556992" y="2928077"/>
            <a:ext cx="8250736" cy="2398845"/>
            <a:chOff x="726633" y="3321777"/>
            <a:chExt cx="8250736" cy="2398845"/>
          </a:xfrm>
        </p:grpSpPr>
        <p:pic>
          <p:nvPicPr>
            <p:cNvPr id="15362" name="Picture 2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6633" y="3321777"/>
              <a:ext cx="8250736" cy="239884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1" name="직사각형 10"/>
            <p:cNvSpPr/>
            <p:nvPr/>
          </p:nvSpPr>
          <p:spPr>
            <a:xfrm>
              <a:off x="823319" y="4109539"/>
              <a:ext cx="2262781" cy="779961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  <a:effectLst>
              <a:glow rad="63500">
                <a:srgbClr val="FF0000">
                  <a:alpha val="40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" name="직사각형 11"/>
            <p:cNvSpPr/>
            <p:nvPr/>
          </p:nvSpPr>
          <p:spPr>
            <a:xfrm>
              <a:off x="823319" y="5011240"/>
              <a:ext cx="2262781" cy="237580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  <a:effectLst>
              <a:glow rad="63500">
                <a:srgbClr val="FF0000">
                  <a:alpha val="40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" name="직사각형 12"/>
            <p:cNvSpPr/>
            <p:nvPr/>
          </p:nvSpPr>
          <p:spPr>
            <a:xfrm>
              <a:off x="6134100" y="4134939"/>
              <a:ext cx="1358900" cy="754561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  <a:effectLst>
              <a:glow rad="63500">
                <a:srgbClr val="FF0000">
                  <a:alpha val="40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" name="직사각형 13"/>
            <p:cNvSpPr/>
            <p:nvPr/>
          </p:nvSpPr>
          <p:spPr>
            <a:xfrm>
              <a:off x="6134100" y="4998540"/>
              <a:ext cx="1358900" cy="237580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  <a:effectLst>
              <a:glow rad="63500">
                <a:srgbClr val="FF0000">
                  <a:alpha val="40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5" name="직사각형 4"/>
          <p:cNvSpPr/>
          <p:nvPr/>
        </p:nvSpPr>
        <p:spPr>
          <a:xfrm>
            <a:off x="219376" y="5571172"/>
            <a:ext cx="8697368" cy="923330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  <a:effectLst>
            <a:glow rad="63500">
              <a:schemeClr val="tx1">
                <a:alpha val="40000"/>
              </a:schemeClr>
            </a:glow>
          </a:effectLst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ü"/>
            </a:pPr>
            <a:r>
              <a:rPr lang="en-US" altLang="ko-KR" dirty="0">
                <a:latin typeface="+mn-ea"/>
              </a:rPr>
              <a:t>Patients with delayed </a:t>
            </a:r>
            <a:r>
              <a:rPr lang="en-US" altLang="ko-KR" dirty="0" err="1">
                <a:latin typeface="+mn-ea"/>
              </a:rPr>
              <a:t>extubation</a:t>
            </a:r>
            <a:r>
              <a:rPr lang="en-US" altLang="ko-KR" dirty="0">
                <a:latin typeface="+mn-ea"/>
              </a:rPr>
              <a:t> developed </a:t>
            </a:r>
            <a:r>
              <a:rPr lang="en-US" altLang="ko-KR" u="sng" dirty="0">
                <a:latin typeface="+mn-ea"/>
              </a:rPr>
              <a:t>more pneumonias and had </a:t>
            </a:r>
            <a:r>
              <a:rPr lang="en-US" altLang="ko-KR" u="sng" dirty="0" smtClean="0">
                <a:latin typeface="+mn-ea"/>
              </a:rPr>
              <a:t>longer</a:t>
            </a:r>
          </a:p>
          <a:p>
            <a:r>
              <a:rPr lang="en-US" altLang="ko-KR" dirty="0" smtClean="0">
                <a:latin typeface="+mn-ea"/>
              </a:rPr>
              <a:t>    </a:t>
            </a:r>
            <a:r>
              <a:rPr lang="en-US" altLang="ko-KR" u="sng" dirty="0">
                <a:latin typeface="+mn-ea"/>
              </a:rPr>
              <a:t>ICU and hospital stays. </a:t>
            </a:r>
            <a:r>
              <a:rPr lang="en-US" altLang="ko-KR" u="sng" dirty="0" smtClean="0">
                <a:latin typeface="+mn-ea"/>
              </a:rPr>
              <a:t>Hospital </a:t>
            </a:r>
            <a:r>
              <a:rPr lang="en-US" altLang="ko-KR" u="sng" dirty="0">
                <a:latin typeface="+mn-ea"/>
              </a:rPr>
              <a:t>charges </a:t>
            </a:r>
            <a:r>
              <a:rPr lang="en-US" altLang="ko-KR" dirty="0">
                <a:latin typeface="+mn-ea"/>
              </a:rPr>
              <a:t>were higher for </a:t>
            </a:r>
            <a:r>
              <a:rPr lang="en-US" altLang="ko-KR" dirty="0" err="1">
                <a:latin typeface="+mn-ea"/>
              </a:rPr>
              <a:t>extubation</a:t>
            </a:r>
            <a:r>
              <a:rPr lang="en-US" altLang="ko-KR" dirty="0">
                <a:latin typeface="+mn-ea"/>
              </a:rPr>
              <a:t> delay. 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en-US" altLang="ko-KR" dirty="0">
                <a:latin typeface="+mn-ea"/>
              </a:rPr>
              <a:t>There was a similar </a:t>
            </a:r>
            <a:r>
              <a:rPr lang="en-US" altLang="ko-KR" dirty="0" err="1">
                <a:latin typeface="+mn-ea"/>
              </a:rPr>
              <a:t>reintubation</a:t>
            </a:r>
            <a:r>
              <a:rPr lang="en-US" altLang="ko-KR" dirty="0">
                <a:latin typeface="+mn-ea"/>
              </a:rPr>
              <a:t> rate. </a:t>
            </a:r>
          </a:p>
        </p:txBody>
      </p:sp>
    </p:spTree>
    <p:extLst>
      <p:ext uri="{BB962C8B-B14F-4D97-AF65-F5344CB8AC3E}">
        <p14:creationId xmlns:p14="http://schemas.microsoft.com/office/powerpoint/2010/main" val="4143762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xmlns="" id="{992E9B2C-81D2-7549-BFA1-E86D82F3D170}"/>
              </a:ext>
            </a:extLst>
          </p:cNvPr>
          <p:cNvGrpSpPr/>
          <p:nvPr/>
        </p:nvGrpSpPr>
        <p:grpSpPr>
          <a:xfrm>
            <a:off x="0" y="0"/>
            <a:ext cx="9144000" cy="535858"/>
            <a:chOff x="0" y="0"/>
            <a:chExt cx="9144000" cy="535858"/>
          </a:xfrm>
        </p:grpSpPr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xmlns="" id="{06135EFE-E3E1-B64E-8545-1B1FF3183D71}"/>
                </a:ext>
              </a:extLst>
            </p:cNvPr>
            <p:cNvSpPr/>
            <p:nvPr/>
          </p:nvSpPr>
          <p:spPr>
            <a:xfrm>
              <a:off x="0" y="0"/>
              <a:ext cx="9144000" cy="535858"/>
            </a:xfrm>
            <a:prstGeom prst="rect">
              <a:avLst/>
            </a:prstGeom>
            <a:solidFill>
              <a:srgbClr val="20346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/>
            </a:p>
          </p:txBody>
        </p:sp>
        <p:pic>
          <p:nvPicPr>
            <p:cNvPr id="8" name="그림 7">
              <a:extLst>
                <a:ext uri="{FF2B5EF4-FFF2-40B4-BE49-F238E27FC236}">
                  <a16:creationId xmlns:a16="http://schemas.microsoft.com/office/drawing/2014/main" xmlns="" id="{9FE73C70-E26F-7C4B-8FA8-21FD103B86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0825" y="107040"/>
              <a:ext cx="1044134" cy="321777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7" name="내용 개체 틀 2"/>
          <p:cNvSpPr>
            <a:spLocks noGrp="1"/>
          </p:cNvSpPr>
          <p:nvPr>
            <p:ph idx="1"/>
          </p:nvPr>
        </p:nvSpPr>
        <p:spPr>
          <a:xfrm>
            <a:off x="192770" y="1724450"/>
            <a:ext cx="8719001" cy="4894064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ü"/>
            </a:pPr>
            <a:endParaRPr lang="en-US" altLang="ko-KR" sz="1800" dirty="0" smtClean="0">
              <a:latin typeface="+mn-ea"/>
            </a:endParaRPr>
          </a:p>
          <a:p>
            <a:pPr>
              <a:buFont typeface="Wingdings" pitchFamily="2" charset="2"/>
              <a:buChar char="ü"/>
            </a:pPr>
            <a:r>
              <a:rPr lang="en-US" altLang="ko-KR" sz="1800" dirty="0" smtClean="0">
                <a:latin typeface="+mn-ea"/>
              </a:rPr>
              <a:t>Randomized </a:t>
            </a:r>
            <a:r>
              <a:rPr lang="en-US" altLang="ko-KR" sz="1800" dirty="0">
                <a:latin typeface="+mn-ea"/>
              </a:rPr>
              <a:t>controlled </a:t>
            </a:r>
            <a:r>
              <a:rPr lang="en-US" altLang="ko-KR" sz="1800" dirty="0" smtClean="0">
                <a:latin typeface="+mn-ea"/>
              </a:rPr>
              <a:t>trial, </a:t>
            </a:r>
            <a:r>
              <a:rPr lang="en-US" altLang="ko-KR" sz="1800" dirty="0">
                <a:latin typeface="+mn-ea"/>
              </a:rPr>
              <a:t>100 </a:t>
            </a:r>
            <a:r>
              <a:rPr lang="en-US" altLang="ko-KR" sz="1800" dirty="0" smtClean="0">
                <a:latin typeface="+mn-ea"/>
              </a:rPr>
              <a:t>patients</a:t>
            </a:r>
          </a:p>
          <a:p>
            <a:pPr>
              <a:buFont typeface="Wingdings" pitchFamily="2" charset="2"/>
              <a:buChar char="ü"/>
            </a:pPr>
            <a:r>
              <a:rPr lang="en-US" altLang="ko-KR" sz="1800" dirty="0" smtClean="0">
                <a:latin typeface="+mn-ea"/>
              </a:rPr>
              <a:t>Daily </a:t>
            </a:r>
            <a:r>
              <a:rPr lang="en-US" altLang="ko-KR" sz="1800" dirty="0">
                <a:latin typeface="+mn-ea"/>
              </a:rPr>
              <a:t>screens of weaning parameters</a:t>
            </a:r>
          </a:p>
          <a:p>
            <a:pPr algn="just">
              <a:buFont typeface="Wingdings" pitchFamily="2" charset="2"/>
              <a:buChar char="ü"/>
            </a:pPr>
            <a:endParaRPr lang="en-US" altLang="ko-KR" sz="1800" i="1" dirty="0" smtClean="0">
              <a:latin typeface="+mn-ea"/>
            </a:endParaRPr>
          </a:p>
        </p:txBody>
      </p:sp>
      <p:sp>
        <p:nvSpPr>
          <p:cNvPr id="9" name="제목 1"/>
          <p:cNvSpPr txBox="1">
            <a:spLocks/>
          </p:cNvSpPr>
          <p:nvPr/>
        </p:nvSpPr>
        <p:spPr>
          <a:xfrm>
            <a:off x="406397" y="93852"/>
            <a:ext cx="8737603" cy="38075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ko-KR" altLang="en-US" sz="2400" b="1" dirty="0"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10" name="내용 개체 틀 2"/>
          <p:cNvSpPr txBox="1">
            <a:spLocks/>
          </p:cNvSpPr>
          <p:nvPr/>
        </p:nvSpPr>
        <p:spPr>
          <a:xfrm>
            <a:off x="212500" y="629549"/>
            <a:ext cx="8719000" cy="983351"/>
          </a:xfrm>
          <a:prstGeom prst="rect">
            <a:avLst/>
          </a:prstGeom>
          <a:ln>
            <a:solidFill>
              <a:schemeClr val="accent1"/>
            </a:solidFill>
          </a:ln>
          <a:effectLst>
            <a:glow rad="63500">
              <a:schemeClr val="accent1">
                <a:alpha val="40000"/>
              </a:schemeClr>
            </a:glow>
          </a:effectLst>
        </p:spPr>
        <p:txBody>
          <a:bodyPr vert="horz" lIns="91440" tIns="45720" rIns="91440" bIns="45720" rtlCol="0">
            <a:normAutofit fontScale="92500"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anose="020B0604020202020204" pitchFamily="34" charset="0"/>
              <a:buNone/>
            </a:pPr>
            <a:endParaRPr lang="en-US" altLang="ko-KR" sz="500" dirty="0" smtClean="0">
              <a:latin typeface="+mn-ea"/>
            </a:endParaRPr>
          </a:p>
          <a:p>
            <a:pPr marL="0" indent="0">
              <a:buNone/>
            </a:pPr>
            <a:r>
              <a:rPr lang="en-US" altLang="ko-KR" sz="1300" dirty="0" smtClean="0">
                <a:latin typeface="+mn-ea"/>
              </a:rPr>
              <a:t>[Am </a:t>
            </a:r>
            <a:r>
              <a:rPr lang="en-US" altLang="ko-KR" sz="1300" dirty="0">
                <a:latin typeface="+mn-ea"/>
              </a:rPr>
              <a:t>J </a:t>
            </a:r>
            <a:r>
              <a:rPr lang="en-US" altLang="ko-KR" sz="1300" dirty="0" err="1">
                <a:latin typeface="+mn-ea"/>
              </a:rPr>
              <a:t>Respir</a:t>
            </a:r>
            <a:r>
              <a:rPr lang="en-US" altLang="ko-KR" sz="1300" dirty="0">
                <a:latin typeface="+mn-ea"/>
              </a:rPr>
              <a:t> </a:t>
            </a:r>
            <a:r>
              <a:rPr lang="en-US" altLang="ko-KR" sz="1300" dirty="0" err="1">
                <a:latin typeface="+mn-ea"/>
              </a:rPr>
              <a:t>Crit</a:t>
            </a:r>
            <a:r>
              <a:rPr lang="en-US" altLang="ko-KR" sz="1300" dirty="0">
                <a:latin typeface="+mn-ea"/>
              </a:rPr>
              <a:t> Care Med </a:t>
            </a:r>
            <a:r>
              <a:rPr lang="en-US" altLang="ko-KR" sz="1300" dirty="0" err="1">
                <a:latin typeface="+mn-ea"/>
              </a:rPr>
              <a:t>Vol</a:t>
            </a:r>
            <a:r>
              <a:rPr lang="en-US" altLang="ko-KR" sz="1300" dirty="0">
                <a:latin typeface="+mn-ea"/>
              </a:rPr>
              <a:t> </a:t>
            </a:r>
            <a:r>
              <a:rPr lang="en-US" altLang="ko-KR" sz="1300" dirty="0" smtClean="0">
                <a:latin typeface="+mn-ea"/>
              </a:rPr>
              <a:t>163. </a:t>
            </a:r>
            <a:r>
              <a:rPr lang="en-US" altLang="ko-KR" sz="1300" dirty="0" err="1">
                <a:latin typeface="+mn-ea"/>
              </a:rPr>
              <a:t>pp</a:t>
            </a:r>
            <a:r>
              <a:rPr lang="en-US" altLang="ko-KR" sz="1300" dirty="0">
                <a:latin typeface="+mn-ea"/>
              </a:rPr>
              <a:t> </a:t>
            </a:r>
            <a:r>
              <a:rPr lang="en-US" altLang="ko-KR" sz="1300" dirty="0" smtClean="0">
                <a:latin typeface="+mn-ea"/>
              </a:rPr>
              <a:t>658–664, 2001]</a:t>
            </a:r>
          </a:p>
          <a:p>
            <a:pPr marL="0" indent="0">
              <a:buNone/>
            </a:pPr>
            <a:r>
              <a:rPr lang="en-US" altLang="ko-KR" sz="2400" b="1" dirty="0">
                <a:latin typeface="+mn-ea"/>
              </a:rPr>
              <a:t>Predictors of </a:t>
            </a:r>
            <a:r>
              <a:rPr lang="en-US" altLang="ko-KR" sz="2400" b="1" dirty="0" smtClean="0">
                <a:latin typeface="+mn-ea"/>
              </a:rPr>
              <a:t>successful </a:t>
            </a:r>
            <a:r>
              <a:rPr lang="en-US" altLang="ko-KR" sz="2400" b="1" dirty="0" err="1" smtClean="0">
                <a:latin typeface="+mn-ea"/>
              </a:rPr>
              <a:t>extubation</a:t>
            </a:r>
            <a:r>
              <a:rPr lang="en-US" altLang="ko-KR" sz="2400" b="1" dirty="0" smtClean="0">
                <a:latin typeface="+mn-ea"/>
              </a:rPr>
              <a:t> in </a:t>
            </a:r>
            <a:r>
              <a:rPr lang="en-US" altLang="ko-KR" sz="2400" b="1" dirty="0">
                <a:latin typeface="+mn-ea"/>
              </a:rPr>
              <a:t>n</a:t>
            </a:r>
            <a:r>
              <a:rPr lang="en-US" altLang="ko-KR" sz="2400" b="1" dirty="0" smtClean="0">
                <a:latin typeface="+mn-ea"/>
              </a:rPr>
              <a:t>eurosurgical patients</a:t>
            </a:r>
            <a:endParaRPr lang="en-US" altLang="ko-KR" sz="2400" b="1" dirty="0">
              <a:effectLst/>
              <a:latin typeface="+mn-ea"/>
            </a:endParaRP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2679" y="1898876"/>
            <a:ext cx="3778821" cy="4719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397" y="3399064"/>
            <a:ext cx="4619625" cy="3219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타원 3"/>
          <p:cNvSpPr/>
          <p:nvPr/>
        </p:nvSpPr>
        <p:spPr>
          <a:xfrm>
            <a:off x="6731000" y="2451100"/>
            <a:ext cx="469900" cy="457200"/>
          </a:xfrm>
          <a:prstGeom prst="ellipse">
            <a:avLst/>
          </a:prstGeom>
          <a:noFill/>
          <a:ln>
            <a:solidFill>
              <a:srgbClr val="FF0000"/>
            </a:solidFill>
          </a:ln>
          <a:effectLst>
            <a:glow rad="63500">
              <a:srgbClr val="FF0000">
                <a:alpha val="4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43762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xmlns="" id="{992E9B2C-81D2-7549-BFA1-E86D82F3D170}"/>
              </a:ext>
            </a:extLst>
          </p:cNvPr>
          <p:cNvGrpSpPr/>
          <p:nvPr/>
        </p:nvGrpSpPr>
        <p:grpSpPr>
          <a:xfrm>
            <a:off x="0" y="0"/>
            <a:ext cx="9144000" cy="535858"/>
            <a:chOff x="0" y="0"/>
            <a:chExt cx="9144000" cy="535858"/>
          </a:xfrm>
        </p:grpSpPr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xmlns="" id="{06135EFE-E3E1-B64E-8545-1B1FF3183D71}"/>
                </a:ext>
              </a:extLst>
            </p:cNvPr>
            <p:cNvSpPr/>
            <p:nvPr/>
          </p:nvSpPr>
          <p:spPr>
            <a:xfrm>
              <a:off x="0" y="0"/>
              <a:ext cx="9144000" cy="535858"/>
            </a:xfrm>
            <a:prstGeom prst="rect">
              <a:avLst/>
            </a:prstGeom>
            <a:solidFill>
              <a:srgbClr val="20346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/>
            </a:p>
          </p:txBody>
        </p:sp>
        <p:pic>
          <p:nvPicPr>
            <p:cNvPr id="8" name="그림 7">
              <a:extLst>
                <a:ext uri="{FF2B5EF4-FFF2-40B4-BE49-F238E27FC236}">
                  <a16:creationId xmlns:a16="http://schemas.microsoft.com/office/drawing/2014/main" xmlns="" id="{9FE73C70-E26F-7C4B-8FA8-21FD103B86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0825" y="107040"/>
              <a:ext cx="1044134" cy="321777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7" name="내용 개체 틀 2"/>
          <p:cNvSpPr>
            <a:spLocks noGrp="1"/>
          </p:cNvSpPr>
          <p:nvPr>
            <p:ph idx="1"/>
          </p:nvPr>
        </p:nvSpPr>
        <p:spPr>
          <a:xfrm>
            <a:off x="192770" y="1892300"/>
            <a:ext cx="8719001" cy="4726214"/>
          </a:xfrm>
        </p:spPr>
        <p:txBody>
          <a:bodyPr>
            <a:normAutofit/>
          </a:bodyPr>
          <a:lstStyle/>
          <a:p>
            <a:pPr algn="just">
              <a:buFont typeface="Wingdings" pitchFamily="2" charset="2"/>
              <a:buChar char="ü"/>
            </a:pPr>
            <a:r>
              <a:rPr lang="en-US" altLang="ko-KR" sz="1800" dirty="0">
                <a:latin typeface="+mn-ea"/>
              </a:rPr>
              <a:t>Prospective multicenter observational cohort study </a:t>
            </a:r>
            <a:endParaRPr lang="en-US" altLang="ko-KR" sz="1800" dirty="0" smtClean="0">
              <a:latin typeface="+mn-ea"/>
            </a:endParaRPr>
          </a:p>
          <a:p>
            <a:pPr algn="just">
              <a:buFont typeface="Wingdings" pitchFamily="2" charset="2"/>
              <a:buChar char="ü"/>
            </a:pPr>
            <a:r>
              <a:rPr lang="en-US" altLang="ko-KR" sz="1800" dirty="0">
                <a:latin typeface="+mn-ea"/>
              </a:rPr>
              <a:t>Of 192 patients included, 152 (79%) were </a:t>
            </a:r>
            <a:r>
              <a:rPr lang="en-US" altLang="ko-KR" sz="1800" dirty="0" err="1">
                <a:latin typeface="+mn-ea"/>
              </a:rPr>
              <a:t>extubated</a:t>
            </a:r>
            <a:r>
              <a:rPr lang="en-US" altLang="ko-KR" sz="1800" dirty="0">
                <a:latin typeface="+mn-ea"/>
              </a:rPr>
              <a:t> and 40 (21%) received </a:t>
            </a:r>
            <a:endParaRPr lang="en-US" altLang="ko-KR" sz="1800" dirty="0" smtClean="0">
              <a:latin typeface="+mn-ea"/>
            </a:endParaRPr>
          </a:p>
          <a:p>
            <a:pPr marL="0" indent="0" algn="just">
              <a:buNone/>
            </a:pPr>
            <a:r>
              <a:rPr lang="en-US" altLang="ko-KR" sz="1800" dirty="0">
                <a:latin typeface="+mn-ea"/>
              </a:rPr>
              <a:t> </a:t>
            </a:r>
            <a:r>
              <a:rPr lang="en-US" altLang="ko-KR" sz="1800" dirty="0" smtClean="0">
                <a:latin typeface="+mn-ea"/>
              </a:rPr>
              <a:t>  a </a:t>
            </a:r>
            <a:r>
              <a:rPr lang="en-US" altLang="ko-KR" sz="1800" dirty="0">
                <a:latin typeface="+mn-ea"/>
              </a:rPr>
              <a:t>tracheostomy without an </a:t>
            </a:r>
            <a:r>
              <a:rPr lang="en-US" altLang="ko-KR" sz="1800" dirty="0" err="1">
                <a:latin typeface="+mn-ea"/>
              </a:rPr>
              <a:t>extubation</a:t>
            </a:r>
            <a:r>
              <a:rPr lang="en-US" altLang="ko-KR" sz="1800" dirty="0">
                <a:latin typeface="+mn-ea"/>
              </a:rPr>
              <a:t> attempt</a:t>
            </a:r>
          </a:p>
          <a:p>
            <a:pPr algn="just">
              <a:buFont typeface="Wingdings" pitchFamily="2" charset="2"/>
              <a:buChar char="ü"/>
            </a:pPr>
            <a:endParaRPr lang="en-US" altLang="ko-KR" sz="1800" dirty="0" smtClean="0">
              <a:latin typeface="+mn-ea"/>
            </a:endParaRPr>
          </a:p>
        </p:txBody>
      </p:sp>
      <p:sp>
        <p:nvSpPr>
          <p:cNvPr id="9" name="제목 1"/>
          <p:cNvSpPr txBox="1">
            <a:spLocks/>
          </p:cNvSpPr>
          <p:nvPr/>
        </p:nvSpPr>
        <p:spPr>
          <a:xfrm>
            <a:off x="406397" y="93852"/>
            <a:ext cx="8737603" cy="38075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ko-KR" altLang="en-US" sz="2400" b="1" dirty="0"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10" name="내용 개체 틀 2"/>
          <p:cNvSpPr txBox="1">
            <a:spLocks/>
          </p:cNvSpPr>
          <p:nvPr/>
        </p:nvSpPr>
        <p:spPr>
          <a:xfrm>
            <a:off x="212500" y="629549"/>
            <a:ext cx="8719000" cy="1094901"/>
          </a:xfrm>
          <a:prstGeom prst="rect">
            <a:avLst/>
          </a:prstGeom>
          <a:ln>
            <a:solidFill>
              <a:schemeClr val="accent1"/>
            </a:solidFill>
          </a:ln>
          <a:effectLst>
            <a:glow rad="63500">
              <a:schemeClr val="accent1">
                <a:alpha val="40000"/>
              </a:schemeClr>
            </a:glow>
          </a:effectLst>
        </p:spPr>
        <p:txBody>
          <a:bodyPr vert="horz" lIns="91440" tIns="45720" rIns="91440" bIns="45720" rtlCol="0">
            <a:normAutofit fontScale="85000" lnSpcReduction="20000"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anose="020B0604020202020204" pitchFamily="34" charset="0"/>
              <a:buNone/>
            </a:pPr>
            <a:endParaRPr lang="en-US" altLang="ko-KR" sz="500" dirty="0" smtClean="0">
              <a:latin typeface="+mn-ea"/>
            </a:endParaRPr>
          </a:p>
          <a:p>
            <a:pPr marL="0" indent="0">
              <a:buNone/>
            </a:pPr>
            <a:r>
              <a:rPr lang="en-US" altLang="ko-KR" sz="1400" dirty="0">
                <a:latin typeface="+mn-ea"/>
              </a:rPr>
              <a:t>[</a:t>
            </a:r>
            <a:r>
              <a:rPr lang="en-US" altLang="ko-KR" sz="1400" dirty="0" err="1">
                <a:latin typeface="+mn-ea"/>
              </a:rPr>
              <a:t>AnnalsATS</a:t>
            </a:r>
            <a:r>
              <a:rPr lang="en-US" altLang="ko-KR" sz="1400" dirty="0">
                <a:latin typeface="+mn-ea"/>
              </a:rPr>
              <a:t> Volume 14 Number 1]</a:t>
            </a:r>
            <a:endParaRPr lang="en-US" altLang="ko-KR" sz="1400" dirty="0" smtClean="0">
              <a:latin typeface="+mn-ea"/>
            </a:endParaRPr>
          </a:p>
          <a:p>
            <a:pPr marL="0" indent="0">
              <a:buNone/>
            </a:pPr>
            <a:r>
              <a:rPr lang="en-US" altLang="ko-KR" sz="2400" b="1" dirty="0" smtClean="0">
                <a:latin typeface="+mn-ea"/>
              </a:rPr>
              <a:t>Airway management strategies </a:t>
            </a:r>
            <a:r>
              <a:rPr lang="en-US" altLang="ko-KR" sz="2400" b="1" dirty="0">
                <a:latin typeface="+mn-ea"/>
              </a:rPr>
              <a:t>for </a:t>
            </a:r>
            <a:r>
              <a:rPr lang="en-US" altLang="ko-KR" sz="2400" b="1" dirty="0" smtClean="0">
                <a:latin typeface="+mn-ea"/>
              </a:rPr>
              <a:t>brain-injured patients meeting</a:t>
            </a:r>
          </a:p>
          <a:p>
            <a:pPr marL="0" indent="0">
              <a:buNone/>
            </a:pPr>
            <a:r>
              <a:rPr lang="en-US" altLang="ko-KR" sz="2400" b="1" dirty="0" smtClean="0">
                <a:latin typeface="+mn-ea"/>
              </a:rPr>
              <a:t>standard criteria </a:t>
            </a:r>
            <a:r>
              <a:rPr lang="en-US" altLang="ko-KR" sz="2400" b="1" dirty="0">
                <a:latin typeface="+mn-ea"/>
              </a:rPr>
              <a:t>to </a:t>
            </a:r>
            <a:r>
              <a:rPr lang="en-US" altLang="ko-KR" sz="2400" b="1" dirty="0" smtClean="0">
                <a:latin typeface="+mn-ea"/>
              </a:rPr>
              <a:t>consider </a:t>
            </a:r>
            <a:r>
              <a:rPr lang="en-US" altLang="ko-KR" sz="2400" b="1" dirty="0" err="1" smtClean="0">
                <a:latin typeface="+mn-ea"/>
              </a:rPr>
              <a:t>extubation</a:t>
            </a:r>
            <a:endParaRPr lang="en-US" altLang="ko-KR" sz="2400" b="1" dirty="0">
              <a:effectLst/>
              <a:latin typeface="+mn-ea"/>
            </a:endParaRPr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6400" y="3228137"/>
            <a:ext cx="4339771" cy="35143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175" y="2980138"/>
            <a:ext cx="3219450" cy="3762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4" name="그룹 3"/>
          <p:cNvGrpSpPr/>
          <p:nvPr/>
        </p:nvGrpSpPr>
        <p:grpSpPr>
          <a:xfrm>
            <a:off x="2541360" y="4478338"/>
            <a:ext cx="6524625" cy="1381125"/>
            <a:chOff x="2541360" y="4478338"/>
            <a:chExt cx="6524625" cy="1381125"/>
          </a:xfrm>
        </p:grpSpPr>
        <p:pic>
          <p:nvPicPr>
            <p:cNvPr id="18436" name="Picture 4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41360" y="4478338"/>
              <a:ext cx="6524625" cy="1381125"/>
            </a:xfrm>
            <a:prstGeom prst="rect">
              <a:avLst/>
            </a:prstGeom>
            <a:noFill/>
            <a:ln w="19050">
              <a:solidFill>
                <a:schemeClr val="tx1">
                  <a:lumMod val="50000"/>
                  <a:lumOff val="50000"/>
                </a:schemeClr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2" name="직사각형 11"/>
            <p:cNvSpPr/>
            <p:nvPr/>
          </p:nvSpPr>
          <p:spPr>
            <a:xfrm>
              <a:off x="6802659" y="4608044"/>
              <a:ext cx="1358900" cy="954556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  <a:effectLst>
              <a:glow rad="63500">
                <a:srgbClr val="FF0000">
                  <a:alpha val="40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5107248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xmlns="" id="{992E9B2C-81D2-7549-BFA1-E86D82F3D170}"/>
              </a:ext>
            </a:extLst>
          </p:cNvPr>
          <p:cNvGrpSpPr/>
          <p:nvPr/>
        </p:nvGrpSpPr>
        <p:grpSpPr>
          <a:xfrm>
            <a:off x="0" y="0"/>
            <a:ext cx="9144000" cy="535858"/>
            <a:chOff x="0" y="0"/>
            <a:chExt cx="9144000" cy="535858"/>
          </a:xfrm>
        </p:grpSpPr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xmlns="" id="{06135EFE-E3E1-B64E-8545-1B1FF3183D71}"/>
                </a:ext>
              </a:extLst>
            </p:cNvPr>
            <p:cNvSpPr/>
            <p:nvPr/>
          </p:nvSpPr>
          <p:spPr>
            <a:xfrm>
              <a:off x="0" y="0"/>
              <a:ext cx="9144000" cy="535858"/>
            </a:xfrm>
            <a:prstGeom prst="rect">
              <a:avLst/>
            </a:prstGeom>
            <a:solidFill>
              <a:srgbClr val="20346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/>
            </a:p>
          </p:txBody>
        </p:sp>
        <p:pic>
          <p:nvPicPr>
            <p:cNvPr id="8" name="그림 7">
              <a:extLst>
                <a:ext uri="{FF2B5EF4-FFF2-40B4-BE49-F238E27FC236}">
                  <a16:creationId xmlns:a16="http://schemas.microsoft.com/office/drawing/2014/main" xmlns="" id="{9FE73C70-E26F-7C4B-8FA8-21FD103B86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0825" y="107040"/>
              <a:ext cx="1044134" cy="321777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9" name="제목 1"/>
          <p:cNvSpPr txBox="1">
            <a:spLocks/>
          </p:cNvSpPr>
          <p:nvPr/>
        </p:nvSpPr>
        <p:spPr>
          <a:xfrm>
            <a:off x="406397" y="93852"/>
            <a:ext cx="8737603" cy="38075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ko-KR" altLang="en-US" sz="2400" b="1" dirty="0">
              <a:solidFill>
                <a:schemeClr val="bg1"/>
              </a:solidFill>
              <a:latin typeface="+mn-ea"/>
              <a:ea typeface="+mn-ea"/>
            </a:endParaRPr>
          </a:p>
        </p:txBody>
      </p:sp>
      <p:grpSp>
        <p:nvGrpSpPr>
          <p:cNvPr id="4" name="그룹 3"/>
          <p:cNvGrpSpPr/>
          <p:nvPr/>
        </p:nvGrpSpPr>
        <p:grpSpPr>
          <a:xfrm>
            <a:off x="63500" y="922339"/>
            <a:ext cx="9054849" cy="5491162"/>
            <a:chOff x="50800" y="820739"/>
            <a:chExt cx="9054849" cy="5491162"/>
          </a:xfrm>
        </p:grpSpPr>
        <p:pic>
          <p:nvPicPr>
            <p:cNvPr id="19458" name="Picture 2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800" y="820739"/>
              <a:ext cx="9054849" cy="549116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0" name="직사각형 9"/>
            <p:cNvSpPr/>
            <p:nvPr/>
          </p:nvSpPr>
          <p:spPr>
            <a:xfrm>
              <a:off x="50800" y="1861640"/>
              <a:ext cx="8928100" cy="237580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  <a:effectLst>
              <a:glow rad="63500">
                <a:srgbClr val="FF0000">
                  <a:alpha val="40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" name="직사각형 10"/>
            <p:cNvSpPr/>
            <p:nvPr/>
          </p:nvSpPr>
          <p:spPr>
            <a:xfrm>
              <a:off x="50800" y="3855540"/>
              <a:ext cx="8928100" cy="237580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  <a:effectLst>
              <a:glow rad="63500">
                <a:srgbClr val="FF0000">
                  <a:alpha val="40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" name="직사각형 11"/>
            <p:cNvSpPr/>
            <p:nvPr/>
          </p:nvSpPr>
          <p:spPr>
            <a:xfrm>
              <a:off x="50800" y="5697040"/>
              <a:ext cx="8928100" cy="237580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  <a:effectLst>
              <a:glow rad="63500">
                <a:srgbClr val="FF0000">
                  <a:alpha val="40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" name="직사각형 12"/>
            <p:cNvSpPr/>
            <p:nvPr/>
          </p:nvSpPr>
          <p:spPr>
            <a:xfrm>
              <a:off x="50800" y="2788740"/>
              <a:ext cx="8928100" cy="237580"/>
            </a:xfrm>
            <a:prstGeom prst="rect">
              <a:avLst/>
            </a:prstGeom>
            <a:noFill/>
            <a:ln>
              <a:solidFill>
                <a:schemeClr val="tx1">
                  <a:lumMod val="50000"/>
                  <a:lumOff val="50000"/>
                </a:schemeClr>
              </a:solidFill>
            </a:ln>
            <a:effectLst>
              <a:glow rad="635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4" name="직사각형 13"/>
          <p:cNvSpPr/>
          <p:nvPr/>
        </p:nvSpPr>
        <p:spPr>
          <a:xfrm>
            <a:off x="191566" y="4478972"/>
            <a:ext cx="8697368" cy="9233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  <a:effectLst>
            <a:glow rad="63500">
              <a:schemeClr val="tx1">
                <a:alpha val="40000"/>
              </a:schemeClr>
            </a:glow>
          </a:effectLst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ü"/>
            </a:pPr>
            <a:r>
              <a:rPr lang="en-US" altLang="ko-KR" dirty="0">
                <a:latin typeface="+mn-ea"/>
              </a:rPr>
              <a:t>Factors associated with successful </a:t>
            </a:r>
            <a:r>
              <a:rPr lang="en-US" altLang="ko-KR" dirty="0" err="1">
                <a:latin typeface="+mn-ea"/>
              </a:rPr>
              <a:t>extubation</a:t>
            </a:r>
            <a:r>
              <a:rPr lang="en-US" altLang="ko-KR" dirty="0">
                <a:latin typeface="+mn-ea"/>
              </a:rPr>
              <a:t> were presence </a:t>
            </a:r>
            <a:r>
              <a:rPr lang="en-US" altLang="ko-KR" dirty="0" smtClean="0">
                <a:latin typeface="+mn-ea"/>
              </a:rPr>
              <a:t>of </a:t>
            </a:r>
            <a:r>
              <a:rPr lang="en-US" altLang="ko-KR" u="sng" dirty="0" smtClean="0">
                <a:latin typeface="+mn-ea"/>
              </a:rPr>
              <a:t>cough</a:t>
            </a:r>
            <a:r>
              <a:rPr lang="en-US" altLang="ko-KR" u="sng" dirty="0">
                <a:latin typeface="+mn-ea"/>
              </a:rPr>
              <a:t>,</a:t>
            </a:r>
            <a:r>
              <a:rPr lang="en-US" altLang="ko-KR" dirty="0">
                <a:latin typeface="+mn-ea"/>
              </a:rPr>
              <a:t> </a:t>
            </a:r>
            <a:endParaRPr lang="en-US" altLang="ko-KR" dirty="0" smtClean="0">
              <a:latin typeface="+mn-ea"/>
            </a:endParaRPr>
          </a:p>
          <a:p>
            <a:r>
              <a:rPr lang="en-US" altLang="ko-KR" dirty="0">
                <a:latin typeface="+mn-ea"/>
              </a:rPr>
              <a:t> </a:t>
            </a:r>
            <a:r>
              <a:rPr lang="en-US" altLang="ko-KR" dirty="0" smtClean="0">
                <a:latin typeface="+mn-ea"/>
              </a:rPr>
              <a:t>   </a:t>
            </a:r>
            <a:r>
              <a:rPr lang="en-US" altLang="ko-KR" u="sng" dirty="0" smtClean="0">
                <a:latin typeface="+mn-ea"/>
              </a:rPr>
              <a:t>fluid </a:t>
            </a:r>
            <a:r>
              <a:rPr lang="en-US" altLang="ko-KR" u="sng" dirty="0">
                <a:latin typeface="+mn-ea"/>
              </a:rPr>
              <a:t>balance in prior 24 hours, and age</a:t>
            </a:r>
            <a:r>
              <a:rPr lang="en-US" altLang="ko-KR" dirty="0">
                <a:latin typeface="+mn-ea"/>
              </a:rPr>
              <a:t>. 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en-US" altLang="ko-KR" dirty="0">
                <a:latin typeface="+mn-ea"/>
              </a:rPr>
              <a:t>A higher GCS score was not associated with successful </a:t>
            </a:r>
            <a:r>
              <a:rPr lang="en-US" altLang="ko-KR" dirty="0" err="1">
                <a:latin typeface="+mn-ea"/>
              </a:rPr>
              <a:t>extubation</a:t>
            </a:r>
            <a:r>
              <a:rPr lang="en-US" altLang="ko-KR" dirty="0">
                <a:latin typeface="+mn-ea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107248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xmlns="" id="{992E9B2C-81D2-7549-BFA1-E86D82F3D170}"/>
              </a:ext>
            </a:extLst>
          </p:cNvPr>
          <p:cNvGrpSpPr/>
          <p:nvPr/>
        </p:nvGrpSpPr>
        <p:grpSpPr>
          <a:xfrm>
            <a:off x="0" y="0"/>
            <a:ext cx="9144000" cy="535858"/>
            <a:chOff x="0" y="0"/>
            <a:chExt cx="9144000" cy="535858"/>
          </a:xfrm>
        </p:grpSpPr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xmlns="" id="{06135EFE-E3E1-B64E-8545-1B1FF3183D71}"/>
                </a:ext>
              </a:extLst>
            </p:cNvPr>
            <p:cNvSpPr/>
            <p:nvPr/>
          </p:nvSpPr>
          <p:spPr>
            <a:xfrm>
              <a:off x="0" y="0"/>
              <a:ext cx="9144000" cy="535858"/>
            </a:xfrm>
            <a:prstGeom prst="rect">
              <a:avLst/>
            </a:prstGeom>
            <a:solidFill>
              <a:srgbClr val="20346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/>
            </a:p>
          </p:txBody>
        </p:sp>
        <p:pic>
          <p:nvPicPr>
            <p:cNvPr id="8" name="그림 7">
              <a:extLst>
                <a:ext uri="{FF2B5EF4-FFF2-40B4-BE49-F238E27FC236}">
                  <a16:creationId xmlns:a16="http://schemas.microsoft.com/office/drawing/2014/main" xmlns="" id="{9FE73C70-E26F-7C4B-8FA8-21FD103B86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0825" y="107040"/>
              <a:ext cx="1044134" cy="321777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9" name="제목 1"/>
          <p:cNvSpPr txBox="1">
            <a:spLocks/>
          </p:cNvSpPr>
          <p:nvPr/>
        </p:nvSpPr>
        <p:spPr>
          <a:xfrm>
            <a:off x="406397" y="93852"/>
            <a:ext cx="8737603" cy="38075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ko-KR" altLang="en-US" sz="2400" b="1" dirty="0">
              <a:solidFill>
                <a:schemeClr val="bg1"/>
              </a:solidFill>
              <a:latin typeface="+mn-ea"/>
              <a:ea typeface="+mn-ea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811214"/>
            <a:ext cx="7877175" cy="2536338"/>
          </a:xfrm>
          <a:prstGeom prst="rect">
            <a:avLst/>
          </a:prstGeom>
          <a:noFill/>
          <a:ln w="9525">
            <a:solidFill>
              <a:schemeClr val="tx1">
                <a:lumMod val="50000"/>
                <a:lumOff val="50000"/>
              </a:schemeClr>
            </a:solidFill>
            <a:miter lim="800000"/>
            <a:headEnd/>
            <a:tailEnd/>
          </a:ln>
          <a:effectLst>
            <a:glow rad="63500">
              <a:schemeClr val="tx1">
                <a:lumMod val="50000"/>
                <a:lumOff val="50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082" y="2079383"/>
            <a:ext cx="8406232" cy="2077944"/>
          </a:xfrm>
          <a:prstGeom prst="rect">
            <a:avLst/>
          </a:prstGeom>
          <a:noFill/>
          <a:ln w="9525">
            <a:solidFill>
              <a:schemeClr val="tx1">
                <a:lumMod val="50000"/>
                <a:lumOff val="50000"/>
              </a:schemeClr>
            </a:solidFill>
            <a:miter lim="800000"/>
            <a:headEnd/>
            <a:tailEnd/>
          </a:ln>
          <a:effectLst>
            <a:glow rad="63500">
              <a:schemeClr val="tx1">
                <a:lumMod val="50000"/>
                <a:lumOff val="50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6091" y="1504735"/>
            <a:ext cx="7415601" cy="4959565"/>
          </a:xfrm>
          <a:prstGeom prst="rect">
            <a:avLst/>
          </a:prstGeom>
          <a:noFill/>
          <a:ln w="9525">
            <a:solidFill>
              <a:schemeClr val="tx1">
                <a:lumMod val="50000"/>
                <a:lumOff val="50000"/>
              </a:schemeClr>
            </a:solidFill>
            <a:miter lim="800000"/>
            <a:headEnd/>
            <a:tailEnd/>
          </a:ln>
          <a:effectLst>
            <a:glow rad="63500">
              <a:schemeClr val="tx1">
                <a:lumMod val="50000"/>
                <a:lumOff val="50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61911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xmlns="" id="{992E9B2C-81D2-7549-BFA1-E86D82F3D170}"/>
              </a:ext>
            </a:extLst>
          </p:cNvPr>
          <p:cNvGrpSpPr/>
          <p:nvPr/>
        </p:nvGrpSpPr>
        <p:grpSpPr>
          <a:xfrm>
            <a:off x="0" y="0"/>
            <a:ext cx="9144000" cy="535858"/>
            <a:chOff x="0" y="0"/>
            <a:chExt cx="9144000" cy="535858"/>
          </a:xfrm>
        </p:grpSpPr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xmlns="" id="{06135EFE-E3E1-B64E-8545-1B1FF3183D71}"/>
                </a:ext>
              </a:extLst>
            </p:cNvPr>
            <p:cNvSpPr/>
            <p:nvPr/>
          </p:nvSpPr>
          <p:spPr>
            <a:xfrm>
              <a:off x="0" y="0"/>
              <a:ext cx="9144000" cy="535858"/>
            </a:xfrm>
            <a:prstGeom prst="rect">
              <a:avLst/>
            </a:prstGeom>
            <a:solidFill>
              <a:srgbClr val="20346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/>
            </a:p>
          </p:txBody>
        </p:sp>
        <p:pic>
          <p:nvPicPr>
            <p:cNvPr id="8" name="그림 7">
              <a:extLst>
                <a:ext uri="{FF2B5EF4-FFF2-40B4-BE49-F238E27FC236}">
                  <a16:creationId xmlns:a16="http://schemas.microsoft.com/office/drawing/2014/main" xmlns="" id="{9FE73C70-E26F-7C4B-8FA8-21FD103B86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0825" y="107040"/>
              <a:ext cx="1044134" cy="321777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7" name="내용 개체 틀 2"/>
          <p:cNvSpPr>
            <a:spLocks noGrp="1"/>
          </p:cNvSpPr>
          <p:nvPr>
            <p:ph idx="1"/>
          </p:nvPr>
        </p:nvSpPr>
        <p:spPr>
          <a:xfrm>
            <a:off x="192770" y="1828800"/>
            <a:ext cx="8719001" cy="4789714"/>
          </a:xfrm>
        </p:spPr>
        <p:txBody>
          <a:bodyPr>
            <a:normAutofit/>
          </a:bodyPr>
          <a:lstStyle/>
          <a:p>
            <a:pPr algn="just">
              <a:buFont typeface="Wingdings" pitchFamily="2" charset="2"/>
              <a:buChar char="ü"/>
            </a:pPr>
            <a:endParaRPr lang="en-US" altLang="ko-KR" sz="1800" dirty="0" smtClean="0">
              <a:latin typeface="+mn-ea"/>
            </a:endParaRPr>
          </a:p>
          <a:p>
            <a:pPr algn="just">
              <a:buFont typeface="Wingdings" pitchFamily="2" charset="2"/>
              <a:buChar char="ü"/>
            </a:pPr>
            <a:r>
              <a:rPr lang="en-US" altLang="ko-KR" sz="1800" dirty="0" smtClean="0">
                <a:latin typeface="+mn-ea"/>
              </a:rPr>
              <a:t>Prospective </a:t>
            </a:r>
            <a:r>
              <a:rPr lang="en-US" altLang="ko-KR" sz="1800" dirty="0">
                <a:latin typeface="+mn-ea"/>
              </a:rPr>
              <a:t>observational cohort study in 4 ICUs</a:t>
            </a:r>
          </a:p>
          <a:p>
            <a:pPr algn="just">
              <a:buFont typeface="Wingdings" pitchFamily="2" charset="2"/>
              <a:buChar char="ü"/>
            </a:pPr>
            <a:endParaRPr lang="en-US" altLang="ko-KR" sz="1800" dirty="0">
              <a:latin typeface="+mn-ea"/>
            </a:endParaRPr>
          </a:p>
          <a:p>
            <a:pPr algn="just">
              <a:buFont typeface="Wingdings" pitchFamily="2" charset="2"/>
              <a:buChar char="ü"/>
            </a:pPr>
            <a:r>
              <a:rPr lang="en-US" altLang="ko-KR" sz="1800" dirty="0">
                <a:latin typeface="+mn-ea"/>
              </a:rPr>
              <a:t>Of the 437 patients, 338 patients (77.3%) displayed </a:t>
            </a:r>
            <a:r>
              <a:rPr lang="en-US" altLang="ko-KR" sz="1800" dirty="0" smtClean="0">
                <a:latin typeface="+mn-ea"/>
              </a:rPr>
              <a:t>successful </a:t>
            </a:r>
            <a:r>
              <a:rPr lang="en-US" altLang="ko-KR" sz="1800" dirty="0" err="1" smtClean="0">
                <a:latin typeface="+mn-ea"/>
              </a:rPr>
              <a:t>extubation</a:t>
            </a:r>
            <a:r>
              <a:rPr lang="en-US" altLang="ko-KR" sz="1800" dirty="0">
                <a:latin typeface="+mn-ea"/>
              </a:rPr>
              <a:t>.</a:t>
            </a:r>
          </a:p>
          <a:p>
            <a:pPr algn="just">
              <a:buFont typeface="Wingdings" pitchFamily="2" charset="2"/>
              <a:buChar char="ü"/>
            </a:pPr>
            <a:endParaRPr lang="en-US" altLang="ko-KR" sz="1800" dirty="0">
              <a:latin typeface="+mn-ea"/>
            </a:endParaRPr>
          </a:p>
          <a:p>
            <a:pPr algn="just">
              <a:buFont typeface="Wingdings" pitchFamily="2" charset="2"/>
              <a:buChar char="ü"/>
            </a:pPr>
            <a:r>
              <a:rPr lang="en-US" altLang="ko-KR" sz="1800" dirty="0">
                <a:latin typeface="+mn-ea"/>
              </a:rPr>
              <a:t>The aim of the study was to create a score that could predict </a:t>
            </a:r>
            <a:endParaRPr lang="en-US" altLang="ko-KR" sz="1800" dirty="0" smtClean="0">
              <a:latin typeface="+mn-ea"/>
            </a:endParaRPr>
          </a:p>
          <a:p>
            <a:pPr marL="0" indent="0" algn="just">
              <a:buNone/>
            </a:pPr>
            <a:r>
              <a:rPr lang="en-US" altLang="ko-KR" sz="1800" dirty="0">
                <a:latin typeface="+mn-ea"/>
              </a:rPr>
              <a:t> </a:t>
            </a:r>
            <a:r>
              <a:rPr lang="en-US" altLang="ko-KR" sz="1800" dirty="0" smtClean="0">
                <a:latin typeface="+mn-ea"/>
              </a:rPr>
              <a:t>  </a:t>
            </a:r>
            <a:r>
              <a:rPr lang="en-US" altLang="ko-KR" sz="1800" dirty="0" err="1" smtClean="0">
                <a:latin typeface="+mn-ea"/>
              </a:rPr>
              <a:t>extubation</a:t>
            </a:r>
            <a:r>
              <a:rPr lang="en-US" altLang="ko-KR" sz="1800" dirty="0" smtClean="0">
                <a:latin typeface="+mn-ea"/>
              </a:rPr>
              <a:t> </a:t>
            </a:r>
            <a:r>
              <a:rPr lang="en-US" altLang="ko-KR" sz="1800" dirty="0">
                <a:latin typeface="+mn-ea"/>
              </a:rPr>
              <a:t>success</a:t>
            </a:r>
            <a:r>
              <a:rPr lang="en-US" altLang="ko-KR" sz="1800" dirty="0" smtClean="0">
                <a:latin typeface="+mn-ea"/>
              </a:rPr>
              <a:t>.</a:t>
            </a:r>
          </a:p>
          <a:p>
            <a:pPr marL="0" indent="0" algn="just">
              <a:buNone/>
            </a:pPr>
            <a:endParaRPr lang="en-US" altLang="ko-KR" sz="1800" dirty="0">
              <a:latin typeface="+mn-ea"/>
            </a:endParaRPr>
          </a:p>
          <a:p>
            <a:pPr marL="0" indent="0" algn="just">
              <a:buNone/>
            </a:pPr>
            <a:endParaRPr lang="en-US" altLang="ko-KR" sz="1800" dirty="0" smtClean="0">
              <a:latin typeface="+mn-ea"/>
            </a:endParaRPr>
          </a:p>
        </p:txBody>
      </p:sp>
      <p:sp>
        <p:nvSpPr>
          <p:cNvPr id="9" name="제목 1"/>
          <p:cNvSpPr txBox="1">
            <a:spLocks/>
          </p:cNvSpPr>
          <p:nvPr/>
        </p:nvSpPr>
        <p:spPr>
          <a:xfrm>
            <a:off x="406397" y="93852"/>
            <a:ext cx="8737603" cy="38075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ko-KR" altLang="en-US" sz="2400" b="1" dirty="0"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10" name="내용 개체 틀 2"/>
          <p:cNvSpPr txBox="1">
            <a:spLocks/>
          </p:cNvSpPr>
          <p:nvPr/>
        </p:nvSpPr>
        <p:spPr>
          <a:xfrm>
            <a:off x="212500" y="629549"/>
            <a:ext cx="8719000" cy="1094901"/>
          </a:xfrm>
          <a:prstGeom prst="rect">
            <a:avLst/>
          </a:prstGeom>
          <a:ln>
            <a:solidFill>
              <a:schemeClr val="accent1"/>
            </a:solidFill>
          </a:ln>
          <a:effectLst>
            <a:glow rad="63500">
              <a:schemeClr val="accent1">
                <a:alpha val="40000"/>
              </a:schemeClr>
            </a:glow>
          </a:effectLst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anose="020B0604020202020204" pitchFamily="34" charset="0"/>
              <a:buNone/>
            </a:pPr>
            <a:endParaRPr lang="en-US" altLang="ko-KR" sz="500" dirty="0" smtClean="0">
              <a:latin typeface="+mn-ea"/>
            </a:endParaRPr>
          </a:p>
          <a:p>
            <a:pPr marL="0" indent="0">
              <a:buNone/>
            </a:pPr>
            <a:r>
              <a:rPr lang="en-US" altLang="ko-KR" sz="1300" dirty="0">
                <a:latin typeface="+mn-ea"/>
              </a:rPr>
              <a:t>[Anesthesiology 2017; 127:338-46]</a:t>
            </a:r>
            <a:endParaRPr lang="en-US" altLang="ko-KR" sz="1300" dirty="0" smtClean="0">
              <a:latin typeface="+mn-ea"/>
            </a:endParaRPr>
          </a:p>
          <a:p>
            <a:pPr marL="0" indent="0">
              <a:buNone/>
            </a:pPr>
            <a:r>
              <a:rPr lang="en-US" altLang="ko-KR" sz="2000" b="1" dirty="0" err="1">
                <a:latin typeface="+mn-ea"/>
              </a:rPr>
              <a:t>Extubation</a:t>
            </a:r>
            <a:r>
              <a:rPr lang="en-US" altLang="ko-KR" sz="2000" b="1" dirty="0">
                <a:latin typeface="+mn-ea"/>
              </a:rPr>
              <a:t> </a:t>
            </a:r>
            <a:r>
              <a:rPr lang="en-US" altLang="ko-KR" sz="2000" b="1" dirty="0" smtClean="0">
                <a:latin typeface="+mn-ea"/>
              </a:rPr>
              <a:t>success </a:t>
            </a:r>
            <a:r>
              <a:rPr lang="en-US" altLang="ko-KR" sz="2000" b="1" dirty="0">
                <a:latin typeface="+mn-ea"/>
              </a:rPr>
              <a:t>p</a:t>
            </a:r>
            <a:r>
              <a:rPr lang="en-US" altLang="ko-KR" sz="2000" b="1" dirty="0" smtClean="0">
                <a:latin typeface="+mn-ea"/>
              </a:rPr>
              <a:t>rediction </a:t>
            </a:r>
            <a:r>
              <a:rPr lang="en-US" altLang="ko-KR" sz="2000" b="1" dirty="0">
                <a:latin typeface="+mn-ea"/>
              </a:rPr>
              <a:t>in a </a:t>
            </a:r>
            <a:r>
              <a:rPr lang="en-US" altLang="ko-KR" sz="2000" b="1" dirty="0" err="1">
                <a:latin typeface="+mn-ea"/>
              </a:rPr>
              <a:t>m</a:t>
            </a:r>
            <a:r>
              <a:rPr lang="en-US" altLang="ko-KR" sz="2000" b="1" dirty="0" err="1" smtClean="0">
                <a:latin typeface="+mn-ea"/>
              </a:rPr>
              <a:t>ulticentric</a:t>
            </a:r>
            <a:r>
              <a:rPr lang="en-US" altLang="ko-KR" sz="2000" b="1" dirty="0" smtClean="0">
                <a:latin typeface="+mn-ea"/>
              </a:rPr>
              <a:t> cohort of patients </a:t>
            </a:r>
            <a:r>
              <a:rPr lang="en-US" altLang="ko-KR" sz="2000" b="1" dirty="0">
                <a:latin typeface="+mn-ea"/>
              </a:rPr>
              <a:t>with </a:t>
            </a:r>
            <a:r>
              <a:rPr lang="en-US" altLang="ko-KR" sz="2000" b="1" dirty="0" smtClean="0">
                <a:latin typeface="+mn-ea"/>
              </a:rPr>
              <a:t>severe </a:t>
            </a:r>
            <a:r>
              <a:rPr lang="en-US" altLang="ko-KR" sz="2000" b="1" dirty="0">
                <a:latin typeface="+mn-ea"/>
              </a:rPr>
              <a:t>b</a:t>
            </a:r>
            <a:r>
              <a:rPr lang="en-US" altLang="ko-KR" sz="2000" b="1" dirty="0" smtClean="0">
                <a:latin typeface="+mn-ea"/>
              </a:rPr>
              <a:t>rain </a:t>
            </a:r>
            <a:r>
              <a:rPr lang="en-US" altLang="ko-KR" sz="2000" b="1" dirty="0">
                <a:latin typeface="+mn-ea"/>
              </a:rPr>
              <a:t>i</a:t>
            </a:r>
            <a:r>
              <a:rPr lang="en-US" altLang="ko-KR" sz="2000" b="1" dirty="0" smtClean="0">
                <a:latin typeface="+mn-ea"/>
              </a:rPr>
              <a:t>njury</a:t>
            </a:r>
            <a:endParaRPr lang="en-US" altLang="ko-KR" sz="2400" b="1" dirty="0">
              <a:effectLst/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838902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xmlns="" id="{992E9B2C-81D2-7549-BFA1-E86D82F3D170}"/>
              </a:ext>
            </a:extLst>
          </p:cNvPr>
          <p:cNvGrpSpPr/>
          <p:nvPr/>
        </p:nvGrpSpPr>
        <p:grpSpPr>
          <a:xfrm>
            <a:off x="0" y="0"/>
            <a:ext cx="9144000" cy="535858"/>
            <a:chOff x="0" y="0"/>
            <a:chExt cx="9144000" cy="535858"/>
          </a:xfrm>
        </p:grpSpPr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xmlns="" id="{06135EFE-E3E1-B64E-8545-1B1FF3183D71}"/>
                </a:ext>
              </a:extLst>
            </p:cNvPr>
            <p:cNvSpPr/>
            <p:nvPr/>
          </p:nvSpPr>
          <p:spPr>
            <a:xfrm>
              <a:off x="0" y="0"/>
              <a:ext cx="9144000" cy="535858"/>
            </a:xfrm>
            <a:prstGeom prst="rect">
              <a:avLst/>
            </a:prstGeom>
            <a:solidFill>
              <a:srgbClr val="20346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/>
            </a:p>
          </p:txBody>
        </p:sp>
        <p:pic>
          <p:nvPicPr>
            <p:cNvPr id="8" name="그림 7">
              <a:extLst>
                <a:ext uri="{FF2B5EF4-FFF2-40B4-BE49-F238E27FC236}">
                  <a16:creationId xmlns:a16="http://schemas.microsoft.com/office/drawing/2014/main" xmlns="" id="{9FE73C70-E26F-7C4B-8FA8-21FD103B86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0825" y="107040"/>
              <a:ext cx="1044134" cy="321777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9" name="제목 1"/>
          <p:cNvSpPr txBox="1">
            <a:spLocks/>
          </p:cNvSpPr>
          <p:nvPr/>
        </p:nvSpPr>
        <p:spPr>
          <a:xfrm>
            <a:off x="406397" y="93852"/>
            <a:ext cx="8737603" cy="38075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ko-KR" altLang="en-US" sz="2400" b="1" dirty="0">
              <a:solidFill>
                <a:schemeClr val="bg1"/>
              </a:solidFill>
              <a:latin typeface="+mn-ea"/>
              <a:ea typeface="+mn-ea"/>
            </a:endParaRPr>
          </a:p>
        </p:txBody>
      </p:sp>
      <p:grpSp>
        <p:nvGrpSpPr>
          <p:cNvPr id="4" name="그룹 3"/>
          <p:cNvGrpSpPr/>
          <p:nvPr/>
        </p:nvGrpSpPr>
        <p:grpSpPr>
          <a:xfrm>
            <a:off x="38100" y="752475"/>
            <a:ext cx="9080055" cy="5140325"/>
            <a:chOff x="38100" y="1146175"/>
            <a:chExt cx="9080055" cy="5140325"/>
          </a:xfrm>
        </p:grpSpPr>
        <p:pic>
          <p:nvPicPr>
            <p:cNvPr id="20482" name="Picture 2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100" y="1146175"/>
              <a:ext cx="9080055" cy="51403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0" name="직사각형 9"/>
            <p:cNvSpPr/>
            <p:nvPr/>
          </p:nvSpPr>
          <p:spPr>
            <a:xfrm>
              <a:off x="76200" y="3584846"/>
              <a:ext cx="8928100" cy="415653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  <a:effectLst>
              <a:glow rad="63500">
                <a:srgbClr val="FF0000">
                  <a:alpha val="40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2" name="그룹 11"/>
          <p:cNvGrpSpPr/>
          <p:nvPr/>
        </p:nvGrpSpPr>
        <p:grpSpPr>
          <a:xfrm>
            <a:off x="38100" y="1175567"/>
            <a:ext cx="9017586" cy="5495925"/>
            <a:chOff x="88900" y="1031875"/>
            <a:chExt cx="9017586" cy="5495925"/>
          </a:xfrm>
        </p:grpSpPr>
        <p:pic>
          <p:nvPicPr>
            <p:cNvPr id="13" name="Picture 2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8900" y="1031875"/>
              <a:ext cx="9017586" cy="54959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4" name="직사각형 13"/>
            <p:cNvSpPr/>
            <p:nvPr/>
          </p:nvSpPr>
          <p:spPr>
            <a:xfrm>
              <a:off x="88900" y="2407740"/>
              <a:ext cx="8928100" cy="237580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  <a:effectLst>
              <a:glow rad="63500">
                <a:srgbClr val="FF0000">
                  <a:alpha val="40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직사각형 14"/>
            <p:cNvSpPr/>
            <p:nvPr/>
          </p:nvSpPr>
          <p:spPr>
            <a:xfrm>
              <a:off x="88900" y="3411040"/>
              <a:ext cx="8928100" cy="237580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  <a:effectLst>
              <a:glow rad="63500">
                <a:srgbClr val="FF0000">
                  <a:alpha val="40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직사각형 15"/>
            <p:cNvSpPr/>
            <p:nvPr/>
          </p:nvSpPr>
          <p:spPr>
            <a:xfrm>
              <a:off x="88900" y="3804740"/>
              <a:ext cx="8928100" cy="237580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  <a:effectLst>
              <a:glow rad="63500">
                <a:srgbClr val="FF0000">
                  <a:alpha val="40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661092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xmlns="" id="{992E9B2C-81D2-7549-BFA1-E86D82F3D170}"/>
              </a:ext>
            </a:extLst>
          </p:cNvPr>
          <p:cNvGrpSpPr/>
          <p:nvPr/>
        </p:nvGrpSpPr>
        <p:grpSpPr>
          <a:xfrm>
            <a:off x="0" y="0"/>
            <a:ext cx="9144000" cy="535858"/>
            <a:chOff x="0" y="0"/>
            <a:chExt cx="9144000" cy="535858"/>
          </a:xfrm>
        </p:grpSpPr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xmlns="" id="{06135EFE-E3E1-B64E-8545-1B1FF3183D71}"/>
                </a:ext>
              </a:extLst>
            </p:cNvPr>
            <p:cNvSpPr/>
            <p:nvPr/>
          </p:nvSpPr>
          <p:spPr>
            <a:xfrm>
              <a:off x="0" y="0"/>
              <a:ext cx="9144000" cy="535858"/>
            </a:xfrm>
            <a:prstGeom prst="rect">
              <a:avLst/>
            </a:prstGeom>
            <a:solidFill>
              <a:srgbClr val="20346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/>
            </a:p>
          </p:txBody>
        </p:sp>
        <p:pic>
          <p:nvPicPr>
            <p:cNvPr id="8" name="그림 7">
              <a:extLst>
                <a:ext uri="{FF2B5EF4-FFF2-40B4-BE49-F238E27FC236}">
                  <a16:creationId xmlns:a16="http://schemas.microsoft.com/office/drawing/2014/main" xmlns="" id="{9FE73C70-E26F-7C4B-8FA8-21FD103B86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0825" y="107040"/>
              <a:ext cx="1044134" cy="321777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9" name="제목 1"/>
          <p:cNvSpPr txBox="1">
            <a:spLocks/>
          </p:cNvSpPr>
          <p:nvPr/>
        </p:nvSpPr>
        <p:spPr>
          <a:xfrm>
            <a:off x="406397" y="93852"/>
            <a:ext cx="8737603" cy="38075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ko-KR" altLang="en-US" sz="2400" b="1" dirty="0">
              <a:solidFill>
                <a:schemeClr val="bg1"/>
              </a:solidFill>
              <a:latin typeface="+mn-ea"/>
              <a:ea typeface="+mn-ea"/>
            </a:endParaRPr>
          </a:p>
        </p:txBody>
      </p:sp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525" y="1042988"/>
            <a:ext cx="4781550" cy="5229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50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6639" y="2781300"/>
            <a:ext cx="4185286" cy="3487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직사각형 4"/>
          <p:cNvSpPr/>
          <p:nvPr/>
        </p:nvSpPr>
        <p:spPr>
          <a:xfrm>
            <a:off x="4051300" y="1036935"/>
            <a:ext cx="4914900" cy="120032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  <a:effectLst>
            <a:glow rad="63500">
              <a:schemeClr val="tx1">
                <a:lumMod val="50000"/>
                <a:lumOff val="50000"/>
                <a:alpha val="40000"/>
              </a:schemeClr>
            </a:glow>
          </a:effectLst>
        </p:spPr>
        <p:txBody>
          <a:bodyPr wrap="square">
            <a:spAutoFit/>
          </a:bodyPr>
          <a:lstStyle/>
          <a:p>
            <a:pPr algn="r"/>
            <a:r>
              <a:rPr lang="en-US" altLang="ko-KR" u="sng" dirty="0" smtClean="0">
                <a:latin typeface="+mn-ea"/>
              </a:rPr>
              <a:t>A score </a:t>
            </a:r>
            <a:r>
              <a:rPr lang="en-US" altLang="ko-KR" u="sng" dirty="0">
                <a:latin typeface="+mn-ea"/>
              </a:rPr>
              <a:t>of 3 or greater </a:t>
            </a:r>
            <a:r>
              <a:rPr lang="en-US" altLang="ko-KR" dirty="0">
                <a:latin typeface="+mn-ea"/>
              </a:rPr>
              <a:t>was </a:t>
            </a:r>
            <a:r>
              <a:rPr lang="en-US" altLang="ko-KR" dirty="0" smtClean="0">
                <a:latin typeface="+mn-ea"/>
              </a:rPr>
              <a:t>associated with </a:t>
            </a:r>
            <a:r>
              <a:rPr lang="en-US" altLang="ko-KR" dirty="0">
                <a:latin typeface="+mn-ea"/>
              </a:rPr>
              <a:t>90% </a:t>
            </a:r>
            <a:r>
              <a:rPr lang="en-US" altLang="ko-KR" dirty="0" err="1">
                <a:latin typeface="+mn-ea"/>
              </a:rPr>
              <a:t>extubation</a:t>
            </a:r>
            <a:r>
              <a:rPr lang="en-US" altLang="ko-KR" dirty="0">
                <a:latin typeface="+mn-ea"/>
              </a:rPr>
              <a:t> </a:t>
            </a:r>
            <a:r>
              <a:rPr lang="en-US" altLang="ko-KR" dirty="0" smtClean="0">
                <a:latin typeface="+mn-ea"/>
              </a:rPr>
              <a:t>success</a:t>
            </a:r>
          </a:p>
          <a:p>
            <a:pPr algn="r"/>
            <a:endParaRPr lang="en-US" altLang="ko-KR" dirty="0">
              <a:latin typeface="+mn-ea"/>
            </a:endParaRPr>
          </a:p>
          <a:p>
            <a:pPr algn="r"/>
            <a:r>
              <a:rPr lang="pl-PL" altLang="ko-KR" dirty="0">
                <a:latin typeface="+mn-ea"/>
              </a:rPr>
              <a:t>AUC 0.75 (95% CI, 0.69 to 0.81)</a:t>
            </a:r>
            <a:endParaRPr lang="ko-KR" altLang="en-US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6610929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xmlns="" id="{992E9B2C-81D2-7549-BFA1-E86D82F3D170}"/>
              </a:ext>
            </a:extLst>
          </p:cNvPr>
          <p:cNvGrpSpPr/>
          <p:nvPr/>
        </p:nvGrpSpPr>
        <p:grpSpPr>
          <a:xfrm>
            <a:off x="0" y="0"/>
            <a:ext cx="9144000" cy="535858"/>
            <a:chOff x="0" y="0"/>
            <a:chExt cx="9144000" cy="535858"/>
          </a:xfrm>
        </p:grpSpPr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xmlns="" id="{06135EFE-E3E1-B64E-8545-1B1FF3183D71}"/>
                </a:ext>
              </a:extLst>
            </p:cNvPr>
            <p:cNvSpPr/>
            <p:nvPr/>
          </p:nvSpPr>
          <p:spPr>
            <a:xfrm>
              <a:off x="0" y="0"/>
              <a:ext cx="9144000" cy="535858"/>
            </a:xfrm>
            <a:prstGeom prst="rect">
              <a:avLst/>
            </a:prstGeom>
            <a:solidFill>
              <a:srgbClr val="20346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/>
            </a:p>
          </p:txBody>
        </p:sp>
        <p:pic>
          <p:nvPicPr>
            <p:cNvPr id="8" name="그림 7">
              <a:extLst>
                <a:ext uri="{FF2B5EF4-FFF2-40B4-BE49-F238E27FC236}">
                  <a16:creationId xmlns:a16="http://schemas.microsoft.com/office/drawing/2014/main" xmlns="" id="{9FE73C70-E26F-7C4B-8FA8-21FD103B86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0825" y="107040"/>
              <a:ext cx="1044134" cy="321777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7" name="내용 개체 틀 2"/>
          <p:cNvSpPr>
            <a:spLocks noGrp="1"/>
          </p:cNvSpPr>
          <p:nvPr>
            <p:ph idx="1"/>
          </p:nvPr>
        </p:nvSpPr>
        <p:spPr>
          <a:xfrm>
            <a:off x="192770" y="1879600"/>
            <a:ext cx="8719001" cy="4738914"/>
          </a:xfrm>
        </p:spPr>
        <p:txBody>
          <a:bodyPr>
            <a:normAutofit/>
          </a:bodyPr>
          <a:lstStyle/>
          <a:p>
            <a:pPr algn="just">
              <a:buFont typeface="Wingdings" pitchFamily="2" charset="2"/>
              <a:buChar char="ü"/>
            </a:pPr>
            <a:r>
              <a:rPr lang="en-US" altLang="ko-KR" sz="1800" u="sng" dirty="0">
                <a:latin typeface="+mn-ea"/>
              </a:rPr>
              <a:t>Early tracheostomy (ET</a:t>
            </a:r>
            <a:r>
              <a:rPr lang="en-US" altLang="ko-KR" sz="1800" dirty="0">
                <a:latin typeface="+mn-ea"/>
              </a:rPr>
              <a:t>) was a tracheostomy performed </a:t>
            </a:r>
            <a:r>
              <a:rPr lang="en-US" altLang="ko-KR" sz="1800" dirty="0" smtClean="0">
                <a:latin typeface="+mn-ea"/>
              </a:rPr>
              <a:t>by </a:t>
            </a:r>
            <a:r>
              <a:rPr lang="en-US" altLang="ko-KR" sz="1800" dirty="0">
                <a:latin typeface="+mn-ea"/>
              </a:rPr>
              <a:t>the fifth </a:t>
            </a:r>
            <a:r>
              <a:rPr lang="en-US" altLang="ko-KR" sz="1800" dirty="0" smtClean="0">
                <a:latin typeface="+mn-ea"/>
              </a:rPr>
              <a:t>hospital</a:t>
            </a:r>
          </a:p>
          <a:p>
            <a:pPr marL="0" indent="0" algn="just">
              <a:buNone/>
            </a:pPr>
            <a:r>
              <a:rPr lang="en-US" altLang="ko-KR" sz="1800" dirty="0">
                <a:latin typeface="+mn-ea"/>
              </a:rPr>
              <a:t> </a:t>
            </a:r>
            <a:r>
              <a:rPr lang="en-US" altLang="ko-KR" sz="1800" dirty="0" smtClean="0">
                <a:latin typeface="+mn-ea"/>
              </a:rPr>
              <a:t>  </a:t>
            </a:r>
            <a:r>
              <a:rPr lang="en-US" altLang="ko-KR" sz="1800" dirty="0">
                <a:latin typeface="+mn-ea"/>
              </a:rPr>
              <a:t>day. ET patients were matched to late </a:t>
            </a:r>
            <a:r>
              <a:rPr lang="en-US" altLang="ko-KR" sz="1800" u="sng" dirty="0">
                <a:latin typeface="+mn-ea"/>
              </a:rPr>
              <a:t>tracheostomy patients </a:t>
            </a:r>
            <a:r>
              <a:rPr lang="en-US" altLang="ko-KR" sz="1800" dirty="0">
                <a:latin typeface="+mn-ea"/>
              </a:rPr>
              <a:t>(LT, </a:t>
            </a:r>
            <a:r>
              <a:rPr lang="en-US" altLang="ko-KR" sz="1800" dirty="0" smtClean="0">
                <a:latin typeface="+mn-ea"/>
              </a:rPr>
              <a:t>tracheostomy</a:t>
            </a:r>
          </a:p>
          <a:p>
            <a:pPr marL="0" indent="0" algn="just">
              <a:buNone/>
            </a:pPr>
            <a:r>
              <a:rPr lang="en-US" altLang="ko-KR" sz="1800" dirty="0">
                <a:latin typeface="+mn-ea"/>
              </a:rPr>
              <a:t> </a:t>
            </a:r>
            <a:r>
              <a:rPr lang="en-US" altLang="ko-KR" sz="1800" dirty="0" smtClean="0">
                <a:latin typeface="+mn-ea"/>
              </a:rPr>
              <a:t>  </a:t>
            </a:r>
            <a:r>
              <a:rPr lang="en-US" altLang="ko-KR" sz="1800" dirty="0">
                <a:latin typeface="+mn-ea"/>
              </a:rPr>
              <a:t>after day 5) using propensity scoring and compared for multiple outcomes.</a:t>
            </a:r>
            <a:endParaRPr lang="en-US" altLang="ko-KR" sz="1800" dirty="0" smtClean="0">
              <a:latin typeface="+mn-ea"/>
            </a:endParaRPr>
          </a:p>
        </p:txBody>
      </p:sp>
      <p:sp>
        <p:nvSpPr>
          <p:cNvPr id="9" name="제목 1"/>
          <p:cNvSpPr txBox="1">
            <a:spLocks/>
          </p:cNvSpPr>
          <p:nvPr/>
        </p:nvSpPr>
        <p:spPr>
          <a:xfrm>
            <a:off x="406397" y="93852"/>
            <a:ext cx="8737603" cy="38075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ko-KR" altLang="en-US" sz="2400" b="1" dirty="0"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10" name="내용 개체 틀 2"/>
          <p:cNvSpPr txBox="1">
            <a:spLocks/>
          </p:cNvSpPr>
          <p:nvPr/>
        </p:nvSpPr>
        <p:spPr>
          <a:xfrm>
            <a:off x="212500" y="629549"/>
            <a:ext cx="8719000" cy="1094901"/>
          </a:xfrm>
          <a:prstGeom prst="rect">
            <a:avLst/>
          </a:prstGeom>
          <a:ln>
            <a:solidFill>
              <a:schemeClr val="accent1"/>
            </a:solidFill>
          </a:ln>
          <a:effectLst>
            <a:glow rad="63500">
              <a:schemeClr val="accent1">
                <a:alpha val="40000"/>
              </a:schemeClr>
            </a:glow>
          </a:effectLst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anose="020B0604020202020204" pitchFamily="34" charset="0"/>
              <a:buNone/>
            </a:pPr>
            <a:endParaRPr lang="en-US" altLang="ko-KR" sz="500" dirty="0" smtClean="0">
              <a:latin typeface="+mn-ea"/>
            </a:endParaRPr>
          </a:p>
          <a:p>
            <a:pPr marL="0" indent="0">
              <a:buNone/>
            </a:pPr>
            <a:r>
              <a:rPr lang="en-US" altLang="ko-KR" sz="1300" dirty="0" smtClean="0">
                <a:latin typeface="+mn-ea"/>
              </a:rPr>
              <a:t>[</a:t>
            </a:r>
            <a:r>
              <a:rPr lang="en-US" altLang="ko-KR" sz="1400" dirty="0">
                <a:latin typeface="+mn-ea"/>
              </a:rPr>
              <a:t>Injury, Int. J. Care Injured 46 (2015) </a:t>
            </a:r>
            <a:r>
              <a:rPr lang="en-US" altLang="ko-KR" sz="1400" dirty="0" smtClean="0">
                <a:latin typeface="+mn-ea"/>
              </a:rPr>
              <a:t>110–114</a:t>
            </a:r>
            <a:r>
              <a:rPr lang="en-US" altLang="ko-KR" sz="1300" dirty="0" smtClean="0">
                <a:latin typeface="+mn-ea"/>
              </a:rPr>
              <a:t>]</a:t>
            </a:r>
          </a:p>
          <a:p>
            <a:pPr marL="0" indent="0">
              <a:buNone/>
            </a:pPr>
            <a:r>
              <a:rPr lang="en-US" altLang="ko-KR" sz="2000" b="1" dirty="0">
                <a:latin typeface="+mn-ea"/>
              </a:rPr>
              <a:t>Early tracheostomy in trauma patients saves time and money </a:t>
            </a:r>
            <a:endParaRPr lang="en-US" altLang="ko-KR" sz="2400" b="1" dirty="0">
              <a:effectLst/>
              <a:latin typeface="+mn-ea"/>
            </a:endParaRPr>
          </a:p>
        </p:txBody>
      </p:sp>
      <p:grpSp>
        <p:nvGrpSpPr>
          <p:cNvPr id="5" name="그룹 4"/>
          <p:cNvGrpSpPr/>
          <p:nvPr/>
        </p:nvGrpSpPr>
        <p:grpSpPr>
          <a:xfrm>
            <a:off x="1663695" y="3075214"/>
            <a:ext cx="5575305" cy="3543300"/>
            <a:chOff x="1663695" y="3075214"/>
            <a:chExt cx="5575305" cy="3543300"/>
          </a:xfrm>
        </p:grpSpPr>
        <p:pic>
          <p:nvPicPr>
            <p:cNvPr id="22530" name="Picture 2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63695" y="3138714"/>
              <a:ext cx="5276980" cy="34798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4" name="직사각형 3"/>
            <p:cNvSpPr/>
            <p:nvPr/>
          </p:nvSpPr>
          <p:spPr>
            <a:xfrm>
              <a:off x="4978400" y="3075214"/>
              <a:ext cx="2260600" cy="5188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661092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xmlns="" id="{992E9B2C-81D2-7549-BFA1-E86D82F3D170}"/>
              </a:ext>
            </a:extLst>
          </p:cNvPr>
          <p:cNvGrpSpPr/>
          <p:nvPr/>
        </p:nvGrpSpPr>
        <p:grpSpPr>
          <a:xfrm>
            <a:off x="0" y="0"/>
            <a:ext cx="9144000" cy="535858"/>
            <a:chOff x="0" y="0"/>
            <a:chExt cx="9144000" cy="535858"/>
          </a:xfrm>
        </p:grpSpPr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xmlns="" id="{06135EFE-E3E1-B64E-8545-1B1FF3183D71}"/>
                </a:ext>
              </a:extLst>
            </p:cNvPr>
            <p:cNvSpPr/>
            <p:nvPr/>
          </p:nvSpPr>
          <p:spPr>
            <a:xfrm>
              <a:off x="0" y="0"/>
              <a:ext cx="9144000" cy="535858"/>
            </a:xfrm>
            <a:prstGeom prst="rect">
              <a:avLst/>
            </a:prstGeom>
            <a:solidFill>
              <a:srgbClr val="20346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/>
            </a:p>
          </p:txBody>
        </p:sp>
        <p:pic>
          <p:nvPicPr>
            <p:cNvPr id="8" name="그림 7">
              <a:extLst>
                <a:ext uri="{FF2B5EF4-FFF2-40B4-BE49-F238E27FC236}">
                  <a16:creationId xmlns:a16="http://schemas.microsoft.com/office/drawing/2014/main" xmlns="" id="{9FE73C70-E26F-7C4B-8FA8-21FD103B86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0825" y="107040"/>
              <a:ext cx="1044134" cy="321777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9" name="제목 1"/>
          <p:cNvSpPr txBox="1">
            <a:spLocks/>
          </p:cNvSpPr>
          <p:nvPr/>
        </p:nvSpPr>
        <p:spPr>
          <a:xfrm>
            <a:off x="406397" y="93852"/>
            <a:ext cx="8737603" cy="38075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ko-KR" altLang="en-US" sz="2400" b="1" dirty="0">
              <a:solidFill>
                <a:schemeClr val="bg1"/>
              </a:solidFill>
              <a:latin typeface="+mn-ea"/>
              <a:ea typeface="+mn-ea"/>
            </a:endParaRPr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049338"/>
            <a:ext cx="7515225" cy="3971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555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0059" y="2395537"/>
            <a:ext cx="7496175" cy="3971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610929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5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xmlns="" id="{992E9B2C-81D2-7549-BFA1-E86D82F3D170}"/>
              </a:ext>
            </a:extLst>
          </p:cNvPr>
          <p:cNvGrpSpPr/>
          <p:nvPr/>
        </p:nvGrpSpPr>
        <p:grpSpPr>
          <a:xfrm>
            <a:off x="0" y="0"/>
            <a:ext cx="9144000" cy="535858"/>
            <a:chOff x="0" y="0"/>
            <a:chExt cx="9144000" cy="535858"/>
          </a:xfrm>
        </p:grpSpPr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xmlns="" id="{06135EFE-E3E1-B64E-8545-1B1FF3183D71}"/>
                </a:ext>
              </a:extLst>
            </p:cNvPr>
            <p:cNvSpPr/>
            <p:nvPr/>
          </p:nvSpPr>
          <p:spPr>
            <a:xfrm>
              <a:off x="0" y="0"/>
              <a:ext cx="9144000" cy="535858"/>
            </a:xfrm>
            <a:prstGeom prst="rect">
              <a:avLst/>
            </a:prstGeom>
            <a:solidFill>
              <a:srgbClr val="20346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/>
            </a:p>
          </p:txBody>
        </p:sp>
        <p:pic>
          <p:nvPicPr>
            <p:cNvPr id="8" name="그림 7">
              <a:extLst>
                <a:ext uri="{FF2B5EF4-FFF2-40B4-BE49-F238E27FC236}">
                  <a16:creationId xmlns:a16="http://schemas.microsoft.com/office/drawing/2014/main" xmlns="" id="{9FE73C70-E26F-7C4B-8FA8-21FD103B86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0825" y="107040"/>
              <a:ext cx="1044134" cy="321777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9" name="제목 1"/>
          <p:cNvSpPr txBox="1">
            <a:spLocks/>
          </p:cNvSpPr>
          <p:nvPr/>
        </p:nvSpPr>
        <p:spPr>
          <a:xfrm>
            <a:off x="406397" y="93852"/>
            <a:ext cx="8737603" cy="38075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ko-KR" altLang="en-US" sz="2400" b="1" dirty="0">
              <a:solidFill>
                <a:schemeClr val="bg1"/>
              </a:solidFill>
              <a:latin typeface="+mn-ea"/>
              <a:ea typeface="+mn-ea"/>
            </a:endParaRPr>
          </a:p>
        </p:txBody>
      </p:sp>
      <p:pic>
        <p:nvPicPr>
          <p:cNvPr id="2457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0700" y="1881365"/>
            <a:ext cx="5894388" cy="47515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407" y="1016000"/>
            <a:ext cx="6173320" cy="213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직사각형 9"/>
          <p:cNvSpPr/>
          <p:nvPr/>
        </p:nvSpPr>
        <p:spPr>
          <a:xfrm>
            <a:off x="289252" y="2118945"/>
            <a:ext cx="6035675" cy="237580"/>
          </a:xfrm>
          <a:prstGeom prst="rect">
            <a:avLst/>
          </a:prstGeom>
          <a:noFill/>
          <a:ln>
            <a:solidFill>
              <a:srgbClr val="FF0000"/>
            </a:solidFill>
          </a:ln>
          <a:effectLst>
            <a:glow rad="63500">
              <a:srgbClr val="FF0000">
                <a:alpha val="4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직사각형 10"/>
          <p:cNvSpPr/>
          <p:nvPr/>
        </p:nvSpPr>
        <p:spPr>
          <a:xfrm>
            <a:off x="2422853" y="2356525"/>
            <a:ext cx="1044248" cy="687755"/>
          </a:xfrm>
          <a:prstGeom prst="rect">
            <a:avLst/>
          </a:prstGeom>
          <a:noFill/>
          <a:ln>
            <a:solidFill>
              <a:srgbClr val="FF0000"/>
            </a:solidFill>
          </a:ln>
          <a:effectLst>
            <a:glow rad="63500">
              <a:srgbClr val="FF0000">
                <a:alpha val="4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직사각형 3"/>
          <p:cNvSpPr/>
          <p:nvPr/>
        </p:nvSpPr>
        <p:spPr>
          <a:xfrm>
            <a:off x="284162" y="3927731"/>
            <a:ext cx="5578475" cy="9233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txBody>
          <a:bodyPr wrap="square">
            <a:spAutoFit/>
          </a:bodyPr>
          <a:lstStyle/>
          <a:p>
            <a:r>
              <a:rPr lang="en-US" altLang="ko-KR" u="sng" dirty="0" smtClean="0">
                <a:latin typeface="+mn-ea"/>
              </a:rPr>
              <a:t>Early </a:t>
            </a:r>
            <a:r>
              <a:rPr lang="en-US" altLang="ko-KR" u="sng" dirty="0">
                <a:latin typeface="+mn-ea"/>
              </a:rPr>
              <a:t>tracheostomy </a:t>
            </a:r>
            <a:r>
              <a:rPr lang="en-US" altLang="ko-KR" dirty="0">
                <a:latin typeface="+mn-ea"/>
              </a:rPr>
              <a:t>may be associated with an </a:t>
            </a:r>
            <a:r>
              <a:rPr lang="en-US" altLang="ko-KR" u="sng" dirty="0">
                <a:latin typeface="+mn-ea"/>
              </a:rPr>
              <a:t>increase in the number of ventilator-free days</a:t>
            </a:r>
            <a:r>
              <a:rPr lang="en-US" altLang="ko-KR" dirty="0" smtClean="0">
                <a:latin typeface="+mn-ea"/>
              </a:rPr>
              <a:t>,</a:t>
            </a:r>
          </a:p>
          <a:p>
            <a:r>
              <a:rPr lang="en-US" altLang="ko-KR" u="sng" dirty="0" smtClean="0">
                <a:latin typeface="+mn-ea"/>
              </a:rPr>
              <a:t>less </a:t>
            </a:r>
            <a:r>
              <a:rPr lang="en-US" altLang="ko-KR" u="sng" dirty="0">
                <a:latin typeface="+mn-ea"/>
              </a:rPr>
              <a:t>pneumonia, lower MV duration and ICU LOS</a:t>
            </a:r>
            <a:r>
              <a:rPr lang="en-US" altLang="ko-KR" dirty="0">
                <a:latin typeface="+mn-ea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610929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xmlns="" id="{992E9B2C-81D2-7549-BFA1-E86D82F3D170}"/>
              </a:ext>
            </a:extLst>
          </p:cNvPr>
          <p:cNvGrpSpPr/>
          <p:nvPr/>
        </p:nvGrpSpPr>
        <p:grpSpPr>
          <a:xfrm>
            <a:off x="0" y="0"/>
            <a:ext cx="9144000" cy="535858"/>
            <a:chOff x="0" y="0"/>
            <a:chExt cx="9144000" cy="535858"/>
          </a:xfrm>
        </p:grpSpPr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xmlns="" id="{06135EFE-E3E1-B64E-8545-1B1FF3183D71}"/>
                </a:ext>
              </a:extLst>
            </p:cNvPr>
            <p:cNvSpPr/>
            <p:nvPr/>
          </p:nvSpPr>
          <p:spPr>
            <a:xfrm>
              <a:off x="0" y="0"/>
              <a:ext cx="9144000" cy="535858"/>
            </a:xfrm>
            <a:prstGeom prst="rect">
              <a:avLst/>
            </a:prstGeom>
            <a:solidFill>
              <a:srgbClr val="20346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/>
            </a:p>
          </p:txBody>
        </p:sp>
        <p:pic>
          <p:nvPicPr>
            <p:cNvPr id="8" name="그림 7">
              <a:extLst>
                <a:ext uri="{FF2B5EF4-FFF2-40B4-BE49-F238E27FC236}">
                  <a16:creationId xmlns:a16="http://schemas.microsoft.com/office/drawing/2014/main" xmlns="" id="{9FE73C70-E26F-7C4B-8FA8-21FD103B86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0825" y="107040"/>
              <a:ext cx="1044134" cy="321777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7" name="내용 개체 틀 2"/>
          <p:cNvSpPr>
            <a:spLocks noGrp="1"/>
          </p:cNvSpPr>
          <p:nvPr>
            <p:ph idx="1"/>
          </p:nvPr>
        </p:nvSpPr>
        <p:spPr>
          <a:xfrm>
            <a:off x="192770" y="1724450"/>
            <a:ext cx="8719001" cy="4894064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ü"/>
            </a:pPr>
            <a:endParaRPr lang="en-US" altLang="ko-KR" sz="1600" dirty="0" smtClean="0">
              <a:latin typeface="+mn-ea"/>
            </a:endParaRPr>
          </a:p>
          <a:p>
            <a:pPr>
              <a:buFont typeface="Wingdings" pitchFamily="2" charset="2"/>
              <a:buChar char="ü"/>
            </a:pPr>
            <a:r>
              <a:rPr lang="en-US" altLang="ko-KR" sz="1600" b="1" dirty="0" smtClean="0">
                <a:latin typeface="+mn-ea"/>
              </a:rPr>
              <a:t>Respiratory care bundle in patients with brain injury</a:t>
            </a:r>
          </a:p>
          <a:p>
            <a:pPr>
              <a:buFont typeface="Wingdings" pitchFamily="2" charset="2"/>
              <a:buChar char="ü"/>
            </a:pPr>
            <a:endParaRPr lang="en-US" altLang="ko-KR" sz="1600" dirty="0" smtClean="0">
              <a:latin typeface="+mn-ea"/>
            </a:endParaRPr>
          </a:p>
          <a:p>
            <a:pPr marL="0" indent="0">
              <a:buNone/>
            </a:pPr>
            <a:r>
              <a:rPr lang="en-US" altLang="ko-KR" sz="1600" dirty="0" smtClean="0">
                <a:latin typeface="+mn-ea"/>
              </a:rPr>
              <a:t>(1) It </a:t>
            </a:r>
            <a:r>
              <a:rPr lang="en-US" altLang="ko-KR" sz="1600" dirty="0">
                <a:latin typeface="+mn-ea"/>
              </a:rPr>
              <a:t>is now clear that </a:t>
            </a:r>
            <a:r>
              <a:rPr lang="en-US" altLang="ko-KR" sz="1600" u="sng" dirty="0">
                <a:latin typeface="+mn-ea"/>
              </a:rPr>
              <a:t>PEEP has minor </a:t>
            </a:r>
            <a:r>
              <a:rPr lang="en-US" altLang="ko-KR" sz="1600" u="sng" dirty="0" smtClean="0">
                <a:latin typeface="+mn-ea"/>
              </a:rPr>
              <a:t>effects on </a:t>
            </a:r>
            <a:r>
              <a:rPr lang="en-US" altLang="ko-KR" sz="1600" u="sng" dirty="0">
                <a:latin typeface="+mn-ea"/>
              </a:rPr>
              <a:t>CPP </a:t>
            </a:r>
            <a:r>
              <a:rPr lang="en-US" altLang="ko-KR" sz="1600" dirty="0">
                <a:latin typeface="+mn-ea"/>
              </a:rPr>
              <a:t>in </a:t>
            </a:r>
            <a:r>
              <a:rPr lang="en-US" altLang="ko-KR" sz="1600" dirty="0" err="1">
                <a:latin typeface="+mn-ea"/>
              </a:rPr>
              <a:t>euvolemic</a:t>
            </a:r>
            <a:r>
              <a:rPr lang="en-US" altLang="ko-KR" sz="1600" dirty="0">
                <a:latin typeface="+mn-ea"/>
              </a:rPr>
              <a:t> patients and could even </a:t>
            </a:r>
            <a:endParaRPr lang="en-US" altLang="ko-KR" sz="1600" dirty="0" smtClean="0">
              <a:latin typeface="+mn-ea"/>
            </a:endParaRPr>
          </a:p>
          <a:p>
            <a:pPr marL="0" indent="0">
              <a:buNone/>
            </a:pPr>
            <a:r>
              <a:rPr lang="en-US" altLang="ko-KR" sz="1600" dirty="0">
                <a:latin typeface="+mn-ea"/>
              </a:rPr>
              <a:t> </a:t>
            </a:r>
            <a:r>
              <a:rPr lang="en-US" altLang="ko-KR" sz="1600" dirty="0" smtClean="0">
                <a:latin typeface="+mn-ea"/>
              </a:rPr>
              <a:t>   have </a:t>
            </a:r>
            <a:r>
              <a:rPr lang="en-US" altLang="ko-KR" sz="1600" u="sng" dirty="0" smtClean="0">
                <a:latin typeface="+mn-ea"/>
              </a:rPr>
              <a:t>positive </a:t>
            </a:r>
            <a:r>
              <a:rPr lang="en-US" altLang="ko-KR" sz="1600" u="sng" dirty="0">
                <a:latin typeface="+mn-ea"/>
              </a:rPr>
              <a:t>consequences on brain tissue oxygenation</a:t>
            </a:r>
            <a:r>
              <a:rPr lang="en-US" altLang="ko-KR" sz="1600" dirty="0">
                <a:latin typeface="+mn-ea"/>
              </a:rPr>
              <a:t>. </a:t>
            </a:r>
            <a:endParaRPr lang="en-US" altLang="ko-KR" sz="1600" dirty="0" smtClean="0">
              <a:latin typeface="+mn-ea"/>
            </a:endParaRPr>
          </a:p>
          <a:p>
            <a:pPr marL="0" indent="0">
              <a:buNone/>
            </a:pPr>
            <a:endParaRPr lang="en-US" altLang="ko-KR" sz="1000" dirty="0" smtClean="0">
              <a:latin typeface="+mn-ea"/>
            </a:endParaRPr>
          </a:p>
          <a:p>
            <a:pPr marL="0" indent="0">
              <a:buNone/>
            </a:pPr>
            <a:r>
              <a:rPr lang="en-US" altLang="ko-KR" sz="1600" dirty="0" smtClean="0">
                <a:latin typeface="+mn-ea"/>
              </a:rPr>
              <a:t>(2) Protective ventilation</a:t>
            </a:r>
            <a:r>
              <a:rPr lang="en-US" altLang="ko-KR" sz="1600" dirty="0">
                <a:latin typeface="+mn-ea"/>
              </a:rPr>
              <a:t>, with </a:t>
            </a:r>
            <a:r>
              <a:rPr lang="en-US" altLang="ko-KR" sz="1600" u="sng" dirty="0">
                <a:latin typeface="+mn-ea"/>
              </a:rPr>
              <a:t>low </a:t>
            </a:r>
            <a:r>
              <a:rPr lang="en-US" altLang="ko-KR" sz="1600" u="sng" dirty="0" smtClean="0">
                <a:latin typeface="+mn-ea"/>
              </a:rPr>
              <a:t>TV (6–8 ml/kg), </a:t>
            </a:r>
            <a:r>
              <a:rPr lang="en-US" altLang="ko-KR" sz="1600" dirty="0">
                <a:latin typeface="+mn-ea"/>
              </a:rPr>
              <a:t>can be safely </a:t>
            </a:r>
            <a:r>
              <a:rPr lang="en-US" altLang="ko-KR" sz="1600" dirty="0" smtClean="0">
                <a:latin typeface="+mn-ea"/>
              </a:rPr>
              <a:t>performed.</a:t>
            </a:r>
          </a:p>
          <a:p>
            <a:pPr marL="0" indent="0">
              <a:buNone/>
            </a:pPr>
            <a:endParaRPr lang="en-US" altLang="ko-KR" sz="1000" dirty="0" smtClean="0">
              <a:latin typeface="+mn-ea"/>
            </a:endParaRPr>
          </a:p>
          <a:p>
            <a:pPr marL="0" indent="0">
              <a:buNone/>
            </a:pPr>
            <a:r>
              <a:rPr lang="en-US" altLang="ko-KR" sz="1600" dirty="0" smtClean="0">
                <a:latin typeface="+mn-ea"/>
              </a:rPr>
              <a:t>(3) Waiting </a:t>
            </a:r>
            <a:r>
              <a:rPr lang="en-US" altLang="ko-KR" sz="1600" dirty="0">
                <a:latin typeface="+mn-ea"/>
              </a:rPr>
              <a:t>for a </a:t>
            </a:r>
            <a:r>
              <a:rPr lang="en-US" altLang="ko-KR" sz="1600" u="sng" dirty="0">
                <a:latin typeface="+mn-ea"/>
              </a:rPr>
              <a:t>patient’s full </a:t>
            </a:r>
            <a:r>
              <a:rPr lang="en-US" altLang="ko-KR" sz="1600" u="sng" dirty="0" smtClean="0">
                <a:latin typeface="+mn-ea"/>
              </a:rPr>
              <a:t>neurological recovery </a:t>
            </a:r>
            <a:r>
              <a:rPr lang="en-US" altLang="ko-KR" sz="1600" u="sng" dirty="0">
                <a:latin typeface="+mn-ea"/>
              </a:rPr>
              <a:t>is not mandatory </a:t>
            </a:r>
            <a:r>
              <a:rPr lang="en-US" altLang="ko-KR" sz="1600" dirty="0">
                <a:latin typeface="+mn-ea"/>
              </a:rPr>
              <a:t>and some specific </a:t>
            </a:r>
            <a:endParaRPr lang="en-US" altLang="ko-KR" sz="1600" dirty="0" smtClean="0">
              <a:latin typeface="+mn-ea"/>
            </a:endParaRPr>
          </a:p>
          <a:p>
            <a:pPr marL="0" indent="0">
              <a:buNone/>
            </a:pPr>
            <a:r>
              <a:rPr lang="en-US" altLang="ko-KR" sz="1600" dirty="0" smtClean="0">
                <a:latin typeface="+mn-ea"/>
              </a:rPr>
              <a:t>    features, such </a:t>
            </a:r>
            <a:r>
              <a:rPr lang="en-US" altLang="ko-KR" sz="1600" dirty="0">
                <a:latin typeface="+mn-ea"/>
              </a:rPr>
              <a:t>as </a:t>
            </a:r>
            <a:r>
              <a:rPr lang="en-US" altLang="ko-KR" sz="1600" u="sng" dirty="0">
                <a:latin typeface="+mn-ea"/>
              </a:rPr>
              <a:t>visual pursuit, cough, and deglutition</a:t>
            </a:r>
            <a:r>
              <a:rPr lang="en-US" altLang="ko-KR" sz="1600" dirty="0">
                <a:latin typeface="+mn-ea"/>
              </a:rPr>
              <a:t>, </a:t>
            </a:r>
            <a:r>
              <a:rPr lang="en-US" altLang="ko-KR" sz="1600" dirty="0" smtClean="0">
                <a:latin typeface="+mn-ea"/>
              </a:rPr>
              <a:t>may help </a:t>
            </a:r>
            <a:r>
              <a:rPr lang="en-US" altLang="ko-KR" sz="1600" dirty="0">
                <a:latin typeface="+mn-ea"/>
              </a:rPr>
              <a:t>the attending </a:t>
            </a:r>
            <a:endParaRPr lang="en-US" altLang="ko-KR" sz="1600" dirty="0" smtClean="0">
              <a:latin typeface="+mn-ea"/>
            </a:endParaRPr>
          </a:p>
          <a:p>
            <a:pPr marL="0" indent="0">
              <a:buNone/>
            </a:pPr>
            <a:r>
              <a:rPr lang="en-US" altLang="ko-KR" sz="1600" dirty="0" smtClean="0">
                <a:latin typeface="+mn-ea"/>
              </a:rPr>
              <a:t>    physician </a:t>
            </a:r>
            <a:r>
              <a:rPr lang="en-US" altLang="ko-KR" sz="1600" dirty="0">
                <a:latin typeface="+mn-ea"/>
              </a:rPr>
              <a:t>to perform </a:t>
            </a:r>
            <a:r>
              <a:rPr lang="en-US" altLang="ko-KR" sz="1600" dirty="0" err="1">
                <a:latin typeface="+mn-ea"/>
              </a:rPr>
              <a:t>extubation</a:t>
            </a:r>
            <a:r>
              <a:rPr lang="en-US" altLang="ko-KR" sz="1600" dirty="0" smtClean="0">
                <a:latin typeface="+mn-ea"/>
              </a:rPr>
              <a:t>.</a:t>
            </a:r>
          </a:p>
          <a:p>
            <a:pPr marL="0" indent="0">
              <a:buNone/>
            </a:pPr>
            <a:endParaRPr lang="en-US" altLang="ko-KR" sz="1000" dirty="0" smtClean="0">
              <a:latin typeface="+mn-ea"/>
            </a:endParaRPr>
          </a:p>
          <a:p>
            <a:pPr marL="0" indent="0">
              <a:buNone/>
            </a:pPr>
            <a:r>
              <a:rPr lang="en-US" altLang="ko-KR" sz="1600" dirty="0" smtClean="0">
                <a:latin typeface="+mn-ea"/>
              </a:rPr>
              <a:t>(4) Tracheostomy </a:t>
            </a:r>
            <a:r>
              <a:rPr lang="en-US" altLang="ko-KR" sz="1600" dirty="0">
                <a:latin typeface="+mn-ea"/>
              </a:rPr>
              <a:t>can be considered, but the best </a:t>
            </a:r>
            <a:r>
              <a:rPr lang="en-US" altLang="ko-KR" sz="1600" dirty="0" smtClean="0">
                <a:latin typeface="+mn-ea"/>
              </a:rPr>
              <a:t>timing and </a:t>
            </a:r>
            <a:r>
              <a:rPr lang="en-US" altLang="ko-KR" sz="1600" dirty="0">
                <a:latin typeface="+mn-ea"/>
              </a:rPr>
              <a:t>the selection of patients </a:t>
            </a:r>
            <a:r>
              <a:rPr lang="en-US" altLang="ko-KR" sz="1600" dirty="0" smtClean="0">
                <a:latin typeface="+mn-ea"/>
              </a:rPr>
              <a:t>who</a:t>
            </a:r>
          </a:p>
          <a:p>
            <a:pPr marL="0" indent="0">
              <a:buNone/>
            </a:pPr>
            <a:r>
              <a:rPr lang="en-US" altLang="ko-KR" sz="1600" dirty="0">
                <a:latin typeface="+mn-ea"/>
              </a:rPr>
              <a:t> </a:t>
            </a:r>
            <a:r>
              <a:rPr lang="en-US" altLang="ko-KR" sz="1600" dirty="0" smtClean="0">
                <a:latin typeface="+mn-ea"/>
              </a:rPr>
              <a:t>   might </a:t>
            </a:r>
            <a:r>
              <a:rPr lang="en-US" altLang="ko-KR" sz="1600" dirty="0">
                <a:latin typeface="+mn-ea"/>
              </a:rPr>
              <a:t>benefit from </a:t>
            </a:r>
            <a:r>
              <a:rPr lang="en-US" altLang="ko-KR" sz="1600" dirty="0" smtClean="0">
                <a:latin typeface="+mn-ea"/>
              </a:rPr>
              <a:t>this strategy </a:t>
            </a:r>
            <a:r>
              <a:rPr lang="en-US" altLang="ko-KR" sz="1600" dirty="0">
                <a:latin typeface="+mn-ea"/>
              </a:rPr>
              <a:t>remain unknown.</a:t>
            </a:r>
          </a:p>
        </p:txBody>
      </p:sp>
      <p:sp>
        <p:nvSpPr>
          <p:cNvPr id="9" name="제목 1"/>
          <p:cNvSpPr txBox="1">
            <a:spLocks/>
          </p:cNvSpPr>
          <p:nvPr/>
        </p:nvSpPr>
        <p:spPr>
          <a:xfrm>
            <a:off x="406397" y="93852"/>
            <a:ext cx="8737603" cy="38075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ko-KR" altLang="en-US" sz="2400" b="1" dirty="0"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10" name="내용 개체 틀 2"/>
          <p:cNvSpPr txBox="1">
            <a:spLocks/>
          </p:cNvSpPr>
          <p:nvPr/>
        </p:nvSpPr>
        <p:spPr>
          <a:xfrm>
            <a:off x="212500" y="629549"/>
            <a:ext cx="8719000" cy="1123051"/>
          </a:xfrm>
          <a:prstGeom prst="rect">
            <a:avLst/>
          </a:prstGeom>
          <a:ln>
            <a:solidFill>
              <a:schemeClr val="accent1"/>
            </a:solidFill>
          </a:ln>
          <a:effectLst>
            <a:glow rad="63500">
              <a:schemeClr val="accent1">
                <a:alpha val="40000"/>
              </a:schemeClr>
            </a:glow>
          </a:effectLst>
        </p:spPr>
        <p:txBody>
          <a:bodyPr vert="horz" lIns="91440" tIns="45720" rIns="91440" bIns="45720" rtlCol="0">
            <a:normAutofit fontScale="85000" lnSpcReduction="20000"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anose="020B0604020202020204" pitchFamily="34" charset="0"/>
              <a:buNone/>
            </a:pPr>
            <a:endParaRPr lang="en-US" altLang="ko-KR" sz="500" smtClean="0">
              <a:latin typeface="+mn-ea"/>
            </a:endParaRPr>
          </a:p>
          <a:p>
            <a:pPr marL="0" indent="0" algn="just">
              <a:buFont typeface="Arial" panose="020B0604020202020204" pitchFamily="34" charset="0"/>
              <a:buNone/>
            </a:pPr>
            <a:r>
              <a:rPr lang="en-US" altLang="ko-KR" sz="1200" smtClean="0">
                <a:latin typeface="+mn-ea"/>
              </a:rPr>
              <a:t>[Lancet</a:t>
            </a:r>
            <a:r>
              <a:rPr lang="en-US" altLang="ko-KR" sz="1200" i="1" smtClean="0">
                <a:latin typeface="+mn-ea"/>
              </a:rPr>
              <a:t> </a:t>
            </a:r>
            <a:r>
              <a:rPr lang="en-US" altLang="ko-KR" sz="1200" smtClean="0">
                <a:latin typeface="+mn-ea"/>
              </a:rPr>
              <a:t>2012; 380: 1088–98]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ko-KR" sz="2600" b="1" smtClean="0">
                <a:latin typeface="+mn-ea"/>
              </a:rPr>
              <a:t>Guidelines for the management of severe traumatic brain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ko-KR" sz="2600" b="1" smtClean="0">
                <a:latin typeface="+mn-ea"/>
              </a:rPr>
              <a:t>injury, 4</a:t>
            </a:r>
            <a:r>
              <a:rPr lang="en-US" altLang="ko-KR" sz="2600" b="1" baseline="30000" smtClean="0">
                <a:latin typeface="+mn-ea"/>
              </a:rPr>
              <a:t>th</a:t>
            </a:r>
            <a:r>
              <a:rPr lang="en-US" altLang="ko-KR" sz="2600" b="1" smtClean="0">
                <a:latin typeface="+mn-ea"/>
              </a:rPr>
              <a:t> Edition</a:t>
            </a:r>
            <a:endParaRPr lang="en-US" altLang="ko-KR" sz="2600" b="1" i="1" dirty="0" smtClean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037937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xmlns="" id="{992E9B2C-81D2-7549-BFA1-E86D82F3D170}"/>
              </a:ext>
            </a:extLst>
          </p:cNvPr>
          <p:cNvGrpSpPr/>
          <p:nvPr/>
        </p:nvGrpSpPr>
        <p:grpSpPr>
          <a:xfrm>
            <a:off x="0" y="0"/>
            <a:ext cx="9144000" cy="535858"/>
            <a:chOff x="0" y="0"/>
            <a:chExt cx="9144000" cy="535858"/>
          </a:xfrm>
        </p:grpSpPr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xmlns="" id="{06135EFE-E3E1-B64E-8545-1B1FF3183D71}"/>
                </a:ext>
              </a:extLst>
            </p:cNvPr>
            <p:cNvSpPr/>
            <p:nvPr/>
          </p:nvSpPr>
          <p:spPr>
            <a:xfrm>
              <a:off x="0" y="0"/>
              <a:ext cx="9144000" cy="535858"/>
            </a:xfrm>
            <a:prstGeom prst="rect">
              <a:avLst/>
            </a:prstGeom>
            <a:solidFill>
              <a:srgbClr val="20346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/>
            </a:p>
          </p:txBody>
        </p:sp>
        <p:pic>
          <p:nvPicPr>
            <p:cNvPr id="8" name="그림 7">
              <a:extLst>
                <a:ext uri="{FF2B5EF4-FFF2-40B4-BE49-F238E27FC236}">
                  <a16:creationId xmlns:a16="http://schemas.microsoft.com/office/drawing/2014/main" xmlns="" id="{9FE73C70-E26F-7C4B-8FA8-21FD103B86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0825" y="107040"/>
              <a:ext cx="1044134" cy="321777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9" name="제목 1"/>
          <p:cNvSpPr txBox="1">
            <a:spLocks/>
          </p:cNvSpPr>
          <p:nvPr/>
        </p:nvSpPr>
        <p:spPr>
          <a:xfrm>
            <a:off x="406397" y="93852"/>
            <a:ext cx="8737603" cy="38075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ko-KR" altLang="en-US" sz="2400" b="1" dirty="0">
              <a:solidFill>
                <a:schemeClr val="bg1"/>
              </a:solidFill>
              <a:latin typeface="+mn-ea"/>
              <a:ea typeface="+mn-ea"/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013" y="1887974"/>
            <a:ext cx="7587173" cy="43096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내용 개체 틀 2"/>
          <p:cNvSpPr>
            <a:spLocks noGrp="1"/>
          </p:cNvSpPr>
          <p:nvPr>
            <p:ph idx="1"/>
          </p:nvPr>
        </p:nvSpPr>
        <p:spPr>
          <a:xfrm>
            <a:off x="192770" y="898950"/>
            <a:ext cx="8719001" cy="4894064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ü"/>
            </a:pPr>
            <a:endParaRPr lang="en-US" altLang="ko-KR" sz="1600" dirty="0" smtClean="0">
              <a:latin typeface="+mn-ea"/>
            </a:endParaRPr>
          </a:p>
          <a:p>
            <a:pPr>
              <a:buFont typeface="Wingdings" pitchFamily="2" charset="2"/>
              <a:buChar char="ü"/>
            </a:pPr>
            <a:r>
              <a:rPr lang="en-US" altLang="ko-KR" sz="1600" b="1" dirty="0" smtClean="0">
                <a:latin typeface="+mn-ea"/>
              </a:rPr>
              <a:t>Respiratory care bundle in patients with brain injury</a:t>
            </a:r>
          </a:p>
          <a:p>
            <a:pPr>
              <a:buFont typeface="Wingdings" pitchFamily="2" charset="2"/>
              <a:buChar char="ü"/>
            </a:pPr>
            <a:endParaRPr lang="en-US" altLang="ko-KR" sz="1600" dirty="0" smtClean="0">
              <a:latin typeface="+mn-ea"/>
            </a:endParaRPr>
          </a:p>
          <a:p>
            <a:pPr marL="0" indent="0">
              <a:buNone/>
            </a:pPr>
            <a:endParaRPr lang="en-US" altLang="ko-KR" sz="16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024184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xmlns="" id="{65E87CE4-9551-8C46-B99A-2C80BBAE41B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79451" y="1953037"/>
            <a:ext cx="2401724" cy="485259"/>
          </a:xfrm>
          <a:prstGeom prst="rect">
            <a:avLst/>
          </a:prstGeom>
          <a:effectLst/>
          <a:scene3d>
            <a:camera prst="orthographicFront"/>
            <a:lightRig rig="threePt" dir="t"/>
          </a:scene3d>
          <a:sp3d prstMaterial="plastic"/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4F0DCA37-EBC8-6248-AF1F-711B0D2A0884}"/>
              </a:ext>
            </a:extLst>
          </p:cNvPr>
          <p:cNvSpPr txBox="1"/>
          <p:nvPr/>
        </p:nvSpPr>
        <p:spPr>
          <a:xfrm>
            <a:off x="901931" y="2676698"/>
            <a:ext cx="73401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" altLang="ko-KR" sz="1600" i="1" dirty="0">
                <a:solidFill>
                  <a:schemeClr val="bg1"/>
                </a:solidFill>
                <a:latin typeface="Segoe Print" pitchFamily="2" charset="0"/>
                <a:cs typeface="Times New Roman" panose="02020603050405020304" pitchFamily="18" charset="0"/>
              </a:rPr>
              <a:t>With the Love of God, Free Humankind from Disease and Suffering</a:t>
            </a:r>
          </a:p>
        </p:txBody>
      </p:sp>
    </p:spTree>
    <p:extLst>
      <p:ext uri="{BB962C8B-B14F-4D97-AF65-F5344CB8AC3E}">
        <p14:creationId xmlns:p14="http://schemas.microsoft.com/office/powerpoint/2010/main" val="42231320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42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xmlns="" id="{992E9B2C-81D2-7549-BFA1-E86D82F3D170}"/>
              </a:ext>
            </a:extLst>
          </p:cNvPr>
          <p:cNvGrpSpPr/>
          <p:nvPr/>
        </p:nvGrpSpPr>
        <p:grpSpPr>
          <a:xfrm>
            <a:off x="0" y="0"/>
            <a:ext cx="9144000" cy="535858"/>
            <a:chOff x="0" y="0"/>
            <a:chExt cx="9144000" cy="535858"/>
          </a:xfrm>
        </p:grpSpPr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xmlns="" id="{06135EFE-E3E1-B64E-8545-1B1FF3183D71}"/>
                </a:ext>
              </a:extLst>
            </p:cNvPr>
            <p:cNvSpPr/>
            <p:nvPr/>
          </p:nvSpPr>
          <p:spPr>
            <a:xfrm>
              <a:off x="0" y="0"/>
              <a:ext cx="9144000" cy="535858"/>
            </a:xfrm>
            <a:prstGeom prst="rect">
              <a:avLst/>
            </a:prstGeom>
            <a:solidFill>
              <a:srgbClr val="20346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/>
            </a:p>
          </p:txBody>
        </p:sp>
        <p:pic>
          <p:nvPicPr>
            <p:cNvPr id="8" name="그림 7">
              <a:extLst>
                <a:ext uri="{FF2B5EF4-FFF2-40B4-BE49-F238E27FC236}">
                  <a16:creationId xmlns:a16="http://schemas.microsoft.com/office/drawing/2014/main" xmlns="" id="{9FE73C70-E26F-7C4B-8FA8-21FD103B86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0825" y="107040"/>
              <a:ext cx="1044134" cy="321777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7" name="내용 개체 틀 2"/>
          <p:cNvSpPr>
            <a:spLocks noGrp="1"/>
          </p:cNvSpPr>
          <p:nvPr>
            <p:ph idx="1"/>
          </p:nvPr>
        </p:nvSpPr>
        <p:spPr>
          <a:xfrm>
            <a:off x="192770" y="1724450"/>
            <a:ext cx="8719001" cy="4894064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ü"/>
            </a:pPr>
            <a:r>
              <a:rPr lang="en-US" altLang="ko-KR" sz="1800" dirty="0" smtClean="0">
                <a:latin typeface="+mn-ea"/>
              </a:rPr>
              <a:t>Severe </a:t>
            </a:r>
            <a:r>
              <a:rPr lang="en-US" altLang="ko-KR" sz="1800" dirty="0">
                <a:latin typeface="+mn-ea"/>
              </a:rPr>
              <a:t>brain injuries, such as </a:t>
            </a:r>
            <a:r>
              <a:rPr lang="en-US" altLang="ko-KR" sz="1800" u="sng" dirty="0">
                <a:latin typeface="+mn-ea"/>
              </a:rPr>
              <a:t>traumatic brain injury (TBI</a:t>
            </a:r>
            <a:r>
              <a:rPr lang="en-US" altLang="ko-KR" sz="1800" u="sng" dirty="0" smtClean="0">
                <a:latin typeface="+mn-ea"/>
              </a:rPr>
              <a:t>), ICH or </a:t>
            </a:r>
            <a:r>
              <a:rPr lang="en-US" altLang="ko-KR" sz="1800" u="sng" dirty="0">
                <a:latin typeface="+mn-ea"/>
              </a:rPr>
              <a:t>stroke</a:t>
            </a:r>
            <a:r>
              <a:rPr lang="en-US" altLang="ko-KR" sz="1800" dirty="0">
                <a:latin typeface="+mn-ea"/>
              </a:rPr>
              <a:t> are a </a:t>
            </a:r>
            <a:endParaRPr lang="en-US" altLang="ko-KR" sz="1800" dirty="0" smtClean="0">
              <a:latin typeface="+mn-ea"/>
            </a:endParaRPr>
          </a:p>
          <a:p>
            <a:pPr marL="0" indent="0">
              <a:buNone/>
            </a:pPr>
            <a:r>
              <a:rPr lang="en-US" altLang="ko-KR" sz="1800" dirty="0">
                <a:latin typeface="+mn-ea"/>
              </a:rPr>
              <a:t> </a:t>
            </a:r>
            <a:r>
              <a:rPr lang="en-US" altLang="ko-KR" sz="1800" dirty="0" smtClean="0">
                <a:latin typeface="+mn-ea"/>
              </a:rPr>
              <a:t>  common </a:t>
            </a:r>
            <a:r>
              <a:rPr lang="en-US" altLang="ko-KR" sz="1800" dirty="0">
                <a:latin typeface="+mn-ea"/>
              </a:rPr>
              <a:t>cause </a:t>
            </a:r>
            <a:r>
              <a:rPr lang="en-US" altLang="ko-KR" sz="1800" dirty="0" smtClean="0">
                <a:latin typeface="+mn-ea"/>
              </a:rPr>
              <a:t>of ICU admission </a:t>
            </a:r>
            <a:r>
              <a:rPr lang="en-US" altLang="ko-KR" sz="1800" dirty="0">
                <a:latin typeface="+mn-ea"/>
              </a:rPr>
              <a:t>and mechanical </a:t>
            </a:r>
            <a:r>
              <a:rPr lang="en-US" altLang="ko-KR" sz="1800" dirty="0" smtClean="0">
                <a:latin typeface="+mn-ea"/>
              </a:rPr>
              <a:t>ventilation initiation.</a:t>
            </a:r>
          </a:p>
          <a:p>
            <a:pPr>
              <a:buFont typeface="Wingdings" pitchFamily="2" charset="2"/>
              <a:buChar char="ü"/>
            </a:pPr>
            <a:endParaRPr lang="en-US" altLang="ko-KR" sz="1800" i="1" dirty="0">
              <a:latin typeface="+mn-ea"/>
            </a:endParaRPr>
          </a:p>
          <a:p>
            <a:pPr>
              <a:buFont typeface="Wingdings" pitchFamily="2" charset="2"/>
              <a:buChar char="ü"/>
            </a:pPr>
            <a:r>
              <a:rPr lang="en-US" altLang="ko-KR" sz="1800" dirty="0">
                <a:latin typeface="+mn-ea"/>
              </a:rPr>
              <a:t>The </a:t>
            </a:r>
            <a:r>
              <a:rPr lang="en-US" altLang="ko-KR" sz="1800" dirty="0" smtClean="0">
                <a:latin typeface="+mn-ea"/>
              </a:rPr>
              <a:t>respiratory management </a:t>
            </a:r>
            <a:r>
              <a:rPr lang="en-US" altLang="ko-KR" sz="1800" dirty="0">
                <a:latin typeface="+mn-ea"/>
              </a:rPr>
              <a:t>is further complex </a:t>
            </a:r>
            <a:endParaRPr lang="en-US" altLang="ko-KR" sz="1800" dirty="0" smtClean="0">
              <a:latin typeface="+mn-ea"/>
            </a:endParaRPr>
          </a:p>
          <a:p>
            <a:pPr marL="0" indent="0">
              <a:buNone/>
            </a:pPr>
            <a:r>
              <a:rPr lang="en-US" altLang="ko-KR" sz="1800" dirty="0" smtClean="0">
                <a:latin typeface="+mn-ea"/>
              </a:rPr>
              <a:t>   because </a:t>
            </a:r>
            <a:r>
              <a:rPr lang="en-US" altLang="ko-KR" sz="1800" u="sng" dirty="0" smtClean="0">
                <a:latin typeface="+mn-ea"/>
              </a:rPr>
              <a:t>weaning</a:t>
            </a:r>
            <a:r>
              <a:rPr lang="en-US" altLang="ko-KR" sz="1800" dirty="0" smtClean="0">
                <a:latin typeface="+mn-ea"/>
              </a:rPr>
              <a:t> </a:t>
            </a:r>
            <a:r>
              <a:rPr lang="en-US" altLang="ko-KR" sz="1800" dirty="0">
                <a:latin typeface="+mn-ea"/>
              </a:rPr>
              <a:t>these </a:t>
            </a:r>
            <a:r>
              <a:rPr lang="en-US" altLang="ko-KR" sz="1800" dirty="0" smtClean="0">
                <a:latin typeface="+mn-ea"/>
              </a:rPr>
              <a:t>patients from </a:t>
            </a:r>
            <a:r>
              <a:rPr lang="en-US" altLang="ko-KR" sz="1800" dirty="0">
                <a:latin typeface="+mn-ea"/>
              </a:rPr>
              <a:t>mechanical ventilation </a:t>
            </a:r>
            <a:r>
              <a:rPr lang="en-US" altLang="ko-KR" sz="1800" dirty="0" smtClean="0">
                <a:latin typeface="+mn-ea"/>
              </a:rPr>
              <a:t>and</a:t>
            </a:r>
          </a:p>
          <a:p>
            <a:pPr marL="0" indent="0">
              <a:buNone/>
            </a:pPr>
            <a:r>
              <a:rPr lang="en-US" altLang="ko-KR" sz="1800" dirty="0" smtClean="0">
                <a:latin typeface="+mn-ea"/>
              </a:rPr>
              <a:t> </a:t>
            </a:r>
            <a:r>
              <a:rPr lang="en-US" altLang="ko-KR" sz="1800" dirty="0">
                <a:latin typeface="+mn-ea"/>
              </a:rPr>
              <a:t> </a:t>
            </a:r>
            <a:r>
              <a:rPr lang="en-US" altLang="ko-KR" sz="1800" dirty="0" smtClean="0">
                <a:latin typeface="+mn-ea"/>
              </a:rPr>
              <a:t> the decision to </a:t>
            </a:r>
            <a:r>
              <a:rPr lang="en-US" altLang="ko-KR" sz="1800" u="sng" dirty="0" err="1" smtClean="0">
                <a:latin typeface="+mn-ea"/>
              </a:rPr>
              <a:t>extubate</a:t>
            </a:r>
            <a:r>
              <a:rPr lang="en-US" altLang="ko-KR" sz="1800" dirty="0" smtClean="0">
                <a:latin typeface="+mn-ea"/>
              </a:rPr>
              <a:t> remain </a:t>
            </a:r>
            <a:r>
              <a:rPr lang="en-US" altLang="ko-KR" sz="1800" dirty="0">
                <a:latin typeface="+mn-ea"/>
              </a:rPr>
              <a:t>two challenging </a:t>
            </a:r>
            <a:r>
              <a:rPr lang="en-US" altLang="ko-KR" sz="1800" dirty="0" smtClean="0">
                <a:latin typeface="+mn-ea"/>
              </a:rPr>
              <a:t>issues.</a:t>
            </a:r>
          </a:p>
          <a:p>
            <a:pPr>
              <a:buFont typeface="Wingdings" pitchFamily="2" charset="2"/>
              <a:buChar char="ü"/>
            </a:pPr>
            <a:endParaRPr lang="en-US" altLang="ko-KR" sz="1800" i="1" dirty="0">
              <a:latin typeface="+mn-ea"/>
            </a:endParaRPr>
          </a:p>
          <a:p>
            <a:pPr>
              <a:buFont typeface="Wingdings" pitchFamily="2" charset="2"/>
              <a:buChar char="ü"/>
            </a:pPr>
            <a:r>
              <a:rPr lang="en-US" altLang="ko-KR" sz="1800" dirty="0" smtClean="0">
                <a:latin typeface="+mn-ea"/>
              </a:rPr>
              <a:t>Recent guidelines </a:t>
            </a:r>
            <a:r>
              <a:rPr lang="en-US" altLang="ko-KR" sz="1800" dirty="0">
                <a:latin typeface="+mn-ea"/>
              </a:rPr>
              <a:t>recommend that </a:t>
            </a:r>
            <a:r>
              <a:rPr lang="en-US" altLang="ko-KR" sz="1800" u="sng" dirty="0">
                <a:latin typeface="+mn-ea"/>
              </a:rPr>
              <a:t>prolonged </a:t>
            </a:r>
            <a:r>
              <a:rPr lang="en-US" altLang="ko-KR" sz="1800" u="sng" dirty="0" smtClean="0">
                <a:latin typeface="+mn-ea"/>
              </a:rPr>
              <a:t>prophylactic hyperventilation</a:t>
            </a:r>
          </a:p>
          <a:p>
            <a:pPr marL="0" indent="0">
              <a:buNone/>
            </a:pPr>
            <a:r>
              <a:rPr lang="en-US" altLang="ko-KR" sz="1800" dirty="0">
                <a:latin typeface="+mn-ea"/>
              </a:rPr>
              <a:t> </a:t>
            </a:r>
            <a:r>
              <a:rPr lang="en-US" altLang="ko-KR" sz="1800" dirty="0" smtClean="0">
                <a:latin typeface="+mn-ea"/>
              </a:rPr>
              <a:t> </a:t>
            </a:r>
            <a:r>
              <a:rPr lang="en-US" altLang="ko-KR" sz="1800" u="sng" dirty="0" smtClean="0">
                <a:latin typeface="+mn-ea"/>
              </a:rPr>
              <a:t> </a:t>
            </a:r>
            <a:r>
              <a:rPr lang="en-US" altLang="ko-KR" sz="1800" u="sng" dirty="0">
                <a:latin typeface="+mn-ea"/>
              </a:rPr>
              <a:t>with PCO</a:t>
            </a:r>
            <a:r>
              <a:rPr lang="en-US" altLang="ko-KR" sz="1800" u="sng" baseline="-25000" dirty="0">
                <a:latin typeface="+mn-ea"/>
              </a:rPr>
              <a:t>2</a:t>
            </a:r>
            <a:r>
              <a:rPr lang="en-US" altLang="ko-KR" sz="1800" u="sng" dirty="0">
                <a:latin typeface="+mn-ea"/>
              </a:rPr>
              <a:t> ≤25mmHg should be </a:t>
            </a:r>
            <a:r>
              <a:rPr lang="en-US" altLang="ko-KR" sz="1800" u="sng" dirty="0" smtClean="0">
                <a:latin typeface="+mn-ea"/>
              </a:rPr>
              <a:t>avoided</a:t>
            </a:r>
            <a:r>
              <a:rPr lang="en-US" altLang="ko-KR" sz="1800" dirty="0" smtClean="0">
                <a:latin typeface="+mn-ea"/>
              </a:rPr>
              <a:t>, but </a:t>
            </a:r>
            <a:r>
              <a:rPr lang="en-US" altLang="ko-KR" sz="1800" dirty="0">
                <a:latin typeface="+mn-ea"/>
              </a:rPr>
              <a:t>the ventilator settings, </a:t>
            </a:r>
            <a:endParaRPr lang="en-US" altLang="ko-KR" sz="1800" dirty="0" smtClean="0">
              <a:latin typeface="+mn-ea"/>
            </a:endParaRPr>
          </a:p>
          <a:p>
            <a:pPr marL="0" indent="0">
              <a:buNone/>
            </a:pPr>
            <a:r>
              <a:rPr lang="en-US" altLang="ko-KR" sz="1800" dirty="0">
                <a:latin typeface="+mn-ea"/>
              </a:rPr>
              <a:t> </a:t>
            </a:r>
            <a:r>
              <a:rPr lang="en-US" altLang="ko-KR" sz="1800" dirty="0" smtClean="0">
                <a:latin typeface="+mn-ea"/>
              </a:rPr>
              <a:t>  including </a:t>
            </a:r>
            <a:r>
              <a:rPr lang="en-US" altLang="ko-KR" sz="1800" dirty="0">
                <a:latin typeface="+mn-ea"/>
              </a:rPr>
              <a:t>those to set tidal </a:t>
            </a:r>
            <a:r>
              <a:rPr lang="en-US" altLang="ko-KR" sz="1800" dirty="0" smtClean="0">
                <a:latin typeface="+mn-ea"/>
              </a:rPr>
              <a:t>volume or </a:t>
            </a:r>
            <a:r>
              <a:rPr lang="en-US" altLang="ko-KR" sz="1800" dirty="0">
                <a:latin typeface="+mn-ea"/>
              </a:rPr>
              <a:t>positive end-expiratory pressure (PEEP</a:t>
            </a:r>
            <a:r>
              <a:rPr lang="en-US" altLang="ko-KR" sz="1800" dirty="0" smtClean="0">
                <a:latin typeface="+mn-ea"/>
              </a:rPr>
              <a:t>),</a:t>
            </a:r>
          </a:p>
          <a:p>
            <a:pPr marL="0" indent="0">
              <a:buNone/>
            </a:pPr>
            <a:r>
              <a:rPr lang="en-US" altLang="ko-KR" sz="1800" dirty="0">
                <a:latin typeface="+mn-ea"/>
              </a:rPr>
              <a:t> </a:t>
            </a:r>
            <a:r>
              <a:rPr lang="en-US" altLang="ko-KR" sz="1800" dirty="0" smtClean="0">
                <a:latin typeface="+mn-ea"/>
              </a:rPr>
              <a:t>  remain undetailed</a:t>
            </a:r>
            <a:r>
              <a:rPr lang="en-US" altLang="ko-KR" sz="1800" dirty="0">
                <a:latin typeface="+mn-ea"/>
              </a:rPr>
              <a:t>.</a:t>
            </a:r>
            <a:endParaRPr lang="en-US" altLang="ko-KR" sz="1800" i="1" dirty="0" smtClean="0">
              <a:latin typeface="+mn-ea"/>
            </a:endParaRPr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4167" y="739055"/>
            <a:ext cx="8737603" cy="872028"/>
          </a:xfrm>
        </p:spPr>
        <p:txBody>
          <a:bodyPr>
            <a:normAutofit/>
          </a:bodyPr>
          <a:lstStyle/>
          <a:p>
            <a:r>
              <a:rPr lang="en-US" altLang="ko-KR" sz="3600" b="1" dirty="0" smtClean="0">
                <a:latin typeface="+mn-ea"/>
                <a:ea typeface="+mn-ea"/>
              </a:rPr>
              <a:t>Introduction</a:t>
            </a:r>
            <a:endParaRPr lang="ko-KR" altLang="en-US" sz="3600" b="1" dirty="0">
              <a:latin typeface="+mn-ea"/>
              <a:ea typeface="+mn-ea"/>
            </a:endParaRPr>
          </a:p>
        </p:txBody>
      </p:sp>
      <p:sp>
        <p:nvSpPr>
          <p:cNvPr id="9" name="제목 1"/>
          <p:cNvSpPr txBox="1">
            <a:spLocks/>
          </p:cNvSpPr>
          <p:nvPr/>
        </p:nvSpPr>
        <p:spPr>
          <a:xfrm>
            <a:off x="406397" y="93852"/>
            <a:ext cx="8737603" cy="38075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ko-KR" altLang="en-US" sz="2400" b="1" dirty="0">
              <a:solidFill>
                <a:schemeClr val="bg1"/>
              </a:solidFill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838902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xmlns="" id="{992E9B2C-81D2-7549-BFA1-E86D82F3D170}"/>
              </a:ext>
            </a:extLst>
          </p:cNvPr>
          <p:cNvGrpSpPr/>
          <p:nvPr/>
        </p:nvGrpSpPr>
        <p:grpSpPr>
          <a:xfrm>
            <a:off x="0" y="0"/>
            <a:ext cx="9144000" cy="535858"/>
            <a:chOff x="0" y="0"/>
            <a:chExt cx="9144000" cy="535858"/>
          </a:xfrm>
        </p:grpSpPr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xmlns="" id="{06135EFE-E3E1-B64E-8545-1B1FF3183D71}"/>
                </a:ext>
              </a:extLst>
            </p:cNvPr>
            <p:cNvSpPr/>
            <p:nvPr/>
          </p:nvSpPr>
          <p:spPr>
            <a:xfrm>
              <a:off x="0" y="0"/>
              <a:ext cx="9144000" cy="535858"/>
            </a:xfrm>
            <a:prstGeom prst="rect">
              <a:avLst/>
            </a:prstGeom>
            <a:solidFill>
              <a:srgbClr val="20346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/>
            </a:p>
          </p:txBody>
        </p:sp>
        <p:pic>
          <p:nvPicPr>
            <p:cNvPr id="8" name="그림 7">
              <a:extLst>
                <a:ext uri="{FF2B5EF4-FFF2-40B4-BE49-F238E27FC236}">
                  <a16:creationId xmlns:a16="http://schemas.microsoft.com/office/drawing/2014/main" xmlns="" id="{9FE73C70-E26F-7C4B-8FA8-21FD103B86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0825" y="107040"/>
              <a:ext cx="1044134" cy="321777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7" name="내용 개체 틀 2"/>
          <p:cNvSpPr>
            <a:spLocks noGrp="1"/>
          </p:cNvSpPr>
          <p:nvPr>
            <p:ph idx="1"/>
          </p:nvPr>
        </p:nvSpPr>
        <p:spPr>
          <a:xfrm>
            <a:off x="212500" y="629549"/>
            <a:ext cx="8719000" cy="1017817"/>
          </a:xfrm>
          <a:ln>
            <a:solidFill>
              <a:schemeClr val="accent1"/>
            </a:solidFill>
          </a:ln>
          <a:effectLst>
            <a:glow rad="63500">
              <a:schemeClr val="accent1">
                <a:alpha val="40000"/>
              </a:schemeClr>
            </a:glow>
          </a:effectLst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en-US" altLang="ko-KR" sz="500" dirty="0" smtClean="0">
              <a:latin typeface="+mn-ea"/>
            </a:endParaRPr>
          </a:p>
          <a:p>
            <a:pPr marL="0" indent="0" algn="just">
              <a:buNone/>
            </a:pPr>
            <a:r>
              <a:rPr lang="en-US" altLang="ko-KR" sz="1200" dirty="0" smtClean="0">
                <a:latin typeface="+mn-ea"/>
              </a:rPr>
              <a:t>[Lancet</a:t>
            </a:r>
            <a:r>
              <a:rPr lang="en-US" altLang="ko-KR" sz="1200" i="1" dirty="0" smtClean="0">
                <a:latin typeface="+mn-ea"/>
              </a:rPr>
              <a:t> </a:t>
            </a:r>
            <a:r>
              <a:rPr lang="en-US" altLang="ko-KR" sz="1200" dirty="0">
                <a:latin typeface="+mn-ea"/>
              </a:rPr>
              <a:t>2012; 380: </a:t>
            </a:r>
            <a:r>
              <a:rPr lang="en-US" altLang="ko-KR" sz="1200" dirty="0" smtClean="0">
                <a:latin typeface="+mn-ea"/>
              </a:rPr>
              <a:t>1088–98]</a:t>
            </a:r>
          </a:p>
          <a:p>
            <a:pPr marL="0" indent="0" algn="just">
              <a:buNone/>
            </a:pPr>
            <a:r>
              <a:rPr lang="en-US" altLang="ko-KR" sz="2400" b="1" dirty="0" smtClean="0">
                <a:latin typeface="+mn-ea"/>
              </a:rPr>
              <a:t>Early </a:t>
            </a:r>
            <a:r>
              <a:rPr lang="en-US" altLang="ko-KR" sz="2400" b="1" dirty="0">
                <a:latin typeface="+mn-ea"/>
              </a:rPr>
              <a:t>management of severe traumatic brain injury</a:t>
            </a:r>
            <a:endParaRPr lang="en-US" altLang="ko-KR" sz="2400" b="1" i="1" dirty="0" smtClean="0">
              <a:latin typeface="+mn-ea"/>
            </a:endParaRPr>
          </a:p>
        </p:txBody>
      </p:sp>
      <p:sp>
        <p:nvSpPr>
          <p:cNvPr id="9" name="제목 1"/>
          <p:cNvSpPr txBox="1">
            <a:spLocks/>
          </p:cNvSpPr>
          <p:nvPr/>
        </p:nvSpPr>
        <p:spPr>
          <a:xfrm>
            <a:off x="406397" y="93852"/>
            <a:ext cx="8737603" cy="38075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ko-KR" altLang="en-US" sz="2400" b="1" dirty="0">
              <a:solidFill>
                <a:schemeClr val="bg1"/>
              </a:solidFill>
              <a:latin typeface="+mn-ea"/>
              <a:ea typeface="+mn-ea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955799"/>
            <a:ext cx="5337175" cy="46405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직사각형 4"/>
          <p:cNvSpPr/>
          <p:nvPr/>
        </p:nvSpPr>
        <p:spPr>
          <a:xfrm>
            <a:off x="508000" y="5787936"/>
            <a:ext cx="8347300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txBody>
          <a:bodyPr wrap="square">
            <a:spAutoFit/>
          </a:bodyPr>
          <a:lstStyle/>
          <a:p>
            <a:r>
              <a:rPr lang="en-US" altLang="ko-KR" dirty="0" smtClean="0">
                <a:latin typeface="+mn-ea"/>
              </a:rPr>
              <a:t>Hypoxemia and Hyper/</a:t>
            </a:r>
            <a:r>
              <a:rPr lang="en-US" altLang="ko-KR" dirty="0" err="1">
                <a:latin typeface="+mn-ea"/>
              </a:rPr>
              <a:t>H</a:t>
            </a:r>
            <a:r>
              <a:rPr lang="en-US" altLang="ko-KR" dirty="0" err="1" smtClean="0">
                <a:latin typeface="+mn-ea"/>
              </a:rPr>
              <a:t>ypocapnia</a:t>
            </a:r>
            <a:r>
              <a:rPr lang="en-US" altLang="ko-KR" dirty="0" smtClean="0">
                <a:latin typeface="+mn-ea"/>
              </a:rPr>
              <a:t> lead </a:t>
            </a:r>
            <a:r>
              <a:rPr lang="en-US" altLang="ko-KR" dirty="0">
                <a:latin typeface="+mn-ea"/>
              </a:rPr>
              <a:t>to secondary brain insults, </a:t>
            </a:r>
            <a:r>
              <a:rPr lang="en-US" altLang="ko-KR" dirty="0" smtClean="0">
                <a:latin typeface="+mn-ea"/>
              </a:rPr>
              <a:t>which alter </a:t>
            </a:r>
            <a:r>
              <a:rPr lang="en-US" altLang="ko-KR" dirty="0">
                <a:latin typeface="+mn-ea"/>
              </a:rPr>
              <a:t>the outcome</a:t>
            </a:r>
            <a:endParaRPr lang="ko-KR" altLang="en-US" dirty="0">
              <a:latin typeface="+mn-ea"/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5163000" y="3152697"/>
            <a:ext cx="3692300" cy="2246769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kumimoji="1" lang="en-US" altLang="ko-KR" sz="1400" dirty="0"/>
              <a:t>cell swelling + BBB dysfunction </a:t>
            </a:r>
            <a:endParaRPr kumimoji="1" lang="en-US" altLang="ko-KR" sz="1400" dirty="0" smtClean="0"/>
          </a:p>
          <a:p>
            <a:r>
              <a:rPr kumimoji="1" lang="en-US" altLang="ko-KR" sz="1400" dirty="0" smtClean="0"/>
              <a:t>→ </a:t>
            </a:r>
            <a:r>
              <a:rPr kumimoji="1" lang="en-US" altLang="ko-KR" sz="1400" dirty="0"/>
              <a:t>brain </a:t>
            </a:r>
            <a:r>
              <a:rPr kumimoji="1" lang="en-US" altLang="ko-KR" sz="1400" dirty="0" smtClean="0"/>
              <a:t>edema, increased ICP,</a:t>
            </a:r>
            <a:r>
              <a:rPr kumimoji="1" lang="ko-KR" altLang="en-US" sz="1400" dirty="0" smtClean="0"/>
              <a:t> </a:t>
            </a:r>
            <a:r>
              <a:rPr kumimoji="1" lang="en-US" altLang="ko-KR" sz="1400" dirty="0"/>
              <a:t>brain ischemia</a:t>
            </a:r>
          </a:p>
          <a:p>
            <a:endParaRPr kumimoji="1" lang="en-US" altLang="ko-KR" sz="1400" dirty="0"/>
          </a:p>
          <a:p>
            <a:r>
              <a:rPr kumimoji="1" lang="en-US" altLang="ko-KR" sz="1400" dirty="0"/>
              <a:t>neuron death </a:t>
            </a:r>
          </a:p>
          <a:p>
            <a:r>
              <a:rPr kumimoji="1" lang="en-US" altLang="ko-KR" sz="1400" dirty="0"/>
              <a:t>→ </a:t>
            </a:r>
            <a:r>
              <a:rPr kumimoji="1" lang="en-US" altLang="ko-KR" sz="1400" dirty="0" smtClean="0"/>
              <a:t>Glutamate </a:t>
            </a:r>
            <a:r>
              <a:rPr lang="en-US" altLang="ko-KR" sz="1400" dirty="0" smtClean="0"/>
              <a:t>produced excessively</a:t>
            </a:r>
          </a:p>
          <a:p>
            <a:r>
              <a:rPr kumimoji="1" lang="en-US" altLang="ko-KR" sz="1400" dirty="0"/>
              <a:t>→</a:t>
            </a:r>
            <a:r>
              <a:rPr lang="en-US" altLang="ko-KR" sz="1400" dirty="0" smtClean="0"/>
              <a:t> </a:t>
            </a:r>
            <a:r>
              <a:rPr lang="en-US" altLang="ko-KR" sz="1400" dirty="0"/>
              <a:t>astrocytes cannot remove glutamate </a:t>
            </a:r>
            <a:endParaRPr lang="en-US" altLang="ko-KR" sz="1400" dirty="0" smtClean="0"/>
          </a:p>
          <a:p>
            <a:r>
              <a:rPr kumimoji="1" lang="ko-KR" altLang="en-US" sz="1400" dirty="0" smtClean="0"/>
              <a:t>→ </a:t>
            </a:r>
            <a:r>
              <a:rPr lang="en-US" altLang="ko-KR" sz="1400" dirty="0"/>
              <a:t>Glutamate </a:t>
            </a:r>
            <a:r>
              <a:rPr lang="en-US" altLang="ko-KR" sz="1400" dirty="0" smtClean="0"/>
              <a:t>binding to NMDA receptors</a:t>
            </a:r>
            <a:endParaRPr lang="en-US" altLang="ko-KR" sz="1400" dirty="0"/>
          </a:p>
          <a:p>
            <a:r>
              <a:rPr kumimoji="1" lang="ko-KR" altLang="en-US" sz="1400" dirty="0" smtClean="0"/>
              <a:t>→ </a:t>
            </a:r>
            <a:r>
              <a:rPr lang="en-US" altLang="ko-KR" sz="1400" dirty="0"/>
              <a:t>ion imbalance </a:t>
            </a:r>
            <a:endParaRPr lang="en-US" altLang="ko-KR" sz="1400" dirty="0" smtClean="0"/>
          </a:p>
          <a:p>
            <a:r>
              <a:rPr kumimoji="1" lang="ko-KR" altLang="en-US" sz="1400" dirty="0" smtClean="0"/>
              <a:t>→ </a:t>
            </a:r>
            <a:r>
              <a:rPr lang="en-US" altLang="ko-KR" sz="1400" dirty="0" err="1"/>
              <a:t>depolarisation</a:t>
            </a:r>
            <a:r>
              <a:rPr lang="en-US" altLang="ko-KR" sz="1400" dirty="0"/>
              <a:t> of the cell </a:t>
            </a:r>
            <a:r>
              <a:rPr lang="en-US" altLang="ko-KR" sz="1400" dirty="0" smtClean="0"/>
              <a:t>membrane</a:t>
            </a:r>
          </a:p>
          <a:p>
            <a:r>
              <a:rPr kumimoji="1" lang="ko-KR" altLang="en-US" sz="1400" dirty="0" smtClean="0"/>
              <a:t>→ </a:t>
            </a:r>
            <a:r>
              <a:rPr lang="en-US" altLang="ko-KR" sz="1400" dirty="0"/>
              <a:t>damages membrane lipids, proteins, and DNA</a:t>
            </a:r>
            <a:endParaRPr kumimoji="1" lang="ko-KR" altLang="en-US" sz="1400" dirty="0"/>
          </a:p>
        </p:txBody>
      </p:sp>
    </p:spTree>
    <p:extLst>
      <p:ext uri="{BB962C8B-B14F-4D97-AF65-F5344CB8AC3E}">
        <p14:creationId xmlns:p14="http://schemas.microsoft.com/office/powerpoint/2010/main" val="8389029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xmlns="" id="{992E9B2C-81D2-7549-BFA1-E86D82F3D170}"/>
              </a:ext>
            </a:extLst>
          </p:cNvPr>
          <p:cNvGrpSpPr/>
          <p:nvPr/>
        </p:nvGrpSpPr>
        <p:grpSpPr>
          <a:xfrm>
            <a:off x="0" y="0"/>
            <a:ext cx="9144000" cy="535858"/>
            <a:chOff x="0" y="0"/>
            <a:chExt cx="9144000" cy="535858"/>
          </a:xfrm>
        </p:grpSpPr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xmlns="" id="{06135EFE-E3E1-B64E-8545-1B1FF3183D71}"/>
                </a:ext>
              </a:extLst>
            </p:cNvPr>
            <p:cNvSpPr/>
            <p:nvPr/>
          </p:nvSpPr>
          <p:spPr>
            <a:xfrm>
              <a:off x="0" y="0"/>
              <a:ext cx="9144000" cy="535858"/>
            </a:xfrm>
            <a:prstGeom prst="rect">
              <a:avLst/>
            </a:prstGeom>
            <a:solidFill>
              <a:srgbClr val="20346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/>
            </a:p>
          </p:txBody>
        </p:sp>
        <p:pic>
          <p:nvPicPr>
            <p:cNvPr id="8" name="그림 7">
              <a:extLst>
                <a:ext uri="{FF2B5EF4-FFF2-40B4-BE49-F238E27FC236}">
                  <a16:creationId xmlns:a16="http://schemas.microsoft.com/office/drawing/2014/main" xmlns="" id="{9FE73C70-E26F-7C4B-8FA8-21FD103B86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0825" y="107040"/>
              <a:ext cx="1044134" cy="321777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7" name="내용 개체 틀 2"/>
          <p:cNvSpPr>
            <a:spLocks noGrp="1"/>
          </p:cNvSpPr>
          <p:nvPr>
            <p:ph idx="1"/>
          </p:nvPr>
        </p:nvSpPr>
        <p:spPr>
          <a:xfrm>
            <a:off x="192770" y="2095500"/>
            <a:ext cx="8719001" cy="4523014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ü"/>
            </a:pPr>
            <a:r>
              <a:rPr lang="en-US" altLang="ko-KR" sz="1800" dirty="0" smtClean="0">
                <a:latin typeface="+mn-ea"/>
              </a:rPr>
              <a:t>Prospective</a:t>
            </a:r>
            <a:r>
              <a:rPr lang="en-US" altLang="ko-KR" sz="1800" dirty="0">
                <a:latin typeface="+mn-ea"/>
              </a:rPr>
              <a:t>, </a:t>
            </a:r>
            <a:r>
              <a:rPr lang="en-US" altLang="ko-KR" sz="1800" dirty="0" smtClean="0">
                <a:latin typeface="+mn-ea"/>
              </a:rPr>
              <a:t>observational, and </a:t>
            </a:r>
            <a:r>
              <a:rPr lang="en-US" altLang="ko-KR" sz="1800" dirty="0">
                <a:latin typeface="+mn-ea"/>
              </a:rPr>
              <a:t>multicenter </a:t>
            </a:r>
            <a:r>
              <a:rPr lang="en-US" altLang="ko-KR" sz="1800" dirty="0" smtClean="0">
                <a:latin typeface="+mn-ea"/>
              </a:rPr>
              <a:t>study, 349 ICUs</a:t>
            </a:r>
          </a:p>
          <a:p>
            <a:pPr>
              <a:buFont typeface="Wingdings" pitchFamily="2" charset="2"/>
              <a:buChar char="ü"/>
            </a:pPr>
            <a:r>
              <a:rPr lang="en-US" altLang="ko-KR" sz="1800" dirty="0" smtClean="0">
                <a:latin typeface="+mn-ea"/>
              </a:rPr>
              <a:t>552 neurologic patients vs. 4,030 Non-neurologic patients</a:t>
            </a:r>
          </a:p>
          <a:p>
            <a:pPr>
              <a:buFont typeface="Wingdings" pitchFamily="2" charset="2"/>
              <a:buChar char="ü"/>
            </a:pPr>
            <a:r>
              <a:rPr lang="en-US" altLang="ko-KR" sz="1800" dirty="0" smtClean="0">
                <a:latin typeface="+mn-ea"/>
              </a:rPr>
              <a:t>Higher mortality rate in neurologic </a:t>
            </a:r>
            <a:r>
              <a:rPr lang="en-US" altLang="ko-KR" sz="1800" dirty="0">
                <a:latin typeface="+mn-ea"/>
              </a:rPr>
              <a:t>patients despite a lower incidence </a:t>
            </a:r>
            <a:r>
              <a:rPr lang="en-US" altLang="ko-KR" sz="1800" dirty="0" smtClean="0">
                <a:latin typeface="+mn-ea"/>
              </a:rPr>
              <a:t>of </a:t>
            </a:r>
          </a:p>
          <a:p>
            <a:pPr marL="0" indent="0">
              <a:buNone/>
            </a:pPr>
            <a:r>
              <a:rPr lang="en-US" altLang="ko-KR" sz="1800" dirty="0">
                <a:latin typeface="+mn-ea"/>
              </a:rPr>
              <a:t> </a:t>
            </a:r>
            <a:r>
              <a:rPr lang="en-US" altLang="ko-KR" sz="1800" dirty="0" smtClean="0">
                <a:latin typeface="+mn-ea"/>
              </a:rPr>
              <a:t>  </a:t>
            </a:r>
            <a:r>
              <a:rPr lang="en-US" altLang="ko-KR" sz="1800" dirty="0" err="1" smtClean="0">
                <a:latin typeface="+mn-ea"/>
              </a:rPr>
              <a:t>extracerebral</a:t>
            </a:r>
            <a:r>
              <a:rPr lang="en-US" altLang="ko-KR" sz="1800" dirty="0" smtClean="0">
                <a:latin typeface="+mn-ea"/>
              </a:rPr>
              <a:t> </a:t>
            </a:r>
            <a:r>
              <a:rPr lang="en-US" altLang="ko-KR" sz="1800" dirty="0">
                <a:latin typeface="+mn-ea"/>
              </a:rPr>
              <a:t>organ dysfunction.</a:t>
            </a:r>
          </a:p>
        </p:txBody>
      </p:sp>
      <p:sp>
        <p:nvSpPr>
          <p:cNvPr id="9" name="제목 1"/>
          <p:cNvSpPr txBox="1">
            <a:spLocks/>
          </p:cNvSpPr>
          <p:nvPr/>
        </p:nvSpPr>
        <p:spPr>
          <a:xfrm>
            <a:off x="406397" y="93852"/>
            <a:ext cx="8737603" cy="38075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ko-KR" altLang="en-US" sz="2400" b="1" dirty="0"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10" name="내용 개체 틀 2"/>
          <p:cNvSpPr txBox="1">
            <a:spLocks/>
          </p:cNvSpPr>
          <p:nvPr/>
        </p:nvSpPr>
        <p:spPr>
          <a:xfrm>
            <a:off x="212500" y="629549"/>
            <a:ext cx="8719000" cy="1300851"/>
          </a:xfrm>
          <a:prstGeom prst="rect">
            <a:avLst/>
          </a:prstGeom>
          <a:ln>
            <a:solidFill>
              <a:schemeClr val="accent1"/>
            </a:solidFill>
          </a:ln>
          <a:effectLst>
            <a:glow rad="63500">
              <a:schemeClr val="accent1">
                <a:alpha val="40000"/>
              </a:schemeClr>
            </a:glow>
          </a:effectLst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anose="020B0604020202020204" pitchFamily="34" charset="0"/>
              <a:buNone/>
            </a:pPr>
            <a:endParaRPr lang="en-US" altLang="ko-KR" sz="500" dirty="0" smtClean="0">
              <a:latin typeface="+mn-ea"/>
            </a:endParaRPr>
          </a:p>
          <a:p>
            <a:pPr marL="0" indent="0" algn="just">
              <a:buNone/>
            </a:pPr>
            <a:r>
              <a:rPr lang="en-US" altLang="ko-KR" sz="1200" dirty="0" smtClean="0">
                <a:latin typeface="+mn-ea"/>
              </a:rPr>
              <a:t>[</a:t>
            </a:r>
            <a:r>
              <a:rPr lang="en-US" altLang="ko-KR" sz="1200" dirty="0" err="1">
                <a:latin typeface="+mn-ea"/>
              </a:rPr>
              <a:t>Crit</a:t>
            </a:r>
            <a:r>
              <a:rPr lang="en-US" altLang="ko-KR" sz="1200" dirty="0">
                <a:latin typeface="+mn-ea"/>
              </a:rPr>
              <a:t> Care Med 2011 Vol. 39, No. 6</a:t>
            </a:r>
            <a:r>
              <a:rPr lang="en-US" altLang="ko-KR" sz="1200" dirty="0" smtClean="0">
                <a:latin typeface="+mn-ea"/>
              </a:rPr>
              <a:t>]</a:t>
            </a:r>
          </a:p>
          <a:p>
            <a:pPr marL="0" indent="0">
              <a:buNone/>
            </a:pPr>
            <a:r>
              <a:rPr lang="en-US" altLang="ko-KR" sz="2400" b="1" dirty="0">
                <a:latin typeface="+mn-ea"/>
              </a:rPr>
              <a:t>Management and outcome of mechanically ventilated </a:t>
            </a:r>
            <a:r>
              <a:rPr lang="en-US" altLang="ko-KR" sz="2400" b="1" dirty="0" smtClean="0">
                <a:latin typeface="+mn-ea"/>
              </a:rPr>
              <a:t>neurologic patients</a:t>
            </a:r>
            <a:endParaRPr lang="en-US" altLang="ko-KR" sz="2400" b="1" i="1" dirty="0" smtClean="0">
              <a:latin typeface="+mn-ea"/>
            </a:endParaRPr>
          </a:p>
        </p:txBody>
      </p:sp>
      <p:grpSp>
        <p:nvGrpSpPr>
          <p:cNvPr id="17" name="그룹 16"/>
          <p:cNvGrpSpPr/>
          <p:nvPr/>
        </p:nvGrpSpPr>
        <p:grpSpPr>
          <a:xfrm>
            <a:off x="507997" y="3637584"/>
            <a:ext cx="6070603" cy="3024060"/>
            <a:chOff x="507997" y="3637584"/>
            <a:chExt cx="6070603" cy="3024060"/>
          </a:xfrm>
        </p:grpSpPr>
        <p:pic>
          <p:nvPicPr>
            <p:cNvPr id="11" name="Picture 2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7997" y="3637584"/>
              <a:ext cx="6070603" cy="302406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5" name="직사각형 4"/>
            <p:cNvSpPr/>
            <p:nvPr/>
          </p:nvSpPr>
          <p:spPr>
            <a:xfrm>
              <a:off x="2895600" y="4902200"/>
              <a:ext cx="457200" cy="584200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  <a:effectLst>
              <a:glow rad="63500">
                <a:srgbClr val="FF0000">
                  <a:alpha val="40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" name="직사각형 11"/>
            <p:cNvSpPr/>
            <p:nvPr/>
          </p:nvSpPr>
          <p:spPr>
            <a:xfrm>
              <a:off x="3822700" y="6223000"/>
              <a:ext cx="2032000" cy="395514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  <a:effectLst>
              <a:glow rad="63500">
                <a:srgbClr val="FF0000">
                  <a:alpha val="40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" name="직사각형 12"/>
            <p:cNvSpPr/>
            <p:nvPr/>
          </p:nvSpPr>
          <p:spPr>
            <a:xfrm>
              <a:off x="3835400" y="5435600"/>
              <a:ext cx="2032000" cy="197757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  <a:effectLst>
              <a:glow rad="63500">
                <a:srgbClr val="FF0000">
                  <a:alpha val="40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4" name="그룹 13"/>
          <p:cNvGrpSpPr/>
          <p:nvPr/>
        </p:nvGrpSpPr>
        <p:grpSpPr>
          <a:xfrm>
            <a:off x="1269559" y="3594454"/>
            <a:ext cx="7342464" cy="3123846"/>
            <a:chOff x="0" y="1504950"/>
            <a:chExt cx="10382250" cy="3848100"/>
          </a:xfrm>
        </p:grpSpPr>
        <p:pic>
          <p:nvPicPr>
            <p:cNvPr id="8194" name="Picture 2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1504950"/>
              <a:ext cx="10382250" cy="38481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5" name="직사각형 14"/>
            <p:cNvSpPr/>
            <p:nvPr/>
          </p:nvSpPr>
          <p:spPr>
            <a:xfrm>
              <a:off x="50800" y="3873500"/>
              <a:ext cx="1663700" cy="812800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  <a:effectLst>
              <a:glow rad="63500">
                <a:srgbClr val="FF0000">
                  <a:alpha val="40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직사각형 15"/>
            <p:cNvSpPr/>
            <p:nvPr/>
          </p:nvSpPr>
          <p:spPr>
            <a:xfrm>
              <a:off x="8099650" y="3873500"/>
              <a:ext cx="2187350" cy="812800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  <a:effectLst>
              <a:glow rad="63500">
                <a:srgbClr val="FF0000">
                  <a:alpha val="40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425483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xmlns="" id="{992E9B2C-81D2-7549-BFA1-E86D82F3D170}"/>
              </a:ext>
            </a:extLst>
          </p:cNvPr>
          <p:cNvGrpSpPr/>
          <p:nvPr/>
        </p:nvGrpSpPr>
        <p:grpSpPr>
          <a:xfrm>
            <a:off x="0" y="0"/>
            <a:ext cx="9144000" cy="535858"/>
            <a:chOff x="0" y="0"/>
            <a:chExt cx="9144000" cy="535858"/>
          </a:xfrm>
        </p:grpSpPr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xmlns="" id="{06135EFE-E3E1-B64E-8545-1B1FF3183D71}"/>
                </a:ext>
              </a:extLst>
            </p:cNvPr>
            <p:cNvSpPr/>
            <p:nvPr/>
          </p:nvSpPr>
          <p:spPr>
            <a:xfrm>
              <a:off x="0" y="0"/>
              <a:ext cx="9144000" cy="535858"/>
            </a:xfrm>
            <a:prstGeom prst="rect">
              <a:avLst/>
            </a:prstGeom>
            <a:solidFill>
              <a:srgbClr val="20346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/>
            </a:p>
          </p:txBody>
        </p:sp>
        <p:pic>
          <p:nvPicPr>
            <p:cNvPr id="8" name="그림 7">
              <a:extLst>
                <a:ext uri="{FF2B5EF4-FFF2-40B4-BE49-F238E27FC236}">
                  <a16:creationId xmlns:a16="http://schemas.microsoft.com/office/drawing/2014/main" xmlns="" id="{9FE73C70-E26F-7C4B-8FA8-21FD103B86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0825" y="107040"/>
              <a:ext cx="1044134" cy="321777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9" name="제목 1"/>
          <p:cNvSpPr txBox="1">
            <a:spLocks/>
          </p:cNvSpPr>
          <p:nvPr/>
        </p:nvSpPr>
        <p:spPr>
          <a:xfrm>
            <a:off x="406397" y="93852"/>
            <a:ext cx="8737603" cy="38075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ko-KR" altLang="en-US" sz="2400" b="1" dirty="0"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10" name="내용 개체 틀 2"/>
          <p:cNvSpPr>
            <a:spLocks noGrp="1"/>
          </p:cNvSpPr>
          <p:nvPr>
            <p:ph idx="1"/>
          </p:nvPr>
        </p:nvSpPr>
        <p:spPr>
          <a:xfrm>
            <a:off x="212500" y="629549"/>
            <a:ext cx="8719000" cy="1123051"/>
          </a:xfrm>
          <a:ln>
            <a:solidFill>
              <a:schemeClr val="accent1"/>
            </a:solidFill>
          </a:ln>
          <a:effectLst>
            <a:glow rad="63500">
              <a:schemeClr val="accent1">
                <a:alpha val="40000"/>
              </a:schemeClr>
            </a:glow>
          </a:effectLst>
        </p:spPr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endParaRPr lang="en-US" altLang="ko-KR" sz="500" dirty="0" smtClean="0">
              <a:latin typeface="+mn-ea"/>
            </a:endParaRPr>
          </a:p>
          <a:p>
            <a:pPr marL="0" indent="0" algn="just">
              <a:buNone/>
            </a:pPr>
            <a:r>
              <a:rPr lang="en-US" altLang="ko-KR" sz="1200" dirty="0" smtClean="0">
                <a:latin typeface="+mn-ea"/>
              </a:rPr>
              <a:t>[NEUROSURGERY Vol. 80. </a:t>
            </a:r>
            <a:r>
              <a:rPr lang="en-US" altLang="ko-KR" sz="1200" dirty="0">
                <a:latin typeface="+mn-ea"/>
              </a:rPr>
              <a:t>1</a:t>
            </a:r>
            <a:r>
              <a:rPr lang="en-US" altLang="ko-KR" sz="1200" dirty="0" smtClean="0">
                <a:latin typeface="+mn-ea"/>
              </a:rPr>
              <a:t>]</a:t>
            </a:r>
          </a:p>
          <a:p>
            <a:pPr marL="0" indent="0">
              <a:buNone/>
            </a:pPr>
            <a:r>
              <a:rPr lang="en-US" altLang="ko-KR" sz="2600" b="1" dirty="0">
                <a:latin typeface="+mn-ea"/>
              </a:rPr>
              <a:t>Guidelines for the </a:t>
            </a:r>
            <a:r>
              <a:rPr lang="en-US" altLang="ko-KR" sz="2600" b="1" dirty="0" smtClean="0">
                <a:latin typeface="+mn-ea"/>
              </a:rPr>
              <a:t>management </a:t>
            </a:r>
            <a:r>
              <a:rPr lang="en-US" altLang="ko-KR" sz="2600" b="1" dirty="0">
                <a:latin typeface="+mn-ea"/>
              </a:rPr>
              <a:t>of </a:t>
            </a:r>
            <a:r>
              <a:rPr lang="en-US" altLang="ko-KR" sz="2600" b="1" dirty="0" smtClean="0">
                <a:latin typeface="+mn-ea"/>
              </a:rPr>
              <a:t>severe traumatic brain </a:t>
            </a:r>
          </a:p>
          <a:p>
            <a:pPr marL="0" indent="0">
              <a:buNone/>
            </a:pPr>
            <a:r>
              <a:rPr lang="en-US" altLang="ko-KR" sz="2600" b="1" dirty="0" smtClean="0">
                <a:latin typeface="+mn-ea"/>
              </a:rPr>
              <a:t>injury</a:t>
            </a:r>
            <a:r>
              <a:rPr lang="en-US" altLang="ko-KR" sz="2600" b="1" dirty="0">
                <a:latin typeface="+mn-ea"/>
              </a:rPr>
              <a:t>, </a:t>
            </a:r>
            <a:r>
              <a:rPr lang="en-US" altLang="ko-KR" sz="2600" b="1" dirty="0" smtClean="0">
                <a:latin typeface="+mn-ea"/>
              </a:rPr>
              <a:t>4</a:t>
            </a:r>
            <a:r>
              <a:rPr lang="en-US" altLang="ko-KR" sz="2600" b="1" baseline="30000" dirty="0" smtClean="0">
                <a:latin typeface="+mn-ea"/>
              </a:rPr>
              <a:t>th</a:t>
            </a:r>
            <a:r>
              <a:rPr lang="en-US" altLang="ko-KR" sz="2600" b="1" dirty="0" smtClean="0">
                <a:latin typeface="+mn-ea"/>
              </a:rPr>
              <a:t> </a:t>
            </a:r>
            <a:r>
              <a:rPr lang="en-US" altLang="ko-KR" sz="2600" b="1" dirty="0">
                <a:latin typeface="+mn-ea"/>
              </a:rPr>
              <a:t>Edition</a:t>
            </a:r>
            <a:endParaRPr lang="en-US" altLang="ko-KR" sz="2600" b="1" i="1" dirty="0" smtClean="0">
              <a:latin typeface="+mn-ea"/>
            </a:endParaRPr>
          </a:p>
        </p:txBody>
      </p:sp>
      <p:sp>
        <p:nvSpPr>
          <p:cNvPr id="11" name="내용 개체 틀 2"/>
          <p:cNvSpPr txBox="1">
            <a:spLocks/>
          </p:cNvSpPr>
          <p:nvPr/>
        </p:nvSpPr>
        <p:spPr>
          <a:xfrm>
            <a:off x="192770" y="1955800"/>
            <a:ext cx="8719001" cy="4662714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latin typeface="+mn-ea"/>
              </a:rPr>
              <a:t>Mechanical ventilation is frequently applied </a:t>
            </a:r>
          </a:p>
          <a:p>
            <a:pPr marL="0" indent="0">
              <a:buNone/>
            </a:pPr>
            <a:r>
              <a:rPr lang="en-US" altLang="ko-KR" sz="2000" dirty="0">
                <a:latin typeface="+mn-ea"/>
              </a:rPr>
              <a:t> </a:t>
            </a:r>
            <a:r>
              <a:rPr lang="en-US" altLang="ko-KR" sz="2000" dirty="0" smtClean="0">
                <a:latin typeface="+mn-ea"/>
              </a:rPr>
              <a:t>  to protect the airway from </a:t>
            </a:r>
            <a:r>
              <a:rPr lang="en-US" altLang="ko-KR" sz="2000" u="sng" dirty="0" smtClean="0">
                <a:latin typeface="+mn-ea"/>
              </a:rPr>
              <a:t>the risk of aspiration</a:t>
            </a:r>
            <a:r>
              <a:rPr lang="en-US" altLang="ko-KR" sz="2000" dirty="0" smtClean="0">
                <a:latin typeface="+mn-ea"/>
              </a:rPr>
              <a:t> and </a:t>
            </a:r>
          </a:p>
          <a:p>
            <a:pPr marL="0" indent="0">
              <a:buNone/>
            </a:pPr>
            <a:r>
              <a:rPr lang="en-US" altLang="ko-KR" sz="2000" dirty="0">
                <a:latin typeface="+mn-ea"/>
              </a:rPr>
              <a:t> </a:t>
            </a:r>
            <a:r>
              <a:rPr lang="en-US" altLang="ko-KR" sz="2000" dirty="0" smtClean="0">
                <a:latin typeface="+mn-ea"/>
              </a:rPr>
              <a:t>  to prevent both </a:t>
            </a:r>
            <a:r>
              <a:rPr lang="en-US" altLang="ko-KR" sz="2000" u="sng" dirty="0" smtClean="0">
                <a:latin typeface="+mn-ea"/>
              </a:rPr>
              <a:t>hypoxemia and </a:t>
            </a:r>
            <a:r>
              <a:rPr lang="en-US" altLang="ko-KR" sz="2000" u="sng" dirty="0" err="1" smtClean="0">
                <a:latin typeface="+mn-ea"/>
              </a:rPr>
              <a:t>hypercapnia</a:t>
            </a:r>
            <a:r>
              <a:rPr lang="en-US" altLang="ko-KR" sz="2000" dirty="0" smtClean="0">
                <a:latin typeface="+mn-ea"/>
              </a:rPr>
              <a:t>.</a:t>
            </a:r>
          </a:p>
          <a:p>
            <a:pPr marL="0" indent="0">
              <a:buNone/>
            </a:pPr>
            <a:endParaRPr lang="en-US" altLang="ko-KR" sz="2000" dirty="0" smtClean="0">
              <a:latin typeface="+mn-ea"/>
            </a:endParaRPr>
          </a:p>
          <a:p>
            <a:pPr>
              <a:buFont typeface="Wingdings" pitchFamily="2" charset="2"/>
              <a:buChar char="ü"/>
            </a:pPr>
            <a:r>
              <a:rPr lang="en-US" altLang="ko-KR" sz="2000" dirty="0">
                <a:latin typeface="+mn-ea"/>
              </a:rPr>
              <a:t>E</a:t>
            </a:r>
            <a:r>
              <a:rPr lang="en-US" altLang="ko-KR" sz="2000" dirty="0" smtClean="0">
                <a:latin typeface="+mn-ea"/>
              </a:rPr>
              <a:t>ndotracheal </a:t>
            </a:r>
            <a:r>
              <a:rPr lang="en-US" altLang="ko-KR" sz="2000" dirty="0">
                <a:latin typeface="+mn-ea"/>
              </a:rPr>
              <a:t>intubation should be </a:t>
            </a:r>
            <a:r>
              <a:rPr lang="en-US" altLang="ko-KR" sz="2000" dirty="0" smtClean="0">
                <a:latin typeface="+mn-ea"/>
              </a:rPr>
              <a:t>performed systematically </a:t>
            </a:r>
          </a:p>
          <a:p>
            <a:pPr marL="0" indent="0">
              <a:buNone/>
            </a:pPr>
            <a:r>
              <a:rPr lang="en-US" altLang="ko-KR" sz="2000" dirty="0">
                <a:latin typeface="+mn-ea"/>
              </a:rPr>
              <a:t> </a:t>
            </a:r>
            <a:r>
              <a:rPr lang="en-US" altLang="ko-KR" sz="2000" dirty="0" smtClean="0">
                <a:latin typeface="+mn-ea"/>
              </a:rPr>
              <a:t>  when </a:t>
            </a:r>
            <a:r>
              <a:rPr lang="en-US" altLang="ko-KR" sz="2000" dirty="0">
                <a:latin typeface="+mn-ea"/>
              </a:rPr>
              <a:t>the </a:t>
            </a:r>
            <a:r>
              <a:rPr lang="en-US" altLang="ko-KR" sz="2000" u="sng" dirty="0">
                <a:latin typeface="+mn-ea"/>
              </a:rPr>
              <a:t>Glasgow Coma Score (GCS) is ≤</a:t>
            </a:r>
            <a:r>
              <a:rPr lang="en-US" altLang="ko-KR" sz="2000" u="sng" dirty="0" smtClean="0">
                <a:latin typeface="+mn-ea"/>
              </a:rPr>
              <a:t>8</a:t>
            </a:r>
            <a:r>
              <a:rPr lang="en-US" altLang="ko-KR" sz="2000" dirty="0" smtClean="0">
                <a:latin typeface="+mn-ea"/>
              </a:rPr>
              <a:t>.</a:t>
            </a:r>
          </a:p>
          <a:p>
            <a:pPr>
              <a:buFont typeface="Wingdings" pitchFamily="2" charset="2"/>
              <a:buChar char="ü"/>
            </a:pPr>
            <a:endParaRPr lang="en-US" altLang="ko-KR" sz="2000" dirty="0" smtClean="0">
              <a:latin typeface="+mn-ea"/>
            </a:endParaRPr>
          </a:p>
          <a:p>
            <a:pPr>
              <a:buFont typeface="Wingdings" pitchFamily="2" charset="2"/>
              <a:buChar char="ü"/>
            </a:pPr>
            <a:r>
              <a:rPr lang="en-US" altLang="ko-KR" sz="2000" dirty="0">
                <a:latin typeface="+mn-ea"/>
              </a:rPr>
              <a:t>I</a:t>
            </a:r>
            <a:r>
              <a:rPr lang="en-US" altLang="ko-KR" sz="2000" dirty="0" smtClean="0">
                <a:latin typeface="+mn-ea"/>
              </a:rPr>
              <a:t>ncreasing </a:t>
            </a:r>
            <a:r>
              <a:rPr lang="en-US" altLang="ko-KR" sz="2000" dirty="0">
                <a:latin typeface="+mn-ea"/>
              </a:rPr>
              <a:t>the inspired oxygen fraction (FiO2) </a:t>
            </a:r>
            <a:r>
              <a:rPr lang="en-US" altLang="ko-KR" sz="2000" dirty="0" smtClean="0">
                <a:latin typeface="+mn-ea"/>
              </a:rPr>
              <a:t>delivery </a:t>
            </a:r>
          </a:p>
          <a:p>
            <a:pPr marL="0" indent="0">
              <a:buNone/>
            </a:pPr>
            <a:r>
              <a:rPr lang="en-US" altLang="ko-KR" sz="2000" dirty="0">
                <a:latin typeface="+mn-ea"/>
              </a:rPr>
              <a:t> </a:t>
            </a:r>
            <a:r>
              <a:rPr lang="en-US" altLang="ko-KR" sz="2000" dirty="0" smtClean="0">
                <a:latin typeface="+mn-ea"/>
              </a:rPr>
              <a:t>  with a </a:t>
            </a:r>
            <a:r>
              <a:rPr lang="en-US" altLang="ko-KR" sz="2000" dirty="0">
                <a:latin typeface="+mn-ea"/>
              </a:rPr>
              <a:t>target of </a:t>
            </a:r>
            <a:r>
              <a:rPr lang="en-US" altLang="ko-KR" sz="2000" u="sng" dirty="0" smtClean="0">
                <a:latin typeface="+mn-ea"/>
              </a:rPr>
              <a:t>PaO</a:t>
            </a:r>
            <a:r>
              <a:rPr lang="en-US" altLang="ko-KR" sz="2000" u="sng" baseline="-25000" dirty="0" smtClean="0">
                <a:latin typeface="+mn-ea"/>
              </a:rPr>
              <a:t>2</a:t>
            </a:r>
            <a:r>
              <a:rPr lang="en-US" altLang="ko-KR" sz="2000" u="sng" dirty="0" smtClean="0">
                <a:latin typeface="+mn-ea"/>
              </a:rPr>
              <a:t>&gt;60 mmHg</a:t>
            </a:r>
            <a:r>
              <a:rPr lang="en-US" altLang="ko-KR" sz="2000" dirty="0" smtClean="0">
                <a:latin typeface="+mn-ea"/>
              </a:rPr>
              <a:t>.</a:t>
            </a:r>
          </a:p>
          <a:p>
            <a:pPr marL="0" indent="0">
              <a:buNone/>
            </a:pPr>
            <a:endParaRPr lang="en-US" altLang="ko-KR" sz="2000" i="1" dirty="0">
              <a:latin typeface="+mn-ea"/>
            </a:endParaRPr>
          </a:p>
          <a:p>
            <a:pPr>
              <a:buFont typeface="Wingdings" pitchFamily="2" charset="2"/>
              <a:buChar char="ü"/>
            </a:pPr>
            <a:r>
              <a:rPr lang="en-US" altLang="ko-KR" sz="2000" dirty="0">
                <a:latin typeface="+mn-ea"/>
              </a:rPr>
              <a:t>An adequate control </a:t>
            </a:r>
            <a:r>
              <a:rPr lang="en-US" altLang="ko-KR" sz="2000" dirty="0" smtClean="0">
                <a:latin typeface="+mn-ea"/>
              </a:rPr>
              <a:t>of </a:t>
            </a:r>
            <a:r>
              <a:rPr lang="en-US" altLang="ko-KR" sz="2000" u="sng" dirty="0" smtClean="0">
                <a:latin typeface="+mn-ea"/>
              </a:rPr>
              <a:t>PaCO</a:t>
            </a:r>
            <a:r>
              <a:rPr lang="en-US" altLang="ko-KR" sz="2000" u="sng" baseline="-25000" dirty="0" smtClean="0">
                <a:latin typeface="+mn-ea"/>
              </a:rPr>
              <a:t>2</a:t>
            </a:r>
            <a:r>
              <a:rPr lang="en-US" altLang="ko-KR" sz="2000" u="sng" dirty="0" smtClean="0">
                <a:latin typeface="+mn-ea"/>
              </a:rPr>
              <a:t> </a:t>
            </a:r>
            <a:r>
              <a:rPr lang="en-US" altLang="ko-KR" sz="2000" u="sng" dirty="0">
                <a:latin typeface="+mn-ea"/>
              </a:rPr>
              <a:t>within a 32–45 mmHg range</a:t>
            </a:r>
            <a:r>
              <a:rPr lang="en-US" altLang="ko-KR" sz="2000" dirty="0">
                <a:latin typeface="+mn-ea"/>
              </a:rPr>
              <a:t>, </a:t>
            </a:r>
            <a:endParaRPr lang="en-US" altLang="ko-KR" sz="2000" dirty="0" smtClean="0">
              <a:latin typeface="+mn-ea"/>
            </a:endParaRPr>
          </a:p>
          <a:p>
            <a:pPr marL="0" indent="0">
              <a:buNone/>
            </a:pPr>
            <a:r>
              <a:rPr lang="en-US" altLang="ko-KR" sz="2000" dirty="0">
                <a:latin typeface="+mn-ea"/>
              </a:rPr>
              <a:t> </a:t>
            </a:r>
            <a:r>
              <a:rPr lang="en-US" altLang="ko-KR" sz="2000" dirty="0" smtClean="0">
                <a:latin typeface="+mn-ea"/>
              </a:rPr>
              <a:t>  even </a:t>
            </a:r>
            <a:r>
              <a:rPr lang="en-US" altLang="ko-KR" sz="2000" dirty="0">
                <a:latin typeface="+mn-ea"/>
              </a:rPr>
              <a:t>at the very </a:t>
            </a:r>
            <a:r>
              <a:rPr lang="en-US" altLang="ko-KR" sz="2000" dirty="0" smtClean="0">
                <a:latin typeface="+mn-ea"/>
              </a:rPr>
              <a:t>early Phase.</a:t>
            </a:r>
            <a:endParaRPr lang="en-US" altLang="ko-KR" sz="2000" i="1" dirty="0" smtClean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838902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직사각형 7">
            <a:extLst>
              <a:ext uri="{FF2B5EF4-FFF2-40B4-BE49-F238E27FC236}">
                <a16:creationId xmlns:a16="http://schemas.microsoft.com/office/drawing/2014/main" xmlns="" id="{06135EFE-E3E1-B64E-8545-1B1FF3183D71}"/>
              </a:ext>
            </a:extLst>
          </p:cNvPr>
          <p:cNvSpPr/>
          <p:nvPr/>
        </p:nvSpPr>
        <p:spPr>
          <a:xfrm>
            <a:off x="0" y="3739632"/>
            <a:ext cx="9144000" cy="1594367"/>
          </a:xfrm>
          <a:prstGeom prst="rect">
            <a:avLst/>
          </a:prstGeom>
          <a:solidFill>
            <a:srgbClr val="2034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grpSp>
        <p:nvGrpSpPr>
          <p:cNvPr id="4" name="그룹 3">
            <a:extLst>
              <a:ext uri="{FF2B5EF4-FFF2-40B4-BE49-F238E27FC236}">
                <a16:creationId xmlns:a16="http://schemas.microsoft.com/office/drawing/2014/main" xmlns="" id="{992E9B2C-81D2-7549-BFA1-E86D82F3D170}"/>
              </a:ext>
            </a:extLst>
          </p:cNvPr>
          <p:cNvGrpSpPr/>
          <p:nvPr/>
        </p:nvGrpSpPr>
        <p:grpSpPr>
          <a:xfrm>
            <a:off x="0" y="6322142"/>
            <a:ext cx="9144000" cy="535858"/>
            <a:chOff x="0" y="0"/>
            <a:chExt cx="9144000" cy="535858"/>
          </a:xfrm>
        </p:grpSpPr>
        <p:sp>
          <p:nvSpPr>
            <p:cNvPr id="5" name="직사각형 4">
              <a:extLst>
                <a:ext uri="{FF2B5EF4-FFF2-40B4-BE49-F238E27FC236}">
                  <a16:creationId xmlns:a16="http://schemas.microsoft.com/office/drawing/2014/main" xmlns="" id="{06135EFE-E3E1-B64E-8545-1B1FF3183D71}"/>
                </a:ext>
              </a:extLst>
            </p:cNvPr>
            <p:cNvSpPr/>
            <p:nvPr/>
          </p:nvSpPr>
          <p:spPr>
            <a:xfrm>
              <a:off x="0" y="0"/>
              <a:ext cx="9144000" cy="535858"/>
            </a:xfrm>
            <a:prstGeom prst="rect">
              <a:avLst/>
            </a:prstGeom>
            <a:solidFill>
              <a:srgbClr val="20346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/>
            </a:p>
          </p:txBody>
        </p:sp>
        <p:pic>
          <p:nvPicPr>
            <p:cNvPr id="6" name="그림 5">
              <a:extLst>
                <a:ext uri="{FF2B5EF4-FFF2-40B4-BE49-F238E27FC236}">
                  <a16:creationId xmlns:a16="http://schemas.microsoft.com/office/drawing/2014/main" xmlns="" id="{9FE73C70-E26F-7C4B-8FA8-21FD103B865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50825" y="107040"/>
              <a:ext cx="1044134" cy="321777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7" name="직사각형 6"/>
          <p:cNvSpPr/>
          <p:nvPr/>
        </p:nvSpPr>
        <p:spPr>
          <a:xfrm>
            <a:off x="250825" y="4028983"/>
            <a:ext cx="4728282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6000" dirty="0">
                <a:solidFill>
                  <a:schemeClr val="bg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Tidal Volume</a:t>
            </a:r>
            <a:endParaRPr lang="ko-KR" altLang="en-US" sz="6000" dirty="0">
              <a:solidFill>
                <a:schemeClr val="bg2">
                  <a:lumMod val="9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744298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xmlns="" id="{992E9B2C-81D2-7549-BFA1-E86D82F3D170}"/>
              </a:ext>
            </a:extLst>
          </p:cNvPr>
          <p:cNvGrpSpPr/>
          <p:nvPr/>
        </p:nvGrpSpPr>
        <p:grpSpPr>
          <a:xfrm>
            <a:off x="0" y="0"/>
            <a:ext cx="9144000" cy="535858"/>
            <a:chOff x="0" y="0"/>
            <a:chExt cx="9144000" cy="535858"/>
          </a:xfrm>
        </p:grpSpPr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xmlns="" id="{06135EFE-E3E1-B64E-8545-1B1FF3183D71}"/>
                </a:ext>
              </a:extLst>
            </p:cNvPr>
            <p:cNvSpPr/>
            <p:nvPr/>
          </p:nvSpPr>
          <p:spPr>
            <a:xfrm>
              <a:off x="0" y="0"/>
              <a:ext cx="9144000" cy="535858"/>
            </a:xfrm>
            <a:prstGeom prst="rect">
              <a:avLst/>
            </a:prstGeom>
            <a:solidFill>
              <a:srgbClr val="20346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/>
            </a:p>
          </p:txBody>
        </p:sp>
        <p:pic>
          <p:nvPicPr>
            <p:cNvPr id="8" name="그림 7">
              <a:extLst>
                <a:ext uri="{FF2B5EF4-FFF2-40B4-BE49-F238E27FC236}">
                  <a16:creationId xmlns:a16="http://schemas.microsoft.com/office/drawing/2014/main" xmlns="" id="{9FE73C70-E26F-7C4B-8FA8-21FD103B86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0825" y="107040"/>
              <a:ext cx="1044134" cy="321777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7" name="내용 개체 틀 2"/>
          <p:cNvSpPr>
            <a:spLocks noGrp="1"/>
          </p:cNvSpPr>
          <p:nvPr>
            <p:ph idx="1"/>
          </p:nvPr>
        </p:nvSpPr>
        <p:spPr>
          <a:xfrm>
            <a:off x="192770" y="1905000"/>
            <a:ext cx="8719001" cy="4713514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ü"/>
            </a:pPr>
            <a:r>
              <a:rPr lang="en-US" altLang="ko-KR" sz="2000" dirty="0">
                <a:latin typeface="+mn-ea"/>
              </a:rPr>
              <a:t>Prospective multicenter observational </a:t>
            </a:r>
            <a:r>
              <a:rPr lang="en-US" altLang="ko-KR" sz="2000" dirty="0" smtClean="0">
                <a:latin typeface="+mn-ea"/>
              </a:rPr>
              <a:t>study, 4 ICUs</a:t>
            </a: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latin typeface="+mn-ea"/>
              </a:rPr>
              <a:t>86 brain injured patients, GCS score &lt;9, studied for 8 days</a:t>
            </a:r>
          </a:p>
        </p:txBody>
      </p:sp>
      <p:sp>
        <p:nvSpPr>
          <p:cNvPr id="9" name="제목 1"/>
          <p:cNvSpPr txBox="1">
            <a:spLocks/>
          </p:cNvSpPr>
          <p:nvPr/>
        </p:nvSpPr>
        <p:spPr>
          <a:xfrm>
            <a:off x="406397" y="93852"/>
            <a:ext cx="8737603" cy="38075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ko-KR" altLang="en-US" sz="2400" b="1" dirty="0"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10" name="내용 개체 틀 2"/>
          <p:cNvSpPr txBox="1">
            <a:spLocks/>
          </p:cNvSpPr>
          <p:nvPr/>
        </p:nvSpPr>
        <p:spPr>
          <a:xfrm>
            <a:off x="212500" y="629549"/>
            <a:ext cx="8719000" cy="1123051"/>
          </a:xfrm>
          <a:prstGeom prst="rect">
            <a:avLst/>
          </a:prstGeom>
          <a:ln>
            <a:solidFill>
              <a:schemeClr val="accent1"/>
            </a:solidFill>
          </a:ln>
          <a:effectLst>
            <a:glow rad="63500">
              <a:schemeClr val="accent1">
                <a:alpha val="40000"/>
              </a:schemeClr>
            </a:glow>
          </a:effectLst>
        </p:spPr>
        <p:txBody>
          <a:bodyPr vert="horz" lIns="91440" tIns="45720" rIns="91440" bIns="45720" rtlCol="0">
            <a:normAutofit fontScale="55000" lnSpcReduction="20000"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anose="020B0604020202020204" pitchFamily="34" charset="0"/>
              <a:buNone/>
            </a:pPr>
            <a:endParaRPr lang="en-US" altLang="ko-KR" sz="500" dirty="0" smtClean="0">
              <a:latin typeface="+mn-ea"/>
            </a:endParaRPr>
          </a:p>
          <a:p>
            <a:pPr marL="0" indent="0" algn="just">
              <a:buNone/>
            </a:pPr>
            <a:r>
              <a:rPr lang="en-US" altLang="ko-KR" sz="1800" dirty="0" smtClean="0">
                <a:latin typeface="+mn-ea"/>
              </a:rPr>
              <a:t>[</a:t>
            </a:r>
            <a:r>
              <a:rPr lang="en-US" altLang="ko-KR" sz="1800" dirty="0" err="1">
                <a:latin typeface="+mn-ea"/>
              </a:rPr>
              <a:t>Crit</a:t>
            </a:r>
            <a:r>
              <a:rPr lang="en-US" altLang="ko-KR" sz="1800" dirty="0">
                <a:latin typeface="+mn-ea"/>
              </a:rPr>
              <a:t> Care Med </a:t>
            </a:r>
            <a:r>
              <a:rPr lang="en-US" altLang="ko-KR" sz="1800" dirty="0" smtClean="0">
                <a:latin typeface="+mn-ea"/>
              </a:rPr>
              <a:t>2007 </a:t>
            </a:r>
            <a:r>
              <a:rPr lang="en-US" altLang="ko-KR" sz="1800" dirty="0">
                <a:latin typeface="+mn-ea"/>
              </a:rPr>
              <a:t>Vol. </a:t>
            </a:r>
            <a:r>
              <a:rPr lang="en-US" altLang="ko-KR" sz="1800" dirty="0" smtClean="0">
                <a:latin typeface="+mn-ea"/>
              </a:rPr>
              <a:t>35, </a:t>
            </a:r>
            <a:r>
              <a:rPr lang="en-US" altLang="ko-KR" sz="1800" dirty="0">
                <a:latin typeface="+mn-ea"/>
              </a:rPr>
              <a:t>No. 5</a:t>
            </a:r>
            <a:r>
              <a:rPr lang="en-US" altLang="ko-KR" sz="1800" dirty="0" smtClean="0">
                <a:latin typeface="+mn-ea"/>
              </a:rPr>
              <a:t>]</a:t>
            </a:r>
          </a:p>
          <a:p>
            <a:pPr marL="0" indent="0">
              <a:buNone/>
            </a:pPr>
            <a:r>
              <a:rPr lang="en-US" altLang="ko-KR" sz="3600" b="1" dirty="0">
                <a:latin typeface="+mn-ea"/>
              </a:rPr>
              <a:t>High tidal volume is associated with the development of </a:t>
            </a:r>
            <a:r>
              <a:rPr lang="en-US" altLang="ko-KR" sz="3600" b="1" dirty="0" smtClean="0">
                <a:latin typeface="+mn-ea"/>
              </a:rPr>
              <a:t>acute lung </a:t>
            </a:r>
          </a:p>
          <a:p>
            <a:pPr marL="0" indent="0">
              <a:buNone/>
            </a:pPr>
            <a:r>
              <a:rPr lang="en-US" altLang="ko-KR" sz="3600" b="1" dirty="0" smtClean="0">
                <a:latin typeface="+mn-ea"/>
              </a:rPr>
              <a:t>injury </a:t>
            </a:r>
            <a:r>
              <a:rPr lang="en-US" altLang="ko-KR" sz="3600" b="1" dirty="0">
                <a:latin typeface="+mn-ea"/>
              </a:rPr>
              <a:t>after severe brain injury: An </a:t>
            </a:r>
            <a:r>
              <a:rPr lang="en-US" altLang="ko-KR" sz="3600" b="1" dirty="0" smtClean="0">
                <a:latin typeface="+mn-ea"/>
              </a:rPr>
              <a:t>international observational study</a:t>
            </a:r>
            <a:endParaRPr lang="en-US" altLang="ko-KR" sz="3600" b="1" i="1" dirty="0" smtClean="0">
              <a:latin typeface="+mn-ea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3098800" y="6288553"/>
            <a:ext cx="57438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400" i="1" dirty="0" smtClean="0">
                <a:latin typeface="+mn-ea"/>
              </a:rPr>
              <a:t>** PaO</a:t>
            </a:r>
            <a:r>
              <a:rPr lang="en-US" altLang="ko-KR" sz="1400" i="1" baseline="-25000" dirty="0" smtClean="0">
                <a:latin typeface="+mn-ea"/>
              </a:rPr>
              <a:t>2</a:t>
            </a:r>
            <a:r>
              <a:rPr lang="en-US" altLang="ko-KR" sz="1400" i="1" dirty="0" smtClean="0">
                <a:latin typeface="+mn-ea"/>
              </a:rPr>
              <a:t>/FIO</a:t>
            </a:r>
            <a:r>
              <a:rPr lang="en-US" altLang="ko-KR" sz="1400" i="1" baseline="-25000" dirty="0" smtClean="0">
                <a:latin typeface="+mn-ea"/>
              </a:rPr>
              <a:t>2 </a:t>
            </a:r>
            <a:r>
              <a:rPr lang="en-US" altLang="ko-KR" sz="1400" i="1" dirty="0" smtClean="0">
                <a:latin typeface="+mn-ea"/>
              </a:rPr>
              <a:t> </a:t>
            </a:r>
            <a:r>
              <a:rPr lang="en-US" altLang="ko-KR" sz="1400" i="1" dirty="0">
                <a:latin typeface="+mn-ea"/>
              </a:rPr>
              <a:t>&lt; </a:t>
            </a:r>
            <a:r>
              <a:rPr lang="en-US" altLang="ko-KR" sz="1400" i="1" dirty="0" smtClean="0">
                <a:latin typeface="+mn-ea"/>
              </a:rPr>
              <a:t>300 </a:t>
            </a:r>
            <a:r>
              <a:rPr lang="en-US" altLang="ko-KR" sz="1400" i="1" dirty="0">
                <a:latin typeface="+mn-ea"/>
              </a:rPr>
              <a:t>for </a:t>
            </a:r>
            <a:r>
              <a:rPr lang="en-US" altLang="ko-KR" sz="1400" i="1" dirty="0" smtClean="0">
                <a:latin typeface="+mn-ea"/>
              </a:rPr>
              <a:t>ALI, PaO</a:t>
            </a:r>
            <a:r>
              <a:rPr lang="en-US" altLang="ko-KR" sz="1400" i="1" baseline="-25000" dirty="0" smtClean="0">
                <a:latin typeface="+mn-ea"/>
              </a:rPr>
              <a:t>2</a:t>
            </a:r>
            <a:r>
              <a:rPr lang="en-US" altLang="ko-KR" sz="1400" i="1" dirty="0" smtClean="0">
                <a:latin typeface="+mn-ea"/>
              </a:rPr>
              <a:t>/FIO</a:t>
            </a:r>
            <a:r>
              <a:rPr lang="en-US" altLang="ko-KR" sz="1400" i="1" baseline="-25000" dirty="0" smtClean="0">
                <a:latin typeface="+mn-ea"/>
              </a:rPr>
              <a:t>2 </a:t>
            </a:r>
            <a:r>
              <a:rPr lang="en-US" altLang="ko-KR" sz="1400" i="1" dirty="0" smtClean="0">
                <a:latin typeface="+mn-ea"/>
              </a:rPr>
              <a:t> </a:t>
            </a:r>
            <a:r>
              <a:rPr lang="en-US" altLang="ko-KR" sz="1400" i="1" dirty="0">
                <a:latin typeface="+mn-ea"/>
              </a:rPr>
              <a:t>&lt; </a:t>
            </a:r>
            <a:r>
              <a:rPr lang="en-US" altLang="ko-KR" sz="1400" i="1" dirty="0" smtClean="0">
                <a:latin typeface="+mn-ea"/>
              </a:rPr>
              <a:t>200 for ARDS</a:t>
            </a:r>
            <a:endParaRPr lang="ko-KR" altLang="en-US" sz="1400" i="1" dirty="0">
              <a:latin typeface="+mn-ea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230" y="2856131"/>
            <a:ext cx="8555270" cy="35086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38902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xmlns="" id="{992E9B2C-81D2-7549-BFA1-E86D82F3D170}"/>
              </a:ext>
            </a:extLst>
          </p:cNvPr>
          <p:cNvGrpSpPr/>
          <p:nvPr/>
        </p:nvGrpSpPr>
        <p:grpSpPr>
          <a:xfrm>
            <a:off x="0" y="0"/>
            <a:ext cx="9144000" cy="535858"/>
            <a:chOff x="0" y="0"/>
            <a:chExt cx="9144000" cy="535858"/>
          </a:xfrm>
        </p:grpSpPr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xmlns="" id="{06135EFE-E3E1-B64E-8545-1B1FF3183D71}"/>
                </a:ext>
              </a:extLst>
            </p:cNvPr>
            <p:cNvSpPr/>
            <p:nvPr/>
          </p:nvSpPr>
          <p:spPr>
            <a:xfrm>
              <a:off x="0" y="0"/>
              <a:ext cx="9144000" cy="535858"/>
            </a:xfrm>
            <a:prstGeom prst="rect">
              <a:avLst/>
            </a:prstGeom>
            <a:solidFill>
              <a:srgbClr val="20346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/>
            </a:p>
          </p:txBody>
        </p:sp>
        <p:pic>
          <p:nvPicPr>
            <p:cNvPr id="8" name="그림 7">
              <a:extLst>
                <a:ext uri="{FF2B5EF4-FFF2-40B4-BE49-F238E27FC236}">
                  <a16:creationId xmlns:a16="http://schemas.microsoft.com/office/drawing/2014/main" xmlns="" id="{9FE73C70-E26F-7C4B-8FA8-21FD103B86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0825" y="107040"/>
              <a:ext cx="1044134" cy="321777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9" name="제목 1"/>
          <p:cNvSpPr txBox="1">
            <a:spLocks/>
          </p:cNvSpPr>
          <p:nvPr/>
        </p:nvSpPr>
        <p:spPr>
          <a:xfrm>
            <a:off x="406397" y="93852"/>
            <a:ext cx="8737603" cy="38075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ko-KR" altLang="en-US" sz="2400" b="1" dirty="0">
              <a:solidFill>
                <a:schemeClr val="bg1"/>
              </a:solidFill>
              <a:latin typeface="+mn-ea"/>
              <a:ea typeface="+mn-ea"/>
            </a:endParaRPr>
          </a:p>
        </p:txBody>
      </p:sp>
      <p:grpSp>
        <p:nvGrpSpPr>
          <p:cNvPr id="4" name="그룹 3"/>
          <p:cNvGrpSpPr/>
          <p:nvPr/>
        </p:nvGrpSpPr>
        <p:grpSpPr>
          <a:xfrm>
            <a:off x="276225" y="722313"/>
            <a:ext cx="6873876" cy="3621087"/>
            <a:chOff x="1000124" y="760413"/>
            <a:chExt cx="7259183" cy="3940175"/>
          </a:xfrm>
        </p:grpSpPr>
        <p:pic>
          <p:nvPicPr>
            <p:cNvPr id="10242" name="Picture 2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50925" y="760413"/>
              <a:ext cx="7208382" cy="39401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0" name="직사각형 9"/>
            <p:cNvSpPr/>
            <p:nvPr/>
          </p:nvSpPr>
          <p:spPr>
            <a:xfrm>
              <a:off x="1000125" y="1796117"/>
              <a:ext cx="1489075" cy="439083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  <a:effectLst>
              <a:glow rad="63500">
                <a:srgbClr val="FF0000">
                  <a:alpha val="40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" name="직사각형 10"/>
            <p:cNvSpPr/>
            <p:nvPr/>
          </p:nvSpPr>
          <p:spPr>
            <a:xfrm>
              <a:off x="5635625" y="1796116"/>
              <a:ext cx="1273175" cy="439083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  <a:effectLst>
              <a:glow rad="63500">
                <a:srgbClr val="FF0000">
                  <a:alpha val="40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" name="직사각형 11"/>
            <p:cNvSpPr/>
            <p:nvPr/>
          </p:nvSpPr>
          <p:spPr>
            <a:xfrm>
              <a:off x="1000124" y="3358217"/>
              <a:ext cx="1489076" cy="219541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  <a:effectLst>
              <a:glow rad="63500">
                <a:srgbClr val="FF0000">
                  <a:alpha val="40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" name="직사각형 12"/>
            <p:cNvSpPr/>
            <p:nvPr/>
          </p:nvSpPr>
          <p:spPr>
            <a:xfrm>
              <a:off x="5635624" y="3350045"/>
              <a:ext cx="1273175" cy="227713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  <a:effectLst>
              <a:glow rad="63500">
                <a:srgbClr val="FF0000">
                  <a:alpha val="40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5" name="직사각형 4"/>
          <p:cNvSpPr/>
          <p:nvPr/>
        </p:nvSpPr>
        <p:spPr>
          <a:xfrm>
            <a:off x="276226" y="6220054"/>
            <a:ext cx="75530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latin typeface="+mn-ea"/>
              </a:rPr>
              <a:t>High TV and high RR are independent predictors of acute lung injury </a:t>
            </a:r>
            <a:endParaRPr lang="ko-KR" altLang="en-US" dirty="0"/>
          </a:p>
        </p:txBody>
      </p:sp>
      <p:grpSp>
        <p:nvGrpSpPr>
          <p:cNvPr id="14" name="그룹 13"/>
          <p:cNvGrpSpPr/>
          <p:nvPr/>
        </p:nvGrpSpPr>
        <p:grpSpPr>
          <a:xfrm>
            <a:off x="216601" y="4532174"/>
            <a:ext cx="5692775" cy="1649412"/>
            <a:chOff x="301625" y="4446588"/>
            <a:chExt cx="6883619" cy="1735366"/>
          </a:xfrm>
        </p:grpSpPr>
        <p:pic>
          <p:nvPicPr>
            <p:cNvPr id="10243" name="Picture 3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1625" y="4446588"/>
              <a:ext cx="6883619" cy="17353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6" name="직사각형 15"/>
            <p:cNvSpPr/>
            <p:nvPr/>
          </p:nvSpPr>
          <p:spPr>
            <a:xfrm>
              <a:off x="974284" y="5420641"/>
              <a:ext cx="1205597" cy="403525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  <a:effectLst>
              <a:glow rad="63500">
                <a:srgbClr val="FF0000">
                  <a:alpha val="40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3677" y="4568710"/>
            <a:ext cx="2928359" cy="16034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직사각형 16"/>
          <p:cNvSpPr/>
          <p:nvPr/>
        </p:nvSpPr>
        <p:spPr>
          <a:xfrm>
            <a:off x="3350993" y="5457981"/>
            <a:ext cx="663678" cy="383538"/>
          </a:xfrm>
          <a:prstGeom prst="rect">
            <a:avLst/>
          </a:prstGeom>
          <a:noFill/>
          <a:ln>
            <a:solidFill>
              <a:srgbClr val="FF0000"/>
            </a:solidFill>
          </a:ln>
          <a:effectLst>
            <a:glow rad="63500">
              <a:srgbClr val="FF0000">
                <a:alpha val="4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38902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12769</TotalTime>
  <Words>1199</Words>
  <Application>Microsoft Office PowerPoint</Application>
  <PresentationFormat>화면 슬라이드 쇼(4:3)</PresentationFormat>
  <Paragraphs>196</Paragraphs>
  <Slides>28</Slides>
  <Notes>25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28</vt:i4>
      </vt:variant>
    </vt:vector>
  </HeadingPairs>
  <TitlesOfParts>
    <vt:vector size="29" baseType="lpstr">
      <vt:lpstr>Office 테마</vt:lpstr>
      <vt:lpstr>PowerPoint 프레젠테이션</vt:lpstr>
      <vt:lpstr>PowerPoint 프레젠테이션</vt:lpstr>
      <vt:lpstr>Introduction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이소영</dc:creator>
  <cp:lastModifiedBy>윤보라(내과학교실)</cp:lastModifiedBy>
  <cp:revision>387</cp:revision>
  <cp:lastPrinted>2018-10-10T13:22:33Z</cp:lastPrinted>
  <dcterms:created xsi:type="dcterms:W3CDTF">2018-05-02T05:10:17Z</dcterms:created>
  <dcterms:modified xsi:type="dcterms:W3CDTF">2018-11-26T02:11:52Z</dcterms:modified>
</cp:coreProperties>
</file>