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handoutMasterIdLst>
    <p:handoutMasterId r:id="rId58"/>
  </p:handoutMasterIdLst>
  <p:sldIdLst>
    <p:sldId id="256" r:id="rId2"/>
    <p:sldId id="403" r:id="rId3"/>
    <p:sldId id="406" r:id="rId4"/>
    <p:sldId id="353" r:id="rId5"/>
    <p:sldId id="345" r:id="rId6"/>
    <p:sldId id="346" r:id="rId7"/>
    <p:sldId id="347" r:id="rId8"/>
    <p:sldId id="348" r:id="rId9"/>
    <p:sldId id="349" r:id="rId10"/>
    <p:sldId id="407" r:id="rId11"/>
    <p:sldId id="350" r:id="rId12"/>
    <p:sldId id="411" r:id="rId13"/>
    <p:sldId id="413" r:id="rId14"/>
    <p:sldId id="414" r:id="rId15"/>
    <p:sldId id="351" r:id="rId16"/>
    <p:sldId id="352" r:id="rId17"/>
    <p:sldId id="355" r:id="rId18"/>
    <p:sldId id="361" r:id="rId19"/>
    <p:sldId id="408" r:id="rId20"/>
    <p:sldId id="388" r:id="rId21"/>
    <p:sldId id="374" r:id="rId22"/>
    <p:sldId id="375" r:id="rId23"/>
    <p:sldId id="377" r:id="rId24"/>
    <p:sldId id="378" r:id="rId25"/>
    <p:sldId id="415" r:id="rId26"/>
    <p:sldId id="379" r:id="rId27"/>
    <p:sldId id="380" r:id="rId28"/>
    <p:sldId id="381" r:id="rId29"/>
    <p:sldId id="382" r:id="rId30"/>
    <p:sldId id="416" r:id="rId31"/>
    <p:sldId id="391" r:id="rId32"/>
    <p:sldId id="392" r:id="rId33"/>
    <p:sldId id="393" r:id="rId34"/>
    <p:sldId id="394" r:id="rId35"/>
    <p:sldId id="417" r:id="rId36"/>
    <p:sldId id="409" r:id="rId37"/>
    <p:sldId id="358" r:id="rId38"/>
    <p:sldId id="356" r:id="rId39"/>
    <p:sldId id="357" r:id="rId40"/>
    <p:sldId id="410" r:id="rId41"/>
    <p:sldId id="359" r:id="rId42"/>
    <p:sldId id="389" r:id="rId43"/>
    <p:sldId id="390" r:id="rId44"/>
    <p:sldId id="363" r:id="rId45"/>
    <p:sldId id="364" r:id="rId46"/>
    <p:sldId id="365" r:id="rId47"/>
    <p:sldId id="366" r:id="rId48"/>
    <p:sldId id="395" r:id="rId49"/>
    <p:sldId id="396" r:id="rId50"/>
    <p:sldId id="397" r:id="rId51"/>
    <p:sldId id="398" r:id="rId52"/>
    <p:sldId id="399" r:id="rId53"/>
    <p:sldId id="400" r:id="rId54"/>
    <p:sldId id="401" r:id="rId55"/>
    <p:sldId id="402" r:id="rId56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0014"/>
    <a:srgbClr val="010135"/>
    <a:srgbClr val="010157"/>
    <a:srgbClr val="010163"/>
    <a:srgbClr val="030355"/>
    <a:srgbClr val="05165F"/>
    <a:srgbClr val="061C78"/>
    <a:srgbClr val="163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71" autoAdjust="0"/>
    <p:restoredTop sz="97647" autoAdjust="0"/>
  </p:normalViewPr>
  <p:slideViewPr>
    <p:cSldViewPr>
      <p:cViewPr>
        <p:scale>
          <a:sx n="74" d="100"/>
          <a:sy n="74" d="100"/>
        </p:scale>
        <p:origin x="-1332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14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AF0D5BA-65E6-4BC7-94FB-77D866C986B0}" type="datetimeFigureOut">
              <a:rPr lang="ko-KR" altLang="en-US"/>
              <a:pPr>
                <a:defRPr/>
              </a:pPr>
              <a:t>2012-07-23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C418639-CE22-4408-B031-FDE1A4C9816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57396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C9EF9ABF-7DC4-423D-9C05-39911B5F2C20}" type="datetimeFigureOut">
              <a:rPr lang="ko-KR" altLang="en-US"/>
              <a:pPr>
                <a:defRPr/>
              </a:pPr>
              <a:t>2012-07-23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 smtClean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031D69FE-1E9C-4DEF-8E98-BD06537F9FA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91529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2560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0FE0F9-FF72-4D75-ACC2-0B6D51A07E09}" type="slidenum">
              <a:rPr lang="ko-KR" altLang="en-US" smtClean="0"/>
              <a:pPr/>
              <a:t>1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7235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51888" y="6440488"/>
            <a:ext cx="35718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슬라이드 번호 개체 틀 5"/>
          <p:cNvSpPr txBox="1">
            <a:spLocks/>
          </p:cNvSpPr>
          <p:nvPr userDrawn="1"/>
        </p:nvSpPr>
        <p:spPr bwMode="auto">
          <a:xfrm>
            <a:off x="5500688" y="6492875"/>
            <a:ext cx="3286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kumimoji="0" lang="en-US" altLang="ko-KR" sz="1400" dirty="0" smtClean="0">
                <a:solidFill>
                  <a:srgbClr val="FFFF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YUMC</a:t>
            </a:r>
            <a:endParaRPr kumimoji="0" lang="ko-KR" altLang="en-US" sz="1400" dirty="0">
              <a:solidFill>
                <a:srgbClr val="FFFFF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6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8E734-3DFE-481A-8378-C464340476B1}" type="datetimeFigureOut">
              <a:rPr lang="ko-KR" altLang="en-US"/>
              <a:pPr>
                <a:defRPr/>
              </a:pPr>
              <a:t>2012-07-23</a:t>
            </a:fld>
            <a:endParaRPr lang="ko-KR" altLang="en-US"/>
          </a:p>
        </p:txBody>
      </p:sp>
      <p:sp>
        <p:nvSpPr>
          <p:cNvPr id="7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8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9503EFA0-26B8-4273-9A72-931E80D8C308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FA94A-116D-4C74-8958-89CA2272B8FC}" type="datetimeFigureOut">
              <a:rPr lang="ko-KR" altLang="en-US"/>
              <a:pPr>
                <a:defRPr/>
              </a:pPr>
              <a:t>2012-07-23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423FBF6-8F16-4E7B-9AF7-B07D25CB2CB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91967-A38E-4C8B-B84A-80FD078CE1EB}" type="datetimeFigureOut">
              <a:rPr lang="ko-KR" altLang="en-US"/>
              <a:pPr>
                <a:defRPr/>
              </a:pPr>
              <a:t>2012-07-23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1103C25F-C9DD-4520-BB5E-36674BFA940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/>
          <p:cNvCxnSpPr/>
          <p:nvPr userDrawn="1"/>
        </p:nvCxnSpPr>
        <p:spPr>
          <a:xfrm>
            <a:off x="428625" y="1428750"/>
            <a:ext cx="8286750" cy="1588"/>
          </a:xfrm>
          <a:prstGeom prst="line">
            <a:avLst/>
          </a:prstGeom>
          <a:ln w="635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51888" y="6440488"/>
            <a:ext cx="35718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슬라이드 번호 개체 틀 5"/>
          <p:cNvSpPr txBox="1">
            <a:spLocks/>
          </p:cNvSpPr>
          <p:nvPr userDrawn="1"/>
        </p:nvSpPr>
        <p:spPr bwMode="auto">
          <a:xfrm>
            <a:off x="5500688" y="6492875"/>
            <a:ext cx="3286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kumimoji="0" lang="en-US" altLang="ko-KR" sz="1400" dirty="0" smtClean="0">
                <a:solidFill>
                  <a:srgbClr val="FFFF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YUMC</a:t>
            </a:r>
            <a:endParaRPr kumimoji="0" lang="ko-KR" altLang="en-US" sz="1400" dirty="0">
              <a:solidFill>
                <a:srgbClr val="FFFFF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" pitchFamily="2" charset="2"/>
              <a:buChar char="ü"/>
              <a:defRPr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D94FF-5E89-4FCF-874F-ED0E52A8F38E}" type="datetimeFigureOut">
              <a:rPr lang="ko-KR" altLang="en-US"/>
              <a:pPr>
                <a:defRPr/>
              </a:pPr>
              <a:t>2012-07-23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406BEA88-A103-422B-A45E-A61A7D6DEC4B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D5AB6-761F-475B-9D0D-FF1D183BA8F7}" type="datetimeFigureOut">
              <a:rPr lang="ko-KR" altLang="en-US"/>
              <a:pPr>
                <a:defRPr/>
              </a:pPr>
              <a:t>2012-07-23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722246B6-998F-4F8D-8599-27C9045815F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0DE58-D665-4D93-BD0B-E3FB509C94F0}" type="datetimeFigureOut">
              <a:rPr lang="ko-KR" altLang="en-US"/>
              <a:pPr>
                <a:defRPr/>
              </a:pPr>
              <a:t>2012-07-23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5BFD97D-9711-4752-AF35-6F2A84159E9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15375" y="6389688"/>
            <a:ext cx="357188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8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23168-0139-4495-AB1F-3170D6EA25BF}" type="datetimeFigureOut">
              <a:rPr lang="ko-KR" altLang="en-US"/>
              <a:pPr>
                <a:defRPr/>
              </a:pPr>
              <a:t>2012-07-23</a:t>
            </a:fld>
            <a:endParaRPr lang="ko-KR" altLang="en-US"/>
          </a:p>
        </p:txBody>
      </p:sp>
      <p:sp>
        <p:nvSpPr>
          <p:cNvPr id="9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10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1138B-B1B8-4E4A-96FD-08FB5F24B630}" type="datetimeFigureOut">
              <a:rPr lang="ko-KR" altLang="en-US"/>
              <a:pPr>
                <a:defRPr/>
              </a:pPr>
              <a:t>2012-07-23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5BFB250A-112C-45A5-89B4-59701719E3C3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DF05B-B3CC-4556-8C18-366DE2D97574}" type="datetimeFigureOut">
              <a:rPr lang="ko-KR" altLang="en-US"/>
              <a:pPr>
                <a:defRPr/>
              </a:pPr>
              <a:t>2012-07-23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0DADB-82AA-42E7-86BE-1F664EBD6773}" type="datetimeFigureOut">
              <a:rPr lang="ko-KR" altLang="en-US"/>
              <a:pPr>
                <a:defRPr/>
              </a:pPr>
              <a:t>2012-07-23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4C4D8EC5-78DC-4455-BA44-825445F18E9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C8A49-C07D-4527-A2E8-ACFD37F7A1F5}" type="datetimeFigureOut">
              <a:rPr lang="ko-KR" altLang="en-US"/>
              <a:pPr>
                <a:defRPr/>
              </a:pPr>
              <a:t>2012-07-23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9A63F2D-4B9D-49BF-99CB-23C944CCCE1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050014"/>
            </a:gs>
            <a:gs pos="0">
              <a:srgbClr val="010157">
                <a:alpha val="72157"/>
              </a:srgbClr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d</a:t>
            </a:r>
            <a:endParaRPr lang="ko-KR" altLang="en-US" smtClean="0"/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3288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600" b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551" r:id="rId1"/>
    <p:sldLayoutId id="2147484552" r:id="rId2"/>
    <p:sldLayoutId id="2147484553" r:id="rId3"/>
    <p:sldLayoutId id="2147484554" r:id="rId4"/>
    <p:sldLayoutId id="2147484555" r:id="rId5"/>
    <p:sldLayoutId id="2147484556" r:id="rId6"/>
    <p:sldLayoutId id="2147484557" r:id="rId7"/>
    <p:sldLayoutId id="2147484558" r:id="rId8"/>
    <p:sldLayoutId id="2147484559" r:id="rId9"/>
    <p:sldLayoutId id="2147484560" r:id="rId10"/>
    <p:sldLayoutId id="2147484561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b="1" kern="1200">
          <a:solidFill>
            <a:srgbClr val="FCD5B5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Wingdings" pitchFamily="2" charset="2"/>
        <a:buChar char="ü"/>
        <a:defRPr sz="3200" kern="1200">
          <a:solidFill>
            <a:srgbClr val="D7E4BD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부제목 2"/>
          <p:cNvSpPr>
            <a:spLocks noGrp="1"/>
          </p:cNvSpPr>
          <p:nvPr>
            <p:ph type="subTitle" idx="1"/>
          </p:nvPr>
        </p:nvSpPr>
        <p:spPr>
          <a:xfrm>
            <a:off x="571472" y="4286256"/>
            <a:ext cx="8001056" cy="1857375"/>
          </a:xfrm>
        </p:spPr>
        <p:txBody>
          <a:bodyPr/>
          <a:lstStyle/>
          <a:p>
            <a:pPr eaLnBrk="1" hangingPunct="1"/>
            <a:r>
              <a:rPr lang="ko-KR" altLang="en-US" sz="2400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문찬수</a:t>
            </a:r>
            <a:endParaRPr lang="en-US" altLang="ko-KR" sz="2400" dirty="0" smtClean="0">
              <a:solidFill>
                <a:srgbClr val="FFFF00"/>
              </a:solidFill>
              <a:latin typeface="Arial" charset="0"/>
              <a:cs typeface="Arial" charset="0"/>
            </a:endParaRPr>
          </a:p>
          <a:p>
            <a:pPr eaLnBrk="1" hangingPunct="1"/>
            <a:r>
              <a:rPr lang="en-US" altLang="ko-KR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Division of Pulmonology</a:t>
            </a:r>
          </a:p>
          <a:p>
            <a:pPr eaLnBrk="1" hangingPunct="1"/>
            <a:r>
              <a:rPr lang="en-US" altLang="ko-KR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Department of Internal Medicine</a:t>
            </a:r>
          </a:p>
          <a:p>
            <a:pPr eaLnBrk="1" hangingPunct="1"/>
            <a:r>
              <a:rPr lang="en-US" altLang="ko-KR" sz="24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Yonsei</a:t>
            </a:r>
            <a:r>
              <a:rPr lang="en-US" altLang="ko-KR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University College of Medicine</a:t>
            </a:r>
          </a:p>
        </p:txBody>
      </p:sp>
      <p:sp>
        <p:nvSpPr>
          <p:cNvPr id="13315" name="제목 6"/>
          <p:cNvSpPr>
            <a:spLocks noGrp="1"/>
          </p:cNvSpPr>
          <p:nvPr>
            <p:ph type="ctrTitle"/>
          </p:nvPr>
        </p:nvSpPr>
        <p:spPr>
          <a:xfrm>
            <a:off x="0" y="2071688"/>
            <a:ext cx="9144000" cy="1470025"/>
          </a:xfrm>
        </p:spPr>
        <p:txBody>
          <a:bodyPr/>
          <a:lstStyle/>
          <a:p>
            <a:pPr latinLnBrk="0"/>
            <a:r>
              <a:rPr lang="en-US" altLang="ko-KR" sz="3600" dirty="0" smtClean="0">
                <a:solidFill>
                  <a:srgbClr val="FCD5B5"/>
                </a:solidFill>
                <a:latin typeface="Arial" charset="0"/>
                <a:cs typeface="Arial" charset="0"/>
              </a:rPr>
              <a:t>Benefits and Harms of CT screening for lung cancer</a:t>
            </a:r>
            <a:endParaRPr lang="ko-KR" altLang="en-US" sz="3600" dirty="0" smtClean="0">
              <a:solidFill>
                <a:srgbClr val="FCD5B5"/>
              </a:solidFill>
              <a:latin typeface="Arial" charset="0"/>
              <a:cs typeface="Arial" charset="0"/>
            </a:endParaRPr>
          </a:p>
        </p:txBody>
      </p:sp>
      <p:grpSp>
        <p:nvGrpSpPr>
          <p:cNvPr id="13316" name="그룹 10"/>
          <p:cNvGrpSpPr>
            <a:grpSpLocks/>
          </p:cNvGrpSpPr>
          <p:nvPr/>
        </p:nvGrpSpPr>
        <p:grpSpPr bwMode="auto">
          <a:xfrm>
            <a:off x="-1588" y="0"/>
            <a:ext cx="9145588" cy="1362075"/>
            <a:chOff x="-2109" y="-24"/>
            <a:chExt cx="9146141" cy="1362075"/>
          </a:xfrm>
        </p:grpSpPr>
        <p:pic>
          <p:nvPicPr>
            <p:cNvPr id="13317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858016" y="-24"/>
              <a:ext cx="2286016" cy="136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8" name="Picture 1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72000" y="3175"/>
              <a:ext cx="2286016" cy="1357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9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2109" y="0"/>
              <a:ext cx="2288093" cy="134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0" name="Picture 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285984" y="0"/>
              <a:ext cx="2286016" cy="1355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TextBox 8"/>
          <p:cNvSpPr txBox="1"/>
          <p:nvPr/>
        </p:nvSpPr>
        <p:spPr>
          <a:xfrm>
            <a:off x="5076056" y="3356992"/>
            <a:ext cx="3816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Bach PB et al</a:t>
            </a:r>
            <a:r>
              <a:rPr lang="en-US" altLang="ko-KR" sz="1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. JAMA. 2012 Jun 13;307(22):2418-29</a:t>
            </a:r>
            <a:endParaRPr lang="ko-KR" altLang="en-US" sz="12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178"/>
    </mc:Choice>
    <mc:Fallback xmlns="">
      <p:transition spd="slow" advTm="27178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2. EARLIER STUDIES FOR LUNG CANCER SCREENING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401221" y="404664"/>
            <a:ext cx="367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#CONTENTS</a:t>
            </a:r>
            <a:endParaRPr lang="ko-KR" altLang="en-US" sz="2400" b="1" dirty="0">
              <a:solidFill>
                <a:schemeClr val="accent6">
                  <a:lumMod val="40000"/>
                  <a:lumOff val="60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75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905"/>
    </mc:Choice>
    <mc:Fallback xmlns="">
      <p:transition spd="slow" advTm="22905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Caner screening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Object of cancer screening is to </a:t>
            </a:r>
            <a:r>
              <a:rPr lang="en-US" altLang="ko-KR" dirty="0"/>
              <a:t>detect </a:t>
            </a:r>
            <a:r>
              <a:rPr lang="en-US" altLang="ko-KR" dirty="0" smtClean="0"/>
              <a:t>a </a:t>
            </a:r>
            <a:r>
              <a:rPr lang="en-US" altLang="ko-KR" dirty="0" smtClean="0">
                <a:solidFill>
                  <a:srgbClr val="FFFF00"/>
                </a:solidFill>
              </a:rPr>
              <a:t>early disease </a:t>
            </a:r>
            <a:r>
              <a:rPr lang="en-US" altLang="ko-KR" dirty="0" smtClean="0"/>
              <a:t>and </a:t>
            </a:r>
            <a:r>
              <a:rPr lang="en-US" altLang="ko-KR" dirty="0" smtClean="0">
                <a:solidFill>
                  <a:srgbClr val="FFFF00"/>
                </a:solidFill>
              </a:rPr>
              <a:t>reduce mortality</a:t>
            </a:r>
          </a:p>
          <a:p>
            <a:endParaRPr lang="en-US" altLang="ko-KR" dirty="0" smtClean="0"/>
          </a:p>
          <a:p>
            <a:r>
              <a:rPr lang="en-US" altLang="ko-KR" i="1" dirty="0" smtClean="0"/>
              <a:t>Good screening?</a:t>
            </a:r>
          </a:p>
          <a:p>
            <a:pPr lvl="1"/>
            <a:r>
              <a:rPr lang="en-US" altLang="ko-KR" dirty="0" smtClean="0"/>
              <a:t>Sensitivity and specificity</a:t>
            </a:r>
          </a:p>
          <a:p>
            <a:pPr lvl="1"/>
            <a:r>
              <a:rPr lang="en-US" altLang="ko-KR" dirty="0" smtClean="0"/>
              <a:t>Cost benefits</a:t>
            </a:r>
          </a:p>
          <a:p>
            <a:pPr lvl="1"/>
            <a:r>
              <a:rPr lang="en-US" altLang="ko-KR" dirty="0"/>
              <a:t>L</a:t>
            </a:r>
            <a:r>
              <a:rPr lang="en-US" altLang="ko-KR" dirty="0" smtClean="0"/>
              <a:t>ow associated morbidity</a:t>
            </a:r>
          </a:p>
          <a:p>
            <a:pPr lvl="1"/>
            <a:r>
              <a:rPr lang="en-US" altLang="ko-KR" dirty="0" smtClean="0"/>
              <a:t>Possible effective treatment when diagnosed at early disease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66258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638"/>
    </mc:Choice>
    <mc:Fallback xmlns="">
      <p:transition spd="slow" advTm="49638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Screening bias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5003246"/>
            <a:ext cx="8219256" cy="1122917"/>
          </a:xfrm>
        </p:spPr>
        <p:txBody>
          <a:bodyPr/>
          <a:lstStyle/>
          <a:p>
            <a:r>
              <a:rPr lang="en-US" altLang="ko-KR" dirty="0" smtClean="0"/>
              <a:t>Early detection of slow growing tumor</a:t>
            </a:r>
          </a:p>
          <a:p>
            <a:pPr marL="0" indent="0">
              <a:buNone/>
            </a:pPr>
            <a:r>
              <a:rPr lang="en-US" altLang="ko-KR" dirty="0" smtClean="0"/>
              <a:t>apparently increases in the survival time.</a:t>
            </a:r>
            <a:endParaRPr lang="ko-KR" altLang="en-US" dirty="0"/>
          </a:p>
        </p:txBody>
      </p:sp>
      <p:pic>
        <p:nvPicPr>
          <p:cNvPr id="4" name="Picture 3" descr="LeadTi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12776"/>
            <a:ext cx="6296277" cy="3461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9127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4966635"/>
            <a:ext cx="8147248" cy="1159528"/>
          </a:xfrm>
        </p:spPr>
        <p:txBody>
          <a:bodyPr/>
          <a:lstStyle/>
          <a:p>
            <a:r>
              <a:rPr lang="en-US" altLang="ko-KR" dirty="0" smtClean="0"/>
              <a:t>Only slowing </a:t>
            </a:r>
            <a:r>
              <a:rPr lang="en-US" altLang="ko-KR" smtClean="0"/>
              <a:t>growing tumor </a:t>
            </a:r>
            <a:r>
              <a:rPr lang="en-US" altLang="ko-KR" dirty="0" smtClean="0"/>
              <a:t>detected by screening, whereas aggressive is not detected.</a:t>
            </a:r>
            <a:endParaRPr lang="ko-KR" altLang="en-US" dirty="0"/>
          </a:p>
        </p:txBody>
      </p:sp>
      <p:pic>
        <p:nvPicPr>
          <p:cNvPr id="4" name="Picture 6" descr="LenghtTi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3" y="1412776"/>
            <a:ext cx="6192688" cy="3409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9967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5536" y="5229200"/>
            <a:ext cx="8136904" cy="1152128"/>
          </a:xfrm>
        </p:spPr>
        <p:txBody>
          <a:bodyPr/>
          <a:lstStyle/>
          <a:p>
            <a:r>
              <a:rPr lang="en-US" altLang="ko-KR" dirty="0" smtClean="0"/>
              <a:t>Detection of indolent tumors that have no impact on the patients life expectancy even if undiagnosed.</a:t>
            </a:r>
            <a:endParaRPr lang="ko-KR" altLang="en-US" dirty="0"/>
          </a:p>
        </p:txBody>
      </p:sp>
      <p:pic>
        <p:nvPicPr>
          <p:cNvPr id="4" name="Picture 5" descr="Overdia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484784"/>
            <a:ext cx="5729063" cy="366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58004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5463215"/>
            <a:ext cx="8291264" cy="662948"/>
          </a:xfrm>
        </p:spPr>
        <p:txBody>
          <a:bodyPr/>
          <a:lstStyle/>
          <a:p>
            <a:r>
              <a:rPr lang="en-US" altLang="ko-KR" b="1" dirty="0" smtClean="0"/>
              <a:t>Screening programs of cancer</a:t>
            </a:r>
            <a:r>
              <a:rPr lang="en-US" altLang="ko-KR" b="1" dirty="0"/>
              <a:t>, Korea</a:t>
            </a:r>
            <a:endParaRPr lang="ko-KR" altLang="en-US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60648"/>
            <a:ext cx="5230142" cy="5202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28084" y="6012924"/>
            <a:ext cx="36724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From Cancer facts &amp; figures 2012, wwwncc.re.kr</a:t>
            </a:r>
            <a:endParaRPr lang="ko-KR" altLang="en-US" sz="12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78842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390"/>
    </mc:Choice>
    <mc:Fallback xmlns="">
      <p:transition spd="slow" advTm="1939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i="1" dirty="0" smtClean="0"/>
              <a:t>Screening study for lung cancer?</a:t>
            </a:r>
          </a:p>
          <a:p>
            <a:endParaRPr lang="en-US" altLang="ko-KR" dirty="0"/>
          </a:p>
          <a:p>
            <a:r>
              <a:rPr lang="en-US" altLang="ko-KR" dirty="0"/>
              <a:t>Earlier randomized </a:t>
            </a:r>
            <a:r>
              <a:rPr lang="en-US" altLang="ko-KR" dirty="0" smtClean="0"/>
              <a:t>controlled trials(RCTs) with </a:t>
            </a:r>
            <a:r>
              <a:rPr lang="en-US" altLang="ko-KR" dirty="0" smtClean="0">
                <a:solidFill>
                  <a:srgbClr val="FFFF00"/>
                </a:solidFill>
              </a:rPr>
              <a:t>chest radiography </a:t>
            </a:r>
            <a:r>
              <a:rPr lang="en-US" altLang="ko-KR" dirty="0" smtClean="0"/>
              <a:t>and </a:t>
            </a:r>
            <a:r>
              <a:rPr lang="en-US" altLang="ko-KR" dirty="0" smtClean="0">
                <a:solidFill>
                  <a:srgbClr val="FFFF00"/>
                </a:solidFill>
              </a:rPr>
              <a:t>sputum </a:t>
            </a:r>
            <a:r>
              <a:rPr lang="en-US" altLang="ko-KR" dirty="0">
                <a:solidFill>
                  <a:srgbClr val="FFFF00"/>
                </a:solidFill>
              </a:rPr>
              <a:t>cytology </a:t>
            </a:r>
            <a:endParaRPr lang="en-US" altLang="ko-KR" dirty="0" smtClean="0">
              <a:solidFill>
                <a:srgbClr val="FFFF00"/>
              </a:solidFill>
            </a:endParaRPr>
          </a:p>
          <a:p>
            <a:pPr lvl="1"/>
            <a:r>
              <a:rPr lang="en-US" altLang="ko-KR" dirty="0" smtClean="0"/>
              <a:t>Mayo </a:t>
            </a:r>
            <a:r>
              <a:rPr lang="en-US" altLang="ko-KR" dirty="0"/>
              <a:t>lung </a:t>
            </a:r>
            <a:r>
              <a:rPr lang="en-US" altLang="ko-KR" dirty="0" smtClean="0"/>
              <a:t>project</a:t>
            </a:r>
          </a:p>
          <a:p>
            <a:pPr lvl="1"/>
            <a:endParaRPr lang="en-US" altLang="ko-KR" dirty="0" smtClean="0"/>
          </a:p>
          <a:p>
            <a:pPr lvl="1"/>
            <a:r>
              <a:rPr lang="en-US" altLang="ko-KR" dirty="0" smtClean="0"/>
              <a:t>Czech </a:t>
            </a:r>
            <a:r>
              <a:rPr lang="en-US" altLang="ko-KR" dirty="0"/>
              <a:t>Trial</a:t>
            </a:r>
            <a:endParaRPr lang="en-US" altLang="ko-KR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131840" y="4875119"/>
            <a:ext cx="48965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Marcus</a:t>
            </a:r>
            <a:r>
              <a:rPr lang="ko-KR" altLang="en-US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altLang="ko-KR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PM et al. J </a:t>
            </a:r>
            <a:r>
              <a:rPr lang="en-US" altLang="ko-KR" sz="1200" dirty="0" err="1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Natl</a:t>
            </a:r>
            <a:r>
              <a:rPr lang="en-US" altLang="ko-KR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Cancer  </a:t>
            </a:r>
            <a:r>
              <a:rPr lang="en-US" altLang="ko-KR" sz="1200" dirty="0" err="1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Inst</a:t>
            </a:r>
            <a:r>
              <a:rPr lang="en-US" altLang="ko-KR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2000;92:1308-1316.</a:t>
            </a:r>
            <a:endParaRPr lang="ko-KR" altLang="en-US" sz="12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31840" y="5744556"/>
            <a:ext cx="48965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err="1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Kubik</a:t>
            </a:r>
            <a:r>
              <a:rPr lang="en-US" altLang="ko-KR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A et al. Cancer 2000;89(11, </a:t>
            </a:r>
            <a:r>
              <a:rPr lang="en-US" altLang="ko-KR" sz="1200" dirty="0" err="1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Suppl</a:t>
            </a:r>
            <a:r>
              <a:rPr lang="en-US" altLang="ko-KR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)2363-2368.</a:t>
            </a:r>
            <a:endParaRPr lang="ko-KR" altLang="en-US" sz="12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59489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621"/>
    </mc:Choice>
    <mc:Fallback xmlns="">
      <p:transition spd="slow" advTm="31621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Earlier studies ..</a:t>
            </a:r>
          </a:p>
          <a:p>
            <a:pPr lvl="1"/>
            <a:r>
              <a:rPr lang="en-US" altLang="ko-KR" dirty="0" smtClean="0"/>
              <a:t>increased detection of early stage tumor, survival time from diagnosis..</a:t>
            </a:r>
          </a:p>
          <a:p>
            <a:pPr lvl="1"/>
            <a:endParaRPr lang="en-US" altLang="ko-KR" dirty="0" smtClean="0"/>
          </a:p>
          <a:p>
            <a:pPr lvl="1"/>
            <a:r>
              <a:rPr lang="en-US" altLang="ko-KR" dirty="0" smtClean="0"/>
              <a:t>However </a:t>
            </a:r>
            <a:r>
              <a:rPr lang="en-US" altLang="ko-KR" dirty="0" smtClean="0">
                <a:solidFill>
                  <a:srgbClr val="FFFF00"/>
                </a:solidFill>
              </a:rPr>
              <a:t>fail </a:t>
            </a:r>
            <a:r>
              <a:rPr lang="en-US" altLang="ko-KR" dirty="0">
                <a:solidFill>
                  <a:srgbClr val="FFFF00"/>
                </a:solidFill>
              </a:rPr>
              <a:t>to reduce lung cancer </a:t>
            </a:r>
            <a:r>
              <a:rPr lang="en-US" altLang="ko-KR" dirty="0" smtClean="0">
                <a:solidFill>
                  <a:srgbClr val="FFFF00"/>
                </a:solidFill>
              </a:rPr>
              <a:t>mortality</a:t>
            </a:r>
          </a:p>
          <a:p>
            <a:pPr lvl="1"/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33766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52"/>
    </mc:Choice>
    <mc:Fallback xmlns="">
      <p:transition spd="slow" advTm="21052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i="1" dirty="0" smtClean="0"/>
              <a:t>New screening?</a:t>
            </a:r>
            <a:endParaRPr lang="ko-KR" altLang="en-US" i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rgbClr val="FFFF00"/>
                </a:solidFill>
              </a:rPr>
              <a:t>Lung cancer screening </a:t>
            </a:r>
            <a:r>
              <a:rPr lang="en-US" altLang="ko-KR" dirty="0"/>
              <a:t>with low-dose computed tomography</a:t>
            </a:r>
            <a:r>
              <a:rPr lang="en-US" altLang="ko-KR" dirty="0">
                <a:solidFill>
                  <a:srgbClr val="FFFF00"/>
                </a:solidFill>
              </a:rPr>
              <a:t>(LDCT</a:t>
            </a:r>
            <a:r>
              <a:rPr lang="en-US" altLang="ko-KR" dirty="0" smtClean="0">
                <a:solidFill>
                  <a:srgbClr val="FFFF00"/>
                </a:solidFill>
              </a:rPr>
              <a:t>) </a:t>
            </a:r>
            <a:r>
              <a:rPr lang="en-US" altLang="ko-KR" dirty="0"/>
              <a:t>can..</a:t>
            </a:r>
            <a:endParaRPr lang="en-US" altLang="ko-KR" dirty="0"/>
          </a:p>
          <a:p>
            <a:endParaRPr lang="en-US" altLang="ko-KR" dirty="0" smtClean="0">
              <a:solidFill>
                <a:srgbClr val="FFFF00"/>
              </a:solidFill>
            </a:endParaRPr>
          </a:p>
          <a:p>
            <a:pPr lvl="1"/>
            <a:r>
              <a:rPr lang="en-US" altLang="ko-KR" i="1" dirty="0" smtClean="0"/>
              <a:t>detect many tumor at early stage?</a:t>
            </a:r>
          </a:p>
          <a:p>
            <a:pPr lvl="1"/>
            <a:r>
              <a:rPr lang="en-US" altLang="ko-KR" i="1" dirty="0" smtClean="0"/>
              <a:t>reduce lung cancer mortality?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3357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380"/>
    </mc:Choice>
    <mc:Fallback xmlns="">
      <p:transition spd="slow" advTm="4038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3. NEW GUIDELINE AND RECENT STUDIES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401221" y="404664"/>
            <a:ext cx="367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#CONTENTS</a:t>
            </a:r>
            <a:endParaRPr lang="ko-KR" altLang="en-US" sz="2400" b="1" dirty="0">
              <a:solidFill>
                <a:schemeClr val="accent6">
                  <a:lumMod val="40000"/>
                  <a:lumOff val="60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370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352"/>
    </mc:Choice>
    <mc:Fallback xmlns="">
      <p:transition spd="slow" advTm="17352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CONTENTS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altLang="ko-KR" sz="2800" b="1" dirty="0" smtClean="0"/>
              <a:t>INTRODUCTION</a:t>
            </a:r>
          </a:p>
          <a:p>
            <a:pPr marL="400050" lvl="1" indent="0">
              <a:buNone/>
            </a:pPr>
            <a:r>
              <a:rPr lang="en-US" altLang="ko-KR" sz="2400" dirty="0" smtClean="0">
                <a:solidFill>
                  <a:srgbClr val="FFFF00"/>
                </a:solidFill>
              </a:rPr>
              <a:t>:</a:t>
            </a:r>
            <a:r>
              <a:rPr lang="en-US" altLang="ko-KR" sz="2400" dirty="0">
                <a:solidFill>
                  <a:srgbClr val="FFFF00"/>
                </a:solidFill>
              </a:rPr>
              <a:t> </a:t>
            </a:r>
            <a:r>
              <a:rPr lang="en-US" altLang="ko-KR" sz="2400" dirty="0" smtClean="0">
                <a:solidFill>
                  <a:srgbClr val="FFFF00"/>
                </a:solidFill>
              </a:rPr>
              <a:t>Lung cancer incidence, mortality</a:t>
            </a:r>
            <a:endParaRPr lang="en-US" altLang="ko-KR" sz="2400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altLang="ko-KR" b="1" dirty="0" smtClean="0"/>
              <a:t>2. </a:t>
            </a:r>
            <a:r>
              <a:rPr lang="en-US" altLang="ko-KR" sz="2800" b="1" dirty="0" smtClean="0"/>
              <a:t>EARLIER STUDIES FOR LUNG CANCER SCREENING</a:t>
            </a:r>
          </a:p>
          <a:p>
            <a:pPr marL="400050" lvl="1" indent="0">
              <a:buNone/>
            </a:pPr>
            <a:r>
              <a:rPr lang="en-US" altLang="ko-KR" sz="2400" dirty="0" smtClean="0">
                <a:solidFill>
                  <a:srgbClr val="FFFF00"/>
                </a:solidFill>
              </a:rPr>
              <a:t>: screening with chest X ray and sputum cytology</a:t>
            </a:r>
            <a:endParaRPr lang="en-US" altLang="ko-KR" sz="2400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altLang="ko-KR" b="1" dirty="0" smtClean="0"/>
              <a:t>3. </a:t>
            </a:r>
            <a:r>
              <a:rPr lang="en-US" altLang="ko-KR" sz="2800" b="1" dirty="0" smtClean="0"/>
              <a:t>NEW GUIDELINE AND RECENT STUDIES</a:t>
            </a:r>
          </a:p>
          <a:p>
            <a:pPr marL="400050" lvl="1" indent="0">
              <a:buNone/>
            </a:pPr>
            <a:r>
              <a:rPr lang="en-US" altLang="ko-KR" sz="2400" dirty="0" smtClean="0">
                <a:solidFill>
                  <a:srgbClr val="FFFF00"/>
                </a:solidFill>
              </a:rPr>
              <a:t>: NCCN, DANTE, NLST, DLCST</a:t>
            </a:r>
            <a:endParaRPr lang="en-US" altLang="ko-KR" sz="2400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altLang="ko-KR" b="1" dirty="0" smtClean="0"/>
              <a:t>4. </a:t>
            </a:r>
            <a:r>
              <a:rPr lang="en-US" altLang="ko-KR" sz="2800" b="1" dirty="0" smtClean="0"/>
              <a:t>BENEFITS AND HARMS OF CT SCREENING</a:t>
            </a:r>
          </a:p>
          <a:p>
            <a:pPr marL="400050" lvl="1" indent="0">
              <a:buNone/>
            </a:pPr>
            <a:r>
              <a:rPr lang="en-US" altLang="ko-KR" sz="2400" dirty="0" smtClean="0">
                <a:solidFill>
                  <a:srgbClr val="FFFF00"/>
                </a:solidFill>
              </a:rPr>
              <a:t>: Benefits, limitations</a:t>
            </a:r>
          </a:p>
          <a:p>
            <a:pPr marL="0" indent="0">
              <a:buNone/>
            </a:pPr>
            <a:endParaRPr lang="en-US" altLang="ko-KR" b="1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ko-KR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77629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642"/>
    </mc:Choice>
    <mc:Fallback xmlns="">
      <p:transition spd="slow" advTm="616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rgbClr val="FFFF00"/>
                </a:solidFill>
              </a:rPr>
              <a:t>NCCN</a:t>
            </a:r>
            <a:r>
              <a:rPr lang="en-US" altLang="ko-KR" dirty="0" smtClean="0"/>
              <a:t> guideline recommend LDCT screening.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5673594"/>
            <a:ext cx="8272096" cy="824653"/>
          </a:xfrm>
        </p:spPr>
        <p:txBody>
          <a:bodyPr/>
          <a:lstStyle/>
          <a:p>
            <a:r>
              <a:rPr lang="en-US" altLang="ko-KR" dirty="0" smtClean="0"/>
              <a:t>Recommend LDCT screening </a:t>
            </a:r>
            <a:r>
              <a:rPr lang="en-US" altLang="ko-KR" dirty="0" smtClean="0">
                <a:solidFill>
                  <a:srgbClr val="FFFF00"/>
                </a:solidFill>
              </a:rPr>
              <a:t>only high risk</a:t>
            </a:r>
            <a:r>
              <a:rPr lang="en-US" altLang="ko-KR" dirty="0" smtClean="0"/>
              <a:t>..</a:t>
            </a:r>
          </a:p>
          <a:p>
            <a:pPr marL="0" indent="0">
              <a:buNone/>
            </a:pP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843808" y="5396595"/>
            <a:ext cx="6037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From NCCN Clinical Practice Guideline in Oncology(NCCN Guideline), www.nccn.org</a:t>
            </a:r>
            <a:endParaRPr lang="ko-KR" altLang="en-US" sz="12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28800"/>
            <a:ext cx="7344816" cy="3767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409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411"/>
    </mc:Choice>
    <mc:Fallback xmlns="">
      <p:transition spd="slow" advTm="39411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#1 DANTE, 2009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800" y="1628800"/>
            <a:ext cx="7610475" cy="224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404864" y="4215571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err="1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Infante</a:t>
            </a:r>
            <a:r>
              <a:rPr lang="en-US" altLang="ko-KR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M. et al</a:t>
            </a:r>
            <a:r>
              <a:rPr lang="en-US" altLang="ko-KR" sz="1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. </a:t>
            </a:r>
            <a:r>
              <a:rPr lang="en-US" altLang="ko-KR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Am J </a:t>
            </a:r>
            <a:r>
              <a:rPr lang="en-US" altLang="ko-KR" sz="1200" dirty="0" err="1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Respir</a:t>
            </a:r>
            <a:r>
              <a:rPr lang="en-US" altLang="ko-KR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altLang="ko-KR" sz="1200" dirty="0" err="1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Crit</a:t>
            </a:r>
            <a:r>
              <a:rPr lang="en-US" altLang="ko-KR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Care Med. </a:t>
            </a:r>
            <a:r>
              <a:rPr lang="en-US" altLang="ko-KR" sz="1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2009 Sep 1;180(5):445-53. </a:t>
            </a:r>
            <a:r>
              <a:rPr lang="en-US" altLang="ko-KR" sz="1200" dirty="0" err="1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Epub</a:t>
            </a:r>
            <a:r>
              <a:rPr lang="en-US" altLang="ko-KR" sz="1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2009 Jun 11</a:t>
            </a:r>
            <a:endParaRPr lang="ko-KR" altLang="en-US" sz="12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27767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298"/>
    </mc:Choice>
    <mc:Fallback xmlns="">
      <p:transition spd="slow" advTm="20298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/>
          <a:lstStyle/>
          <a:p>
            <a:pPr marL="0" indent="-400050"/>
            <a:r>
              <a:rPr lang="en-US" altLang="ko-KR" dirty="0"/>
              <a:t>Total </a:t>
            </a:r>
            <a:r>
              <a:rPr lang="en-US" altLang="ko-KR" dirty="0" smtClean="0"/>
              <a:t>2,472, LDCT(n=1,276</a:t>
            </a:r>
            <a:r>
              <a:rPr lang="en-US" altLang="ko-KR" dirty="0"/>
              <a:t>) vs. control(n=1,196</a:t>
            </a:r>
            <a:r>
              <a:rPr lang="en-US" altLang="ko-KR" dirty="0" smtClean="0"/>
              <a:t>), Italy</a:t>
            </a:r>
            <a:endParaRPr lang="en-US" altLang="ko-KR" dirty="0"/>
          </a:p>
          <a:p>
            <a:pPr marL="400050" lvl="1" indent="-400050" algn="ctr"/>
            <a:r>
              <a:rPr lang="en-US" altLang="ko-KR" dirty="0" smtClean="0"/>
              <a:t>Male, </a:t>
            </a:r>
            <a:r>
              <a:rPr lang="en-US" altLang="ko-KR" dirty="0"/>
              <a:t>a</a:t>
            </a:r>
            <a:r>
              <a:rPr lang="en-US" altLang="ko-KR" dirty="0" smtClean="0"/>
              <a:t>ge 60~75 years, smoking(&gt;20 pack-years), </a:t>
            </a:r>
            <a:r>
              <a:rPr lang="en-US" altLang="ko-KR" dirty="0"/>
              <a:t>Mar 2001~Feb </a:t>
            </a:r>
            <a:r>
              <a:rPr lang="en-US" altLang="ko-KR" dirty="0" smtClean="0"/>
              <a:t>2006</a:t>
            </a:r>
          </a:p>
          <a:p>
            <a:r>
              <a:rPr lang="en-US" altLang="ko-KR" dirty="0" smtClean="0"/>
              <a:t>Method</a:t>
            </a:r>
          </a:p>
          <a:p>
            <a:pPr lvl="1"/>
            <a:r>
              <a:rPr lang="en-US" altLang="ko-KR" dirty="0" smtClean="0"/>
              <a:t>Baseline CXR and sputum cytology </a:t>
            </a:r>
          </a:p>
          <a:p>
            <a:pPr lvl="1"/>
            <a:r>
              <a:rPr lang="en-US" altLang="ko-KR" dirty="0" smtClean="0">
                <a:solidFill>
                  <a:srgbClr val="FFFF00"/>
                </a:solidFill>
              </a:rPr>
              <a:t>LDCT</a:t>
            </a:r>
            <a:r>
              <a:rPr lang="en-US" altLang="ko-KR" dirty="0" smtClean="0"/>
              <a:t>(baseline,1,2,3 years) vs. </a:t>
            </a:r>
            <a:r>
              <a:rPr lang="en-US" altLang="ko-KR" dirty="0"/>
              <a:t>annual</a:t>
            </a:r>
            <a:r>
              <a:rPr lang="en-US" altLang="ko-KR" dirty="0" smtClean="0">
                <a:solidFill>
                  <a:srgbClr val="FFFF00"/>
                </a:solidFill>
              </a:rPr>
              <a:t> medical visit</a:t>
            </a:r>
            <a:r>
              <a:rPr lang="en-US" altLang="ko-KR" dirty="0" smtClean="0"/>
              <a:t> </a:t>
            </a:r>
          </a:p>
          <a:p>
            <a:pPr lvl="1"/>
            <a:r>
              <a:rPr lang="en-US" altLang="ko-KR" dirty="0"/>
              <a:t>Median 33 month follow </a:t>
            </a:r>
            <a:r>
              <a:rPr lang="en-US" altLang="ko-KR" dirty="0" smtClean="0"/>
              <a:t>up</a:t>
            </a:r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5505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251"/>
    </mc:Choice>
    <mc:Fallback xmlns="">
      <p:transition spd="slow" advTm="54251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1556792"/>
            <a:ext cx="4392488" cy="3540943"/>
          </a:xfrm>
        </p:spPr>
        <p:txBody>
          <a:bodyPr/>
          <a:lstStyle/>
          <a:p>
            <a:r>
              <a:rPr lang="en-US" altLang="ko-KR" sz="2800" dirty="0" smtClean="0"/>
              <a:t>Lung cancer incidence (LDCT vs. control)</a:t>
            </a:r>
          </a:p>
          <a:p>
            <a:pPr lvl="1"/>
            <a:r>
              <a:rPr lang="en-US" altLang="ko-KR" sz="2400" dirty="0">
                <a:solidFill>
                  <a:srgbClr val="FFFF00"/>
                </a:solidFill>
              </a:rPr>
              <a:t>60(4.7%) </a:t>
            </a:r>
            <a:r>
              <a:rPr lang="en-US" altLang="ko-KR" sz="2400" dirty="0"/>
              <a:t>vs. </a:t>
            </a:r>
            <a:r>
              <a:rPr lang="en-US" altLang="ko-KR" sz="2400" dirty="0">
                <a:solidFill>
                  <a:srgbClr val="FFFF00"/>
                </a:solidFill>
              </a:rPr>
              <a:t>34(2.8%) </a:t>
            </a:r>
          </a:p>
          <a:p>
            <a:pPr lvl="1"/>
            <a:r>
              <a:rPr lang="en-US" altLang="ko-KR" sz="2400" dirty="0" smtClean="0"/>
              <a:t>Operability 39/60(65%) vs. 18/34(52%)  </a:t>
            </a:r>
            <a:r>
              <a:rPr lang="en-US" altLang="ko-KR" sz="2000" i="1" dirty="0" smtClean="0"/>
              <a:t>(p=0.25)</a:t>
            </a:r>
          </a:p>
          <a:p>
            <a:pPr lvl="1"/>
            <a:r>
              <a:rPr lang="en-US" altLang="ko-KR" sz="2400" dirty="0" smtClean="0"/>
              <a:t>Complete resection 36/60(60%) vs. 17/34(50%) </a:t>
            </a:r>
            <a:r>
              <a:rPr lang="en-US" altLang="ko-KR" sz="2000" i="1" dirty="0" smtClean="0"/>
              <a:t>(p= 0.347</a:t>
            </a:r>
            <a:r>
              <a:rPr lang="en-US" altLang="ko-KR" sz="2400" dirty="0" smtClean="0"/>
              <a:t>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56792"/>
            <a:ext cx="4179082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내용 개체 틀 2"/>
          <p:cNvSpPr txBox="1">
            <a:spLocks/>
          </p:cNvSpPr>
          <p:nvPr/>
        </p:nvSpPr>
        <p:spPr bwMode="auto">
          <a:xfrm>
            <a:off x="4558627" y="3350731"/>
            <a:ext cx="4392488" cy="3540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 sz="3200" kern="120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800" dirty="0" smtClean="0">
                <a:solidFill>
                  <a:srgbClr val="FFFF00"/>
                </a:solidFill>
              </a:rPr>
              <a:t>No </a:t>
            </a:r>
            <a:r>
              <a:rPr lang="en-US" altLang="ko-KR" sz="2800" dirty="0"/>
              <a:t>significant </a:t>
            </a:r>
            <a:r>
              <a:rPr lang="en-US" altLang="ko-KR" sz="2800" dirty="0" smtClean="0">
                <a:solidFill>
                  <a:srgbClr val="FFFF00"/>
                </a:solidFill>
              </a:rPr>
              <a:t>difference </a:t>
            </a:r>
            <a:r>
              <a:rPr lang="en-US" altLang="ko-KR" sz="2800" dirty="0" smtClean="0"/>
              <a:t>of </a:t>
            </a:r>
            <a:r>
              <a:rPr lang="en-US" altLang="ko-KR" sz="2800" dirty="0" smtClean="0">
                <a:solidFill>
                  <a:srgbClr val="FFFF00"/>
                </a:solidFill>
              </a:rPr>
              <a:t>lung cancer mortality</a:t>
            </a:r>
            <a:r>
              <a:rPr lang="en-US" altLang="ko-KR" sz="2800" dirty="0" smtClean="0"/>
              <a:t> and overall mortality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715700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570"/>
    </mc:Choice>
    <mc:Fallback xmlns="">
      <p:transition spd="slow" advTm="7157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86350" y="3814245"/>
            <a:ext cx="8219256" cy="2852936"/>
          </a:xfrm>
        </p:spPr>
        <p:txBody>
          <a:bodyPr/>
          <a:lstStyle/>
          <a:p>
            <a:r>
              <a:rPr lang="en-US" altLang="ko-KR" dirty="0"/>
              <a:t>More stag I </a:t>
            </a:r>
            <a:r>
              <a:rPr lang="en-US" altLang="ko-KR" dirty="0" smtClean="0"/>
              <a:t>disease detected by LDCT</a:t>
            </a:r>
          </a:p>
          <a:p>
            <a:pPr lvl="1"/>
            <a:r>
              <a:rPr lang="en-US" altLang="ko-KR" dirty="0" smtClean="0">
                <a:solidFill>
                  <a:srgbClr val="FFFF00"/>
                </a:solidFill>
              </a:rPr>
              <a:t>33/60(54%) </a:t>
            </a:r>
            <a:r>
              <a:rPr lang="en-US" altLang="ko-KR" dirty="0" smtClean="0"/>
              <a:t>vs. </a:t>
            </a:r>
            <a:r>
              <a:rPr lang="en-US" altLang="ko-KR" dirty="0" smtClean="0">
                <a:solidFill>
                  <a:srgbClr val="FFFF00"/>
                </a:solidFill>
              </a:rPr>
              <a:t>12/34(34%) </a:t>
            </a:r>
            <a:r>
              <a:rPr lang="en-US" altLang="ko-KR" sz="2400" i="1" dirty="0" smtClean="0"/>
              <a:t>(p=0.06)</a:t>
            </a:r>
          </a:p>
          <a:p>
            <a:r>
              <a:rPr lang="en-US" altLang="ko-KR" dirty="0" smtClean="0"/>
              <a:t>However, number of advanced lung cancer</a:t>
            </a:r>
            <a:r>
              <a:rPr lang="en-US" altLang="ko-KR" dirty="0" smtClean="0">
                <a:solidFill>
                  <a:srgbClr val="FFFF00"/>
                </a:solidFill>
              </a:rPr>
              <a:t>(stage IIIB-IV) was same </a:t>
            </a:r>
            <a:r>
              <a:rPr lang="en-US" altLang="ko-KR" dirty="0"/>
              <a:t>in both </a:t>
            </a:r>
            <a:r>
              <a:rPr lang="en-US" altLang="ko-KR" dirty="0" smtClean="0"/>
              <a:t>group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791" y="232845"/>
            <a:ext cx="3762375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259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388"/>
    </mc:Choice>
    <mc:Fallback xmlns="">
      <p:transition spd="slow" advTm="30388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Conclusion :</a:t>
            </a:r>
          </a:p>
          <a:p>
            <a:pPr lvl="1"/>
            <a:r>
              <a:rPr lang="en-US" altLang="ko-KR" dirty="0" smtClean="0"/>
              <a:t>The mortality benefit from lung cancer screening by LDCT is far smaller than anticipated..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878619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#2 NLST, 2011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" y="1556792"/>
            <a:ext cx="7543800" cy="321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283968" y="5198302"/>
            <a:ext cx="4687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N </a:t>
            </a:r>
            <a:r>
              <a:rPr lang="en-US" altLang="ko-KR" sz="1200" dirty="0" err="1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Engl</a:t>
            </a:r>
            <a:r>
              <a:rPr lang="en-US" altLang="ko-KR" sz="1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J Med. 2011 Aug 4;365(5):395-409. </a:t>
            </a:r>
            <a:r>
              <a:rPr lang="en-US" altLang="ko-KR" sz="1200" dirty="0" err="1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Epub</a:t>
            </a:r>
            <a:r>
              <a:rPr lang="en-US" altLang="ko-KR" sz="1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2011 Jun 29</a:t>
            </a:r>
            <a:endParaRPr lang="ko-KR" altLang="en-US" sz="12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38707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03"/>
    </mc:Choice>
    <mc:Fallback xmlns="">
      <p:transition spd="slow" advTm="16403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-400050"/>
            <a:r>
              <a:rPr lang="en-US" altLang="ko-KR" dirty="0" smtClean="0"/>
              <a:t>Total 53,454, LDCT(n=26,722</a:t>
            </a:r>
            <a:r>
              <a:rPr lang="en-US" altLang="ko-KR" dirty="0"/>
              <a:t>) vs. control(n=26,732</a:t>
            </a:r>
            <a:r>
              <a:rPr lang="en-US" altLang="ko-KR" dirty="0" smtClean="0"/>
              <a:t>), USA</a:t>
            </a:r>
          </a:p>
          <a:p>
            <a:pPr lvl="1"/>
            <a:r>
              <a:rPr lang="en-US" altLang="ko-KR" dirty="0"/>
              <a:t>A</a:t>
            </a:r>
            <a:r>
              <a:rPr lang="en-US" altLang="ko-KR" dirty="0" smtClean="0"/>
              <a:t>ge 55~74 years, smoking(&gt;30 pack-years or quit &lt;15 years), Aug 2002~ Apr 2004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Method</a:t>
            </a:r>
          </a:p>
          <a:p>
            <a:pPr lvl="1"/>
            <a:r>
              <a:rPr lang="en-US" altLang="ko-KR" dirty="0" smtClean="0">
                <a:solidFill>
                  <a:srgbClr val="FFFF00"/>
                </a:solidFill>
              </a:rPr>
              <a:t>LDCT</a:t>
            </a:r>
            <a:r>
              <a:rPr lang="en-US" altLang="ko-KR" dirty="0" smtClean="0"/>
              <a:t> vs. </a:t>
            </a:r>
            <a:r>
              <a:rPr lang="en-US" altLang="ko-KR" dirty="0" smtClean="0">
                <a:solidFill>
                  <a:srgbClr val="FFFF00"/>
                </a:solidFill>
              </a:rPr>
              <a:t>CXR</a:t>
            </a:r>
            <a:r>
              <a:rPr lang="en-US" altLang="ko-KR" dirty="0" smtClean="0"/>
              <a:t> at baseline,1,2 years</a:t>
            </a:r>
          </a:p>
          <a:p>
            <a:pPr lvl="1"/>
            <a:r>
              <a:rPr lang="en-US" altLang="ko-KR" dirty="0" smtClean="0"/>
              <a:t>Median 6.5 years follow-up</a:t>
            </a:r>
          </a:p>
        </p:txBody>
      </p:sp>
    </p:spTree>
    <p:extLst>
      <p:ext uri="{BB962C8B-B14F-4D97-AF65-F5344CB8AC3E}">
        <p14:creationId xmlns:p14="http://schemas.microsoft.com/office/powerpoint/2010/main" val="122671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59"/>
    </mc:Choice>
    <mc:Fallback xmlns="">
      <p:transition spd="slow" advTm="1359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3212976"/>
            <a:ext cx="8359774" cy="2913187"/>
          </a:xfrm>
        </p:spPr>
        <p:txBody>
          <a:bodyPr/>
          <a:lstStyle/>
          <a:p>
            <a:r>
              <a:rPr lang="en-US" altLang="ko-KR" dirty="0" smtClean="0"/>
              <a:t>Incidence of lung cancer</a:t>
            </a:r>
          </a:p>
          <a:p>
            <a:pPr lvl="1"/>
            <a:r>
              <a:rPr lang="en-US" altLang="ko-KR" dirty="0" smtClean="0"/>
              <a:t>LDCT(n=1,060) vs. CXR(n=941) </a:t>
            </a:r>
          </a:p>
          <a:p>
            <a:r>
              <a:rPr lang="en-US" altLang="ko-KR" dirty="0"/>
              <a:t>early stage </a:t>
            </a:r>
            <a:r>
              <a:rPr lang="en-US" altLang="ko-KR" dirty="0" smtClean="0"/>
              <a:t>disease more detected by LDCT (LDCT vs. CXR)</a:t>
            </a:r>
          </a:p>
          <a:p>
            <a:pPr lvl="1"/>
            <a:r>
              <a:rPr lang="en-US" altLang="ko-KR" dirty="0" smtClean="0"/>
              <a:t>stage IA  </a:t>
            </a:r>
            <a:r>
              <a:rPr lang="en-US" altLang="ko-KR" dirty="0" smtClean="0">
                <a:solidFill>
                  <a:srgbClr val="FFFF00"/>
                </a:solidFill>
              </a:rPr>
              <a:t>416(40.0%)  </a:t>
            </a:r>
            <a:r>
              <a:rPr lang="en-US" altLang="ko-KR" dirty="0" smtClean="0"/>
              <a:t>vs. </a:t>
            </a:r>
            <a:r>
              <a:rPr lang="en-US" altLang="ko-KR" dirty="0" smtClean="0">
                <a:solidFill>
                  <a:srgbClr val="FFFF00"/>
                </a:solidFill>
              </a:rPr>
              <a:t>196(21.1%)</a:t>
            </a:r>
          </a:p>
          <a:p>
            <a:pPr lvl="1"/>
            <a:r>
              <a:rPr lang="en-US" altLang="ko-KR" dirty="0" smtClean="0"/>
              <a:t>stage IV  </a:t>
            </a:r>
            <a:r>
              <a:rPr lang="en-US" altLang="ko-KR" dirty="0" smtClean="0">
                <a:solidFill>
                  <a:srgbClr val="FFFF00"/>
                </a:solidFill>
              </a:rPr>
              <a:t>226(21.7%) </a:t>
            </a:r>
            <a:r>
              <a:rPr lang="en-US" altLang="ko-KR" dirty="0" smtClean="0"/>
              <a:t> vs. </a:t>
            </a:r>
            <a:r>
              <a:rPr lang="en-US" altLang="ko-KR" dirty="0" smtClean="0">
                <a:solidFill>
                  <a:srgbClr val="FFFF00"/>
                </a:solidFill>
              </a:rPr>
              <a:t>335(36.1%)</a:t>
            </a:r>
          </a:p>
          <a:p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02099" y="-2473907"/>
            <a:ext cx="2880320" cy="834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8267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3140968"/>
            <a:ext cx="8280920" cy="3168352"/>
          </a:xfrm>
        </p:spPr>
        <p:txBody>
          <a:bodyPr/>
          <a:lstStyle/>
          <a:p>
            <a:r>
              <a:rPr lang="en-US" altLang="ko-KR" dirty="0" smtClean="0">
                <a:solidFill>
                  <a:srgbClr val="FFFF00"/>
                </a:solidFill>
              </a:rPr>
              <a:t>Relative reduction </a:t>
            </a:r>
            <a:r>
              <a:rPr lang="en-US" altLang="ko-KR" dirty="0" smtClean="0"/>
              <a:t>in </a:t>
            </a:r>
            <a:r>
              <a:rPr lang="en-US" altLang="ko-KR" dirty="0" smtClean="0">
                <a:solidFill>
                  <a:srgbClr val="FFFF00"/>
                </a:solidFill>
              </a:rPr>
              <a:t>lung cancer mortality </a:t>
            </a:r>
            <a:r>
              <a:rPr lang="en-US" altLang="ko-KR" dirty="0" smtClean="0"/>
              <a:t>of </a:t>
            </a:r>
            <a:r>
              <a:rPr lang="en-US" altLang="ko-KR" dirty="0" smtClean="0">
                <a:solidFill>
                  <a:srgbClr val="FFFF00"/>
                </a:solidFill>
              </a:rPr>
              <a:t>20.0%</a:t>
            </a:r>
            <a:r>
              <a:rPr lang="en-US" altLang="ko-KR" dirty="0" smtClean="0"/>
              <a:t> with </a:t>
            </a:r>
            <a:r>
              <a:rPr lang="en-US" altLang="ko-KR" dirty="0"/>
              <a:t>LDCT(356 </a:t>
            </a:r>
            <a:r>
              <a:rPr lang="en-US" altLang="ko-KR" dirty="0" smtClean="0"/>
              <a:t>deaths vs. 443, </a:t>
            </a:r>
            <a:r>
              <a:rPr lang="en-US" altLang="ko-KR" sz="2800" i="1" dirty="0" smtClean="0"/>
              <a:t>p=0.004)</a:t>
            </a:r>
          </a:p>
          <a:p>
            <a:pPr lvl="1"/>
            <a:r>
              <a:rPr lang="en-US" altLang="ko-KR" dirty="0"/>
              <a:t>320 </a:t>
            </a:r>
            <a:r>
              <a:rPr lang="en-US" altLang="ko-KR" dirty="0" smtClean="0"/>
              <a:t>was number of needed to screen with LDCT to prevent one lung cancer death</a:t>
            </a:r>
          </a:p>
          <a:p>
            <a:pPr lvl="1"/>
            <a:r>
              <a:rPr lang="en-US" altLang="ko-KR" dirty="0" smtClean="0">
                <a:solidFill>
                  <a:srgbClr val="FFFF00"/>
                </a:solidFill>
              </a:rPr>
              <a:t>All cause </a:t>
            </a:r>
            <a:r>
              <a:rPr lang="en-US" altLang="ko-KR" dirty="0" smtClean="0"/>
              <a:t>of death reduced </a:t>
            </a:r>
            <a:r>
              <a:rPr lang="en-US" altLang="ko-KR" dirty="0" smtClean="0">
                <a:solidFill>
                  <a:srgbClr val="FFFF00"/>
                </a:solidFill>
              </a:rPr>
              <a:t>by 6.7% </a:t>
            </a:r>
            <a:r>
              <a:rPr lang="en-US" altLang="ko-KR" dirty="0" smtClean="0"/>
              <a:t>with LDCT</a:t>
            </a:r>
            <a:r>
              <a:rPr lang="en-US" altLang="ko-KR" sz="2400" i="1" dirty="0" smtClean="0"/>
              <a:t>(p=0.02)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2557" y="260647"/>
            <a:ext cx="3876675" cy="263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023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1. INTRODUCTION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401221" y="404664"/>
            <a:ext cx="367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#CONTENTS</a:t>
            </a:r>
            <a:endParaRPr lang="ko-KR" altLang="en-US" sz="2400" b="1" dirty="0">
              <a:solidFill>
                <a:schemeClr val="accent6">
                  <a:lumMod val="40000"/>
                  <a:lumOff val="60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259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80"/>
    </mc:Choice>
    <mc:Fallback xmlns="">
      <p:transition spd="slow" advTm="218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Conclusion :</a:t>
            </a:r>
          </a:p>
          <a:p>
            <a:pPr lvl="1"/>
            <a:r>
              <a:rPr lang="en-US" altLang="ko-KR" dirty="0" smtClean="0"/>
              <a:t>Screening with the use of low-dose CT reduces mortality from lung cancer..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073153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#3 DLCST, 2012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7" y="1700808"/>
            <a:ext cx="6143625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95936" y="4782803"/>
            <a:ext cx="4687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err="1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Saghir</a:t>
            </a:r>
            <a:r>
              <a:rPr lang="en-US" altLang="ko-KR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altLang="ko-KR" sz="1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Z et al. </a:t>
            </a:r>
            <a:r>
              <a:rPr lang="en-US" altLang="ko-KR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Thorax 2012 </a:t>
            </a:r>
            <a:r>
              <a:rPr lang="en-US" altLang="ko-KR" sz="1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Apr;67(4):296-301. </a:t>
            </a:r>
            <a:r>
              <a:rPr lang="en-US" altLang="ko-KR" sz="1200" dirty="0" err="1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Epub</a:t>
            </a:r>
            <a:r>
              <a:rPr lang="en-US" altLang="ko-KR" sz="1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2012 Jan 27</a:t>
            </a:r>
            <a:endParaRPr lang="ko-KR" altLang="en-US" sz="12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9986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Total 4,104, LDCT(n=2,052) vs. control(2,052), Denmark</a:t>
            </a:r>
          </a:p>
          <a:p>
            <a:pPr lvl="1"/>
            <a:r>
              <a:rPr lang="en-US" altLang="ko-KR" dirty="0" smtClean="0"/>
              <a:t>Age 50 ~ 70 years, smoking(&gt;20 pack-years, quit &lt; 10 years), Oct 2004~Mar 2006</a:t>
            </a:r>
          </a:p>
          <a:p>
            <a:pPr lvl="1"/>
            <a:endParaRPr lang="en-US" altLang="ko-KR" dirty="0"/>
          </a:p>
          <a:p>
            <a:r>
              <a:rPr lang="en-US" altLang="ko-KR" dirty="0" smtClean="0"/>
              <a:t>Method</a:t>
            </a:r>
          </a:p>
          <a:p>
            <a:pPr lvl="1"/>
            <a:r>
              <a:rPr lang="en-US" altLang="ko-KR" dirty="0" smtClean="0">
                <a:solidFill>
                  <a:srgbClr val="FFFF00"/>
                </a:solidFill>
              </a:rPr>
              <a:t>LDCT</a:t>
            </a:r>
            <a:r>
              <a:rPr lang="en-US" altLang="ko-KR" dirty="0" smtClean="0"/>
              <a:t>(baseline, 1,2,3,4 ) vs. annual </a:t>
            </a:r>
            <a:r>
              <a:rPr lang="en-US" altLang="ko-KR" dirty="0" smtClean="0">
                <a:solidFill>
                  <a:srgbClr val="FFFF00"/>
                </a:solidFill>
              </a:rPr>
              <a:t>medical visit</a:t>
            </a:r>
          </a:p>
          <a:p>
            <a:pPr lvl="1"/>
            <a:r>
              <a:rPr lang="en-US" altLang="ko-KR" dirty="0" smtClean="0"/>
              <a:t>Median 4.81 years follow-up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999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455134" y="1412776"/>
            <a:ext cx="4293330" cy="4824536"/>
          </a:xfrm>
        </p:spPr>
        <p:txBody>
          <a:bodyPr/>
          <a:lstStyle/>
          <a:p>
            <a:r>
              <a:rPr lang="en-US" altLang="ko-KR" sz="2800" dirty="0" smtClean="0"/>
              <a:t>More lung cancer were diagnosed in LDCT </a:t>
            </a:r>
          </a:p>
          <a:p>
            <a:pPr lvl="1"/>
            <a:r>
              <a:rPr lang="en-US" altLang="ko-KR" sz="2400" dirty="0" smtClean="0">
                <a:solidFill>
                  <a:srgbClr val="FFFF00"/>
                </a:solidFill>
              </a:rPr>
              <a:t>69</a:t>
            </a:r>
            <a:r>
              <a:rPr lang="en-US" altLang="ko-KR" sz="2400" dirty="0" smtClean="0"/>
              <a:t> vs. </a:t>
            </a:r>
            <a:r>
              <a:rPr lang="en-US" altLang="ko-KR" sz="2400" dirty="0" smtClean="0">
                <a:solidFill>
                  <a:srgbClr val="FFFF00"/>
                </a:solidFill>
              </a:rPr>
              <a:t>24</a:t>
            </a:r>
            <a:r>
              <a:rPr lang="en-US" altLang="ko-KR" sz="2400" dirty="0"/>
              <a:t> </a:t>
            </a:r>
            <a:r>
              <a:rPr lang="en-US" altLang="ko-KR" sz="2000" i="1" dirty="0" smtClean="0"/>
              <a:t>(p&lt;0.001) </a:t>
            </a:r>
          </a:p>
          <a:p>
            <a:r>
              <a:rPr lang="en-US" altLang="ko-KR" sz="2800" dirty="0"/>
              <a:t>low stage was six times higher in </a:t>
            </a:r>
            <a:r>
              <a:rPr lang="en-US" altLang="ko-KR" sz="2800" dirty="0" smtClean="0"/>
              <a:t>LDCT</a:t>
            </a:r>
          </a:p>
          <a:p>
            <a:pPr lvl="1"/>
            <a:r>
              <a:rPr lang="en-US" altLang="ko-KR" sz="2400" dirty="0" smtClean="0">
                <a:solidFill>
                  <a:srgbClr val="FFFF00"/>
                </a:solidFill>
              </a:rPr>
              <a:t>48(70%)</a:t>
            </a:r>
            <a:r>
              <a:rPr lang="en-US" altLang="ko-KR" sz="2400" dirty="0" smtClean="0"/>
              <a:t> </a:t>
            </a:r>
            <a:r>
              <a:rPr lang="en-US" altLang="ko-KR" sz="2400" dirty="0"/>
              <a:t>vs. </a:t>
            </a:r>
            <a:r>
              <a:rPr lang="en-US" altLang="ko-KR" sz="2400" dirty="0" smtClean="0">
                <a:solidFill>
                  <a:srgbClr val="FFFF00"/>
                </a:solidFill>
              </a:rPr>
              <a:t>8(33%)</a:t>
            </a:r>
            <a:endParaRPr lang="en-US" altLang="ko-KR" sz="2400" dirty="0">
              <a:solidFill>
                <a:srgbClr val="FFFF0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53" y="1412776"/>
            <a:ext cx="3962400" cy="306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내용 개체 틀 2"/>
          <p:cNvSpPr txBox="1">
            <a:spLocks/>
          </p:cNvSpPr>
          <p:nvPr/>
        </p:nvSpPr>
        <p:spPr bwMode="auto">
          <a:xfrm>
            <a:off x="464553" y="4479826"/>
            <a:ext cx="8365238" cy="1642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 sz="3200" kern="120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800" dirty="0" smtClean="0"/>
              <a:t>However, </a:t>
            </a:r>
            <a:r>
              <a:rPr lang="en-US" altLang="ko-KR" sz="2800" dirty="0" smtClean="0">
                <a:solidFill>
                  <a:srgbClr val="FFFF00"/>
                </a:solidFill>
              </a:rPr>
              <a:t>no significant </a:t>
            </a:r>
            <a:r>
              <a:rPr lang="en-US" altLang="ko-KR" sz="2800" dirty="0">
                <a:solidFill>
                  <a:srgbClr val="FFFF00"/>
                </a:solidFill>
              </a:rPr>
              <a:t>difference</a:t>
            </a:r>
            <a:r>
              <a:rPr lang="en-US" altLang="ko-KR" sz="2800" dirty="0"/>
              <a:t> in absolute </a:t>
            </a:r>
            <a:r>
              <a:rPr lang="en-US" altLang="ko-KR" sz="2800" dirty="0" smtClean="0"/>
              <a:t>numbers of late stage.. </a:t>
            </a:r>
          </a:p>
          <a:p>
            <a:pPr lvl="1"/>
            <a:r>
              <a:rPr lang="en-US" altLang="ko-KR" sz="2400" dirty="0" smtClean="0">
                <a:solidFill>
                  <a:srgbClr val="FFFF00"/>
                </a:solidFill>
              </a:rPr>
              <a:t>21</a:t>
            </a:r>
            <a:r>
              <a:rPr lang="en-US" altLang="ko-KR" sz="2400" dirty="0"/>
              <a:t>(30%) vs. </a:t>
            </a:r>
            <a:r>
              <a:rPr lang="en-US" altLang="ko-KR" sz="2400" dirty="0" smtClean="0">
                <a:solidFill>
                  <a:srgbClr val="FFFF00"/>
                </a:solidFill>
              </a:rPr>
              <a:t>16</a:t>
            </a:r>
            <a:r>
              <a:rPr lang="en-US" altLang="ko-KR" sz="2400" dirty="0"/>
              <a:t>(67</a:t>
            </a:r>
            <a:r>
              <a:rPr lang="en-US" altLang="ko-KR" sz="2400" dirty="0" smtClean="0"/>
              <a:t>%)</a:t>
            </a:r>
          </a:p>
          <a:p>
            <a:pPr lvl="1"/>
            <a:r>
              <a:rPr lang="en-US" altLang="ko-KR" sz="2400" i="1" dirty="0" err="1" smtClean="0"/>
              <a:t>Overdiagnosis</a:t>
            </a:r>
            <a:r>
              <a:rPr lang="en-US" altLang="ko-KR" sz="2400" i="1" dirty="0" smtClean="0"/>
              <a:t> bias?</a:t>
            </a:r>
          </a:p>
          <a:p>
            <a:pPr lvl="1"/>
            <a:r>
              <a:rPr lang="en-US" altLang="ko-KR" sz="2400" dirty="0" smtClean="0"/>
              <a:t>No absolute stage shift..</a:t>
            </a:r>
          </a:p>
          <a:p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37555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5536" y="3575665"/>
            <a:ext cx="8380372" cy="3112343"/>
          </a:xfrm>
        </p:spPr>
        <p:txBody>
          <a:bodyPr/>
          <a:lstStyle/>
          <a:p>
            <a:r>
              <a:rPr lang="en-US" altLang="ko-KR" dirty="0"/>
              <a:t>D</a:t>
            </a:r>
            <a:r>
              <a:rPr lang="en-US" altLang="ko-KR" dirty="0" smtClean="0"/>
              <a:t>eath events of LDCT vs. control</a:t>
            </a:r>
          </a:p>
          <a:p>
            <a:pPr lvl="1"/>
            <a:r>
              <a:rPr lang="en-US" altLang="ko-KR" dirty="0" smtClean="0"/>
              <a:t>All cause : </a:t>
            </a:r>
            <a:r>
              <a:rPr lang="en-US" altLang="ko-KR" dirty="0" smtClean="0">
                <a:solidFill>
                  <a:srgbClr val="FFFF00"/>
                </a:solidFill>
              </a:rPr>
              <a:t>61(2.97%) </a:t>
            </a:r>
            <a:r>
              <a:rPr lang="en-US" altLang="ko-KR" dirty="0" smtClean="0"/>
              <a:t>vs. </a:t>
            </a:r>
            <a:r>
              <a:rPr lang="en-US" altLang="ko-KR" dirty="0" smtClean="0">
                <a:solidFill>
                  <a:srgbClr val="FFFF00"/>
                </a:solidFill>
              </a:rPr>
              <a:t>42(2.05%)</a:t>
            </a:r>
          </a:p>
          <a:p>
            <a:pPr lvl="1"/>
            <a:r>
              <a:rPr lang="en-US" altLang="ko-KR" dirty="0" smtClean="0"/>
              <a:t>Lung cancer :</a:t>
            </a:r>
            <a:r>
              <a:rPr lang="en-US" altLang="ko-KR" dirty="0" smtClean="0">
                <a:solidFill>
                  <a:srgbClr val="FFFF00"/>
                </a:solidFill>
              </a:rPr>
              <a:t>15(0.73%) </a:t>
            </a:r>
            <a:r>
              <a:rPr lang="en-US" altLang="ko-KR" dirty="0" smtClean="0"/>
              <a:t>vs. </a:t>
            </a:r>
            <a:r>
              <a:rPr lang="en-US" altLang="ko-KR" dirty="0" smtClean="0">
                <a:solidFill>
                  <a:srgbClr val="FFFF00"/>
                </a:solidFill>
              </a:rPr>
              <a:t>11(0.54%)</a:t>
            </a:r>
          </a:p>
          <a:p>
            <a:r>
              <a:rPr lang="en-US" altLang="ko-KR" dirty="0" smtClean="0">
                <a:solidFill>
                  <a:srgbClr val="FFFF00"/>
                </a:solidFill>
              </a:rPr>
              <a:t>No differences </a:t>
            </a:r>
            <a:r>
              <a:rPr lang="en-US" altLang="ko-KR" dirty="0" smtClean="0"/>
              <a:t>in Lung cancer or all-cause mortality.. </a:t>
            </a:r>
          </a:p>
          <a:p>
            <a:r>
              <a:rPr lang="en-US" altLang="ko-KR" i="1" dirty="0" smtClean="0"/>
              <a:t>But small size and short follow up?</a:t>
            </a:r>
            <a:endParaRPr lang="ko-KR" altLang="en-US" i="1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8640"/>
            <a:ext cx="7220840" cy="3371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1887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Conclusion :</a:t>
            </a:r>
          </a:p>
          <a:p>
            <a:pPr lvl="1"/>
            <a:r>
              <a:rPr lang="en-US" altLang="ko-KR" dirty="0" smtClean="0"/>
              <a:t>CT screening for lung cancer brings forward early disease, at this point no stage shift or reduction in mortality..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575479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4. BENEFITS AND HARMS OF CT SCREENING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401221" y="404664"/>
            <a:ext cx="367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#CONTENTS</a:t>
            </a:r>
            <a:endParaRPr lang="ko-KR" altLang="en-US" sz="2400" b="1" dirty="0">
              <a:solidFill>
                <a:schemeClr val="accent6">
                  <a:lumMod val="40000"/>
                  <a:lumOff val="60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83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Object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LDCT screening of lung cancer </a:t>
            </a:r>
            <a:r>
              <a:rPr lang="en-US" altLang="ko-KR" dirty="0"/>
              <a:t> </a:t>
            </a:r>
            <a:r>
              <a:rPr lang="en-US" altLang="ko-KR" dirty="0" smtClean="0"/>
              <a:t>is now recommended.  </a:t>
            </a:r>
            <a:r>
              <a:rPr lang="en-US" altLang="ko-KR" dirty="0" smtClean="0">
                <a:solidFill>
                  <a:srgbClr val="FFFF00"/>
                </a:solidFill>
              </a:rPr>
              <a:t>However..</a:t>
            </a:r>
          </a:p>
          <a:p>
            <a:pPr lvl="1"/>
            <a:endParaRPr lang="en-US" altLang="ko-KR" dirty="0" smtClean="0"/>
          </a:p>
          <a:p>
            <a:pPr lvl="1"/>
            <a:r>
              <a:rPr lang="en-US" altLang="ko-KR" i="1" dirty="0" smtClean="0"/>
              <a:t>Potential </a:t>
            </a:r>
            <a:r>
              <a:rPr lang="en-US" altLang="ko-KR" i="1" dirty="0" smtClean="0">
                <a:solidFill>
                  <a:srgbClr val="FFFF00"/>
                </a:solidFill>
              </a:rPr>
              <a:t>benefits?</a:t>
            </a:r>
          </a:p>
          <a:p>
            <a:pPr lvl="1"/>
            <a:r>
              <a:rPr lang="en-US" altLang="ko-KR" i="1" dirty="0" smtClean="0"/>
              <a:t>Potential </a:t>
            </a:r>
            <a:r>
              <a:rPr lang="en-US" altLang="ko-KR" i="1" dirty="0" smtClean="0">
                <a:solidFill>
                  <a:srgbClr val="FFFF00"/>
                </a:solidFill>
              </a:rPr>
              <a:t>harms?</a:t>
            </a:r>
          </a:p>
          <a:p>
            <a:pPr lvl="1"/>
            <a:r>
              <a:rPr lang="en-US" altLang="ko-KR" i="1" dirty="0" smtClean="0"/>
              <a:t>Which groups are most benefit or not benefit?</a:t>
            </a:r>
          </a:p>
          <a:p>
            <a:pPr lvl="1"/>
            <a:r>
              <a:rPr lang="en-US" altLang="ko-KR" i="1" dirty="0" smtClean="0"/>
              <a:t>What screening setting is effective?</a:t>
            </a:r>
            <a:endParaRPr lang="ko-KR" altLang="en-US" i="1" dirty="0"/>
          </a:p>
        </p:txBody>
      </p:sp>
    </p:spTree>
    <p:extLst>
      <p:ext uri="{BB962C8B-B14F-4D97-AF65-F5344CB8AC3E}">
        <p14:creationId xmlns:p14="http://schemas.microsoft.com/office/powerpoint/2010/main" val="138761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Panel of experts :the ACS, ACCP, NCCN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MEDLINE(Jan,1996~Apr 8,2012), EMBASE(</a:t>
            </a:r>
            <a:r>
              <a:rPr lang="en-US" altLang="ko-KR" dirty="0"/>
              <a:t>Jan,1996~Apr </a:t>
            </a:r>
            <a:r>
              <a:rPr lang="en-US" altLang="ko-KR" dirty="0" smtClean="0"/>
              <a:t>8,2012), Cochrane Library(Apr 20, 2012)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Keyword : lung cancer, population screening, LDCT</a:t>
            </a:r>
          </a:p>
        </p:txBody>
      </p:sp>
    </p:spTree>
    <p:extLst>
      <p:ext uri="{BB962C8B-B14F-4D97-AF65-F5344CB8AC3E}">
        <p14:creationId xmlns:p14="http://schemas.microsoft.com/office/powerpoint/2010/main" val="1377088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RCTs and cohorts study using LDCT screening for lung cancer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591 citations reviewed, 8 RCTs and 13 cohorts </a:t>
            </a:r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9794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Lung cancer is..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L</a:t>
            </a:r>
            <a:r>
              <a:rPr lang="en-US" altLang="ko-KR" dirty="0" smtClean="0"/>
              <a:t>ung cancer is the </a:t>
            </a:r>
            <a:r>
              <a:rPr lang="en-US" altLang="ko-KR" dirty="0" smtClean="0">
                <a:solidFill>
                  <a:srgbClr val="FFFF00"/>
                </a:solidFill>
              </a:rPr>
              <a:t>leading cause of cancer death</a:t>
            </a:r>
            <a:r>
              <a:rPr lang="en-US" altLang="ko-KR" dirty="0" smtClean="0"/>
              <a:t> in worldwide!</a:t>
            </a:r>
          </a:p>
          <a:p>
            <a:endParaRPr lang="en-US" altLang="ko-KR" dirty="0"/>
          </a:p>
          <a:p>
            <a:r>
              <a:rPr lang="en-US" altLang="ko-KR" dirty="0" smtClean="0"/>
              <a:t>Most patients is diagnosed </a:t>
            </a:r>
            <a:r>
              <a:rPr lang="en-US" altLang="ko-KR" dirty="0" smtClean="0">
                <a:solidFill>
                  <a:srgbClr val="FFFF00"/>
                </a:solidFill>
              </a:rPr>
              <a:t>already</a:t>
            </a:r>
            <a:r>
              <a:rPr lang="en-US" altLang="ko-KR" dirty="0" smtClean="0"/>
              <a:t> </a:t>
            </a:r>
            <a:r>
              <a:rPr lang="en-US" altLang="ko-KR" dirty="0" smtClean="0">
                <a:solidFill>
                  <a:srgbClr val="FFFF00"/>
                </a:solidFill>
              </a:rPr>
              <a:t>advanced</a:t>
            </a:r>
            <a:r>
              <a:rPr lang="en-US" altLang="ko-KR" dirty="0" smtClean="0"/>
              <a:t> disease</a:t>
            </a:r>
          </a:p>
          <a:p>
            <a:pPr lvl="1"/>
            <a:r>
              <a:rPr lang="en-US" altLang="ko-KR" dirty="0" smtClean="0"/>
              <a:t>Stage III 30%</a:t>
            </a:r>
          </a:p>
          <a:p>
            <a:pPr lvl="1"/>
            <a:r>
              <a:rPr lang="en-US" altLang="ko-KR" dirty="0" smtClean="0"/>
              <a:t>Stage IV 40%</a:t>
            </a:r>
          </a:p>
          <a:p>
            <a:pPr lvl="1"/>
            <a:endParaRPr lang="en-US" altLang="ko-KR" dirty="0" smtClean="0"/>
          </a:p>
          <a:p>
            <a:r>
              <a:rPr lang="en-US" altLang="ko-KR" dirty="0" smtClean="0"/>
              <a:t>Current five year survival rate is </a:t>
            </a:r>
            <a:r>
              <a:rPr lang="en-US" altLang="ko-KR" dirty="0" smtClean="0">
                <a:solidFill>
                  <a:srgbClr val="FFFF00"/>
                </a:solidFill>
              </a:rPr>
              <a:t>16%</a:t>
            </a:r>
            <a:endParaRPr lang="en-US" altLang="ko-KR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147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416"/>
    </mc:Choice>
    <mc:Fallback xmlns="">
      <p:transition spd="slow" advTm="24416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-400050"/>
            <a:r>
              <a:rPr lang="en-US" altLang="ko-KR" dirty="0"/>
              <a:t>Primary outcome(Only RCTs) :</a:t>
            </a:r>
          </a:p>
          <a:p>
            <a:pPr lvl="1"/>
            <a:r>
              <a:rPr lang="en-US" altLang="ko-KR" dirty="0"/>
              <a:t>Lung cancer </a:t>
            </a:r>
            <a:r>
              <a:rPr lang="en-US" altLang="ko-KR" dirty="0">
                <a:solidFill>
                  <a:srgbClr val="FFFF00"/>
                </a:solidFill>
              </a:rPr>
              <a:t>mortality</a:t>
            </a:r>
            <a:r>
              <a:rPr lang="en-US" altLang="ko-KR" dirty="0"/>
              <a:t> </a:t>
            </a:r>
            <a:r>
              <a:rPr lang="en-US" altLang="ko-KR" dirty="0" smtClean="0"/>
              <a:t>and all cause mortality</a:t>
            </a:r>
          </a:p>
          <a:p>
            <a:pPr lvl="1"/>
            <a:endParaRPr lang="en-US" altLang="ko-KR" dirty="0"/>
          </a:p>
          <a:p>
            <a:r>
              <a:rPr lang="en-US" altLang="ko-KR" dirty="0"/>
              <a:t>Secondary outcome :</a:t>
            </a:r>
          </a:p>
          <a:p>
            <a:pPr lvl="1"/>
            <a:r>
              <a:rPr lang="en-US" altLang="ko-KR" dirty="0"/>
              <a:t>Nodule detection, invasive procedures, follow-up tests, smoking cessation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8929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RCTs..</a:t>
            </a:r>
            <a:endParaRPr lang="ko-KR" alt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276872"/>
            <a:ext cx="6624736" cy="3325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3648" y="5805264"/>
            <a:ext cx="2448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NR : not reported</a:t>
            </a:r>
            <a:endParaRPr lang="ko-KR" altLang="en-US" sz="12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3064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Cohort studies..</a:t>
            </a:r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276872"/>
            <a:ext cx="6624736" cy="3865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4340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rgbClr val="FFFF00"/>
                </a:solidFill>
              </a:rPr>
              <a:t>Low risk of bias </a:t>
            </a:r>
            <a:r>
              <a:rPr lang="en-US" altLang="ko-KR" dirty="0" smtClean="0"/>
              <a:t>: only </a:t>
            </a:r>
            <a:r>
              <a:rPr lang="en-US" altLang="ko-KR" dirty="0" smtClean="0">
                <a:solidFill>
                  <a:srgbClr val="FFFF00"/>
                </a:solidFill>
              </a:rPr>
              <a:t>NLST</a:t>
            </a:r>
            <a:r>
              <a:rPr lang="en-US" altLang="ko-KR" dirty="0" smtClean="0"/>
              <a:t>, </a:t>
            </a:r>
            <a:r>
              <a:rPr lang="en-US" altLang="ko-KR" dirty="0" smtClean="0">
                <a:solidFill>
                  <a:srgbClr val="FFFF00"/>
                </a:solidFill>
              </a:rPr>
              <a:t>DLCST</a:t>
            </a:r>
          </a:p>
          <a:p>
            <a:pPr lvl="1"/>
            <a:r>
              <a:rPr lang="en-US" altLang="ko-KR" dirty="0" smtClean="0"/>
              <a:t>Other RCTs showed variable risks of bias</a:t>
            </a:r>
          </a:p>
          <a:p>
            <a:pPr lvl="1"/>
            <a:endParaRPr lang="en-US" altLang="ko-KR" dirty="0"/>
          </a:p>
          <a:p>
            <a:r>
              <a:rPr lang="en-US" altLang="ko-KR" dirty="0" smtClean="0"/>
              <a:t>The risk of bias of cohort studies was </a:t>
            </a:r>
            <a:r>
              <a:rPr lang="en-US" altLang="ko-KR" dirty="0" smtClean="0">
                <a:solidFill>
                  <a:srgbClr val="FFFF00"/>
                </a:solidFill>
              </a:rPr>
              <a:t>variable</a:t>
            </a:r>
            <a:r>
              <a:rPr lang="en-US" altLang="ko-KR" dirty="0" smtClean="0"/>
              <a:t> and often high</a:t>
            </a:r>
          </a:p>
          <a:p>
            <a:pPr lvl="1"/>
            <a:r>
              <a:rPr lang="en-US" altLang="ko-KR" dirty="0" smtClean="0"/>
              <a:t>Lacked of justification for the sample size</a:t>
            </a:r>
          </a:p>
          <a:p>
            <a:pPr lvl="1"/>
            <a:r>
              <a:rPr lang="en-US" altLang="ko-KR" dirty="0" smtClean="0"/>
              <a:t>No</a:t>
            </a:r>
            <a:r>
              <a:rPr lang="ko-KR" altLang="en-US" dirty="0" smtClean="0"/>
              <a:t> </a:t>
            </a:r>
            <a:r>
              <a:rPr lang="en-US" altLang="ko-KR" dirty="0"/>
              <a:t>d</a:t>
            </a:r>
            <a:r>
              <a:rPr lang="en-US" altLang="ko-KR" dirty="0" smtClean="0"/>
              <a:t>efinition of primary endpoint</a:t>
            </a:r>
          </a:p>
          <a:p>
            <a:pPr lvl="1"/>
            <a:r>
              <a:rPr lang="en-US" altLang="ko-KR" dirty="0"/>
              <a:t>N</a:t>
            </a:r>
            <a:r>
              <a:rPr lang="en-US" altLang="ko-KR" dirty="0" smtClean="0"/>
              <a:t>o description of funding source</a:t>
            </a:r>
          </a:p>
          <a:p>
            <a:pPr lvl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138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10251" y="3763301"/>
            <a:ext cx="8323498" cy="2470309"/>
          </a:xfrm>
        </p:spPr>
        <p:txBody>
          <a:bodyPr/>
          <a:lstStyle/>
          <a:p>
            <a:r>
              <a:rPr lang="en-US" altLang="ko-KR" dirty="0" smtClean="0"/>
              <a:t>Only </a:t>
            </a:r>
            <a:r>
              <a:rPr lang="en-US" altLang="ko-KR" dirty="0" smtClean="0">
                <a:solidFill>
                  <a:srgbClr val="FFFF00"/>
                </a:solidFill>
              </a:rPr>
              <a:t>NLST, </a:t>
            </a:r>
            <a:r>
              <a:rPr lang="en-US" altLang="ko-KR" dirty="0" smtClean="0"/>
              <a:t>3 rounds of screening, </a:t>
            </a:r>
            <a:r>
              <a:rPr lang="en-US" altLang="ko-KR" dirty="0" smtClean="0">
                <a:solidFill>
                  <a:srgbClr val="FFFF00"/>
                </a:solidFill>
              </a:rPr>
              <a:t>20% relative reduction </a:t>
            </a:r>
            <a:r>
              <a:rPr lang="en-US" altLang="ko-KR" dirty="0" smtClean="0"/>
              <a:t>of lung cancer death </a:t>
            </a:r>
            <a:r>
              <a:rPr lang="en-US" altLang="ko-KR" sz="2400" i="1" dirty="0" smtClean="0"/>
              <a:t>(relative risk 0.80, p=.004)</a:t>
            </a:r>
          </a:p>
          <a:p>
            <a:r>
              <a:rPr lang="en-US" altLang="ko-KR" i="1" dirty="0" smtClean="0"/>
              <a:t>Other two?</a:t>
            </a:r>
          </a:p>
          <a:p>
            <a:pPr lvl="1"/>
            <a:r>
              <a:rPr lang="en-US" altLang="ko-KR" dirty="0" smtClean="0">
                <a:solidFill>
                  <a:srgbClr val="FFFF00"/>
                </a:solidFill>
              </a:rPr>
              <a:t>No</a:t>
            </a:r>
            <a:r>
              <a:rPr lang="en-US" altLang="ko-KR" dirty="0" smtClean="0"/>
              <a:t> statistically significant difference..</a:t>
            </a:r>
            <a:endParaRPr lang="ko-KR" alt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20688"/>
            <a:ext cx="8208912" cy="3186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575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Benefits about </a:t>
            </a:r>
            <a:r>
              <a:rPr lang="en-US" altLang="ko-KR" dirty="0" smtClean="0">
                <a:solidFill>
                  <a:srgbClr val="FFFF00"/>
                </a:solidFill>
              </a:rPr>
              <a:t>smoking</a:t>
            </a:r>
            <a:r>
              <a:rPr lang="en-US" altLang="ko-KR" dirty="0" smtClean="0"/>
              <a:t> </a:t>
            </a:r>
            <a:r>
              <a:rPr lang="en-US" altLang="ko-KR" dirty="0"/>
              <a:t>behavior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Undergoing LDCT screening  may result in justification of continue smoking or opportunity for smoking cessation..</a:t>
            </a:r>
          </a:p>
          <a:p>
            <a:pPr lvl="1"/>
            <a:endParaRPr lang="en-US" altLang="ko-KR" dirty="0" smtClean="0"/>
          </a:p>
          <a:p>
            <a:r>
              <a:rPr lang="en-US" altLang="ko-KR" dirty="0" smtClean="0">
                <a:solidFill>
                  <a:srgbClr val="FFFF00"/>
                </a:solidFill>
              </a:rPr>
              <a:t>Not found </a:t>
            </a:r>
            <a:r>
              <a:rPr lang="en-US" altLang="ko-KR" dirty="0" smtClean="0"/>
              <a:t>evidence that altering smoking habits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9204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484784"/>
            <a:ext cx="8208912" cy="4608512"/>
          </a:xfrm>
        </p:spPr>
        <p:txBody>
          <a:bodyPr/>
          <a:lstStyle/>
          <a:p>
            <a:r>
              <a:rPr lang="en-US" altLang="ko-KR" dirty="0" smtClean="0"/>
              <a:t>Nodule detection rate per round was </a:t>
            </a:r>
            <a:r>
              <a:rPr lang="en-US" altLang="ko-KR" dirty="0" smtClean="0">
                <a:solidFill>
                  <a:srgbClr val="FFFF00"/>
                </a:solidFill>
              </a:rPr>
              <a:t>20</a:t>
            </a:r>
            <a:r>
              <a:rPr lang="en-US" altLang="ko-KR" dirty="0">
                <a:solidFill>
                  <a:srgbClr val="FFFF00"/>
                </a:solidFill>
              </a:rPr>
              <a:t>%</a:t>
            </a:r>
            <a:endParaRPr lang="en-US" altLang="ko-KR" dirty="0" smtClean="0">
              <a:solidFill>
                <a:srgbClr val="FFFF00"/>
              </a:solidFill>
            </a:endParaRPr>
          </a:p>
          <a:p>
            <a:pPr lvl="1"/>
            <a:r>
              <a:rPr lang="en-US" altLang="ko-KR" dirty="0" smtClean="0">
                <a:solidFill>
                  <a:srgbClr val="FFFF00"/>
                </a:solidFill>
              </a:rPr>
              <a:t>Variable</a:t>
            </a:r>
            <a:r>
              <a:rPr lang="en-US" altLang="ko-KR" dirty="0" smtClean="0"/>
              <a:t> 3~30% in RCTs, 5~51% in cohorts,  most are </a:t>
            </a:r>
            <a:r>
              <a:rPr lang="en-US" altLang="ko-KR" dirty="0" smtClean="0">
                <a:solidFill>
                  <a:srgbClr val="FFFF00"/>
                </a:solidFill>
              </a:rPr>
              <a:t>benign(≥90%)</a:t>
            </a:r>
          </a:p>
          <a:p>
            <a:pPr lvl="1"/>
            <a:r>
              <a:rPr lang="en-US" altLang="ko-KR" dirty="0" smtClean="0">
                <a:solidFill>
                  <a:srgbClr val="FFFF00"/>
                </a:solidFill>
              </a:rPr>
              <a:t>No</a:t>
            </a:r>
            <a:r>
              <a:rPr lang="en-US" altLang="ko-KR" dirty="0" smtClean="0"/>
              <a:t> statistically significant relation between smoking history and nodule detection rates.</a:t>
            </a:r>
          </a:p>
          <a:p>
            <a:pPr lvl="1"/>
            <a:endParaRPr lang="en-US" altLang="ko-KR" dirty="0"/>
          </a:p>
          <a:p>
            <a:r>
              <a:rPr lang="en-US" altLang="ko-KR" dirty="0" smtClean="0"/>
              <a:t>Further evaluation</a:t>
            </a:r>
          </a:p>
          <a:p>
            <a:pPr lvl="1"/>
            <a:r>
              <a:rPr lang="en-US" altLang="ko-KR" dirty="0" smtClean="0"/>
              <a:t>CT 1~44.6%, PET 2.5~5.5%</a:t>
            </a:r>
          </a:p>
          <a:p>
            <a:pPr lvl="1"/>
            <a:r>
              <a:rPr lang="en-US" altLang="ko-KR" dirty="0"/>
              <a:t>I</a:t>
            </a:r>
            <a:r>
              <a:rPr lang="en-US" altLang="ko-KR" dirty="0" smtClean="0"/>
              <a:t>nvasive procedures generally low but varied considerably</a:t>
            </a:r>
          </a:p>
        </p:txBody>
      </p:sp>
    </p:spTree>
    <p:extLst>
      <p:ext uri="{BB962C8B-B14F-4D97-AF65-F5344CB8AC3E}">
        <p14:creationId xmlns:p14="http://schemas.microsoft.com/office/powerpoint/2010/main" val="121965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rgbClr val="FFFF00"/>
                </a:solidFill>
              </a:rPr>
              <a:t>NLST</a:t>
            </a:r>
            <a:r>
              <a:rPr lang="en-US" altLang="ko-KR" dirty="0"/>
              <a:t> </a:t>
            </a:r>
            <a:r>
              <a:rPr lang="en-US" altLang="ko-KR" dirty="0" smtClean="0"/>
              <a:t>only </a:t>
            </a:r>
            <a:r>
              <a:rPr lang="en-US" altLang="ko-KR" dirty="0"/>
              <a:t>reported </a:t>
            </a:r>
            <a:r>
              <a:rPr lang="en-US" altLang="ko-KR" dirty="0" smtClean="0"/>
              <a:t>complications</a:t>
            </a:r>
            <a:endParaRPr lang="ko-KR" altLang="en-US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2907925"/>
              </p:ext>
            </p:extLst>
          </p:nvPr>
        </p:nvGraphicFramePr>
        <p:xfrm>
          <a:off x="1331640" y="2420888"/>
          <a:ext cx="6120680" cy="35094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95049"/>
                <a:gridCol w="1064466"/>
                <a:gridCol w="864879"/>
                <a:gridCol w="931408"/>
                <a:gridCol w="864878"/>
              </a:tblGrid>
              <a:tr h="317766">
                <a:tc>
                  <a:txBody>
                    <a:bodyPr/>
                    <a:lstStyle/>
                    <a:p>
                      <a:pPr algn="l" fontAlgn="ctr"/>
                      <a:endParaRPr lang="ko-KR" alt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Arial Unicode MS" pitchFamily="50" charset="-127"/>
                          <a:cs typeface="Arial Unicode MS" pitchFamily="50" charset="-127"/>
                        </a:rPr>
                        <a:t>All </a:t>
                      </a:r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Arial Unicode MS" pitchFamily="50" charset="-127"/>
                          <a:cs typeface="Arial Unicode MS" pitchFamily="50" charset="-127"/>
                        </a:rPr>
                        <a:t>nodule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Arial Unicode MS" pitchFamily="50" charset="-127"/>
                          <a:cs typeface="Arial Unicode MS" pitchFamily="50" charset="-127"/>
                        </a:rPr>
                        <a:t>Benign </a:t>
                      </a:r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Arial Unicode MS" pitchFamily="50" charset="-127"/>
                          <a:cs typeface="Arial Unicode MS" pitchFamily="50" charset="-127"/>
                        </a:rPr>
                        <a:t>nodule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맑은 고딕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7766">
                <a:tc>
                  <a:txBody>
                    <a:bodyPr/>
                    <a:lstStyle/>
                    <a:p>
                      <a:pPr algn="l" fontAlgn="ctr"/>
                      <a:endParaRPr lang="ko-KR" alt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Arial Unicode MS" pitchFamily="50" charset="-127"/>
                          <a:cs typeface="Arial Unicode MS" pitchFamily="50" charset="-127"/>
                        </a:rPr>
                        <a:t>LDCT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Arial Unicode MS" pitchFamily="50" charset="-127"/>
                          <a:cs typeface="Arial Unicode MS" pitchFamily="50" charset="-127"/>
                        </a:rPr>
                        <a:t>CXR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Arial Unicode MS" pitchFamily="50" charset="-127"/>
                          <a:cs typeface="Arial Unicode MS" pitchFamily="50" charset="-127"/>
                        </a:rPr>
                        <a:t>LDCT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Arial Unicode MS" pitchFamily="50" charset="-127"/>
                          <a:cs typeface="Arial Unicode MS" pitchFamily="50" charset="-127"/>
                        </a:rPr>
                        <a:t>CXR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74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Arial Unicode MS" pitchFamily="50" charset="-127"/>
                          <a:cs typeface="Arial Unicode MS" pitchFamily="50" charset="-127"/>
                        </a:rPr>
                        <a:t>Major </a:t>
                      </a:r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Arial Unicode MS" pitchFamily="50" charset="-127"/>
                          <a:cs typeface="Arial Unicode MS" pitchFamily="50" charset="-127"/>
                        </a:rPr>
                        <a:t>complication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Arial Unicode MS" pitchFamily="50" charset="-127"/>
                          <a:cs typeface="Arial Unicode MS" pitchFamily="50" charset="-127"/>
                        </a:rPr>
                        <a:t>33*</a:t>
                      </a:r>
                      <a:endParaRPr lang="en-US" altLang="ko-KR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Arial Unicode MS" pitchFamily="50" charset="-127"/>
                          <a:cs typeface="Arial Unicode MS" pitchFamily="50" charset="-127"/>
                        </a:rPr>
                        <a:t>10</a:t>
                      </a:r>
                      <a:endParaRPr lang="en-US" altLang="ko-KR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Arial Unicode MS" pitchFamily="50" charset="-127"/>
                          <a:cs typeface="Arial Unicode MS" pitchFamily="50" charset="-127"/>
                        </a:rPr>
                        <a:t>4.5</a:t>
                      </a:r>
                      <a:endParaRPr lang="en-US" altLang="ko-KR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Arial Unicode MS" pitchFamily="50" charset="-127"/>
                          <a:cs typeface="Arial Unicode MS" pitchFamily="50" charset="-127"/>
                        </a:rPr>
                        <a:t>1.5</a:t>
                      </a:r>
                      <a:endParaRPr lang="en-US" altLang="ko-KR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360749"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Arial Unicode MS" pitchFamily="50" charset="-127"/>
                          <a:cs typeface="Arial Unicode MS" pitchFamily="50" charset="-127"/>
                        </a:rPr>
                        <a:t>Image </a:t>
                      </a:r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Arial Unicode MS" pitchFamily="50" charset="-127"/>
                          <a:cs typeface="Arial Unicode MS" pitchFamily="50" charset="-127"/>
                        </a:rPr>
                        <a:t>study alone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Arial Unicode MS" pitchFamily="50" charset="-127"/>
                          <a:cs typeface="Arial Unicode MS" pitchFamily="50" charset="-127"/>
                        </a:rPr>
                        <a:t>1.1</a:t>
                      </a:r>
                      <a:endParaRPr lang="en-US" altLang="ko-KR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Arial Unicode MS" pitchFamily="50" charset="-127"/>
                          <a:cs typeface="Arial Unicode MS" pitchFamily="50" charset="-127"/>
                        </a:rPr>
                        <a:t>1.5</a:t>
                      </a:r>
                      <a:endParaRPr lang="en-US" altLang="ko-KR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6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6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58907"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Arial Unicode MS" pitchFamily="50" charset="-127"/>
                          <a:cs typeface="Arial Unicode MS" pitchFamily="50" charset="-127"/>
                        </a:rPr>
                        <a:t>BF or Needle biopsy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Arial Unicode MS" pitchFamily="50" charset="-127"/>
                          <a:cs typeface="Arial Unicode MS" pitchFamily="50" charset="-127"/>
                        </a:rPr>
                        <a:t>1.5</a:t>
                      </a:r>
                      <a:endParaRPr lang="en-US" altLang="ko-KR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Arial Unicode MS" pitchFamily="50" charset="-127"/>
                          <a:cs typeface="Arial Unicode MS" pitchFamily="50" charset="-127"/>
                        </a:rPr>
                        <a:t>0.7</a:t>
                      </a:r>
                      <a:endParaRPr lang="en-US" altLang="ko-KR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6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6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8132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Arial Unicode MS" pitchFamily="50" charset="-127"/>
                          <a:cs typeface="Arial Unicode MS" pitchFamily="50" charset="-127"/>
                        </a:rPr>
                        <a:t>Surgery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Arial Unicode MS" pitchFamily="50" charset="-127"/>
                          <a:cs typeface="Arial Unicode MS" pitchFamily="50" charset="-127"/>
                        </a:rPr>
                        <a:t>14</a:t>
                      </a:r>
                      <a:r>
                        <a:rPr lang="en-US" altLang="ko-KR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Arial Unicode MS" pitchFamily="50" charset="-127"/>
                          <a:cs typeface="Arial Unicode MS" pitchFamily="50" charset="-127"/>
                        </a:rPr>
                        <a:t>%</a:t>
                      </a:r>
                      <a:r>
                        <a:rPr lang="ko-KR" alt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Arial Unicode MS" pitchFamily="50" charset="-127"/>
                          <a:cs typeface="Arial Unicode MS" pitchFamily="50" charset="-127"/>
                        </a:rPr>
                        <a:t>　</a:t>
                      </a:r>
                      <a:endParaRPr lang="ko-KR" alt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Arial Unicode MS" pitchFamily="50" charset="-127"/>
                          <a:cs typeface="Arial Unicode MS" pitchFamily="50" charset="-127"/>
                        </a:rPr>
                        <a:t>　</a:t>
                      </a:r>
                      <a:endParaRPr lang="ko-KR" alt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  <a:ea typeface="Arial Unicode MS" pitchFamily="50" charset="-127"/>
                          <a:cs typeface="Arial Unicode MS" pitchFamily="50" charset="-127"/>
                        </a:rPr>
                        <a:t>　</a:t>
                      </a:r>
                      <a:endParaRPr lang="ko-KR" altLang="en-US" sz="16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873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Arial Unicode MS" pitchFamily="50" charset="-127"/>
                          <a:cs typeface="Arial Unicode MS" pitchFamily="50" charset="-127"/>
                        </a:rPr>
                        <a:t>Death </a:t>
                      </a:r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Arial Unicode MS" pitchFamily="50" charset="-127"/>
                          <a:cs typeface="Arial Unicode MS" pitchFamily="50" charset="-127"/>
                        </a:rPr>
                        <a:t>within 2 months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Arial Unicode MS" pitchFamily="50" charset="-127"/>
                          <a:cs typeface="Arial Unicode MS" pitchFamily="50" charset="-127"/>
                        </a:rPr>
                        <a:t>8</a:t>
                      </a:r>
                      <a:endParaRPr lang="en-US" altLang="ko-KR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Arial Unicode MS" pitchFamily="50" charset="-127"/>
                          <a:cs typeface="Arial Unicode MS" pitchFamily="50" charset="-127"/>
                        </a:rPr>
                        <a:t>5</a:t>
                      </a:r>
                      <a:endParaRPr lang="en-US" altLang="ko-KR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Arial Unicode MS" pitchFamily="50" charset="-127"/>
                          <a:cs typeface="Arial Unicode MS" pitchFamily="50" charset="-127"/>
                        </a:rPr>
                        <a:t>4.1</a:t>
                      </a:r>
                      <a:endParaRPr lang="en-US" altLang="ko-KR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Arial Unicode MS" pitchFamily="50" charset="-127"/>
                          <a:cs typeface="Arial Unicode MS" pitchFamily="50" charset="-127"/>
                        </a:rPr>
                        <a:t>1.1</a:t>
                      </a:r>
                      <a:endParaRPr lang="en-US" altLang="ko-KR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360749"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Arial Unicode MS" pitchFamily="50" charset="-127"/>
                          <a:cs typeface="Arial Unicode MS" pitchFamily="50" charset="-127"/>
                        </a:rPr>
                        <a:t>Image </a:t>
                      </a:r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Arial Unicode MS" pitchFamily="50" charset="-127"/>
                          <a:cs typeface="Arial Unicode MS" pitchFamily="50" charset="-127"/>
                        </a:rPr>
                        <a:t>study alone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  <a:ea typeface="Arial Unicode MS" pitchFamily="50" charset="-127"/>
                          <a:cs typeface="Arial Unicode MS" pitchFamily="50" charset="-127"/>
                        </a:rPr>
                        <a:t>1.9</a:t>
                      </a:r>
                      <a:endParaRPr lang="en-US" altLang="ko-KR" sz="16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Arial Unicode MS" pitchFamily="50" charset="-127"/>
                          <a:cs typeface="Arial Unicode MS" pitchFamily="50" charset="-127"/>
                        </a:rPr>
                        <a:t>1.5</a:t>
                      </a:r>
                      <a:endParaRPr lang="en-US" altLang="ko-KR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749"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Arial Unicode MS" pitchFamily="50" charset="-127"/>
                          <a:cs typeface="Arial Unicode MS" pitchFamily="50" charset="-127"/>
                        </a:rPr>
                        <a:t>BF or Needle biopsy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  <a:ea typeface="Arial Unicode MS" pitchFamily="50" charset="-127"/>
                          <a:cs typeface="Arial Unicode MS" pitchFamily="50" charset="-127"/>
                        </a:rPr>
                        <a:t>3.4</a:t>
                      </a:r>
                      <a:endParaRPr lang="en-US" altLang="ko-KR" sz="16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Arial Unicode MS" pitchFamily="50" charset="-127"/>
                          <a:cs typeface="Arial Unicode MS" pitchFamily="50" charset="-127"/>
                        </a:rPr>
                        <a:t>2.2</a:t>
                      </a:r>
                      <a:endParaRPr lang="en-US" altLang="ko-KR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3363"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Arial Unicode MS" pitchFamily="50" charset="-127"/>
                          <a:cs typeface="Arial Unicode MS" pitchFamily="50" charset="-127"/>
                        </a:rPr>
                        <a:t>Surgery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Arial Unicode MS" pitchFamily="50" charset="-127"/>
                          <a:cs typeface="Arial Unicode MS" pitchFamily="50" charset="-127"/>
                        </a:rPr>
                        <a:t>1%</a:t>
                      </a:r>
                      <a:endParaRPr lang="en-US" altLang="ko-KR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Arial Unicode MS" pitchFamily="50" charset="-127"/>
                          <a:cs typeface="Arial Unicode MS" pitchFamily="50" charset="-127"/>
                        </a:rPr>
                        <a:t>0.20%</a:t>
                      </a:r>
                      <a:endParaRPr lang="en-US" altLang="ko-KR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59632" y="6147501"/>
            <a:ext cx="381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BF : bronchoscopy,   </a:t>
            </a:r>
            <a:r>
              <a:rPr lang="en-US" altLang="ko-KR" sz="16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*</a:t>
            </a:r>
            <a:r>
              <a:rPr lang="en-US" altLang="ko-KR" sz="14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: events per 10,000</a:t>
            </a:r>
            <a:endParaRPr lang="ko-KR" altLang="en-US" sz="1400" b="1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7702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Overdiagnosis</a:t>
            </a:r>
            <a:endParaRPr lang="en-US" altLang="ko-KR" dirty="0" smtClean="0"/>
          </a:p>
          <a:p>
            <a:pPr lvl="1"/>
            <a:r>
              <a:rPr lang="en-US" altLang="ko-KR" dirty="0" smtClean="0">
                <a:solidFill>
                  <a:srgbClr val="FFFF00"/>
                </a:solidFill>
              </a:rPr>
              <a:t>CXR</a:t>
            </a:r>
            <a:r>
              <a:rPr lang="en-US" altLang="ko-KR" dirty="0" smtClean="0"/>
              <a:t> screening have roughly </a:t>
            </a:r>
            <a:r>
              <a:rPr lang="en-US" altLang="ko-KR" dirty="0" smtClean="0">
                <a:solidFill>
                  <a:srgbClr val="FFFF00"/>
                </a:solidFill>
              </a:rPr>
              <a:t>25%</a:t>
            </a:r>
            <a:r>
              <a:rPr lang="en-US" altLang="ko-KR" dirty="0" smtClean="0"/>
              <a:t>..</a:t>
            </a:r>
          </a:p>
          <a:p>
            <a:pPr lvl="1"/>
            <a:endParaRPr lang="en-US" altLang="ko-KR" dirty="0"/>
          </a:p>
          <a:p>
            <a:pPr lvl="1"/>
            <a:endParaRPr lang="en-US" altLang="ko-KR" dirty="0" smtClean="0"/>
          </a:p>
          <a:p>
            <a:pPr lvl="1"/>
            <a:r>
              <a:rPr lang="en-US" altLang="ko-KR" dirty="0" smtClean="0"/>
              <a:t>LDCT screening </a:t>
            </a:r>
            <a:r>
              <a:rPr lang="en-US" altLang="ko-KR" dirty="0" smtClean="0">
                <a:solidFill>
                  <a:srgbClr val="FFFF00"/>
                </a:solidFill>
              </a:rPr>
              <a:t>not yet </a:t>
            </a:r>
            <a:r>
              <a:rPr lang="en-US" altLang="ko-KR" dirty="0" smtClean="0"/>
              <a:t>be estimated</a:t>
            </a:r>
            <a:endParaRPr lang="en-US" altLang="ko-KR" dirty="0"/>
          </a:p>
          <a:p>
            <a:endParaRPr lang="en-US" altLang="ko-KR" dirty="0" smtClean="0"/>
          </a:p>
          <a:p>
            <a:pPr lvl="1"/>
            <a:endParaRPr lang="en-US" altLang="ko-KR" dirty="0" smtClean="0"/>
          </a:p>
          <a:p>
            <a:endParaRPr lang="en-US" altLang="ko-KR" dirty="0"/>
          </a:p>
          <a:p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563888" y="2780928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err="1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Kubik</a:t>
            </a:r>
            <a:r>
              <a:rPr lang="en-US" altLang="ko-KR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AK et al. </a:t>
            </a:r>
            <a:r>
              <a:rPr lang="en-US" altLang="ko-KR" sz="1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2000 Dec 1;89(11 </a:t>
            </a:r>
            <a:r>
              <a:rPr lang="en-US" altLang="ko-KR" sz="1200" dirty="0" err="1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Suppl</a:t>
            </a:r>
            <a:r>
              <a:rPr lang="en-US" altLang="ko-KR" sz="1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):2363-8</a:t>
            </a:r>
            <a:r>
              <a:rPr lang="en-US" altLang="ko-KR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.</a:t>
            </a:r>
          </a:p>
          <a:p>
            <a:r>
              <a:rPr lang="en-US" altLang="ko-KR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Marcus PM et al. J </a:t>
            </a:r>
            <a:r>
              <a:rPr lang="en-US" altLang="ko-KR" sz="1200" dirty="0" err="1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Nal</a:t>
            </a:r>
            <a:r>
              <a:rPr lang="en-US" altLang="ko-KR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Cancer Inst. 2000;92(16):1308-1316</a:t>
            </a:r>
            <a:endParaRPr lang="en-US" altLang="ko-KR" sz="12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endParaRPr lang="ko-KR" altLang="en-US" sz="12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47333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Radiation exposure</a:t>
            </a:r>
          </a:p>
          <a:p>
            <a:pPr lvl="1"/>
            <a:r>
              <a:rPr lang="en-US" altLang="ko-KR" dirty="0" smtClean="0"/>
              <a:t>LDCT </a:t>
            </a:r>
            <a:r>
              <a:rPr lang="en-US" altLang="ko-KR" dirty="0"/>
              <a:t>1.5 </a:t>
            </a:r>
            <a:r>
              <a:rPr lang="en-US" altLang="ko-KR" dirty="0" err="1"/>
              <a:t>mSv</a:t>
            </a:r>
            <a:r>
              <a:rPr lang="en-US" altLang="ko-KR" dirty="0"/>
              <a:t>, chest CT(~8 </a:t>
            </a:r>
            <a:r>
              <a:rPr lang="en-US" altLang="ko-KR" dirty="0" err="1"/>
              <a:t>mSv</a:t>
            </a:r>
            <a:r>
              <a:rPr lang="en-US" altLang="ko-KR" dirty="0"/>
              <a:t>), PET-CT(~14 </a:t>
            </a:r>
            <a:r>
              <a:rPr lang="en-US" altLang="ko-KR" dirty="0" err="1"/>
              <a:t>mSv</a:t>
            </a:r>
            <a:r>
              <a:rPr lang="en-US" altLang="ko-KR" dirty="0" smtClean="0"/>
              <a:t>)</a:t>
            </a:r>
          </a:p>
          <a:p>
            <a:pPr lvl="2"/>
            <a:r>
              <a:rPr lang="en-US" altLang="ko-KR" dirty="0"/>
              <a:t>NLST participants : 8 </a:t>
            </a:r>
            <a:r>
              <a:rPr lang="en-US" altLang="ko-KR" dirty="0" err="1"/>
              <a:t>mSv</a:t>
            </a:r>
            <a:r>
              <a:rPr lang="en-US" altLang="ko-KR" dirty="0"/>
              <a:t> over 3 </a:t>
            </a:r>
            <a:r>
              <a:rPr lang="en-US" altLang="ko-KR" dirty="0" smtClean="0"/>
              <a:t>years</a:t>
            </a:r>
            <a:endParaRPr lang="en-US" altLang="ko-KR" dirty="0"/>
          </a:p>
          <a:p>
            <a:pPr lvl="1"/>
            <a:r>
              <a:rPr lang="en-US" altLang="ko-KR" dirty="0"/>
              <a:t>Approximately </a:t>
            </a:r>
            <a:r>
              <a:rPr lang="en-US" altLang="ko-KR" dirty="0">
                <a:solidFill>
                  <a:srgbClr val="FFFF00"/>
                </a:solidFill>
              </a:rPr>
              <a:t>1 cancer </a:t>
            </a:r>
            <a:r>
              <a:rPr lang="en-US" altLang="ko-KR" dirty="0" smtClean="0">
                <a:solidFill>
                  <a:srgbClr val="FFFF00"/>
                </a:solidFill>
              </a:rPr>
              <a:t>death </a:t>
            </a:r>
            <a:r>
              <a:rPr lang="en-US" altLang="ko-KR" dirty="0" smtClean="0"/>
              <a:t>may </a:t>
            </a:r>
            <a:r>
              <a:rPr lang="en-US" altLang="ko-KR" dirty="0"/>
              <a:t>be caused by </a:t>
            </a:r>
            <a:r>
              <a:rPr lang="en-US" altLang="ko-KR" dirty="0" smtClean="0"/>
              <a:t>radiation from imaging per </a:t>
            </a:r>
            <a:r>
              <a:rPr lang="en-US" altLang="ko-KR" dirty="0" smtClean="0">
                <a:solidFill>
                  <a:srgbClr val="FFFF00"/>
                </a:solidFill>
              </a:rPr>
              <a:t>2,500 </a:t>
            </a:r>
            <a:r>
              <a:rPr lang="en-US" altLang="ko-KR" dirty="0">
                <a:solidFill>
                  <a:srgbClr val="FFFF00"/>
                </a:solidFill>
              </a:rPr>
              <a:t>persons </a:t>
            </a:r>
            <a:r>
              <a:rPr lang="en-US" altLang="ko-KR" dirty="0"/>
              <a:t>screened </a:t>
            </a:r>
            <a:r>
              <a:rPr lang="en-US" altLang="ko-KR" dirty="0" smtClean="0"/>
              <a:t>(</a:t>
            </a:r>
            <a:r>
              <a:rPr lang="en-US" altLang="ko-KR" dirty="0">
                <a:solidFill>
                  <a:srgbClr val="FFFF00"/>
                </a:solidFill>
              </a:rPr>
              <a:t>Benefits &gt;</a:t>
            </a:r>
            <a:r>
              <a:rPr lang="en-US" altLang="ko-KR" dirty="0"/>
              <a:t> radiation </a:t>
            </a:r>
            <a:r>
              <a:rPr lang="en-US" altLang="ko-KR" dirty="0" smtClean="0"/>
              <a:t>risk)</a:t>
            </a:r>
          </a:p>
          <a:p>
            <a:pPr lvl="2"/>
            <a:endParaRPr lang="en-US" altLang="ko-KR" dirty="0" smtClean="0"/>
          </a:p>
          <a:p>
            <a:pPr lvl="1"/>
            <a:r>
              <a:rPr lang="en-US" altLang="ko-KR" i="1" dirty="0" smtClean="0"/>
              <a:t>However, Young and low risk?</a:t>
            </a:r>
          </a:p>
          <a:p>
            <a:pPr lvl="2"/>
            <a:r>
              <a:rPr lang="en-US" altLang="ko-KR" dirty="0" smtClean="0"/>
              <a:t>No benefits in nonsmokers or age ≤ 42 years</a:t>
            </a:r>
            <a:endParaRPr lang="en-US" altLang="ko-KR" dirty="0"/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923928" y="6303488"/>
            <a:ext cx="47525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err="1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Berrington</a:t>
            </a:r>
            <a:r>
              <a:rPr lang="en-US" altLang="ko-KR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de </a:t>
            </a:r>
            <a:r>
              <a:rPr lang="en-US" altLang="ko-KR" sz="1200" dirty="0" err="1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Bonzalez</a:t>
            </a:r>
            <a:r>
              <a:rPr lang="en-US" altLang="ko-KR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A et al. J Med Screen. 2008;15(3):153-158</a:t>
            </a:r>
            <a:endParaRPr lang="ko-KR" altLang="en-US" sz="12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4095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5271078"/>
            <a:ext cx="8219256" cy="855085"/>
          </a:xfrm>
        </p:spPr>
        <p:txBody>
          <a:bodyPr/>
          <a:lstStyle/>
          <a:p>
            <a:r>
              <a:rPr lang="en-US" altLang="ko-KR" dirty="0" smtClean="0"/>
              <a:t>Lung cancer incidence, USA</a:t>
            </a:r>
            <a:endParaRPr lang="ko-KR" alt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60648"/>
            <a:ext cx="6552728" cy="5010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27784" y="6158318"/>
            <a:ext cx="62646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err="1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Jemal</a:t>
            </a:r>
            <a:r>
              <a:rPr lang="en-US" altLang="ko-KR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A et al, Cancer statistics, 2010. CA cancer J </a:t>
            </a:r>
            <a:r>
              <a:rPr lang="en-US" altLang="ko-KR" sz="1200" dirty="0" err="1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Clin</a:t>
            </a:r>
            <a:r>
              <a:rPr lang="en-US" altLang="ko-KR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. 2010;60(5):277-300</a:t>
            </a:r>
            <a:endParaRPr lang="ko-KR" altLang="en-US" sz="12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39274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227"/>
    </mc:Choice>
    <mc:Fallback xmlns="">
      <p:transition spd="slow" advTm="18227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Quality of life</a:t>
            </a:r>
          </a:p>
          <a:p>
            <a:pPr lvl="1"/>
            <a:r>
              <a:rPr lang="en-US" altLang="ko-KR" dirty="0" smtClean="0"/>
              <a:t>In 351 participants, NELSON trial</a:t>
            </a:r>
          </a:p>
          <a:p>
            <a:pPr lvl="1"/>
            <a:r>
              <a:rPr lang="en-US" altLang="ko-KR" dirty="0" smtClean="0"/>
              <a:t>87~99%, no discomfort related to CT scan</a:t>
            </a:r>
          </a:p>
          <a:p>
            <a:pPr lvl="1"/>
            <a:r>
              <a:rPr lang="en-US" altLang="ko-KR" dirty="0" smtClean="0">
                <a:solidFill>
                  <a:srgbClr val="FFFF00"/>
                </a:solidFill>
              </a:rPr>
              <a:t>46%, psychological distress </a:t>
            </a:r>
            <a:r>
              <a:rPr lang="en-US" altLang="ko-KR" dirty="0" smtClean="0"/>
              <a:t>while awaiting result</a:t>
            </a:r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563888" y="4149080"/>
            <a:ext cx="49685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Van den Bergh </a:t>
            </a:r>
            <a:r>
              <a:rPr lang="en-US" altLang="ko-KR" sz="1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KA et al. </a:t>
            </a:r>
            <a:r>
              <a:rPr lang="en-US" altLang="ko-KR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Cancer. </a:t>
            </a:r>
            <a:r>
              <a:rPr lang="sv-SE" altLang="ko-KR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sv-SE" altLang="ko-KR" sz="1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2008 Jul 15;113(2):396-404</a:t>
            </a:r>
            <a:endParaRPr lang="ko-KR" altLang="en-US" sz="12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721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</a:t>
            </a:r>
            <a:r>
              <a:rPr lang="en-US" altLang="ko-KR" dirty="0" smtClean="0"/>
              <a:t>iscussion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rgbClr val="FFFF00"/>
                </a:solidFill>
              </a:rPr>
              <a:t>NLST</a:t>
            </a:r>
            <a:r>
              <a:rPr lang="en-US" altLang="ko-KR" dirty="0" smtClean="0"/>
              <a:t>, annual LDCT screening </a:t>
            </a:r>
            <a:r>
              <a:rPr lang="en-US" altLang="ko-KR" dirty="0" smtClean="0">
                <a:solidFill>
                  <a:srgbClr val="FFFF00"/>
                </a:solidFill>
              </a:rPr>
              <a:t>reduced relative risk of death</a:t>
            </a:r>
            <a:r>
              <a:rPr lang="en-US" altLang="ko-KR" dirty="0" smtClean="0"/>
              <a:t> from lung cancer by 20% !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However, two smaller RCTs(DANTE, DLCST) found no benefit..</a:t>
            </a:r>
          </a:p>
        </p:txBody>
      </p:sp>
    </p:spTree>
    <p:extLst>
      <p:ext uri="{BB962C8B-B14F-4D97-AF65-F5344CB8AC3E}">
        <p14:creationId xmlns:p14="http://schemas.microsoft.com/office/powerpoint/2010/main" val="316781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rgbClr val="FFFF00"/>
                </a:solidFill>
              </a:rPr>
              <a:t>Limitation..</a:t>
            </a:r>
          </a:p>
          <a:p>
            <a:endParaRPr lang="en-US" altLang="ko-KR" dirty="0"/>
          </a:p>
          <a:p>
            <a:r>
              <a:rPr lang="en-US" altLang="ko-KR" dirty="0" smtClean="0"/>
              <a:t>Potential harms to patient</a:t>
            </a:r>
            <a:endParaRPr lang="en-US" altLang="ko-KR" dirty="0"/>
          </a:p>
          <a:p>
            <a:pPr lvl="1"/>
            <a:r>
              <a:rPr lang="en-US" altLang="ko-KR" dirty="0"/>
              <a:t>High percentage of benign </a:t>
            </a:r>
            <a:r>
              <a:rPr lang="en-US" altLang="ko-KR" dirty="0" smtClean="0"/>
              <a:t>nodule</a:t>
            </a:r>
          </a:p>
          <a:p>
            <a:pPr lvl="1"/>
            <a:r>
              <a:rPr lang="en-US" altLang="ko-KR" dirty="0" smtClean="0"/>
              <a:t>radiation exposure</a:t>
            </a:r>
          </a:p>
          <a:p>
            <a:pPr lvl="1"/>
            <a:r>
              <a:rPr lang="en-US" altLang="ko-KR" dirty="0" smtClean="0"/>
              <a:t>procedure </a:t>
            </a:r>
            <a:r>
              <a:rPr lang="en-US" altLang="ko-KR" dirty="0"/>
              <a:t>related </a:t>
            </a:r>
            <a:r>
              <a:rPr lang="en-US" altLang="ko-KR" dirty="0" smtClean="0"/>
              <a:t>complication</a:t>
            </a:r>
            <a:endParaRPr lang="en-US" altLang="ko-KR" dirty="0"/>
          </a:p>
          <a:p>
            <a:pPr lvl="1"/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1764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Uncertainty exists about </a:t>
            </a:r>
            <a:r>
              <a:rPr lang="en-US" altLang="ko-KR" dirty="0" smtClean="0"/>
              <a:t>the generalizability </a:t>
            </a:r>
            <a:r>
              <a:rPr lang="en-US" altLang="ko-KR" dirty="0"/>
              <a:t>of results </a:t>
            </a:r>
          </a:p>
          <a:p>
            <a:pPr lvl="1"/>
            <a:r>
              <a:rPr lang="en-US" altLang="ko-KR" dirty="0"/>
              <a:t>Heterogeneous </a:t>
            </a:r>
            <a:r>
              <a:rPr lang="en-US" altLang="ko-KR" dirty="0" smtClean="0"/>
              <a:t>structural </a:t>
            </a:r>
            <a:r>
              <a:rPr lang="en-US" altLang="ko-KR" dirty="0"/>
              <a:t>setting</a:t>
            </a:r>
          </a:p>
          <a:p>
            <a:pPr lvl="1"/>
            <a:r>
              <a:rPr lang="en-US" altLang="ko-KR" dirty="0"/>
              <a:t>Quality </a:t>
            </a:r>
            <a:r>
              <a:rPr lang="en-US" altLang="ko-KR" dirty="0" smtClean="0"/>
              <a:t>control</a:t>
            </a:r>
          </a:p>
          <a:p>
            <a:pPr lvl="1"/>
            <a:endParaRPr lang="ko-KR" altLang="en-US" dirty="0"/>
          </a:p>
          <a:p>
            <a:r>
              <a:rPr lang="en-US" altLang="ko-KR" dirty="0" smtClean="0"/>
              <a:t>Others..</a:t>
            </a:r>
          </a:p>
          <a:p>
            <a:pPr lvl="1"/>
            <a:r>
              <a:rPr lang="en-US" altLang="ko-KR" i="1" dirty="0" smtClean="0"/>
              <a:t>Patients can experience fear and anxiety?</a:t>
            </a:r>
          </a:p>
          <a:p>
            <a:pPr lvl="1"/>
            <a:r>
              <a:rPr lang="en-US" altLang="ko-KR" i="1" dirty="0" smtClean="0"/>
              <a:t>Small negative effect on smoking?</a:t>
            </a:r>
          </a:p>
          <a:p>
            <a:pPr lvl="1"/>
            <a:r>
              <a:rPr lang="en-US" altLang="ko-KR" i="1" dirty="0" smtClean="0"/>
              <a:t>Cost-effectiveness?</a:t>
            </a:r>
            <a:endParaRPr lang="ko-KR" altLang="en-US" i="1" dirty="0"/>
          </a:p>
        </p:txBody>
      </p:sp>
    </p:spTree>
    <p:extLst>
      <p:ext uri="{BB962C8B-B14F-4D97-AF65-F5344CB8AC3E}">
        <p14:creationId xmlns:p14="http://schemas.microsoft.com/office/powerpoint/2010/main" val="1805785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Take home message..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LDCT screening may be benefit individuals at an increased risk for lung cancer</a:t>
            </a:r>
          </a:p>
          <a:p>
            <a:endParaRPr lang="en-US" altLang="ko-KR" dirty="0"/>
          </a:p>
          <a:p>
            <a:r>
              <a:rPr lang="en-US" altLang="ko-KR" dirty="0" smtClean="0"/>
              <a:t>However there are potential harms of screening</a:t>
            </a:r>
          </a:p>
          <a:p>
            <a:r>
              <a:rPr lang="en-US" altLang="ko-KR" dirty="0"/>
              <a:t>a</a:t>
            </a:r>
            <a:r>
              <a:rPr lang="en-US" altLang="ko-KR" dirty="0" smtClean="0"/>
              <a:t>nd uncertainties regarding how to translate that conclusion into clinical practice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8252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691680" y="2402989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Thank you for your </a:t>
            </a:r>
            <a:r>
              <a:rPr lang="en-US" altLang="ko-KR" sz="3200" b="1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attention!</a:t>
            </a:r>
            <a:endParaRPr lang="ko-KR" altLang="en-US" sz="3200" b="1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1437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5536" y="5301206"/>
            <a:ext cx="8280920" cy="781549"/>
          </a:xfrm>
        </p:spPr>
        <p:txBody>
          <a:bodyPr/>
          <a:lstStyle/>
          <a:p>
            <a:r>
              <a:rPr lang="en-US" altLang="ko-KR" dirty="0" smtClean="0"/>
              <a:t>Lung caner mortality of male, USA</a:t>
            </a:r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60647"/>
            <a:ext cx="6476161" cy="5040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7784" y="6158318"/>
            <a:ext cx="62646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err="1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Jemal</a:t>
            </a:r>
            <a:r>
              <a:rPr lang="en-US" altLang="ko-KR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A et al, Cancer statistics, 2010. CA cancer J </a:t>
            </a:r>
            <a:r>
              <a:rPr lang="en-US" altLang="ko-KR" sz="1200" dirty="0" err="1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Clin</a:t>
            </a:r>
            <a:r>
              <a:rPr lang="en-US" altLang="ko-KR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. 2010;60(5):277-300</a:t>
            </a:r>
            <a:endParaRPr lang="ko-KR" altLang="en-US" sz="12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28809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669"/>
    </mc:Choice>
    <mc:Fallback xmlns="">
      <p:transition spd="slow" advTm="15669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5260766"/>
            <a:ext cx="8219256" cy="865397"/>
          </a:xfrm>
        </p:spPr>
        <p:txBody>
          <a:bodyPr/>
          <a:lstStyle/>
          <a:p>
            <a:r>
              <a:rPr lang="en-US" altLang="ko-KR" dirty="0"/>
              <a:t>Lung caner mortality </a:t>
            </a:r>
            <a:r>
              <a:rPr lang="en-US" altLang="ko-KR" dirty="0" smtClean="0"/>
              <a:t>of female, USA</a:t>
            </a:r>
            <a:endParaRPr lang="ko-KR" altLang="en-US" dirty="0"/>
          </a:p>
          <a:p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811" y="260648"/>
            <a:ext cx="6336704" cy="5000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7784" y="6158318"/>
            <a:ext cx="62646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err="1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Jemal</a:t>
            </a:r>
            <a:r>
              <a:rPr lang="en-US" altLang="ko-KR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A et al, Cancer statistics, 2010. CA cancer J </a:t>
            </a:r>
            <a:r>
              <a:rPr lang="en-US" altLang="ko-KR" sz="1200" dirty="0" err="1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Clin</a:t>
            </a:r>
            <a:r>
              <a:rPr lang="en-US" altLang="ko-KR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. 2010;60(5):277-300</a:t>
            </a:r>
            <a:endParaRPr lang="ko-KR" altLang="en-US" sz="12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98830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86"/>
    </mc:Choice>
    <mc:Fallback xmlns="">
      <p:transition spd="slow" advTm="4986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76056" y="1600200"/>
            <a:ext cx="3610744" cy="4525963"/>
          </a:xfrm>
        </p:spPr>
        <p:txBody>
          <a:bodyPr/>
          <a:lstStyle/>
          <a:p>
            <a:r>
              <a:rPr lang="en-US" altLang="ko-KR" dirty="0" smtClean="0"/>
              <a:t>Lung cancer incidence, Korea</a:t>
            </a:r>
          </a:p>
          <a:p>
            <a:endParaRPr lang="ko-KR" alt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260648"/>
            <a:ext cx="4464496" cy="6209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867637" y="3134704"/>
            <a:ext cx="3276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From Cancer facts &amp; figures 2012, www.ncc.re.kr</a:t>
            </a:r>
            <a:endParaRPr lang="ko-KR" altLang="en-US" sz="12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64858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257"/>
    </mc:Choice>
    <mc:Fallback xmlns="">
      <p:transition spd="slow" advTm="35257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04046" y="1600200"/>
            <a:ext cx="3682753" cy="4525963"/>
          </a:xfrm>
        </p:spPr>
        <p:txBody>
          <a:bodyPr/>
          <a:lstStyle/>
          <a:p>
            <a:r>
              <a:rPr lang="en-US" altLang="ko-KR" dirty="0" smtClean="0"/>
              <a:t>Lung </a:t>
            </a:r>
            <a:r>
              <a:rPr lang="en-US" altLang="ko-KR" smtClean="0"/>
              <a:t>cancer mortality, </a:t>
            </a:r>
            <a:r>
              <a:rPr lang="en-US" altLang="ko-KR" dirty="0" smtClean="0"/>
              <a:t>Korea</a:t>
            </a:r>
            <a:endParaRPr lang="ko-KR" altLang="en-US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4536503" cy="6112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867637" y="3134704"/>
            <a:ext cx="3276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From Cancer facts &amp; figures 2012, www.ncc.re.kr</a:t>
            </a:r>
            <a:endParaRPr lang="ko-KR" altLang="en-US" sz="12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53301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604"/>
    </mc:Choice>
    <mc:Fallback xmlns="">
      <p:transition spd="slow" advTm="20604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9|12.6|9|20.5"/>
</p:tagLst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7954</TotalTime>
  <Words>1586</Words>
  <Application>Microsoft Office PowerPoint</Application>
  <PresentationFormat>화면 슬라이드 쇼(4:3)</PresentationFormat>
  <Paragraphs>270</Paragraphs>
  <Slides>55</Slides>
  <Notes>2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55</vt:i4>
      </vt:variant>
    </vt:vector>
  </HeadingPairs>
  <TitlesOfParts>
    <vt:vector size="56" baseType="lpstr">
      <vt:lpstr>Office 테마</vt:lpstr>
      <vt:lpstr>Benefits and Harms of CT screening for lung cancer</vt:lpstr>
      <vt:lpstr>CONTENTS</vt:lpstr>
      <vt:lpstr>1. INTRODUCTION</vt:lpstr>
      <vt:lpstr>Lung cancer is..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2. EARLIER STUDIES FOR LUNG CANCER SCREENING</vt:lpstr>
      <vt:lpstr>Caner screening</vt:lpstr>
      <vt:lpstr>Screening bias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New screening?</vt:lpstr>
      <vt:lpstr>3. NEW GUIDELINE AND RECENT STUDIES</vt:lpstr>
      <vt:lpstr>NCCN guideline recommend LDCT screening.</vt:lpstr>
      <vt:lpstr>#1 DANTE, 2009</vt:lpstr>
      <vt:lpstr>PowerPoint 프레젠테이션</vt:lpstr>
      <vt:lpstr>PowerPoint 프레젠테이션</vt:lpstr>
      <vt:lpstr>PowerPoint 프레젠테이션</vt:lpstr>
      <vt:lpstr>PowerPoint 프레젠테이션</vt:lpstr>
      <vt:lpstr>#2 NLST, 2011</vt:lpstr>
      <vt:lpstr>PowerPoint 프레젠테이션</vt:lpstr>
      <vt:lpstr>PowerPoint 프레젠테이션</vt:lpstr>
      <vt:lpstr>PowerPoint 프레젠테이션</vt:lpstr>
      <vt:lpstr>PowerPoint 프레젠테이션</vt:lpstr>
      <vt:lpstr>#3 DLCST, 2012</vt:lpstr>
      <vt:lpstr>PowerPoint 프레젠테이션</vt:lpstr>
      <vt:lpstr>PowerPoint 프레젠테이션</vt:lpstr>
      <vt:lpstr>PowerPoint 프레젠테이션</vt:lpstr>
      <vt:lpstr>PowerPoint 프레젠테이션</vt:lpstr>
      <vt:lpstr>4. BENEFITS AND HARMS OF CT SCREENING</vt:lpstr>
      <vt:lpstr>Object</vt:lpstr>
      <vt:lpstr>Method</vt:lpstr>
      <vt:lpstr>PowerPoint 프레젠테이션</vt:lpstr>
      <vt:lpstr>PowerPoint 프레젠테이션</vt:lpstr>
      <vt:lpstr>PowerPoint 프레젠테이션</vt:lpstr>
      <vt:lpstr>PowerPoint 프레젠테이션</vt:lpstr>
      <vt:lpstr>Results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Discussion</vt:lpstr>
      <vt:lpstr>PowerPoint 프레젠테이션</vt:lpstr>
      <vt:lpstr>PowerPoint 프레젠테이션</vt:lpstr>
      <vt:lpstr>Take home message..</vt:lpstr>
      <vt:lpstr>PowerPoint 프레젠테이션</vt:lpstr>
    </vt:vector>
  </TitlesOfParts>
  <Company>MY_HOME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문찬수</cp:lastModifiedBy>
  <cp:revision>952</cp:revision>
  <dcterms:created xsi:type="dcterms:W3CDTF">2002-05-31T16:21:56Z</dcterms:created>
  <dcterms:modified xsi:type="dcterms:W3CDTF">2012-07-23T09:15:12Z</dcterms:modified>
</cp:coreProperties>
</file>